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5CB531-B7F2-43C6-AF6D-17DE723696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960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8BC828-2F61-4FD3-AA15-A97E0C9EA1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5759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F058F6-8A12-48D5-9FB7-32689F34A48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63A76-F683-4311-8E03-DAB4C0FC755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54E173-B6DF-408C-8BF8-8DF0E68737DC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4F171-232D-4E09-A3A0-450E8457132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DAC754-2CCA-46DF-9CF0-83E93B1850E3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15995A-5928-40DC-AFB0-C1C4A2F1934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0FBC35-612C-4B94-B8C0-EDECAC8CDC40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7F20EC-7687-487D-802C-1A1F9E647FB9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6FE216-46DB-46F1-AA38-47F827A474E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DC055-0BB6-47CC-8DB5-AF279492758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818E93-BF52-44EC-AC16-AE4812D54404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C56AF2-E1D3-418A-8134-CB0C2FDF1C7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2D797E-3AA3-4838-8DE7-32ED8AA4D2C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3FA1F3-7C55-4E49-AB5A-59534E09E34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39A07-47DB-4160-9D58-BAF0686C11F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08EC58-E577-4D72-B7F1-6C1BB917773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2543ED-670B-4FD8-8DB2-21DF4BD2A6A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04E-0FDC-41D6-B3BF-22A8B4355F9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E0D5-FA91-4AD1-8B71-112E9154D45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64E2-8E01-4B20-BB34-78945F9DFA6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2642-9821-485B-81C8-C74B4923000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AF3A-6B8C-49CC-B728-C13E76C6140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BECD-4B18-4DE0-B476-561392D59B1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0320-0A49-4F7A-A719-73E8E878DF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76A-84EC-48D8-AEAA-85BA1D6569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DC62-27E3-45BD-BE72-861DD94A2F5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9974-C747-4049-A6AA-1BEDC4D33BB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1724-A374-4837-8989-B39521526A3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91BA0F8F-6CC1-4025-8C90-D5EFC5186EE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-228600"/>
            <a:ext cx="7543800" cy="1702160"/>
          </a:xfrm>
        </p:spPr>
        <p:txBody>
          <a:bodyPr>
            <a:normAutofit/>
          </a:bodyPr>
          <a:lstStyle/>
          <a:p>
            <a:pPr algn="ctr"/>
            <a:r>
              <a:rPr lang="en-US" altLang="en-US" sz="4800" dirty="0" err="1"/>
              <a:t>Deuxi</a:t>
            </a:r>
            <a:r>
              <a:rPr lang="en-US" altLang="en-US" sz="4800" dirty="0" err="1">
                <a:cs typeface="Times New Roman" pitchFamily="18" charset="0"/>
              </a:rPr>
              <a:t>è</a:t>
            </a:r>
            <a:r>
              <a:rPr lang="en-US" altLang="en-US" sz="4800" dirty="0" err="1"/>
              <a:t>me</a:t>
            </a:r>
            <a:r>
              <a:rPr lang="en-US" altLang="en-US" sz="4800" dirty="0"/>
              <a:t> </a:t>
            </a:r>
            <a:r>
              <a:rPr lang="en-US" altLang="en-US" sz="4800" dirty="0" err="1"/>
              <a:t>Le</a:t>
            </a:r>
            <a:r>
              <a:rPr lang="en-US" altLang="en-US" sz="4800" dirty="0" err="1">
                <a:cs typeface="Times New Roman" pitchFamily="18" charset="0"/>
              </a:rPr>
              <a:t>ç</a:t>
            </a:r>
            <a:r>
              <a:rPr lang="en-US" altLang="en-US" sz="4800" dirty="0" err="1"/>
              <a:t>on</a:t>
            </a:r>
            <a:endParaRPr lang="en-US" alt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2209800"/>
            <a:ext cx="7848600" cy="2057400"/>
          </a:xfrm>
        </p:spPr>
        <p:txBody>
          <a:bodyPr>
            <a:normAutofit lnSpcReduction="10000"/>
          </a:bodyPr>
          <a:lstStyle/>
          <a:p>
            <a:r>
              <a:rPr lang="en-US" altLang="en-US" sz="3200" dirty="0">
                <a:solidFill>
                  <a:schemeClr val="tx1"/>
                </a:solidFill>
              </a:rPr>
              <a:t>Le Temps Du </a:t>
            </a:r>
            <a:r>
              <a:rPr lang="en-US" altLang="en-US" sz="3200" dirty="0" smtClean="0">
                <a:solidFill>
                  <a:schemeClr val="tx1"/>
                </a:solidFill>
              </a:rPr>
              <a:t>Passé:</a:t>
            </a:r>
            <a:endParaRPr lang="en-US" altLang="en-US" sz="3200" dirty="0">
              <a:solidFill>
                <a:schemeClr val="tx1"/>
              </a:solidFill>
            </a:endParaRPr>
          </a:p>
          <a:p>
            <a:endParaRPr lang="en-US" altLang="en-US" sz="12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altLang="en-US" sz="1600" dirty="0" smtClean="0">
                <a:solidFill>
                  <a:schemeClr val="tx1"/>
                </a:solidFill>
              </a:rPr>
              <a:t>Les </a:t>
            </a:r>
            <a:r>
              <a:rPr lang="en-US" altLang="en-US" sz="1600" dirty="0">
                <a:solidFill>
                  <a:schemeClr val="tx1"/>
                </a:solidFill>
              </a:rPr>
              <a:t>temps du passé </a:t>
            </a:r>
            <a:r>
              <a:rPr lang="en-US" altLang="en-US" sz="1600" dirty="0" err="1">
                <a:solidFill>
                  <a:schemeClr val="tx1"/>
                </a:solidFill>
              </a:rPr>
              <a:t>s’emploient</a:t>
            </a:r>
            <a:r>
              <a:rPr lang="en-US" altLang="en-US" sz="1600" dirty="0">
                <a:solidFill>
                  <a:schemeClr val="tx1"/>
                </a:solidFill>
              </a:rPr>
              <a:t> pour </a:t>
            </a:r>
            <a:r>
              <a:rPr lang="en-US" altLang="en-US" sz="1600" dirty="0" err="1">
                <a:solidFill>
                  <a:schemeClr val="tx1"/>
                </a:solidFill>
              </a:rPr>
              <a:t>exprimer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une</a:t>
            </a:r>
            <a:r>
              <a:rPr lang="en-US" altLang="en-US" sz="1600" dirty="0">
                <a:solidFill>
                  <a:schemeClr val="tx1"/>
                </a:solidFill>
              </a:rPr>
              <a:t> action qui </a:t>
            </a:r>
            <a:r>
              <a:rPr lang="en-US" altLang="en-US" sz="1600" dirty="0" err="1">
                <a:solidFill>
                  <a:schemeClr val="tx1"/>
                </a:solidFill>
              </a:rPr>
              <a:t>s’est</a:t>
            </a:r>
            <a:r>
              <a:rPr lang="en-US" altLang="en-US" sz="1600" dirty="0">
                <a:solidFill>
                  <a:schemeClr val="tx1"/>
                </a:solidFill>
              </a:rPr>
              <a:t> déj</a:t>
            </a:r>
            <a:r>
              <a:rPr lang="en-US" altLang="en-US" sz="1600" dirty="0">
                <a:solidFill>
                  <a:schemeClr val="tx1"/>
                </a:solidFill>
                <a:cs typeface="Arial" charset="0"/>
              </a:rPr>
              <a:t>à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terminée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>
                <a:solidFill>
                  <a:schemeClr val="tx1"/>
                </a:solidFill>
                <a:cs typeface="Arial" charset="0"/>
              </a:rPr>
              <a:t>à</a:t>
            </a:r>
            <a:r>
              <a:rPr lang="en-US" altLang="en-US" sz="1600" dirty="0">
                <a:solidFill>
                  <a:schemeClr val="tx1"/>
                </a:solidFill>
              </a:rPr>
              <a:t> un moment </a:t>
            </a:r>
            <a:r>
              <a:rPr lang="en-US" altLang="en-US" sz="1600" dirty="0" err="1">
                <a:solidFill>
                  <a:schemeClr val="tx1"/>
                </a:solidFill>
              </a:rPr>
              <a:t>avant</a:t>
            </a:r>
            <a:r>
              <a:rPr lang="en-US" altLang="en-US" sz="1600" dirty="0">
                <a:solidFill>
                  <a:schemeClr val="tx1"/>
                </a:solidFill>
              </a:rPr>
              <a:t> le </a:t>
            </a:r>
            <a:r>
              <a:rPr lang="en-US" altLang="en-US" sz="1600" dirty="0" err="1">
                <a:solidFill>
                  <a:schemeClr val="tx1"/>
                </a:solidFill>
              </a:rPr>
              <a:t>présent</a:t>
            </a:r>
            <a:r>
              <a:rPr lang="en-US" altLang="en-US" sz="1600" dirty="0">
                <a:solidFill>
                  <a:schemeClr val="tx1"/>
                </a:solidFill>
              </a:rPr>
              <a:t>. </a:t>
            </a:r>
            <a:endParaRPr lang="en-US" altLang="en-US" sz="16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altLang="en-US" sz="1600" dirty="0" smtClean="0">
                <a:solidFill>
                  <a:schemeClr val="tx1"/>
                </a:solidFill>
              </a:rPr>
              <a:t>Les </a:t>
            </a:r>
            <a:r>
              <a:rPr lang="en-US" altLang="en-US" sz="1600" dirty="0">
                <a:solidFill>
                  <a:schemeClr val="tx1"/>
                </a:solidFill>
              </a:rPr>
              <a:t>rapports qui existent entre les actions </a:t>
            </a:r>
            <a:r>
              <a:rPr lang="en-US" altLang="en-US" sz="1600" dirty="0" err="1">
                <a:solidFill>
                  <a:schemeClr val="tx1"/>
                </a:solidFill>
              </a:rPr>
              <a:t>diverses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dans</a:t>
            </a:r>
            <a:r>
              <a:rPr lang="en-US" altLang="en-US" sz="1600" dirty="0">
                <a:solidFill>
                  <a:schemeClr val="tx1"/>
                </a:solidFill>
              </a:rPr>
              <a:t> le passé </a:t>
            </a:r>
            <a:r>
              <a:rPr lang="en-US" altLang="en-US" sz="1600" dirty="0" err="1">
                <a:solidFill>
                  <a:schemeClr val="tx1"/>
                </a:solidFill>
              </a:rPr>
              <a:t>dictent</a:t>
            </a:r>
            <a:r>
              <a:rPr lang="en-US" altLang="en-US" sz="1600" dirty="0">
                <a:solidFill>
                  <a:schemeClr val="tx1"/>
                </a:solidFill>
              </a:rPr>
              <a:t> le </a:t>
            </a:r>
            <a:r>
              <a:rPr lang="en-US" altLang="en-US" sz="1600" dirty="0" err="1">
                <a:solidFill>
                  <a:schemeClr val="tx1"/>
                </a:solidFill>
              </a:rPr>
              <a:t>choix</a:t>
            </a:r>
            <a:r>
              <a:rPr lang="en-US" altLang="en-US" sz="1600" dirty="0">
                <a:solidFill>
                  <a:schemeClr val="tx1"/>
                </a:solidFill>
              </a:rPr>
              <a:t> des temps </a:t>
            </a:r>
            <a:r>
              <a:rPr lang="en-US" altLang="en-US" sz="1600" dirty="0" err="1">
                <a:solidFill>
                  <a:schemeClr val="tx1"/>
                </a:solidFill>
              </a:rPr>
              <a:t>qu’il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faut</a:t>
            </a:r>
            <a:r>
              <a:rPr lang="en-US" altLang="en-US" sz="1600" dirty="0">
                <a:solidFill>
                  <a:schemeClr val="tx1"/>
                </a:solidFill>
              </a:rPr>
              <a:t> employer </a:t>
            </a:r>
            <a:r>
              <a:rPr lang="en-US" altLang="en-US" sz="1600" dirty="0">
                <a:solidFill>
                  <a:schemeClr val="tx1"/>
                </a:solidFill>
                <a:cs typeface="Arial" charset="0"/>
              </a:rPr>
              <a:t>à</a:t>
            </a:r>
            <a:r>
              <a:rPr lang="en-US" altLang="en-US" sz="1600" dirty="0">
                <a:solidFill>
                  <a:schemeClr val="tx1"/>
                </a:solidFill>
              </a:rPr>
              <a:t> un moment </a:t>
            </a:r>
            <a:r>
              <a:rPr lang="en-US" altLang="en-US" sz="1600" dirty="0" err="1">
                <a:solidFill>
                  <a:schemeClr val="tx1"/>
                </a:solidFill>
              </a:rPr>
              <a:t>donné</a:t>
            </a:r>
            <a:r>
              <a:rPr lang="en-US" altLang="en-US" sz="160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228600"/>
            <a:ext cx="7024744" cy="1143000"/>
          </a:xfrm>
        </p:spPr>
        <p:txBody>
          <a:bodyPr/>
          <a:lstStyle/>
          <a:p>
            <a:r>
              <a:rPr lang="en-US" altLang="en-US" dirty="0"/>
              <a:t>Le Passé Simple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4953000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altLang="en-US" sz="1600" dirty="0"/>
              <a:t>Le passé simple, un temps </a:t>
            </a:r>
            <a:r>
              <a:rPr lang="en-US" altLang="en-US" sz="1600" dirty="0" err="1"/>
              <a:t>littéraire</a:t>
            </a:r>
            <a:r>
              <a:rPr lang="en-US" altLang="en-US" sz="1600" dirty="0"/>
              <a:t>, </a:t>
            </a:r>
            <a:r>
              <a:rPr lang="en-US" altLang="en-US" sz="1600" dirty="0" err="1"/>
              <a:t>s’emploie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dans</a:t>
            </a:r>
            <a:r>
              <a:rPr lang="en-US" altLang="en-US" sz="1600" dirty="0"/>
              <a:t> la langue </a:t>
            </a:r>
            <a:r>
              <a:rPr lang="en-US" altLang="en-US" sz="1600" dirty="0" err="1"/>
              <a:t>écrite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comme</a:t>
            </a:r>
            <a:r>
              <a:rPr lang="en-US" altLang="en-US" sz="1600" dirty="0"/>
              <a:t> le 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/>
              <a:t>passé </a:t>
            </a:r>
            <a:r>
              <a:rPr lang="en-US" altLang="en-US" sz="1600" dirty="0" err="1"/>
              <a:t>composé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dans</a:t>
            </a:r>
            <a:r>
              <a:rPr lang="en-US" altLang="en-US" sz="1600" dirty="0"/>
              <a:t> la langue </a:t>
            </a:r>
            <a:r>
              <a:rPr lang="en-US" altLang="en-US" sz="1600" dirty="0" err="1"/>
              <a:t>parlée</a:t>
            </a:r>
            <a:r>
              <a:rPr lang="en-US" altLang="en-US" sz="1600" dirty="0"/>
              <a:t>.</a:t>
            </a:r>
          </a:p>
          <a:p>
            <a:pPr marL="533400" indent="-533400"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/>
              <a:t>Le passé simple </a:t>
            </a:r>
            <a:r>
              <a:rPr lang="en-US" altLang="en-US" sz="1600" dirty="0" err="1"/>
              <a:t>présente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trois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sortes</a:t>
            </a:r>
            <a:r>
              <a:rPr lang="en-US" altLang="en-US" sz="1600" dirty="0"/>
              <a:t> de </a:t>
            </a:r>
            <a:r>
              <a:rPr lang="en-US" altLang="en-US" sz="1600" dirty="0" err="1"/>
              <a:t>terminaisons</a:t>
            </a:r>
            <a:r>
              <a:rPr lang="en-US" altLang="en-US" sz="1600" dirty="0"/>
              <a:t>. (Pour simplifier 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 err="1"/>
              <a:t>l’identification</a:t>
            </a:r>
            <a:r>
              <a:rPr lang="en-US" altLang="en-US" sz="1600" dirty="0"/>
              <a:t> de </a:t>
            </a:r>
            <a:r>
              <a:rPr lang="en-US" altLang="en-US" sz="1600" dirty="0" err="1"/>
              <a:t>ce</a:t>
            </a:r>
            <a:r>
              <a:rPr lang="en-US" altLang="en-US" sz="1600" dirty="0"/>
              <a:t> temps, </a:t>
            </a:r>
            <a:r>
              <a:rPr lang="en-US" altLang="en-US" sz="1600" dirty="0" err="1"/>
              <a:t>il</a:t>
            </a:r>
            <a:r>
              <a:rPr lang="en-US" altLang="en-US" sz="1600" dirty="0"/>
              <a:t> </a:t>
            </a:r>
            <a:r>
              <a:rPr lang="en-US" altLang="en-US" sz="1600" dirty="0" err="1"/>
              <a:t>faut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reconna</a:t>
            </a:r>
            <a:r>
              <a:rPr lang="en-US" altLang="en-US" sz="1600" dirty="0" err="1">
                <a:cs typeface="Arial" charset="0"/>
              </a:rPr>
              <a:t>î</a:t>
            </a:r>
            <a:r>
              <a:rPr lang="en-US" altLang="en-US" sz="1600" dirty="0" err="1"/>
              <a:t>tre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qu’il</a:t>
            </a:r>
            <a:r>
              <a:rPr lang="en-US" altLang="en-US" sz="1600" dirty="0"/>
              <a:t> </a:t>
            </a:r>
            <a:r>
              <a:rPr lang="en-US" altLang="en-US" sz="1600" dirty="0" err="1"/>
              <a:t>ressemble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souvent</a:t>
            </a:r>
            <a:r>
              <a:rPr lang="en-US" altLang="en-US" sz="1600" dirty="0"/>
              <a:t> au radical du 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 err="1"/>
              <a:t>participe</a:t>
            </a:r>
            <a:r>
              <a:rPr lang="en-US" altLang="en-US" sz="1600" dirty="0"/>
              <a:t> passé.)</a:t>
            </a:r>
          </a:p>
          <a:p>
            <a:pPr marL="533400" indent="-533400"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en-US" sz="1600" dirty="0"/>
              <a:t>Les </a:t>
            </a:r>
            <a:r>
              <a:rPr lang="en-US" altLang="en-US" sz="1600" dirty="0" err="1"/>
              <a:t>verbes</a:t>
            </a:r>
            <a:r>
              <a:rPr lang="en-US" altLang="en-US" sz="1600" dirty="0"/>
              <a:t> don’t les </a:t>
            </a:r>
            <a:r>
              <a:rPr lang="en-US" altLang="en-US" sz="1600" dirty="0" err="1"/>
              <a:t>infinitifs</a:t>
            </a:r>
            <a:r>
              <a:rPr lang="en-US" altLang="en-US" sz="1600" dirty="0"/>
              <a:t> se </a:t>
            </a:r>
            <a:r>
              <a:rPr lang="en-US" altLang="en-US" sz="1600" dirty="0" err="1"/>
              <a:t>terminent</a:t>
            </a:r>
            <a:r>
              <a:rPr lang="en-US" altLang="en-US" sz="1600" dirty="0"/>
              <a:t> en </a:t>
            </a:r>
            <a:r>
              <a:rPr lang="en-US" altLang="en-US" sz="1600" i="1" dirty="0">
                <a:solidFill>
                  <a:schemeClr val="tx2"/>
                </a:solidFill>
              </a:rPr>
              <a:t>-</a:t>
            </a:r>
            <a:r>
              <a:rPr lang="en-US" altLang="en-US" sz="1600" i="1" dirty="0" err="1">
                <a:solidFill>
                  <a:schemeClr val="tx2"/>
                </a:solidFill>
              </a:rPr>
              <a:t>er</a:t>
            </a:r>
            <a:r>
              <a:rPr lang="en-US" altLang="en-US" sz="1600" dirty="0"/>
              <a:t>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 err="1">
                <a:solidFill>
                  <a:schemeClr val="accent2">
                    <a:lumMod val="75000"/>
                  </a:schemeClr>
                </a:solidFill>
              </a:rPr>
              <a:t>Parler</a:t>
            </a:r>
            <a:endParaRPr lang="en-US" altLang="en-US" sz="1600" dirty="0">
              <a:solidFill>
                <a:schemeClr val="accent2">
                  <a:lumMod val="75000"/>
                </a:schemeClr>
              </a:solidFill>
            </a:endParaRP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</p:txBody>
      </p:sp>
      <p:graphicFrame>
        <p:nvGraphicFramePr>
          <p:cNvPr id="15378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062778"/>
              </p:ext>
            </p:extLst>
          </p:nvPr>
        </p:nvGraphicFramePr>
        <p:xfrm>
          <a:off x="1295400" y="5181600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parl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parl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â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parl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parl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â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tes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parl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Elles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parl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è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rent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53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 Passé Simple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953000"/>
          </a:xfrm>
        </p:spPr>
        <p:txBody>
          <a:bodyPr/>
          <a:lstStyle/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2"/>
            </a:pPr>
            <a:r>
              <a:rPr lang="en-US" altLang="en-US" sz="1600" dirty="0"/>
              <a:t>Les </a:t>
            </a:r>
            <a:r>
              <a:rPr lang="en-US" altLang="en-US" sz="1600" dirty="0" err="1"/>
              <a:t>verbes</a:t>
            </a:r>
            <a:r>
              <a:rPr lang="en-US" altLang="en-US" sz="1600" dirty="0"/>
              <a:t> </a:t>
            </a:r>
            <a:r>
              <a:rPr lang="en-US" altLang="en-US" sz="1600" dirty="0" err="1" smtClean="0"/>
              <a:t>dont</a:t>
            </a:r>
            <a:r>
              <a:rPr lang="en-US" altLang="en-US" sz="1600" dirty="0" smtClean="0"/>
              <a:t> </a:t>
            </a:r>
            <a:r>
              <a:rPr lang="en-US" altLang="en-US" sz="1600" dirty="0"/>
              <a:t>les </a:t>
            </a:r>
            <a:r>
              <a:rPr lang="en-US" altLang="en-US" sz="1600" dirty="0" err="1"/>
              <a:t>infinitifs</a:t>
            </a:r>
            <a:r>
              <a:rPr lang="en-US" altLang="en-US" sz="1600" dirty="0"/>
              <a:t> se </a:t>
            </a:r>
            <a:r>
              <a:rPr lang="en-US" altLang="en-US" sz="1600" dirty="0" err="1" smtClean="0"/>
              <a:t>terminent</a:t>
            </a:r>
            <a:r>
              <a:rPr lang="en-US" altLang="en-US" sz="1600" dirty="0" smtClean="0"/>
              <a:t> </a:t>
            </a:r>
            <a:r>
              <a:rPr lang="en-US" altLang="en-US" sz="1600" dirty="0"/>
              <a:t>en </a:t>
            </a:r>
            <a:r>
              <a:rPr lang="en-US" altLang="en-US" sz="1600" i="1" dirty="0">
                <a:solidFill>
                  <a:schemeClr val="tx2"/>
                </a:solidFill>
              </a:rPr>
              <a:t>-</a:t>
            </a:r>
            <a:r>
              <a:rPr lang="en-US" altLang="en-US" sz="1600" i="1" dirty="0" err="1">
                <a:solidFill>
                  <a:schemeClr val="tx2"/>
                </a:solidFill>
              </a:rPr>
              <a:t>ir</a:t>
            </a:r>
            <a:r>
              <a:rPr lang="en-US" altLang="en-US" sz="1600" dirty="0"/>
              <a:t> et </a:t>
            </a:r>
            <a:r>
              <a:rPr lang="en-US" altLang="en-US" sz="1600" dirty="0" err="1"/>
              <a:t>généralement</a:t>
            </a:r>
            <a:r>
              <a:rPr lang="en-US" altLang="en-US" sz="1600" dirty="0"/>
              <a:t> </a:t>
            </a:r>
            <a:r>
              <a:rPr lang="en-US" altLang="en-US" sz="1600" i="1" dirty="0">
                <a:solidFill>
                  <a:schemeClr val="tx2"/>
                </a:solidFill>
              </a:rPr>
              <a:t>-re</a:t>
            </a:r>
            <a:r>
              <a:rPr lang="en-US" altLang="en-US" sz="1600" dirty="0"/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voir</a:t>
            </a:r>
            <a:r>
              <a:rPr lang="en-US" altLang="en-US" sz="1600" dirty="0"/>
              <a:t> et </a:t>
            </a:r>
            <a:r>
              <a:rPr lang="en-US" altLang="en-US" sz="1600" i="1" dirty="0" err="1">
                <a:solidFill>
                  <a:schemeClr val="tx2"/>
                </a:solidFill>
              </a:rPr>
              <a:t>asseoir</a:t>
            </a:r>
            <a:r>
              <a:rPr lang="en-US" altLang="en-US" sz="1600" dirty="0"/>
              <a:t>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 err="1">
                <a:solidFill>
                  <a:schemeClr val="accent2">
                    <a:lumMod val="75000"/>
                  </a:schemeClr>
                </a:solidFill>
              </a:rPr>
              <a:t>Finir</a:t>
            </a:r>
            <a:endParaRPr lang="en-US" altLang="en-US" sz="1600" dirty="0">
              <a:solidFill>
                <a:schemeClr val="accent2">
                  <a:lumMod val="75000"/>
                </a:schemeClr>
              </a:solidFill>
            </a:endParaRP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 err="1"/>
              <a:t>Remarquez</a:t>
            </a:r>
            <a:r>
              <a:rPr lang="en-US" altLang="en-US" sz="1600" dirty="0"/>
              <a:t> </a:t>
            </a:r>
            <a:r>
              <a:rPr lang="en-US" altLang="en-US" sz="1600" dirty="0" err="1"/>
              <a:t>bien</a:t>
            </a:r>
            <a:r>
              <a:rPr lang="en-US" altLang="en-US" sz="1600" dirty="0"/>
              <a:t>: Les </a:t>
            </a:r>
            <a:r>
              <a:rPr lang="en-US" altLang="en-US" sz="1600" dirty="0" err="1"/>
              <a:t>verbes</a:t>
            </a:r>
            <a:r>
              <a:rPr lang="en-US" altLang="en-US" sz="1600" dirty="0"/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tenir</a:t>
            </a:r>
            <a:r>
              <a:rPr lang="en-US" altLang="en-US" sz="1600" dirty="0"/>
              <a:t> et </a:t>
            </a:r>
            <a:r>
              <a:rPr lang="en-US" altLang="en-US" sz="1600" i="1" dirty="0" err="1">
                <a:solidFill>
                  <a:schemeClr val="tx2"/>
                </a:solidFill>
              </a:rPr>
              <a:t>venir</a:t>
            </a:r>
            <a:r>
              <a:rPr lang="en-US" altLang="en-US" sz="1600" dirty="0"/>
              <a:t> (et </a:t>
            </a:r>
            <a:r>
              <a:rPr lang="en-US" altLang="en-US" sz="1600" dirty="0" err="1"/>
              <a:t>tous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leur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composés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comme</a:t>
            </a:r>
            <a:r>
              <a:rPr lang="en-US" altLang="en-US" sz="1600" dirty="0"/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retenir</a:t>
            </a:r>
            <a:r>
              <a:rPr lang="en-US" altLang="en-US" sz="1600" dirty="0"/>
              <a:t> et 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i="1" dirty="0" err="1">
                <a:solidFill>
                  <a:schemeClr val="tx2"/>
                </a:solidFill>
              </a:rPr>
              <a:t>devenir</a:t>
            </a:r>
            <a:r>
              <a:rPr lang="en-US" altLang="en-US" sz="1600" dirty="0"/>
              <a:t>) </a:t>
            </a:r>
            <a:r>
              <a:rPr lang="en-US" altLang="en-US" sz="1600" dirty="0" err="1"/>
              <a:t>sont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tr</a:t>
            </a:r>
            <a:r>
              <a:rPr lang="en-US" altLang="en-US" sz="1600" dirty="0" err="1">
                <a:cs typeface="Arial" charset="0"/>
              </a:rPr>
              <a:t>è</a:t>
            </a:r>
            <a:r>
              <a:rPr lang="en-US" altLang="en-US" sz="1600" dirty="0" err="1"/>
              <a:t>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irréguliers</a:t>
            </a:r>
            <a:r>
              <a:rPr lang="en-US" altLang="en-US" sz="1600" dirty="0"/>
              <a:t> au passé simple.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 err="1" smtClean="0"/>
              <a:t>Tenir</a:t>
            </a:r>
            <a:r>
              <a:rPr lang="en-US" altLang="en-US" sz="1600" dirty="0" smtClean="0"/>
              <a:t>								</a:t>
            </a:r>
            <a:r>
              <a:rPr lang="en-US" altLang="en-US" sz="1600" dirty="0" err="1" smtClean="0"/>
              <a:t>Venir</a:t>
            </a: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/>
              <a:t>					</a:t>
            </a:r>
          </a:p>
        </p:txBody>
      </p:sp>
      <p:graphicFrame>
        <p:nvGraphicFramePr>
          <p:cNvPr id="16430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926742"/>
              </p:ext>
            </p:extLst>
          </p:nvPr>
        </p:nvGraphicFramePr>
        <p:xfrm>
          <a:off x="990600" y="2895600"/>
          <a:ext cx="3657600" cy="1125538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fin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fin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î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fin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fin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î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it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Elles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irent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402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072271"/>
              </p:ext>
            </p:extLst>
          </p:nvPr>
        </p:nvGraphicFramePr>
        <p:xfrm>
          <a:off x="990600" y="5740399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tins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î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nmes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tins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întes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tint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Elles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tinrent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416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868680"/>
              </p:ext>
            </p:extLst>
          </p:nvPr>
        </p:nvGraphicFramePr>
        <p:xfrm>
          <a:off x="4648200" y="5740399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vins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înmes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vins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întes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vint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Elles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vinrent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 Passé Simple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3"/>
            </a:pPr>
            <a:r>
              <a:rPr lang="en-US" altLang="en-US" sz="1600" dirty="0"/>
              <a:t>Les </a:t>
            </a:r>
            <a:r>
              <a:rPr lang="en-US" altLang="en-US" sz="1600" dirty="0" err="1"/>
              <a:t>verbes</a:t>
            </a:r>
            <a:r>
              <a:rPr lang="en-US" altLang="en-US" sz="1600" dirty="0"/>
              <a:t> </a:t>
            </a:r>
            <a:r>
              <a:rPr lang="en-US" altLang="en-US" sz="1600" dirty="0" err="1" smtClean="0"/>
              <a:t>dont</a:t>
            </a:r>
            <a:r>
              <a:rPr lang="en-US" altLang="en-US" sz="1600" dirty="0" smtClean="0"/>
              <a:t> </a:t>
            </a:r>
            <a:r>
              <a:rPr lang="en-US" altLang="en-US" sz="1600" dirty="0"/>
              <a:t>les </a:t>
            </a:r>
            <a:r>
              <a:rPr lang="en-US" altLang="en-US" sz="1600" dirty="0" err="1" smtClean="0"/>
              <a:t>infinitifs</a:t>
            </a:r>
            <a:r>
              <a:rPr lang="en-US" altLang="en-US" sz="1600" dirty="0" smtClean="0"/>
              <a:t> </a:t>
            </a:r>
            <a:r>
              <a:rPr lang="en-US" altLang="en-US" sz="1600" dirty="0"/>
              <a:t>se </a:t>
            </a:r>
            <a:r>
              <a:rPr lang="en-US" altLang="en-US" sz="1600" dirty="0" err="1"/>
              <a:t>terminent</a:t>
            </a:r>
            <a:r>
              <a:rPr lang="en-US" altLang="en-US" sz="1600" dirty="0"/>
              <a:t> en </a:t>
            </a:r>
            <a:r>
              <a:rPr lang="en-US" altLang="en-US" sz="1600" i="1" dirty="0">
                <a:solidFill>
                  <a:schemeClr val="tx2"/>
                </a:solidFill>
              </a:rPr>
              <a:t>-</a:t>
            </a:r>
            <a:r>
              <a:rPr lang="en-US" altLang="en-US" sz="1600" i="1" dirty="0" err="1">
                <a:solidFill>
                  <a:schemeClr val="tx2"/>
                </a:solidFill>
              </a:rPr>
              <a:t>oir</a:t>
            </a:r>
            <a:r>
              <a:rPr lang="en-US" altLang="en-US" sz="1600" dirty="0"/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courir</a:t>
            </a:r>
            <a:r>
              <a:rPr lang="en-US" altLang="en-US" sz="1600" dirty="0"/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mourir</a:t>
            </a:r>
            <a:r>
              <a:rPr lang="en-US" altLang="en-US" sz="1600" dirty="0"/>
              <a:t>, les </a:t>
            </a:r>
            <a:r>
              <a:rPr lang="en-US" altLang="en-US" sz="1600" dirty="0" err="1"/>
              <a:t>verbes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irréguliers</a:t>
            </a:r>
            <a:r>
              <a:rPr lang="en-US" altLang="en-US" sz="1600" dirty="0"/>
              <a:t>, et </a:t>
            </a:r>
            <a:r>
              <a:rPr lang="en-US" altLang="en-US" sz="1600" dirty="0" err="1"/>
              <a:t>une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quinzaine</a:t>
            </a:r>
            <a:r>
              <a:rPr lang="en-US" altLang="en-US" sz="1600" dirty="0"/>
              <a:t> de </a:t>
            </a:r>
            <a:r>
              <a:rPr lang="en-US" altLang="en-US" sz="1600" dirty="0" err="1"/>
              <a:t>rebes</a:t>
            </a:r>
            <a:r>
              <a:rPr lang="en-US" altLang="en-US" sz="1600" dirty="0"/>
              <a:t> en </a:t>
            </a:r>
            <a:r>
              <a:rPr lang="en-US" altLang="en-US" sz="1600" i="1" dirty="0">
                <a:solidFill>
                  <a:schemeClr val="tx2"/>
                </a:solidFill>
              </a:rPr>
              <a:t>-re</a:t>
            </a:r>
            <a:r>
              <a:rPr lang="en-US" altLang="en-US" sz="1600" dirty="0"/>
              <a:t> (</a:t>
            </a:r>
            <a:r>
              <a:rPr lang="en-US" altLang="en-US" sz="1600" i="1" dirty="0" err="1">
                <a:solidFill>
                  <a:schemeClr val="tx2"/>
                </a:solidFill>
              </a:rPr>
              <a:t>boire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conclure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connaitre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etre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exclure</a:t>
            </a:r>
            <a:r>
              <a:rPr lang="en-US" altLang="en-US" sz="1600" i="1" dirty="0">
                <a:solidFill>
                  <a:schemeClr val="tx2"/>
                </a:solidFill>
              </a:rPr>
              <a:t>, lire, </a:t>
            </a:r>
            <a:r>
              <a:rPr lang="en-US" altLang="en-US" sz="1600" i="1" dirty="0" err="1">
                <a:solidFill>
                  <a:schemeClr val="tx2"/>
                </a:solidFill>
              </a:rPr>
              <a:t>moudre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paraitre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plaire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repaitre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résoudre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taire</a:t>
            </a:r>
            <a:r>
              <a:rPr lang="en-US" altLang="en-US" sz="1600" i="1" dirty="0">
                <a:solidFill>
                  <a:schemeClr val="tx2"/>
                </a:solidFill>
              </a:rPr>
              <a:t>, vivre</a:t>
            </a:r>
            <a:r>
              <a:rPr lang="en-US" altLang="en-US" sz="1600" dirty="0"/>
              <a:t>.)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3"/>
            </a:pPr>
            <a:endParaRPr lang="en-US" altLang="en-US" sz="16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 err="1">
                <a:cs typeface="Arial" charset="0"/>
              </a:rPr>
              <a:t>Ê</a:t>
            </a:r>
            <a:r>
              <a:rPr lang="en-US" altLang="en-US" sz="1600" dirty="0" err="1"/>
              <a:t>tre</a:t>
            </a:r>
            <a:r>
              <a:rPr lang="en-US" altLang="en-US" sz="1600" dirty="0"/>
              <a:t>						</a:t>
            </a:r>
            <a:r>
              <a:rPr lang="en-US" altLang="en-US" sz="1600" dirty="0" err="1"/>
              <a:t>Courir</a:t>
            </a:r>
            <a:endParaRPr lang="en-US" altLang="en-US" sz="1600" dirty="0"/>
          </a:p>
        </p:txBody>
      </p:sp>
      <p:graphicFrame>
        <p:nvGraphicFramePr>
          <p:cNvPr id="1741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809090"/>
              </p:ext>
            </p:extLst>
          </p:nvPr>
        </p:nvGraphicFramePr>
        <p:xfrm>
          <a:off x="228600" y="4800600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fus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û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mes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fus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û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fut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Elles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furent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26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810214"/>
              </p:ext>
            </p:extLst>
          </p:nvPr>
        </p:nvGraphicFramePr>
        <p:xfrm>
          <a:off x="4572000" y="4800600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cour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us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cour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ûmes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cour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cour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ûtes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cour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Elles</a:t>
                      </a: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cour</a:t>
                      </a:r>
                      <a:r>
                        <a:rPr kumimoji="0" lang="en-US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urent</a:t>
                      </a: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442" name="Picture 34" descr="MMj0283567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295400"/>
            <a:ext cx="1219200" cy="1414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024744" cy="1143000"/>
          </a:xfrm>
        </p:spPr>
        <p:txBody>
          <a:bodyPr/>
          <a:lstStyle/>
          <a:p>
            <a:r>
              <a:rPr lang="en-US" altLang="en-US" dirty="0" err="1"/>
              <a:t>L’Imparfait</a:t>
            </a: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105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dirty="0"/>
              <a:t>Pour former </a:t>
            </a:r>
            <a:r>
              <a:rPr lang="en-US" altLang="en-US" sz="1600" dirty="0" err="1"/>
              <a:t>l’imparfait</a:t>
            </a:r>
            <a:r>
              <a:rPr lang="en-US" altLang="en-US" sz="1600" dirty="0"/>
              <a:t>, on </a:t>
            </a:r>
            <a:r>
              <a:rPr lang="en-US" altLang="en-US" sz="1600" dirty="0" err="1"/>
              <a:t>prend</a:t>
            </a:r>
            <a:r>
              <a:rPr lang="en-US" altLang="en-US" sz="1600" dirty="0"/>
              <a:t> la </a:t>
            </a:r>
            <a:r>
              <a:rPr lang="en-US" altLang="en-US" sz="1600" dirty="0" smtClean="0"/>
              <a:t>premi</a:t>
            </a:r>
            <a:r>
              <a:rPr lang="en-US" altLang="en-US" sz="1600" dirty="0" smtClean="0">
                <a:cs typeface="Arial" charset="0"/>
              </a:rPr>
              <a:t>è</a:t>
            </a:r>
            <a:r>
              <a:rPr lang="en-US" altLang="en-US" sz="1600" dirty="0" smtClean="0"/>
              <a:t>re </a:t>
            </a:r>
            <a:r>
              <a:rPr lang="en-US" altLang="en-US" sz="1600" dirty="0" err="1"/>
              <a:t>personne</a:t>
            </a:r>
            <a:r>
              <a:rPr lang="en-US" altLang="en-US" sz="1600" dirty="0"/>
              <a:t> du </a:t>
            </a:r>
            <a:r>
              <a:rPr lang="en-US" altLang="en-US" sz="1600" dirty="0" err="1"/>
              <a:t>pluriel</a:t>
            </a:r>
            <a:r>
              <a:rPr lang="en-US" altLang="en-US" sz="1600" dirty="0"/>
              <a:t> du </a:t>
            </a:r>
            <a:r>
              <a:rPr lang="en-US" altLang="en-US" sz="1600" dirty="0" err="1"/>
              <a:t>présent</a:t>
            </a:r>
            <a:r>
              <a:rPr lang="en-US" altLang="en-US" sz="1600" dirty="0"/>
              <a:t> et </a:t>
            </a:r>
            <a:r>
              <a:rPr lang="en-US" altLang="en-US" sz="1600" dirty="0" err="1"/>
              <a:t>l’on</a:t>
            </a: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dirty="0" err="1"/>
              <a:t>remplace</a:t>
            </a:r>
            <a:r>
              <a:rPr lang="en-US" altLang="en-US" sz="1600" dirty="0"/>
              <a:t> </a:t>
            </a:r>
            <a:r>
              <a:rPr lang="en-US" altLang="en-US" sz="1600" i="1" dirty="0">
                <a:solidFill>
                  <a:schemeClr val="tx2"/>
                </a:solidFill>
              </a:rPr>
              <a:t>-</a:t>
            </a:r>
            <a:r>
              <a:rPr lang="en-US" altLang="en-US" sz="1600" i="1" dirty="0" err="1">
                <a:solidFill>
                  <a:schemeClr val="tx2"/>
                </a:solidFill>
              </a:rPr>
              <a:t>ons</a:t>
            </a:r>
            <a:r>
              <a:rPr lang="en-US" altLang="en-US" sz="1600" dirty="0"/>
              <a:t> par les </a:t>
            </a:r>
            <a:r>
              <a:rPr lang="en-US" altLang="en-US" sz="1600" dirty="0" err="1"/>
              <a:t>terminaisons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suivantes</a:t>
            </a:r>
            <a:r>
              <a:rPr lang="en-US" altLang="en-US" sz="1600" dirty="0"/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dirty="0" err="1"/>
              <a:t>Parler</a:t>
            </a:r>
            <a:r>
              <a:rPr lang="en-US" altLang="en-US" sz="1600" dirty="0"/>
              <a:t> (nous </a:t>
            </a:r>
            <a:r>
              <a:rPr lang="en-US" altLang="en-US" sz="1600" dirty="0" err="1">
                <a:solidFill>
                  <a:schemeClr val="tx2"/>
                </a:solidFill>
              </a:rPr>
              <a:t>parl</a:t>
            </a:r>
            <a:r>
              <a:rPr lang="en-US" altLang="en-US" sz="1600" dirty="0" err="1"/>
              <a:t>ons</a:t>
            </a:r>
            <a:r>
              <a:rPr lang="en-US" altLang="en-US" sz="1600" dirty="0"/>
              <a:t>)			</a:t>
            </a:r>
            <a:r>
              <a:rPr lang="en-US" altLang="en-US" sz="1600" dirty="0" err="1"/>
              <a:t>Finir</a:t>
            </a:r>
            <a:r>
              <a:rPr lang="en-US" altLang="en-US" sz="1600" dirty="0"/>
              <a:t> (nous </a:t>
            </a:r>
            <a:r>
              <a:rPr lang="en-US" altLang="en-US" sz="1600" dirty="0" err="1">
                <a:solidFill>
                  <a:schemeClr val="tx2"/>
                </a:solidFill>
              </a:rPr>
              <a:t>finiss</a:t>
            </a:r>
            <a:r>
              <a:rPr lang="en-US" altLang="en-US" sz="1600" dirty="0" err="1"/>
              <a:t>ons</a:t>
            </a:r>
            <a:r>
              <a:rPr lang="en-US" altLang="en-US" sz="1600" dirty="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9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9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dirty="0" err="1"/>
              <a:t>Rendre</a:t>
            </a:r>
            <a:r>
              <a:rPr lang="en-US" altLang="en-US" sz="1600" dirty="0"/>
              <a:t> (nous </a:t>
            </a:r>
            <a:r>
              <a:rPr lang="en-US" altLang="en-US" sz="1600" dirty="0" err="1">
                <a:solidFill>
                  <a:schemeClr val="tx2"/>
                </a:solidFill>
              </a:rPr>
              <a:t>rend</a:t>
            </a:r>
            <a:r>
              <a:rPr lang="en-US" altLang="en-US" sz="1600" dirty="0" err="1"/>
              <a:t>ons</a:t>
            </a:r>
            <a:r>
              <a:rPr lang="en-US" altLang="en-US" sz="1600" dirty="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9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dirty="0" err="1"/>
              <a:t>Remarquez</a:t>
            </a:r>
            <a:r>
              <a:rPr lang="en-US" altLang="en-US" sz="1600" dirty="0"/>
              <a:t> </a:t>
            </a:r>
            <a:r>
              <a:rPr lang="en-US" altLang="en-US" sz="1600" dirty="0" err="1"/>
              <a:t>bien</a:t>
            </a:r>
            <a:r>
              <a:rPr lang="en-US" altLang="en-US" sz="1600" dirty="0"/>
              <a:t> la </a:t>
            </a:r>
            <a:r>
              <a:rPr lang="en-US" altLang="en-US" sz="1600" dirty="0" smtClean="0"/>
              <a:t>premi</a:t>
            </a:r>
            <a:r>
              <a:rPr lang="en-US" altLang="en-US" sz="1600" dirty="0" smtClean="0">
                <a:cs typeface="Arial" charset="0"/>
              </a:rPr>
              <a:t>è</a:t>
            </a:r>
            <a:r>
              <a:rPr lang="en-US" altLang="en-US" sz="1600" dirty="0" smtClean="0"/>
              <a:t>re </a:t>
            </a:r>
            <a:r>
              <a:rPr lang="en-US" altLang="en-US" sz="1600" dirty="0"/>
              <a:t>et la </a:t>
            </a:r>
            <a:r>
              <a:rPr lang="en-US" altLang="en-US" sz="1600" smtClean="0"/>
              <a:t>deuxi</a:t>
            </a:r>
            <a:r>
              <a:rPr lang="en-US" altLang="en-US" sz="1600" smtClean="0">
                <a:cs typeface="Arial" charset="0"/>
              </a:rPr>
              <a:t>è</a:t>
            </a:r>
            <a:r>
              <a:rPr lang="en-US" altLang="en-US" sz="1600" smtClean="0"/>
              <a:t>me</a:t>
            </a:r>
            <a:r>
              <a:rPr lang="en-US" altLang="en-US" sz="1600" dirty="0" smtClean="0"/>
              <a:t> </a:t>
            </a:r>
            <a:r>
              <a:rPr lang="en-US" altLang="en-US" sz="1600" dirty="0" err="1"/>
              <a:t>personnes</a:t>
            </a:r>
            <a:r>
              <a:rPr lang="en-US" altLang="en-US" sz="1600" dirty="0"/>
              <a:t> du </a:t>
            </a:r>
            <a:r>
              <a:rPr lang="en-US" altLang="en-US" sz="1600" dirty="0" err="1"/>
              <a:t>pluriel</a:t>
            </a:r>
            <a:r>
              <a:rPr lang="en-US" altLang="en-US" sz="1600" dirty="0"/>
              <a:t> de </a:t>
            </a:r>
            <a:r>
              <a:rPr lang="en-US" altLang="en-US" sz="1600" i="1" dirty="0" err="1">
                <a:solidFill>
                  <a:schemeClr val="tx2"/>
                </a:solidFill>
              </a:rPr>
              <a:t>rire</a:t>
            </a:r>
            <a:r>
              <a:rPr lang="en-US" altLang="en-US" sz="1600" dirty="0"/>
              <a:t> et des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dirty="0" err="1"/>
              <a:t>verbes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ont</a:t>
            </a:r>
            <a:r>
              <a:rPr lang="en-US" altLang="en-US" sz="1600" dirty="0"/>
              <a:t> les </a:t>
            </a:r>
            <a:r>
              <a:rPr lang="en-US" altLang="en-US" sz="1600" dirty="0" err="1"/>
              <a:t>infinitifs</a:t>
            </a:r>
            <a:r>
              <a:rPr lang="en-US" altLang="en-US" sz="1600" dirty="0"/>
              <a:t> se </a:t>
            </a:r>
            <a:r>
              <a:rPr lang="en-US" altLang="en-US" sz="1600" dirty="0" err="1"/>
              <a:t>terminent</a:t>
            </a:r>
            <a:r>
              <a:rPr lang="en-US" altLang="en-US" sz="1600" dirty="0"/>
              <a:t> en </a:t>
            </a:r>
            <a:r>
              <a:rPr lang="en-US" altLang="en-US" sz="1600" i="1" dirty="0"/>
              <a:t>-</a:t>
            </a:r>
            <a:r>
              <a:rPr lang="en-US" altLang="en-US" sz="1600" i="1" dirty="0" err="1"/>
              <a:t>ier</a:t>
            </a:r>
            <a:r>
              <a:rPr lang="en-US" altLang="en-US" sz="1600" dirty="0"/>
              <a:t>: </a:t>
            </a:r>
            <a:r>
              <a:rPr lang="en-US" altLang="en-US" sz="1600" i="1" dirty="0">
                <a:solidFill>
                  <a:schemeClr val="tx2"/>
                </a:solidFill>
              </a:rPr>
              <a:t>nous </a:t>
            </a:r>
            <a:r>
              <a:rPr lang="en-US" altLang="en-US" sz="1600" i="1" dirty="0" err="1">
                <a:solidFill>
                  <a:schemeClr val="tx2"/>
                </a:solidFill>
              </a:rPr>
              <a:t>riions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vous</a:t>
            </a:r>
            <a:r>
              <a:rPr lang="en-US" altLang="en-US" sz="1600" i="1" dirty="0">
                <a:solidFill>
                  <a:schemeClr val="tx2"/>
                </a:solidFill>
              </a:rPr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riiez</a:t>
            </a:r>
            <a:r>
              <a:rPr lang="en-US" altLang="en-US" sz="1600" i="1" dirty="0">
                <a:solidFill>
                  <a:schemeClr val="tx2"/>
                </a:solidFill>
              </a:rPr>
              <a:t>; nous </a:t>
            </a:r>
            <a:r>
              <a:rPr lang="en-US" altLang="en-US" sz="1600" i="1" dirty="0" err="1">
                <a:solidFill>
                  <a:schemeClr val="tx2"/>
                </a:solidFill>
              </a:rPr>
              <a:t>étudiions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i="1" dirty="0" err="1">
                <a:solidFill>
                  <a:schemeClr val="tx2"/>
                </a:solidFill>
              </a:rPr>
              <a:t>vous</a:t>
            </a:r>
            <a:r>
              <a:rPr lang="en-US" altLang="en-US" sz="1600" i="1" dirty="0">
                <a:solidFill>
                  <a:schemeClr val="tx2"/>
                </a:solidFill>
              </a:rPr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étudiiez</a:t>
            </a:r>
            <a:r>
              <a:rPr lang="en-US" altLang="en-US" sz="1600" i="1" dirty="0">
                <a:solidFill>
                  <a:schemeClr val="tx2"/>
                </a:solidFill>
              </a:rPr>
              <a:t>.</a:t>
            </a:r>
          </a:p>
        </p:txBody>
      </p:sp>
      <p:graphicFrame>
        <p:nvGraphicFramePr>
          <p:cNvPr id="18436" name="Group 4"/>
          <p:cNvGraphicFramePr>
            <a:graphicFrameLocks noGrp="1"/>
          </p:cNvGraphicFramePr>
          <p:nvPr/>
        </p:nvGraphicFramePr>
        <p:xfrm>
          <a:off x="914400" y="2895600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parl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parl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parl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parl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parl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Ils/Elles parl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450" name="Group 18"/>
          <p:cNvGraphicFramePr>
            <a:graphicFrameLocks noGrp="1"/>
          </p:cNvGraphicFramePr>
          <p:nvPr/>
        </p:nvGraphicFramePr>
        <p:xfrm>
          <a:off x="5181600" y="2895600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finiss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f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iniss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ions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finiss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finiss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finiss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Ils/Elles finiss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464" name="Group 32"/>
          <p:cNvGraphicFramePr>
            <a:graphicFrameLocks noGrp="1"/>
          </p:cNvGraphicFramePr>
          <p:nvPr/>
        </p:nvGraphicFramePr>
        <p:xfrm>
          <a:off x="914400" y="4572000"/>
          <a:ext cx="3657600" cy="1117601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rend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rend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rend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rend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iez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rend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Ils/Elles rend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4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84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843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57043" y="675725"/>
            <a:ext cx="7125113" cy="924475"/>
          </a:xfrm>
        </p:spPr>
        <p:txBody>
          <a:bodyPr/>
          <a:lstStyle/>
          <a:p>
            <a:r>
              <a:rPr lang="en-US" altLang="en-US"/>
              <a:t>L’Imparfait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530725"/>
          </a:xfrm>
        </p:spPr>
        <p:txBody>
          <a:bodyPr>
            <a:normAutofit fontScale="92500" lnSpcReduction="20000"/>
          </a:bodyPr>
          <a:lstStyle/>
          <a:p>
            <a:pPr marL="533400" indent="-533400"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 err="1"/>
              <a:t>L’imparfait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décrit</a:t>
            </a:r>
            <a:r>
              <a:rPr lang="en-US" altLang="en-US" sz="1600" dirty="0"/>
              <a:t> et </a:t>
            </a:r>
            <a:r>
              <a:rPr lang="en-US" altLang="en-US" sz="1600" dirty="0" err="1"/>
              <a:t>encadre</a:t>
            </a:r>
            <a:r>
              <a:rPr lang="en-US" altLang="en-US" sz="1600" dirty="0"/>
              <a:t> au passé.</a:t>
            </a:r>
          </a:p>
          <a:p>
            <a:pPr marL="533400" indent="-533400"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 err="1"/>
              <a:t>L’imparfait</a:t>
            </a:r>
            <a:r>
              <a:rPr lang="en-US" altLang="en-US" sz="1600" dirty="0"/>
              <a:t>: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en-US" sz="1600" dirty="0" err="1"/>
              <a:t>Décrit</a:t>
            </a:r>
            <a:r>
              <a:rPr lang="en-US" altLang="en-US" sz="1600" dirty="0"/>
              <a:t> le cadre, un </a:t>
            </a:r>
            <a:r>
              <a:rPr lang="en-US" altLang="en-US" sz="1600" dirty="0" err="1"/>
              <a:t>état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d’esprit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ou</a:t>
            </a:r>
            <a:r>
              <a:rPr lang="en-US" altLang="en-US" sz="1600" dirty="0"/>
              <a:t> </a:t>
            </a:r>
            <a:r>
              <a:rPr lang="en-US" altLang="en-US" sz="1600" dirty="0" err="1"/>
              <a:t>une</a:t>
            </a:r>
            <a:r>
              <a:rPr lang="en-US" altLang="en-US" sz="1600" dirty="0"/>
              <a:t> condition au passé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/>
              <a:t>Ex. Le </a:t>
            </a:r>
            <a:r>
              <a:rPr lang="en-US" altLang="en-US" sz="1600" dirty="0" err="1"/>
              <a:t>jardin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autour</a:t>
            </a:r>
            <a:r>
              <a:rPr lang="en-US" altLang="en-US" sz="1600" dirty="0"/>
              <a:t> du </a:t>
            </a:r>
            <a:r>
              <a:rPr lang="en-US" altLang="en-US" sz="1600" dirty="0" err="1"/>
              <a:t>kiosque</a:t>
            </a:r>
            <a:r>
              <a:rPr lang="en-US" altLang="en-US" sz="1600" dirty="0"/>
              <a:t> </a:t>
            </a:r>
            <a:r>
              <a:rPr lang="en-US" altLang="en-US" sz="1600" dirty="0">
                <a:cs typeface="Arial" charset="0"/>
              </a:rPr>
              <a:t>à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musique</a:t>
            </a:r>
            <a:r>
              <a:rPr lang="en-US" altLang="en-US" sz="1600" dirty="0"/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était</a:t>
            </a:r>
            <a:r>
              <a:rPr lang="en-US" altLang="en-US" sz="1600" dirty="0"/>
              <a:t> en </a:t>
            </a:r>
            <a:r>
              <a:rPr lang="en-US" altLang="en-US" sz="1600" dirty="0" err="1"/>
              <a:t>fleurs</a:t>
            </a:r>
            <a:r>
              <a:rPr lang="en-US" altLang="en-US" sz="1600" dirty="0"/>
              <a:t>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2"/>
            </a:pPr>
            <a:r>
              <a:rPr lang="en-US" altLang="en-US" sz="1600" dirty="0" err="1"/>
              <a:t>Exprime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une</a:t>
            </a:r>
            <a:r>
              <a:rPr lang="en-US" altLang="en-US" sz="1600" dirty="0"/>
              <a:t> action </a:t>
            </a:r>
            <a:r>
              <a:rPr lang="en-US" altLang="en-US" sz="1600" dirty="0" err="1"/>
              <a:t>habituelle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ou</a:t>
            </a:r>
            <a:r>
              <a:rPr lang="en-US" altLang="en-US" sz="1600" dirty="0"/>
              <a:t> </a:t>
            </a:r>
            <a:r>
              <a:rPr lang="en-US" altLang="en-US" sz="1600" dirty="0" err="1"/>
              <a:t>répétée</a:t>
            </a:r>
            <a:r>
              <a:rPr lang="en-US" altLang="en-US" sz="1600" dirty="0"/>
              <a:t> au passé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/>
              <a:t>Ex. </a:t>
            </a:r>
            <a:r>
              <a:rPr lang="en-US" altLang="en-US" sz="1600" dirty="0" err="1"/>
              <a:t>Quand</a:t>
            </a:r>
            <a:r>
              <a:rPr lang="en-US" altLang="en-US" sz="1600" dirty="0"/>
              <a:t> </a:t>
            </a:r>
            <a:r>
              <a:rPr lang="en-US" altLang="en-US" sz="1600" dirty="0" err="1"/>
              <a:t>il</a:t>
            </a:r>
            <a:r>
              <a:rPr lang="en-US" altLang="en-US" sz="1600" dirty="0"/>
              <a:t> </a:t>
            </a:r>
            <a:r>
              <a:rPr lang="en-US" altLang="en-US" sz="1600" dirty="0" err="1"/>
              <a:t>était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jeune</a:t>
            </a:r>
            <a:r>
              <a:rPr lang="en-US" altLang="en-US" sz="1600" dirty="0"/>
              <a:t>, </a:t>
            </a:r>
            <a:r>
              <a:rPr lang="en-US" altLang="en-US" sz="1600" dirty="0" err="1"/>
              <a:t>il</a:t>
            </a:r>
            <a:r>
              <a:rPr lang="en-US" altLang="en-US" sz="1600" dirty="0"/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jouait</a:t>
            </a:r>
            <a:r>
              <a:rPr lang="en-US" altLang="en-US" sz="1600" dirty="0"/>
              <a:t> au football.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3"/>
            </a:pPr>
            <a:r>
              <a:rPr lang="en-US" altLang="en-US" sz="1600" dirty="0" err="1"/>
              <a:t>Exprime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une</a:t>
            </a:r>
            <a:r>
              <a:rPr lang="en-US" altLang="en-US" sz="1600" dirty="0"/>
              <a:t> situation qui </a:t>
            </a:r>
            <a:r>
              <a:rPr lang="en-US" altLang="en-US" sz="1600" dirty="0" err="1"/>
              <a:t>peut</a:t>
            </a:r>
            <a:r>
              <a:rPr lang="en-US" altLang="en-US" sz="1600" dirty="0"/>
              <a:t> </a:t>
            </a:r>
            <a:r>
              <a:rPr lang="en-US" altLang="en-US" sz="1600" dirty="0" err="1">
                <a:cs typeface="Arial" charset="0"/>
              </a:rPr>
              <a:t>ê</a:t>
            </a:r>
            <a:r>
              <a:rPr lang="en-US" altLang="en-US" sz="1600" dirty="0" err="1"/>
              <a:t>tre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interrompue</a:t>
            </a:r>
            <a:r>
              <a:rPr lang="en-US" altLang="en-US" sz="1600" dirty="0"/>
              <a:t> par </a:t>
            </a:r>
            <a:r>
              <a:rPr lang="en-US" altLang="en-US" sz="1600" dirty="0" err="1"/>
              <a:t>une</a:t>
            </a:r>
            <a:r>
              <a:rPr lang="en-US" altLang="en-US" sz="1600" dirty="0"/>
              <a:t> action </a:t>
            </a:r>
            <a:r>
              <a:rPr lang="en-US" altLang="en-US" sz="1600" dirty="0" err="1"/>
              <a:t>précise</a:t>
            </a:r>
            <a:r>
              <a:rPr lang="en-US" altLang="en-US" sz="1600" dirty="0"/>
              <a:t>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/>
              <a:t>Ex. Le </a:t>
            </a:r>
            <a:r>
              <a:rPr lang="en-US" altLang="en-US" sz="1600" dirty="0" err="1"/>
              <a:t>téléphone</a:t>
            </a:r>
            <a:r>
              <a:rPr lang="en-US" altLang="en-US" sz="1600" dirty="0"/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sonnait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quand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mon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</a:t>
            </a:r>
            <a:r>
              <a:rPr lang="en-US" altLang="en-US" sz="1600" dirty="0" err="1">
                <a:cs typeface="Arial" charset="0"/>
              </a:rPr>
              <a:t>è</a:t>
            </a:r>
            <a:r>
              <a:rPr lang="en-US" altLang="en-US" sz="1600" dirty="0" err="1"/>
              <a:t>re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est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entré</a:t>
            </a:r>
            <a:r>
              <a:rPr lang="en-US" altLang="en-US" sz="1600" dirty="0"/>
              <a:t>.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1600200" y="2406203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2743200" y="19050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>
            <a:off x="4038600" y="1927538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flipH="1">
            <a:off x="5791200" y="1752600"/>
            <a:ext cx="2286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886200" y="16002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dirty="0"/>
              <a:t>PASS</a:t>
            </a:r>
            <a:r>
              <a:rPr lang="en-US" altLang="en-US" sz="1400" dirty="0">
                <a:cs typeface="Arial" charset="0"/>
              </a:rPr>
              <a:t>É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5791200" y="13481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/>
              <a:t>PR</a:t>
            </a:r>
            <a:r>
              <a:rPr lang="en-US" altLang="en-US" sz="1400">
                <a:cs typeface="Arial" charset="0"/>
              </a:rPr>
              <a:t>É</a:t>
            </a:r>
            <a:r>
              <a:rPr lang="en-US" altLang="en-US" sz="1400"/>
              <a:t>SENT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481866" y="1652900"/>
            <a:ext cx="152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/>
              <a:t>Passé </a:t>
            </a:r>
            <a:r>
              <a:rPr lang="en-US" altLang="en-US" sz="1200" dirty="0" err="1"/>
              <a:t>Composé</a:t>
            </a:r>
            <a:endParaRPr lang="en-US" altLang="en-US" sz="1200" dirty="0"/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4343400" y="2057400"/>
            <a:ext cx="1143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/>
              <a:t>Passé Récent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3581400" y="2514600"/>
            <a:ext cx="838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/>
              <a:t>Imparfait</a:t>
            </a: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4343400" y="2667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1676400" y="26670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471" name="Picture 15" descr="MPj0438591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667000"/>
            <a:ext cx="1716088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59628" y="533400"/>
            <a:ext cx="7024744" cy="1143000"/>
          </a:xfrm>
        </p:spPr>
        <p:txBody>
          <a:bodyPr/>
          <a:lstStyle/>
          <a:p>
            <a:r>
              <a:rPr lang="en-US" altLang="en-US" dirty="0"/>
              <a:t>Le Plus-</a:t>
            </a:r>
            <a:r>
              <a:rPr lang="en-US" altLang="en-US" dirty="0" err="1"/>
              <a:t>que</a:t>
            </a:r>
            <a:r>
              <a:rPr lang="en-US" altLang="en-US" dirty="0"/>
              <a:t>-parfait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altLang="en-US" sz="1600" dirty="0"/>
              <a:t>Le plus-</a:t>
            </a:r>
            <a:r>
              <a:rPr lang="en-US" altLang="en-US" sz="1600" dirty="0" err="1"/>
              <a:t>que</a:t>
            </a:r>
            <a:r>
              <a:rPr lang="en-US" altLang="en-US" sz="1600" dirty="0"/>
              <a:t>-parfait se </a:t>
            </a:r>
            <a:r>
              <a:rPr lang="en-US" altLang="en-US" sz="1600" dirty="0" err="1"/>
              <a:t>forme</a:t>
            </a:r>
            <a:r>
              <a:rPr lang="en-US" altLang="en-US" sz="1600" dirty="0"/>
              <a:t> avec </a:t>
            </a:r>
            <a:r>
              <a:rPr lang="en-US" altLang="en-US" sz="1600" i="1" dirty="0" err="1">
                <a:solidFill>
                  <a:schemeClr val="tx2"/>
                </a:solidFill>
              </a:rPr>
              <a:t>avoir</a:t>
            </a:r>
            <a:r>
              <a:rPr lang="en-US" altLang="en-US" sz="1600" dirty="0"/>
              <a:t> </a:t>
            </a:r>
            <a:r>
              <a:rPr lang="en-US" altLang="en-US" sz="1600" dirty="0" err="1"/>
              <a:t>ou</a:t>
            </a:r>
            <a:r>
              <a:rPr lang="en-US" altLang="en-US" sz="1600" dirty="0"/>
              <a:t> </a:t>
            </a:r>
            <a:r>
              <a:rPr lang="en-US" altLang="en-US" sz="1600" i="1" dirty="0" err="1">
                <a:solidFill>
                  <a:schemeClr val="tx2"/>
                </a:solidFill>
                <a:cs typeface="Arial" charset="0"/>
              </a:rPr>
              <a:t>ê</a:t>
            </a:r>
            <a:r>
              <a:rPr lang="en-US" altLang="en-US" sz="1600" i="1" dirty="0" err="1">
                <a:solidFill>
                  <a:schemeClr val="tx2"/>
                </a:solidFill>
              </a:rPr>
              <a:t>tre</a:t>
            </a:r>
            <a:r>
              <a:rPr lang="en-US" altLang="en-US" sz="1600" dirty="0"/>
              <a:t> </a:t>
            </a:r>
            <a:r>
              <a:rPr lang="en-US" altLang="en-US" sz="1600" dirty="0">
                <a:cs typeface="Arial" charset="0"/>
              </a:rPr>
              <a:t>à</a:t>
            </a:r>
            <a:r>
              <a:rPr lang="en-US" altLang="en-US" sz="1600" dirty="0"/>
              <a:t> </a:t>
            </a:r>
            <a:r>
              <a:rPr lang="en-US" altLang="en-US" sz="1600" dirty="0" err="1"/>
              <a:t>l’imparfait</a:t>
            </a:r>
            <a:r>
              <a:rPr lang="en-US" altLang="en-US" sz="1600" dirty="0"/>
              <a:t> + le </a:t>
            </a:r>
            <a:r>
              <a:rPr lang="en-US" altLang="en-US" sz="1600" dirty="0" err="1"/>
              <a:t>participe</a:t>
            </a:r>
            <a:r>
              <a:rPr lang="en-US" altLang="en-US" sz="1600" dirty="0"/>
              <a:t> passé.</a:t>
            </a:r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fr-FR" altLang="en-US" sz="1600" dirty="0"/>
              <a:t>Parler				       Aller</a:t>
            </a:r>
          </a:p>
          <a:p>
            <a:pPr>
              <a:buFont typeface="Wingdings" pitchFamily="2" charset="2"/>
              <a:buNone/>
            </a:pPr>
            <a:endParaRPr lang="fr-FR" altLang="en-US" sz="1600" dirty="0"/>
          </a:p>
          <a:p>
            <a:pPr>
              <a:buFont typeface="Wingdings" pitchFamily="2" charset="2"/>
              <a:buNone/>
            </a:pPr>
            <a:endParaRPr lang="fr-FR" altLang="en-US" sz="1600" dirty="0"/>
          </a:p>
          <a:p>
            <a:pPr>
              <a:buFont typeface="Wingdings" pitchFamily="2" charset="2"/>
              <a:buNone/>
            </a:pPr>
            <a:endParaRPr lang="fr-FR" altLang="en-US" sz="1600" dirty="0"/>
          </a:p>
          <a:p>
            <a:pPr>
              <a:buFont typeface="Wingdings" pitchFamily="2" charset="2"/>
              <a:buNone/>
            </a:pPr>
            <a:endParaRPr lang="fr-FR" altLang="en-US" sz="1600" dirty="0"/>
          </a:p>
          <a:p>
            <a:pPr>
              <a:buFont typeface="Wingdings" pitchFamily="2" charset="2"/>
              <a:buNone/>
            </a:pPr>
            <a:endParaRPr lang="fr-FR" altLang="en-US" sz="1600" dirty="0"/>
          </a:p>
          <a:p>
            <a:pPr>
              <a:buFont typeface="Wingdings" pitchFamily="2" charset="2"/>
              <a:buNone/>
            </a:pPr>
            <a:endParaRPr lang="fr-FR" altLang="en-US" sz="1600" dirty="0"/>
          </a:p>
          <a:p>
            <a:pPr>
              <a:buFont typeface="Wingdings" pitchFamily="2" charset="2"/>
              <a:buNone/>
            </a:pPr>
            <a:endParaRPr lang="fr-FR" altLang="en-US" sz="1600" dirty="0"/>
          </a:p>
          <a:p>
            <a:pPr>
              <a:buFont typeface="Wingdings" pitchFamily="2" charset="2"/>
              <a:buNone/>
            </a:pPr>
            <a:endParaRPr lang="fr-FR" altLang="en-US" sz="1600" dirty="0"/>
          </a:p>
          <a:p>
            <a:pPr>
              <a:buFont typeface="Wingdings" pitchFamily="2" charset="2"/>
              <a:buNone/>
            </a:pPr>
            <a:endParaRPr lang="fr-FR" altLang="en-US" sz="1600" dirty="0"/>
          </a:p>
          <a:p>
            <a:pPr>
              <a:buFont typeface="Wingdings" pitchFamily="2" charset="2"/>
              <a:buNone/>
            </a:pPr>
            <a:r>
              <a:rPr lang="fr-FR" altLang="en-US" sz="1600" dirty="0"/>
              <a:t>Le plus-que-parfait est un temps relatif qui existe seulement par </a:t>
            </a:r>
            <a:r>
              <a:rPr lang="fr-FR" altLang="en-US" sz="1600"/>
              <a:t>rapport </a:t>
            </a:r>
            <a:r>
              <a:rPr lang="fr-FR" altLang="en-US" sz="1600"/>
              <a:t> </a:t>
            </a:r>
            <a:r>
              <a:rPr lang="en-US" altLang="en-US" sz="1600" smtClean="0">
                <a:cs typeface="Arial" charset="0"/>
              </a:rPr>
              <a:t>à</a:t>
            </a:r>
            <a:r>
              <a:rPr lang="fr-FR" altLang="en-US" sz="1600" smtClean="0"/>
              <a:t> </a:t>
            </a:r>
            <a:r>
              <a:rPr lang="fr-FR" altLang="en-US" sz="1600" dirty="0"/>
              <a:t>un autre </a:t>
            </a:r>
          </a:p>
          <a:p>
            <a:pPr>
              <a:buFont typeface="Wingdings" pitchFamily="2" charset="2"/>
              <a:buNone/>
            </a:pPr>
            <a:r>
              <a:rPr lang="fr-FR" altLang="en-US" sz="1600" dirty="0"/>
              <a:t>temps passé. </a:t>
            </a:r>
            <a:r>
              <a:rPr lang="fr-FR" altLang="en-US" sz="1600"/>
              <a:t>Il </a:t>
            </a:r>
            <a:r>
              <a:rPr lang="fr-FR" altLang="en-US" sz="1600" smtClean="0"/>
              <a:t>s’emploie </a:t>
            </a:r>
            <a:r>
              <a:rPr lang="fr-FR" altLang="en-US" sz="1600" dirty="0"/>
              <a:t>pour exprimer une action terminée avant une autre action </a:t>
            </a:r>
          </a:p>
          <a:p>
            <a:pPr>
              <a:buFont typeface="Wingdings" pitchFamily="2" charset="2"/>
              <a:buNone/>
            </a:pPr>
            <a:r>
              <a:rPr lang="fr-FR" altLang="en-US" sz="1600" dirty="0"/>
              <a:t>au passé; c’est un temps chronologiquement plus passé que le passé composé ou </a:t>
            </a:r>
          </a:p>
          <a:p>
            <a:pPr>
              <a:buFont typeface="Wingdings" pitchFamily="2" charset="2"/>
              <a:buNone/>
            </a:pPr>
            <a:r>
              <a:rPr lang="fr-FR" altLang="en-US" sz="1600" dirty="0"/>
              <a:t>l’imparfait.</a:t>
            </a:r>
          </a:p>
          <a:p>
            <a:pPr>
              <a:buFont typeface="Wingdings" pitchFamily="2" charset="2"/>
              <a:buNone/>
            </a:pPr>
            <a:endParaRPr lang="fr-FR" altLang="en-US" sz="1000" dirty="0"/>
          </a:p>
        </p:txBody>
      </p:sp>
      <p:graphicFrame>
        <p:nvGraphicFramePr>
          <p:cNvPr id="20513" name="Group 33"/>
          <p:cNvGraphicFramePr>
            <a:graphicFrameLocks noGrp="1"/>
          </p:cNvGraphicFramePr>
          <p:nvPr/>
        </p:nvGraphicFramePr>
        <p:xfrm>
          <a:off x="838200" y="2590800"/>
          <a:ext cx="3810000" cy="1117601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J’avais parlé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avions parlé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avais parlé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aviez parlé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avait parlé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Ils/Elles avaient parlé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17" name="Group 37"/>
          <p:cNvGraphicFramePr>
            <a:graphicFrameLocks noGrp="1"/>
          </p:cNvGraphicFramePr>
          <p:nvPr/>
        </p:nvGraphicFramePr>
        <p:xfrm>
          <a:off x="4876800" y="2590800"/>
          <a:ext cx="4114800" cy="1117601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</a:tblGrid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J’étais allé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Nous étions allé(e)s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 étais allé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Vous étiez allés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Il/Elle/On était allé(e)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Ils/Elles étaient allé(e)s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8" name="Line 38"/>
          <p:cNvSpPr>
            <a:spLocks noChangeShapeType="1"/>
          </p:cNvSpPr>
          <p:nvPr/>
        </p:nvSpPr>
        <p:spPr bwMode="auto">
          <a:xfrm>
            <a:off x="2057400" y="4372362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9" name="Line 39"/>
          <p:cNvSpPr>
            <a:spLocks noChangeShapeType="1"/>
          </p:cNvSpPr>
          <p:nvPr/>
        </p:nvSpPr>
        <p:spPr bwMode="auto">
          <a:xfrm flipH="1">
            <a:off x="6289183" y="4114800"/>
            <a:ext cx="228600" cy="3584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0" name="Line 40"/>
          <p:cNvSpPr>
            <a:spLocks noChangeShapeType="1"/>
          </p:cNvSpPr>
          <p:nvPr/>
        </p:nvSpPr>
        <p:spPr bwMode="auto">
          <a:xfrm flipH="1">
            <a:off x="3272844" y="4153365"/>
            <a:ext cx="152400" cy="2017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1" name="Line 41"/>
          <p:cNvSpPr>
            <a:spLocks noChangeShapeType="1"/>
          </p:cNvSpPr>
          <p:nvPr/>
        </p:nvSpPr>
        <p:spPr bwMode="auto">
          <a:xfrm flipH="1">
            <a:off x="4610100" y="4099775"/>
            <a:ext cx="76200" cy="2017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2" name="Text Box 42"/>
          <p:cNvSpPr txBox="1">
            <a:spLocks noChangeArrowheads="1"/>
          </p:cNvSpPr>
          <p:nvPr/>
        </p:nvSpPr>
        <p:spPr bwMode="auto">
          <a:xfrm>
            <a:off x="4267200" y="3794975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dirty="0"/>
              <a:t>PASS</a:t>
            </a:r>
            <a:r>
              <a:rPr lang="en-US" altLang="en-US" sz="1400" dirty="0">
                <a:cs typeface="Arial" charset="0"/>
              </a:rPr>
              <a:t>É</a:t>
            </a:r>
          </a:p>
        </p:txBody>
      </p:sp>
      <p:sp>
        <p:nvSpPr>
          <p:cNvPr id="20523" name="Text Box 43"/>
          <p:cNvSpPr txBox="1">
            <a:spLocks noChangeArrowheads="1"/>
          </p:cNvSpPr>
          <p:nvPr/>
        </p:nvSpPr>
        <p:spPr bwMode="auto">
          <a:xfrm>
            <a:off x="6248400" y="38100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/>
              <a:t>PR</a:t>
            </a:r>
            <a:r>
              <a:rPr lang="en-US" altLang="en-US" sz="1400">
                <a:cs typeface="Arial" charset="0"/>
              </a:rPr>
              <a:t>É</a:t>
            </a:r>
            <a:r>
              <a:rPr lang="en-US" altLang="en-US" sz="1400"/>
              <a:t>SENT</a:t>
            </a:r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2832815" y="3840162"/>
            <a:ext cx="152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/>
              <a:t>Passé </a:t>
            </a:r>
            <a:r>
              <a:rPr lang="en-US" altLang="en-US" sz="1200" dirty="0" err="1"/>
              <a:t>Composé</a:t>
            </a:r>
            <a:endParaRPr lang="en-US" altLang="en-US" sz="1200" dirty="0"/>
          </a:p>
        </p:txBody>
      </p:sp>
      <p:sp>
        <p:nvSpPr>
          <p:cNvPr id="20525" name="Text Box 45"/>
          <p:cNvSpPr txBox="1">
            <a:spLocks noChangeArrowheads="1"/>
          </p:cNvSpPr>
          <p:nvPr/>
        </p:nvSpPr>
        <p:spPr bwMode="auto">
          <a:xfrm>
            <a:off x="4887532" y="4025296"/>
            <a:ext cx="1143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 dirty="0"/>
              <a:t>Passé </a:t>
            </a:r>
            <a:r>
              <a:rPr lang="en-US" altLang="en-US" sz="1200" dirty="0" err="1"/>
              <a:t>Récent</a:t>
            </a:r>
            <a:endParaRPr lang="en-US" altLang="en-US" sz="1200" dirty="0"/>
          </a:p>
        </p:txBody>
      </p:sp>
      <p:sp>
        <p:nvSpPr>
          <p:cNvPr id="20527" name="Text Box 47"/>
          <p:cNvSpPr txBox="1">
            <a:spLocks noChangeArrowheads="1"/>
          </p:cNvSpPr>
          <p:nvPr/>
        </p:nvSpPr>
        <p:spPr bwMode="auto">
          <a:xfrm>
            <a:off x="3962400" y="4495800"/>
            <a:ext cx="838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/>
              <a:t>Imparfait</a:t>
            </a:r>
          </a:p>
        </p:txBody>
      </p:sp>
      <p:sp>
        <p:nvSpPr>
          <p:cNvPr id="20528" name="Line 48"/>
          <p:cNvSpPr>
            <a:spLocks noChangeShapeType="1"/>
          </p:cNvSpPr>
          <p:nvPr/>
        </p:nvSpPr>
        <p:spPr bwMode="auto">
          <a:xfrm>
            <a:off x="4724400" y="4648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9" name="Line 49"/>
          <p:cNvSpPr>
            <a:spLocks noChangeShapeType="1"/>
          </p:cNvSpPr>
          <p:nvPr/>
        </p:nvSpPr>
        <p:spPr bwMode="auto">
          <a:xfrm flipH="1">
            <a:off x="2057400" y="4648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0" name="Text Box 50"/>
          <p:cNvSpPr txBox="1">
            <a:spLocks noChangeArrowheads="1"/>
          </p:cNvSpPr>
          <p:nvPr/>
        </p:nvSpPr>
        <p:spPr bwMode="auto">
          <a:xfrm>
            <a:off x="1828800" y="4038600"/>
            <a:ext cx="1600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/>
              <a:t>Plus-que-parfait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 Plus-que-parfait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FR" altLang="en-US" sz="1600"/>
              <a:t>Ex. Comme Georges n’avait pas fini ses devoirs, nous ne sommes pas allés au </a:t>
            </a:r>
            <a:r>
              <a:rPr lang="fr-FR" altLang="en-US" sz="1600" smtClean="0"/>
              <a:t>cinéma</a:t>
            </a:r>
            <a:r>
              <a:rPr lang="fr-FR" altLang="en-US" sz="1600"/>
              <a:t>. (Deux actions au passé: L’action de finir est terminée avant l’action d’aller.)</a:t>
            </a:r>
            <a:endParaRPr lang="en-US" altLang="en-US" sz="1600"/>
          </a:p>
          <a:p>
            <a:pPr>
              <a:buFont typeface="Wingdings" pitchFamily="2" charset="2"/>
              <a:buNone/>
            </a:pPr>
            <a:endParaRPr lang="en-US" altLang="en-US" sz="1600"/>
          </a:p>
          <a:p>
            <a:pPr>
              <a:buFont typeface="Wingdings" pitchFamily="2" charset="2"/>
              <a:buNone/>
            </a:pPr>
            <a:r>
              <a:rPr lang="en-US" altLang="en-US" sz="1600"/>
              <a:t>Remarquez bien: Pour exprimer une action terminée immédiatement avant une </a:t>
            </a:r>
            <a:r>
              <a:rPr lang="en-US" altLang="en-US" sz="1600" smtClean="0"/>
              <a:t>autre </a:t>
            </a:r>
            <a:r>
              <a:rPr lang="en-US" altLang="en-US" sz="1600"/>
              <a:t>action dans le passé, on emploie le passé récent </a:t>
            </a:r>
            <a:r>
              <a:rPr lang="en-US" altLang="en-US" sz="1600">
                <a:cs typeface="Arial" charset="0"/>
              </a:rPr>
              <a:t>à</a:t>
            </a:r>
            <a:r>
              <a:rPr lang="en-US" altLang="en-US" sz="1600"/>
              <a:t> l’imparfait.</a:t>
            </a:r>
          </a:p>
          <a:p>
            <a:pPr>
              <a:buFont typeface="Wingdings" pitchFamily="2" charset="2"/>
              <a:buNone/>
            </a:pPr>
            <a:r>
              <a:rPr lang="en-US" altLang="en-US" sz="1600"/>
              <a:t>	Ex. Nous venions de rentrer quand quelqu’un a sonné </a:t>
            </a:r>
            <a:r>
              <a:rPr lang="en-US" altLang="en-US" sz="1600">
                <a:cs typeface="Arial" charset="0"/>
              </a:rPr>
              <a:t>à</a:t>
            </a:r>
            <a:r>
              <a:rPr lang="en-US" altLang="en-US" sz="1600"/>
              <a:t> la porte.</a:t>
            </a:r>
          </a:p>
        </p:txBody>
      </p:sp>
      <p:pic>
        <p:nvPicPr>
          <p:cNvPr id="21508" name="Picture 4" descr="MCj0396328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-27904"/>
            <a:ext cx="2379663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024744" cy="1143000"/>
          </a:xfrm>
        </p:spPr>
        <p:txBody>
          <a:bodyPr/>
          <a:lstStyle/>
          <a:p>
            <a:r>
              <a:rPr lang="en-US" altLang="en-US" dirty="0"/>
              <a:t>Le </a:t>
            </a:r>
            <a:r>
              <a:rPr lang="en-US" altLang="en-US" dirty="0" err="1"/>
              <a:t>Passif</a:t>
            </a:r>
            <a:r>
              <a:rPr lang="en-US" altLang="en-US" dirty="0"/>
              <a:t> au Passé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0292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altLang="en-US" sz="1600" dirty="0" err="1"/>
              <a:t>Géneralement</a:t>
            </a:r>
            <a:r>
              <a:rPr lang="en-US" altLang="en-US" sz="1600" dirty="0"/>
              <a:t> les </a:t>
            </a:r>
            <a:r>
              <a:rPr lang="en-US" altLang="en-US" sz="1600" dirty="0" err="1"/>
              <a:t>Fran</a:t>
            </a:r>
            <a:r>
              <a:rPr lang="en-US" altLang="en-US" sz="1600" dirty="0" err="1">
                <a:cs typeface="Arial" charset="0"/>
              </a:rPr>
              <a:t>ç</a:t>
            </a:r>
            <a:r>
              <a:rPr lang="en-US" altLang="en-US" sz="1600" dirty="0" err="1"/>
              <a:t>ais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préf</a:t>
            </a:r>
            <a:r>
              <a:rPr lang="en-US" altLang="en-US" sz="1600" dirty="0" err="1">
                <a:cs typeface="Arial" charset="0"/>
              </a:rPr>
              <a:t>è</a:t>
            </a:r>
            <a:r>
              <a:rPr lang="en-US" altLang="en-US" sz="1600" dirty="0" err="1"/>
              <a:t>rent</a:t>
            </a:r>
            <a:r>
              <a:rPr lang="en-US" altLang="en-US" sz="1600" dirty="0"/>
              <a:t> la </a:t>
            </a:r>
            <a:r>
              <a:rPr lang="en-US" altLang="en-US" sz="1600" dirty="0" err="1"/>
              <a:t>forme</a:t>
            </a:r>
            <a:r>
              <a:rPr lang="en-US" altLang="en-US" sz="1600" dirty="0"/>
              <a:t> active. Pour le </a:t>
            </a:r>
            <a:r>
              <a:rPr lang="en-US" altLang="en-US" sz="1600" dirty="0" err="1"/>
              <a:t>passif</a:t>
            </a:r>
            <a:r>
              <a:rPr lang="en-US" altLang="en-US" sz="1600" dirty="0"/>
              <a:t> au passé, le 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temps du </a:t>
            </a:r>
            <a:r>
              <a:rPr lang="en-US" altLang="en-US" sz="1600" dirty="0" err="1"/>
              <a:t>verbe</a:t>
            </a:r>
            <a:r>
              <a:rPr lang="en-US" altLang="en-US" sz="1600" dirty="0"/>
              <a:t> </a:t>
            </a:r>
            <a:r>
              <a:rPr lang="en-US" altLang="en-US" sz="1600" dirty="0" err="1">
                <a:cs typeface="Arial" charset="0"/>
              </a:rPr>
              <a:t>ê</a:t>
            </a:r>
            <a:r>
              <a:rPr lang="en-US" altLang="en-US" sz="1600" dirty="0" err="1"/>
              <a:t>tre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s’accorde</a:t>
            </a:r>
            <a:r>
              <a:rPr lang="en-US" altLang="en-US" sz="1600" dirty="0"/>
              <a:t> avec le temps du </a:t>
            </a:r>
            <a:r>
              <a:rPr lang="en-US" altLang="en-US" sz="1600" dirty="0" err="1"/>
              <a:t>verbe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dans</a:t>
            </a:r>
            <a:r>
              <a:rPr lang="en-US" altLang="en-US" sz="1600" dirty="0"/>
              <a:t> la phrase active.</a:t>
            </a:r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	Phrases Passives		                           Phrases Actives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La </a:t>
            </a:r>
            <a:r>
              <a:rPr lang="en-US" altLang="en-US" sz="1600" dirty="0" err="1"/>
              <a:t>voiture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était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reparée</a:t>
            </a:r>
            <a:r>
              <a:rPr lang="en-US" altLang="en-US" sz="1600" dirty="0"/>
              <a:t> par le 		Le </a:t>
            </a:r>
            <a:r>
              <a:rPr lang="en-US" altLang="en-US" sz="1600" dirty="0" err="1"/>
              <a:t>garagiste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réparait</a:t>
            </a:r>
            <a:r>
              <a:rPr lang="en-US" altLang="en-US" sz="1600" dirty="0"/>
              <a:t> la </a:t>
            </a:r>
            <a:r>
              <a:rPr lang="en-US" altLang="en-US" sz="1600" dirty="0" err="1"/>
              <a:t>voiture</a:t>
            </a:r>
            <a:r>
              <a:rPr lang="en-US" altLang="en-US" sz="1600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garagiste</a:t>
            </a:r>
            <a:r>
              <a:rPr lang="en-US" altLang="en-US" sz="1600" dirty="0"/>
              <a:t>.	 (Le </a:t>
            </a:r>
            <a:r>
              <a:rPr lang="en-US" altLang="en-US" sz="1600" dirty="0" err="1"/>
              <a:t>garagiste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était</a:t>
            </a:r>
            <a:r>
              <a:rPr lang="en-US" altLang="en-US" sz="1600" dirty="0"/>
              <a:t> en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train de </a:t>
            </a:r>
            <a:r>
              <a:rPr lang="en-US" altLang="en-US" sz="1600" dirty="0" err="1"/>
              <a:t>réparer</a:t>
            </a:r>
            <a:r>
              <a:rPr lang="en-US" altLang="en-US" sz="1600" dirty="0"/>
              <a:t> la </a:t>
            </a:r>
            <a:r>
              <a:rPr lang="en-US" altLang="en-US" sz="1600" dirty="0" err="1"/>
              <a:t>voiture</a:t>
            </a:r>
            <a:r>
              <a:rPr lang="en-US" altLang="en-US" sz="1600" dirty="0"/>
              <a:t>.)</a:t>
            </a:r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La </a:t>
            </a:r>
            <a:r>
              <a:rPr lang="en-US" altLang="en-US" sz="1600" dirty="0" err="1"/>
              <a:t>voiture</a:t>
            </a:r>
            <a:r>
              <a:rPr lang="en-US" altLang="en-US" sz="1600" dirty="0"/>
              <a:t> a </a:t>
            </a:r>
            <a:r>
              <a:rPr lang="en-US" altLang="en-US" sz="1600" dirty="0" err="1"/>
              <a:t>été</a:t>
            </a:r>
            <a:r>
              <a:rPr lang="en-US" altLang="en-US" sz="1600" dirty="0"/>
              <a:t> </a:t>
            </a:r>
            <a:r>
              <a:rPr lang="en-US" altLang="en-US" sz="1600" dirty="0" err="1"/>
              <a:t>réparée</a:t>
            </a:r>
            <a:r>
              <a:rPr lang="en-US" altLang="en-US" sz="1600" dirty="0"/>
              <a:t> par le		Le </a:t>
            </a:r>
            <a:r>
              <a:rPr lang="en-US" altLang="en-US" sz="1600" dirty="0" err="1"/>
              <a:t>garagiste</a:t>
            </a:r>
            <a:r>
              <a:rPr lang="en-US" altLang="en-US" sz="1600" dirty="0"/>
              <a:t> a </a:t>
            </a:r>
            <a:r>
              <a:rPr lang="en-US" altLang="en-US" sz="1600" dirty="0" err="1"/>
              <a:t>réparé</a:t>
            </a:r>
            <a:r>
              <a:rPr lang="en-US" altLang="en-US" sz="1600" dirty="0"/>
              <a:t> la </a:t>
            </a:r>
            <a:r>
              <a:rPr lang="en-US" altLang="en-US" sz="1600" dirty="0" err="1"/>
              <a:t>voiture</a:t>
            </a:r>
            <a:r>
              <a:rPr lang="en-US" altLang="en-US" sz="1600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garagiste</a:t>
            </a:r>
            <a:r>
              <a:rPr lang="en-US" altLang="en-US" sz="1600" dirty="0"/>
              <a:t>. (Action </a:t>
            </a:r>
            <a:r>
              <a:rPr lang="en-US" altLang="en-US" sz="1600" dirty="0" err="1"/>
              <a:t>précise</a:t>
            </a:r>
            <a:r>
              <a:rPr lang="en-US" altLang="en-US" sz="1600" dirty="0"/>
              <a:t> et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terminée</a:t>
            </a:r>
            <a:r>
              <a:rPr lang="en-US" altLang="en-US" sz="1600" dirty="0"/>
              <a:t>.)</a:t>
            </a:r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La </a:t>
            </a:r>
            <a:r>
              <a:rPr lang="en-US" altLang="en-US" sz="1600" dirty="0" err="1"/>
              <a:t>voiture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avait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été</a:t>
            </a:r>
            <a:r>
              <a:rPr lang="en-US" altLang="en-US" sz="1600" dirty="0"/>
              <a:t> </a:t>
            </a:r>
            <a:r>
              <a:rPr lang="en-US" altLang="en-US" sz="1600" dirty="0" err="1"/>
              <a:t>réparée</a:t>
            </a:r>
            <a:r>
              <a:rPr lang="en-US" altLang="en-US" sz="1600" dirty="0"/>
              <a:t> par la		Le </a:t>
            </a:r>
            <a:r>
              <a:rPr lang="en-US" altLang="en-US" sz="1600" dirty="0" err="1"/>
              <a:t>garagiste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avait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réparé</a:t>
            </a:r>
            <a:r>
              <a:rPr lang="en-US" altLang="en-US" sz="1600" dirty="0"/>
              <a:t> la </a:t>
            </a:r>
            <a:r>
              <a:rPr lang="en-US" altLang="en-US" sz="1600" dirty="0" err="1"/>
              <a:t>voiture</a:t>
            </a: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garagiste</a:t>
            </a:r>
            <a:r>
              <a:rPr lang="en-US" altLang="en-US" sz="1600" dirty="0"/>
              <a:t>.</a:t>
            </a:r>
          </a:p>
          <a:p>
            <a:pPr>
              <a:buFont typeface="Wingdings" pitchFamily="2" charset="2"/>
              <a:buNone/>
            </a:pPr>
            <a:endParaRPr lang="en-US" altLang="en-US" sz="1400" dirty="0"/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Voici</a:t>
            </a:r>
            <a:r>
              <a:rPr lang="en-US" altLang="en-US" sz="1600" dirty="0"/>
              <a:t> des </a:t>
            </a:r>
            <a:r>
              <a:rPr lang="en-US" altLang="en-US" sz="1600" dirty="0" err="1"/>
              <a:t>cas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exceptionnels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o</a:t>
            </a:r>
            <a:r>
              <a:rPr lang="en-US" altLang="en-US" sz="1600" dirty="0" err="1">
                <a:cs typeface="Arial" charset="0"/>
              </a:rPr>
              <a:t>ù</a:t>
            </a:r>
            <a:r>
              <a:rPr lang="en-US" altLang="en-US" sz="1600" dirty="0"/>
              <a:t> la </a:t>
            </a:r>
            <a:r>
              <a:rPr lang="en-US" altLang="en-US" sz="1600" dirty="0" err="1"/>
              <a:t>forme</a:t>
            </a:r>
            <a:r>
              <a:rPr lang="en-US" altLang="en-US" sz="1600" dirty="0"/>
              <a:t> passive </a:t>
            </a:r>
            <a:r>
              <a:rPr lang="en-US" altLang="en-US" sz="1600" dirty="0" err="1"/>
              <a:t>est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préférable</a:t>
            </a:r>
            <a:r>
              <a:rPr lang="en-US" altLang="en-US" sz="1600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	</a:t>
            </a:r>
            <a:r>
              <a:rPr lang="en-US" altLang="en-US" sz="1600" dirty="0" err="1"/>
              <a:t>Plusieurs</a:t>
            </a:r>
            <a:r>
              <a:rPr lang="en-US" altLang="en-US" sz="1600" dirty="0"/>
              <a:t> records </a:t>
            </a:r>
            <a:r>
              <a:rPr lang="en-US" altLang="en-US" sz="1600" dirty="0" err="1"/>
              <a:t>ont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été</a:t>
            </a:r>
            <a:r>
              <a:rPr lang="en-US" altLang="en-US" sz="1600" dirty="0"/>
              <a:t> </a:t>
            </a:r>
            <a:r>
              <a:rPr lang="en-US" altLang="en-US" sz="1600" dirty="0" err="1"/>
              <a:t>battus</a:t>
            </a:r>
            <a:r>
              <a:rPr lang="en-US" altLang="en-US" sz="1600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	</a:t>
            </a:r>
            <a:r>
              <a:rPr lang="en-US" altLang="en-US" sz="1600" dirty="0" err="1"/>
              <a:t>L’école</a:t>
            </a:r>
            <a:r>
              <a:rPr lang="en-US" altLang="en-US" sz="1600" dirty="0"/>
              <a:t> a </a:t>
            </a:r>
            <a:r>
              <a:rPr lang="en-US" altLang="en-US" sz="1600" dirty="0" err="1"/>
              <a:t>été</a:t>
            </a:r>
            <a:r>
              <a:rPr lang="en-US" altLang="en-US" sz="1600" dirty="0"/>
              <a:t> </a:t>
            </a:r>
            <a:r>
              <a:rPr lang="en-US" altLang="en-US" sz="1600" dirty="0" err="1"/>
              <a:t>fondée</a:t>
            </a:r>
            <a:r>
              <a:rPr lang="en-US" altLang="en-US" sz="1600" dirty="0"/>
              <a:t> en 1778.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62000" y="2362200"/>
            <a:ext cx="6781800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2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5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253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7133" y="291403"/>
            <a:ext cx="7024744" cy="1143000"/>
          </a:xfrm>
        </p:spPr>
        <p:txBody>
          <a:bodyPr/>
          <a:lstStyle/>
          <a:p>
            <a:r>
              <a:rPr lang="en-US" altLang="en-US" sz="4000" dirty="0"/>
              <a:t>Le Passé </a:t>
            </a:r>
            <a:r>
              <a:rPr lang="en-US" altLang="en-US" sz="4000" smtClean="0"/>
              <a:t>Récent</a:t>
            </a:r>
            <a:endParaRPr lang="en-US" alt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524000"/>
            <a:ext cx="8077200" cy="5257800"/>
          </a:xfrm>
        </p:spPr>
        <p:txBody>
          <a:bodyPr>
            <a:normAutofit fontScale="92500" lnSpcReduction="20000"/>
          </a:bodyPr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en-US" sz="9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dirty="0">
                <a:solidFill>
                  <a:schemeClr val="accent1"/>
                </a:solidFill>
              </a:rPr>
              <a:t>Le passé </a:t>
            </a:r>
            <a:r>
              <a:rPr lang="en-US" altLang="en-US" sz="1600" dirty="0" err="1">
                <a:solidFill>
                  <a:schemeClr val="accent1"/>
                </a:solidFill>
              </a:rPr>
              <a:t>récent</a:t>
            </a:r>
            <a:r>
              <a:rPr lang="en-US" altLang="en-US" sz="1600" dirty="0">
                <a:solidFill>
                  <a:schemeClr val="accent1"/>
                </a:solidFill>
              </a:rPr>
              <a:t> 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venir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de + </a:t>
            </a:r>
            <a:r>
              <a:rPr lang="en-US" altLang="en-US" sz="1600" u="sng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infinitif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)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exprime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une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action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terminée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qui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s’est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passée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immédiatement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avant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le</a:t>
            </a:r>
            <a:r>
              <a:rPr lang="en-US" alt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présent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en-US" sz="1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Ex. Pierre </a:t>
            </a:r>
            <a:r>
              <a:rPr lang="en-US" altLang="en-US" sz="14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vient</a:t>
            </a:r>
            <a:r>
              <a:rPr lang="en-US" altLang="en-US" sz="1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de </a:t>
            </a:r>
            <a:r>
              <a:rPr lang="en-US" altLang="en-US" sz="14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parler</a:t>
            </a:r>
            <a:r>
              <a:rPr lang="en-US" altLang="en-US" sz="1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avec </a:t>
            </a:r>
            <a:r>
              <a:rPr lang="en-US" altLang="en-US" sz="14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Micheline</a:t>
            </a:r>
            <a:r>
              <a:rPr lang="en-US" altLang="en-US" sz="1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Ex. Nous </a:t>
            </a:r>
            <a:r>
              <a:rPr lang="en-US" altLang="en-US" sz="14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venons</a:t>
            </a:r>
            <a:r>
              <a:rPr lang="en-US" altLang="en-US" sz="1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de </a:t>
            </a:r>
            <a:r>
              <a:rPr lang="en-US" altLang="en-US" sz="14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recevoir</a:t>
            </a:r>
            <a:r>
              <a:rPr lang="en-US" altLang="en-US" sz="1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la nouvelle de </a:t>
            </a:r>
            <a:r>
              <a:rPr lang="en-US" altLang="en-US" sz="14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sa</a:t>
            </a:r>
            <a:r>
              <a:rPr lang="en-US" altLang="en-US" sz="1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mort.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en-US" sz="1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Les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Exercices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de </a:t>
            </a:r>
            <a:r>
              <a:rPr lang="en-US" altLang="en-US" sz="1600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Vérification</a:t>
            </a:r>
            <a:r>
              <a:rPr lang="en-US" alt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:</a:t>
            </a:r>
            <a:endParaRPr lang="en-US" altLang="en-US" sz="1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5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Mettez</a:t>
            </a:r>
            <a:r>
              <a:rPr lang="en-US" altLang="en-US" sz="15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5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les phrases </a:t>
            </a:r>
            <a:r>
              <a:rPr lang="en-US" altLang="en-US" sz="15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suivantes</a:t>
            </a:r>
            <a:r>
              <a:rPr lang="en-US" altLang="en-US" sz="15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au passé </a:t>
            </a:r>
            <a:r>
              <a:rPr lang="en-US" altLang="en-US" sz="15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récent</a:t>
            </a:r>
            <a:r>
              <a:rPr lang="en-US" altLang="en-US" sz="15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altLang="en-US" sz="1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Il part pour la France.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Nous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faisons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les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exercices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de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réflexion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Je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rencontre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une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amie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dans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la rue.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J’accepte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l’invitation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de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votre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fr</a:t>
            </a:r>
            <a:r>
              <a:rPr lang="en-US" alt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cs typeface="Arial" charset="0"/>
              </a:rPr>
              <a:t>è</a:t>
            </a:r>
            <a:r>
              <a:rPr lang="en-US" altLang="en-US" sz="1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re 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pour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ce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soir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Ils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constatent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une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baisse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de production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dans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leur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compagnie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Nous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nous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rencontrons</a:t>
            </a:r>
            <a:r>
              <a:rPr lang="en-US" altLang="en-US" sz="1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1295400" y="2213987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3209192" y="1704869"/>
            <a:ext cx="219808" cy="48818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H="1">
            <a:off x="5626655" y="1739203"/>
            <a:ext cx="319035" cy="4747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810000" y="1843873"/>
            <a:ext cx="153901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chemeClr val="accent1"/>
                </a:solidFill>
                <a:latin typeface="+mj-lt"/>
              </a:rPr>
              <a:t>Passé </a:t>
            </a:r>
            <a:r>
              <a:rPr lang="en-US" altLang="en-US" sz="1600" dirty="0" err="1">
                <a:solidFill>
                  <a:schemeClr val="accent1"/>
                </a:solidFill>
                <a:latin typeface="+mj-lt"/>
              </a:rPr>
              <a:t>Récent</a:t>
            </a:r>
            <a:endParaRPr lang="en-US" altLang="en-US" sz="16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086100" y="1434403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PASS</a:t>
            </a:r>
            <a:r>
              <a:rPr lang="en-US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charset="0"/>
              </a:rPr>
              <a:t>É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786172" y="1434403"/>
            <a:ext cx="1025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</a:t>
            </a:r>
            <a:r>
              <a:rPr lang="en-US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charset="0"/>
              </a:rPr>
              <a:t>É</a:t>
            </a:r>
            <a:r>
              <a:rPr lang="en-US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SENT</a:t>
            </a:r>
          </a:p>
        </p:txBody>
      </p:sp>
      <p:pic>
        <p:nvPicPr>
          <p:cNvPr id="7178" name="Picture 10" descr="C:\Documents and Settings\Silvermansam.WESTBOROUGH\Local Settings\Temporary Internet Files\Content.IE5\6EIXDKFB\MC90029850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27572"/>
            <a:ext cx="492010" cy="75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1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717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717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78828" y="-50242"/>
            <a:ext cx="4274372" cy="1143000"/>
          </a:xfrm>
        </p:spPr>
        <p:txBody>
          <a:bodyPr/>
          <a:lstStyle/>
          <a:p>
            <a:r>
              <a:rPr lang="en-US" altLang="en-US" dirty="0"/>
              <a:t>Le Passé </a:t>
            </a:r>
            <a:r>
              <a:rPr lang="en-US" altLang="en-US" dirty="0" err="1"/>
              <a:t>Composé</a:t>
            </a:r>
            <a:endParaRPr lang="en-US" alt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153400" cy="51054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None/>
            </a:pPr>
            <a:r>
              <a:rPr lang="en-US" altLang="en-US" sz="1600" dirty="0"/>
              <a:t>Pour former le passé </a:t>
            </a:r>
            <a:r>
              <a:rPr lang="en-US" altLang="en-US" sz="1600" dirty="0" err="1" smtClean="0"/>
              <a:t>composé</a:t>
            </a:r>
            <a:r>
              <a:rPr lang="en-US" altLang="en-US" sz="1600" dirty="0"/>
              <a:t>, on </a:t>
            </a:r>
            <a:r>
              <a:rPr lang="en-US" altLang="en-US" sz="1600" dirty="0" err="1"/>
              <a:t>emploie</a:t>
            </a:r>
            <a:r>
              <a:rPr lang="en-US" altLang="en-US" sz="1600" dirty="0"/>
              <a:t> le </a:t>
            </a:r>
            <a:r>
              <a:rPr lang="en-US" altLang="en-US" sz="1600" dirty="0" err="1"/>
              <a:t>présent</a:t>
            </a:r>
            <a:r>
              <a:rPr lang="en-US" altLang="en-US" sz="1600" dirty="0"/>
              <a:t> de </a:t>
            </a:r>
            <a:r>
              <a:rPr lang="en-US" altLang="en-US" sz="1600" err="1"/>
              <a:t>l’auxiliaire</a:t>
            </a:r>
            <a:r>
              <a:rPr lang="en-US" altLang="en-US" sz="1600" i="1">
                <a:solidFill>
                  <a:schemeClr val="bg2"/>
                </a:solidFill>
              </a:rPr>
              <a:t> </a:t>
            </a:r>
            <a:r>
              <a:rPr lang="en-US" altLang="en-US" sz="1600" i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avoir</a:t>
            </a:r>
            <a:r>
              <a:rPr lang="en-US" altLang="en-US" sz="160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en-US" sz="1600" smtClean="0"/>
              <a:t>ou </a:t>
            </a:r>
            <a:r>
              <a:rPr lang="en-US" altLang="en-US" sz="1600"/>
              <a:t>de </a:t>
            </a:r>
            <a:endParaRPr lang="en-US" altLang="en-US" sz="1600" smtClean="0"/>
          </a:p>
          <a:p>
            <a:pPr>
              <a:buFont typeface="Wingdings" pitchFamily="2" charset="2"/>
              <a:buNone/>
            </a:pPr>
            <a:r>
              <a:rPr lang="en-US" altLang="en-US" sz="1600" smtClean="0"/>
              <a:t>l’auxiliaire </a:t>
            </a:r>
            <a:r>
              <a:rPr lang="en-US" altLang="en-US" sz="1600" i="1" smtClean="0">
                <a:solidFill>
                  <a:schemeClr val="tx2"/>
                </a:solidFill>
                <a:cs typeface="Arial" charset="0"/>
              </a:rPr>
              <a:t>ê</a:t>
            </a:r>
            <a:r>
              <a:rPr lang="en-US" altLang="en-US" sz="1600" i="1" smtClean="0">
                <a:solidFill>
                  <a:schemeClr val="tx2"/>
                </a:solidFill>
              </a:rPr>
              <a:t>tre</a:t>
            </a:r>
            <a:r>
              <a:rPr lang="en-US" altLang="en-US" sz="1600" smtClean="0"/>
              <a:t>, et on ajoute le participe passé. Tous les verbes se conjuguent au </a:t>
            </a:r>
          </a:p>
          <a:p>
            <a:pPr>
              <a:buFont typeface="Wingdings" pitchFamily="2" charset="2"/>
              <a:buNone/>
            </a:pPr>
            <a:r>
              <a:rPr lang="en-US" altLang="en-US" sz="1600" smtClean="0"/>
              <a:t>passé composé avec avoir sauf certains verbes intransitifs et les verbes </a:t>
            </a:r>
          </a:p>
          <a:p>
            <a:pPr>
              <a:buFont typeface="Wingdings" pitchFamily="2" charset="2"/>
              <a:buNone/>
            </a:pPr>
            <a:r>
              <a:rPr lang="en-US" altLang="en-US" sz="1600" smtClean="0"/>
              <a:t>pronominaux</a:t>
            </a:r>
            <a:r>
              <a:rPr lang="en-US" altLang="en-US" sz="1600" dirty="0"/>
              <a:t>, qui se </a:t>
            </a:r>
            <a:r>
              <a:rPr lang="en-US" altLang="en-US" sz="1600" dirty="0" err="1"/>
              <a:t>conjuguent</a:t>
            </a:r>
            <a:r>
              <a:rPr lang="en-US" altLang="en-US" sz="1600" dirty="0"/>
              <a:t> avec </a:t>
            </a:r>
            <a:r>
              <a:rPr lang="en-US" altLang="en-US" sz="1600" dirty="0" err="1">
                <a:cs typeface="Arial" charset="0"/>
              </a:rPr>
              <a:t>ê</a:t>
            </a:r>
            <a:r>
              <a:rPr lang="en-US" altLang="en-US" sz="1600" dirty="0" err="1"/>
              <a:t>tre</a:t>
            </a:r>
            <a:r>
              <a:rPr lang="en-US" altLang="en-US" sz="1600" dirty="0"/>
              <a:t>.</a:t>
            </a:r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en-US" altLang="en-US" sz="1600" dirty="0">
                <a:solidFill>
                  <a:schemeClr val="tx2"/>
                </a:solidFill>
              </a:rPr>
              <a:t>Les </a:t>
            </a:r>
            <a:r>
              <a:rPr lang="en-US" altLang="en-US" sz="1600" dirty="0" err="1">
                <a:solidFill>
                  <a:schemeClr val="tx2"/>
                </a:solidFill>
              </a:rPr>
              <a:t>verbes</a:t>
            </a:r>
            <a:r>
              <a:rPr lang="en-US" altLang="en-US" sz="1600" dirty="0">
                <a:solidFill>
                  <a:schemeClr val="tx2"/>
                </a:solidFill>
              </a:rPr>
              <a:t> </a:t>
            </a:r>
            <a:r>
              <a:rPr lang="en-US" altLang="en-US" sz="1600" dirty="0" err="1">
                <a:solidFill>
                  <a:schemeClr val="tx2"/>
                </a:solidFill>
              </a:rPr>
              <a:t>intransitifs</a:t>
            </a:r>
            <a:r>
              <a:rPr lang="en-US" altLang="en-US" sz="1600" dirty="0">
                <a:solidFill>
                  <a:schemeClr val="tx2"/>
                </a:solidFill>
              </a:rPr>
              <a:t> </a:t>
            </a:r>
            <a:r>
              <a:rPr lang="en-US" altLang="en-US" sz="1600" dirty="0" err="1">
                <a:solidFill>
                  <a:schemeClr val="tx2"/>
                </a:solidFill>
              </a:rPr>
              <a:t>sont</a:t>
            </a:r>
            <a:r>
              <a:rPr lang="en-US" altLang="en-US" sz="1600" dirty="0" smtClean="0">
                <a:solidFill>
                  <a:schemeClr val="tx2"/>
                </a:solidFill>
              </a:rPr>
              <a:t>: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 smtClean="0">
                <a:solidFill>
                  <a:schemeClr val="tx2"/>
                </a:solidFill>
              </a:rPr>
              <a:t>	(</a:t>
            </a:r>
            <a:r>
              <a:rPr lang="en-US" altLang="en-US" sz="1600" i="1" dirty="0" smtClean="0">
                <a:solidFill>
                  <a:schemeClr val="tx2"/>
                </a:solidFill>
              </a:rPr>
              <a:t>DR MRS VANDERTRAMP)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 smtClean="0">
                <a:solidFill>
                  <a:schemeClr val="tx2"/>
                </a:solidFill>
              </a:rPr>
              <a:t>1</a:t>
            </a:r>
            <a:r>
              <a:rPr lang="en-US" altLang="en-US" sz="1600" dirty="0">
                <a:solidFill>
                  <a:schemeClr val="tx2"/>
                </a:solidFill>
              </a:rPr>
              <a:t>. </a:t>
            </a:r>
            <a:r>
              <a:rPr lang="en-US" altLang="en-US" sz="1600" dirty="0" err="1">
                <a:solidFill>
                  <a:schemeClr val="tx2"/>
                </a:solidFill>
              </a:rPr>
              <a:t>Venir</a:t>
            </a:r>
            <a:r>
              <a:rPr lang="en-US" altLang="en-US" sz="1600" dirty="0">
                <a:solidFill>
                  <a:schemeClr val="tx2"/>
                </a:solidFill>
              </a:rPr>
              <a:t> (</a:t>
            </a:r>
            <a:r>
              <a:rPr lang="en-US" altLang="en-US" sz="1600" dirty="0" err="1">
                <a:solidFill>
                  <a:schemeClr val="tx2"/>
                </a:solidFill>
              </a:rPr>
              <a:t>Revenir</a:t>
            </a:r>
            <a:r>
              <a:rPr lang="en-US" altLang="en-US" sz="1600" dirty="0">
                <a:solidFill>
                  <a:schemeClr val="tx2"/>
                </a:solidFill>
              </a:rPr>
              <a:t>)	8. </a:t>
            </a:r>
            <a:r>
              <a:rPr lang="en-US" altLang="en-US" sz="1600" dirty="0" err="1">
                <a:solidFill>
                  <a:schemeClr val="tx2"/>
                </a:solidFill>
              </a:rPr>
              <a:t>Sortir</a:t>
            </a:r>
            <a:endParaRPr lang="en-US" altLang="en-US" sz="16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1600" dirty="0">
                <a:solidFill>
                  <a:schemeClr val="tx2"/>
                </a:solidFill>
              </a:rPr>
              <a:t>2. Arriver		</a:t>
            </a:r>
            <a:r>
              <a:rPr lang="en-US" altLang="en-US" sz="1600" dirty="0" smtClean="0">
                <a:solidFill>
                  <a:schemeClr val="tx2"/>
                </a:solidFill>
              </a:rPr>
              <a:t>       9</a:t>
            </a:r>
            <a:r>
              <a:rPr lang="en-US" altLang="en-US" sz="1600" dirty="0">
                <a:solidFill>
                  <a:schemeClr val="tx2"/>
                </a:solidFill>
              </a:rPr>
              <a:t>. </a:t>
            </a:r>
            <a:r>
              <a:rPr lang="en-US" altLang="en-US" sz="1600" dirty="0" err="1">
                <a:solidFill>
                  <a:schemeClr val="tx2"/>
                </a:solidFill>
              </a:rPr>
              <a:t>Partir</a:t>
            </a:r>
            <a:endParaRPr lang="en-US" altLang="en-US" sz="16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1600" dirty="0">
                <a:solidFill>
                  <a:schemeClr val="tx2"/>
                </a:solidFill>
              </a:rPr>
              <a:t>3. </a:t>
            </a:r>
            <a:r>
              <a:rPr lang="en-US" altLang="en-US" sz="1600" dirty="0" err="1">
                <a:solidFill>
                  <a:schemeClr val="tx2"/>
                </a:solidFill>
              </a:rPr>
              <a:t>Entrer</a:t>
            </a:r>
            <a:r>
              <a:rPr lang="en-US" altLang="en-US" sz="1600" dirty="0">
                <a:solidFill>
                  <a:schemeClr val="tx2"/>
                </a:solidFill>
              </a:rPr>
              <a:t> (</a:t>
            </a:r>
            <a:r>
              <a:rPr lang="en-US" altLang="en-US" sz="1600" dirty="0" err="1">
                <a:solidFill>
                  <a:schemeClr val="tx2"/>
                </a:solidFill>
              </a:rPr>
              <a:t>Rentrer</a:t>
            </a:r>
            <a:r>
              <a:rPr lang="en-US" altLang="en-US" sz="1600" dirty="0">
                <a:solidFill>
                  <a:schemeClr val="tx2"/>
                </a:solidFill>
              </a:rPr>
              <a:t>)	10. </a:t>
            </a:r>
            <a:r>
              <a:rPr lang="en-US" altLang="en-US" sz="1600" dirty="0" err="1">
                <a:solidFill>
                  <a:schemeClr val="tx2"/>
                </a:solidFill>
              </a:rPr>
              <a:t>Aller</a:t>
            </a:r>
            <a:endParaRPr lang="en-US" altLang="en-US" sz="16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1600" dirty="0">
                <a:solidFill>
                  <a:schemeClr val="tx2"/>
                </a:solidFill>
              </a:rPr>
              <a:t>4. </a:t>
            </a:r>
            <a:r>
              <a:rPr lang="en-US" altLang="en-US" sz="1600" dirty="0" err="1">
                <a:solidFill>
                  <a:schemeClr val="tx2"/>
                </a:solidFill>
              </a:rPr>
              <a:t>Monter</a:t>
            </a:r>
            <a:r>
              <a:rPr lang="en-US" altLang="en-US" sz="1600" dirty="0">
                <a:solidFill>
                  <a:schemeClr val="tx2"/>
                </a:solidFill>
              </a:rPr>
              <a:t>		11. </a:t>
            </a:r>
            <a:r>
              <a:rPr lang="en-US" altLang="en-US" sz="1600" dirty="0" err="1">
                <a:solidFill>
                  <a:schemeClr val="tx2"/>
                </a:solidFill>
              </a:rPr>
              <a:t>Retourner</a:t>
            </a:r>
            <a:endParaRPr lang="en-US" altLang="en-US" sz="16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1600" dirty="0">
                <a:solidFill>
                  <a:schemeClr val="tx2"/>
                </a:solidFill>
              </a:rPr>
              <a:t>5. </a:t>
            </a:r>
            <a:r>
              <a:rPr lang="en-US" altLang="en-US" sz="1600" dirty="0" err="1">
                <a:solidFill>
                  <a:schemeClr val="tx2"/>
                </a:solidFill>
              </a:rPr>
              <a:t>Rester</a:t>
            </a:r>
            <a:r>
              <a:rPr lang="en-US" altLang="en-US" sz="1600" dirty="0">
                <a:solidFill>
                  <a:schemeClr val="tx2"/>
                </a:solidFill>
              </a:rPr>
              <a:t>		</a:t>
            </a:r>
            <a:r>
              <a:rPr lang="en-US" altLang="en-US" sz="1600" dirty="0" smtClean="0">
                <a:solidFill>
                  <a:schemeClr val="tx2"/>
                </a:solidFill>
              </a:rPr>
              <a:t>       12</a:t>
            </a:r>
            <a:r>
              <a:rPr lang="en-US" altLang="en-US" sz="1600" dirty="0">
                <a:solidFill>
                  <a:schemeClr val="tx2"/>
                </a:solidFill>
              </a:rPr>
              <a:t>. </a:t>
            </a:r>
            <a:r>
              <a:rPr lang="en-US" altLang="en-US" sz="1600" dirty="0" err="1">
                <a:solidFill>
                  <a:schemeClr val="tx2"/>
                </a:solidFill>
              </a:rPr>
              <a:t>Na</a:t>
            </a:r>
            <a:r>
              <a:rPr lang="en-US" altLang="en-US" sz="1600" dirty="0" err="1">
                <a:solidFill>
                  <a:schemeClr val="tx2"/>
                </a:solidFill>
                <a:cs typeface="Arial" charset="0"/>
              </a:rPr>
              <a:t>î</a:t>
            </a:r>
            <a:r>
              <a:rPr lang="en-US" altLang="en-US" sz="1600" dirty="0" err="1">
                <a:solidFill>
                  <a:schemeClr val="tx2"/>
                </a:solidFill>
              </a:rPr>
              <a:t>tre</a:t>
            </a:r>
            <a:endParaRPr lang="en-US" altLang="en-US" sz="16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1600" dirty="0">
                <a:solidFill>
                  <a:schemeClr val="tx2"/>
                </a:solidFill>
              </a:rPr>
              <a:t>6. </a:t>
            </a:r>
            <a:r>
              <a:rPr lang="en-US" altLang="en-US" sz="1600" dirty="0" err="1">
                <a:solidFill>
                  <a:schemeClr val="tx2"/>
                </a:solidFill>
              </a:rPr>
              <a:t>Descendre</a:t>
            </a:r>
            <a:r>
              <a:rPr lang="en-US" altLang="en-US" sz="1600" dirty="0">
                <a:solidFill>
                  <a:schemeClr val="tx2"/>
                </a:solidFill>
              </a:rPr>
              <a:t>	</a:t>
            </a:r>
            <a:r>
              <a:rPr lang="en-US" altLang="en-US" sz="1600" dirty="0" smtClean="0">
                <a:solidFill>
                  <a:schemeClr val="tx2"/>
                </a:solidFill>
              </a:rPr>
              <a:t>       13</a:t>
            </a:r>
            <a:r>
              <a:rPr lang="en-US" altLang="en-US" sz="1600" dirty="0">
                <a:solidFill>
                  <a:schemeClr val="tx2"/>
                </a:solidFill>
              </a:rPr>
              <a:t>. </a:t>
            </a:r>
            <a:r>
              <a:rPr lang="en-US" altLang="en-US" sz="1600" dirty="0" err="1">
                <a:solidFill>
                  <a:schemeClr val="tx2"/>
                </a:solidFill>
              </a:rPr>
              <a:t>Devenir</a:t>
            </a:r>
            <a:endParaRPr lang="en-US" altLang="en-US" sz="16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1600" dirty="0">
                <a:solidFill>
                  <a:schemeClr val="tx2"/>
                </a:solidFill>
              </a:rPr>
              <a:t>7. </a:t>
            </a:r>
            <a:r>
              <a:rPr lang="en-US" altLang="en-US" sz="1600" dirty="0" err="1">
                <a:solidFill>
                  <a:schemeClr val="tx2"/>
                </a:solidFill>
              </a:rPr>
              <a:t>Tomber</a:t>
            </a:r>
            <a:r>
              <a:rPr lang="en-US" altLang="en-US" sz="1600" dirty="0">
                <a:solidFill>
                  <a:schemeClr val="tx2"/>
                </a:solidFill>
              </a:rPr>
              <a:t>	</a:t>
            </a:r>
            <a:r>
              <a:rPr lang="en-US" altLang="en-US" sz="1600" dirty="0" smtClean="0">
                <a:solidFill>
                  <a:schemeClr val="tx2"/>
                </a:solidFill>
              </a:rPr>
              <a:t>       14</a:t>
            </a:r>
            <a:r>
              <a:rPr lang="en-US" altLang="en-US" sz="1600" dirty="0">
                <a:solidFill>
                  <a:schemeClr val="tx2"/>
                </a:solidFill>
              </a:rPr>
              <a:t>. </a:t>
            </a:r>
            <a:r>
              <a:rPr lang="en-US" altLang="en-US" sz="1600" dirty="0" err="1">
                <a:solidFill>
                  <a:schemeClr val="tx2"/>
                </a:solidFill>
              </a:rPr>
              <a:t>Mourir</a:t>
            </a:r>
            <a:endParaRPr lang="en-US" altLang="en-US" sz="16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endParaRPr lang="en-US" altLang="en-US" sz="1600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096000" y="3810000"/>
            <a:ext cx="19812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 flipV="1">
            <a:off x="5562600" y="3429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>
            <a:off x="5029200" y="3429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5029200" y="3810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5029200" y="5029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6096000" y="38100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V="1">
            <a:off x="5562600" y="3429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8001000" y="3429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562600" y="3429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4876800" y="34290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4876800" y="3810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5410200" y="4343400"/>
            <a:ext cx="3048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>
            <a:off x="5257800" y="3886200"/>
            <a:ext cx="533400" cy="3810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H="1">
            <a:off x="6096000" y="38100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H="1">
            <a:off x="7772400" y="45720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6324600" y="4038600"/>
            <a:ext cx="1524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7086600" y="4648200"/>
            <a:ext cx="762000" cy="152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7315200" y="4495800"/>
            <a:ext cx="533400" cy="152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7467600" y="4343400"/>
            <a:ext cx="381000" cy="152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7696200" y="4191000"/>
            <a:ext cx="152400" cy="152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 flipH="1">
            <a:off x="6934200" y="42672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 flipV="1">
            <a:off x="6858000" y="41148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3" name="Freeform 31"/>
          <p:cNvSpPr>
            <a:spLocks/>
          </p:cNvSpPr>
          <p:nvPr/>
        </p:nvSpPr>
        <p:spPr bwMode="auto">
          <a:xfrm>
            <a:off x="6705600" y="4114800"/>
            <a:ext cx="228600" cy="365125"/>
          </a:xfrm>
          <a:custGeom>
            <a:avLst/>
            <a:gdLst>
              <a:gd name="T0" fmla="*/ 266 w 266"/>
              <a:gd name="T1" fmla="*/ 18 h 374"/>
              <a:gd name="T2" fmla="*/ 128 w 266"/>
              <a:gd name="T3" fmla="*/ 54 h 374"/>
              <a:gd name="T4" fmla="*/ 202 w 266"/>
              <a:gd name="T5" fmla="*/ 173 h 374"/>
              <a:gd name="T6" fmla="*/ 238 w 266"/>
              <a:gd name="T7" fmla="*/ 164 h 374"/>
              <a:gd name="T8" fmla="*/ 211 w 266"/>
              <a:gd name="T9" fmla="*/ 146 h 374"/>
              <a:gd name="T10" fmla="*/ 156 w 266"/>
              <a:gd name="T11" fmla="*/ 128 h 374"/>
              <a:gd name="T12" fmla="*/ 74 w 266"/>
              <a:gd name="T13" fmla="*/ 192 h 374"/>
              <a:gd name="T14" fmla="*/ 119 w 266"/>
              <a:gd name="T15" fmla="*/ 283 h 374"/>
              <a:gd name="T16" fmla="*/ 165 w 266"/>
              <a:gd name="T17" fmla="*/ 274 h 374"/>
              <a:gd name="T18" fmla="*/ 110 w 266"/>
              <a:gd name="T19" fmla="*/ 246 h 374"/>
              <a:gd name="T20" fmla="*/ 28 w 266"/>
              <a:gd name="T21" fmla="*/ 292 h 374"/>
              <a:gd name="T22" fmla="*/ 10 w 266"/>
              <a:gd name="T23" fmla="*/ 347 h 374"/>
              <a:gd name="T24" fmla="*/ 0 w 266"/>
              <a:gd name="T25" fmla="*/ 374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6" h="374">
                <a:moveTo>
                  <a:pt x="266" y="18"/>
                </a:moveTo>
                <a:cubicBezTo>
                  <a:pt x="210" y="0"/>
                  <a:pt x="169" y="15"/>
                  <a:pt x="128" y="54"/>
                </a:cubicBezTo>
                <a:cubicBezTo>
                  <a:pt x="105" y="125"/>
                  <a:pt x="139" y="153"/>
                  <a:pt x="202" y="173"/>
                </a:cubicBezTo>
                <a:cubicBezTo>
                  <a:pt x="214" y="170"/>
                  <a:pt x="234" y="176"/>
                  <a:pt x="238" y="164"/>
                </a:cubicBezTo>
                <a:cubicBezTo>
                  <a:pt x="241" y="154"/>
                  <a:pt x="221" y="150"/>
                  <a:pt x="211" y="146"/>
                </a:cubicBezTo>
                <a:cubicBezTo>
                  <a:pt x="193" y="138"/>
                  <a:pt x="156" y="128"/>
                  <a:pt x="156" y="128"/>
                </a:cubicBezTo>
                <a:cubicBezTo>
                  <a:pt x="104" y="141"/>
                  <a:pt x="110" y="154"/>
                  <a:pt x="74" y="192"/>
                </a:cubicBezTo>
                <a:cubicBezTo>
                  <a:pt x="58" y="235"/>
                  <a:pt x="75" y="268"/>
                  <a:pt x="119" y="283"/>
                </a:cubicBezTo>
                <a:cubicBezTo>
                  <a:pt x="134" y="280"/>
                  <a:pt x="156" y="287"/>
                  <a:pt x="165" y="274"/>
                </a:cubicBezTo>
                <a:cubicBezTo>
                  <a:pt x="171" y="265"/>
                  <a:pt x="110" y="246"/>
                  <a:pt x="110" y="246"/>
                </a:cubicBezTo>
                <a:cubicBezTo>
                  <a:pt x="72" y="257"/>
                  <a:pt x="60" y="271"/>
                  <a:pt x="28" y="292"/>
                </a:cubicBezTo>
                <a:cubicBezTo>
                  <a:pt x="22" y="310"/>
                  <a:pt x="16" y="329"/>
                  <a:pt x="10" y="347"/>
                </a:cubicBezTo>
                <a:cubicBezTo>
                  <a:pt x="7" y="356"/>
                  <a:pt x="0" y="374"/>
                  <a:pt x="0" y="37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6705600" y="4495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7543800" y="32004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5" name="Freeform 43"/>
          <p:cNvSpPr>
            <a:spLocks/>
          </p:cNvSpPr>
          <p:nvPr/>
        </p:nvSpPr>
        <p:spPr bwMode="auto">
          <a:xfrm>
            <a:off x="5334000" y="4876800"/>
            <a:ext cx="355600" cy="609600"/>
          </a:xfrm>
          <a:custGeom>
            <a:avLst/>
            <a:gdLst>
              <a:gd name="T0" fmla="*/ 0 w 224"/>
              <a:gd name="T1" fmla="*/ 384 h 384"/>
              <a:gd name="T2" fmla="*/ 192 w 224"/>
              <a:gd name="T3" fmla="*/ 288 h 384"/>
              <a:gd name="T4" fmla="*/ 192 w 224"/>
              <a:gd name="T5" fmla="*/ 0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4" h="384">
                <a:moveTo>
                  <a:pt x="0" y="384"/>
                </a:moveTo>
                <a:cubicBezTo>
                  <a:pt x="80" y="368"/>
                  <a:pt x="160" y="352"/>
                  <a:pt x="192" y="288"/>
                </a:cubicBezTo>
                <a:cubicBezTo>
                  <a:pt x="224" y="224"/>
                  <a:pt x="192" y="48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6" name="Freeform 44"/>
          <p:cNvSpPr>
            <a:spLocks/>
          </p:cNvSpPr>
          <p:nvPr/>
        </p:nvSpPr>
        <p:spPr bwMode="auto">
          <a:xfrm>
            <a:off x="4572000" y="4546600"/>
            <a:ext cx="1041400" cy="276225"/>
          </a:xfrm>
          <a:custGeom>
            <a:avLst/>
            <a:gdLst>
              <a:gd name="T0" fmla="*/ 597 w 656"/>
              <a:gd name="T1" fmla="*/ 77 h 174"/>
              <a:gd name="T2" fmla="*/ 597 w 656"/>
              <a:gd name="T3" fmla="*/ 11 h 174"/>
              <a:gd name="T4" fmla="*/ 246 w 656"/>
              <a:gd name="T5" fmla="*/ 143 h 174"/>
              <a:gd name="T6" fmla="*/ 105 w 656"/>
              <a:gd name="T7" fmla="*/ 110 h 174"/>
              <a:gd name="T8" fmla="*/ 0 w 656"/>
              <a:gd name="T9" fmla="*/ 174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6" h="174">
                <a:moveTo>
                  <a:pt x="597" y="77"/>
                </a:moveTo>
                <a:cubicBezTo>
                  <a:pt x="627" y="39"/>
                  <a:pt x="656" y="0"/>
                  <a:pt x="597" y="11"/>
                </a:cubicBezTo>
                <a:cubicBezTo>
                  <a:pt x="539" y="22"/>
                  <a:pt x="328" y="127"/>
                  <a:pt x="246" y="143"/>
                </a:cubicBezTo>
                <a:cubicBezTo>
                  <a:pt x="164" y="160"/>
                  <a:pt x="146" y="105"/>
                  <a:pt x="105" y="110"/>
                </a:cubicBezTo>
                <a:cubicBezTo>
                  <a:pt x="64" y="115"/>
                  <a:pt x="22" y="161"/>
                  <a:pt x="0" y="17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8" name="Freeform 46"/>
          <p:cNvSpPr>
            <a:spLocks/>
          </p:cNvSpPr>
          <p:nvPr/>
        </p:nvSpPr>
        <p:spPr bwMode="auto">
          <a:xfrm>
            <a:off x="4114800" y="4876800"/>
            <a:ext cx="304800" cy="381000"/>
          </a:xfrm>
          <a:custGeom>
            <a:avLst/>
            <a:gdLst>
              <a:gd name="T0" fmla="*/ 192 w 192"/>
              <a:gd name="T1" fmla="*/ 0 h 240"/>
              <a:gd name="T2" fmla="*/ 48 w 192"/>
              <a:gd name="T3" fmla="*/ 144 h 240"/>
              <a:gd name="T4" fmla="*/ 0 w 192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240">
                <a:moveTo>
                  <a:pt x="192" y="0"/>
                </a:moveTo>
                <a:cubicBezTo>
                  <a:pt x="136" y="52"/>
                  <a:pt x="80" y="104"/>
                  <a:pt x="48" y="144"/>
                </a:cubicBezTo>
                <a:cubicBezTo>
                  <a:pt x="16" y="184"/>
                  <a:pt x="8" y="212"/>
                  <a:pt x="0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0" name="Freeform 48"/>
          <p:cNvSpPr>
            <a:spLocks/>
          </p:cNvSpPr>
          <p:nvPr/>
        </p:nvSpPr>
        <p:spPr bwMode="auto">
          <a:xfrm>
            <a:off x="4343400" y="5715000"/>
            <a:ext cx="914400" cy="165100"/>
          </a:xfrm>
          <a:custGeom>
            <a:avLst/>
            <a:gdLst>
              <a:gd name="T0" fmla="*/ 0 w 576"/>
              <a:gd name="T1" fmla="*/ 48 h 104"/>
              <a:gd name="T2" fmla="*/ 336 w 576"/>
              <a:gd name="T3" fmla="*/ 96 h 104"/>
              <a:gd name="T4" fmla="*/ 576 w 576"/>
              <a:gd name="T5" fmla="*/ 0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104">
                <a:moveTo>
                  <a:pt x="0" y="48"/>
                </a:moveTo>
                <a:cubicBezTo>
                  <a:pt x="120" y="76"/>
                  <a:pt x="240" y="104"/>
                  <a:pt x="336" y="96"/>
                </a:cubicBezTo>
                <a:cubicBezTo>
                  <a:pt x="432" y="88"/>
                  <a:pt x="504" y="44"/>
                  <a:pt x="57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1" name="Freeform 49"/>
          <p:cNvSpPr>
            <a:spLocks/>
          </p:cNvSpPr>
          <p:nvPr/>
        </p:nvSpPr>
        <p:spPr bwMode="auto">
          <a:xfrm>
            <a:off x="3883025" y="5349875"/>
            <a:ext cx="1603375" cy="682625"/>
          </a:xfrm>
          <a:custGeom>
            <a:avLst/>
            <a:gdLst>
              <a:gd name="T0" fmla="*/ 0 w 1010"/>
              <a:gd name="T1" fmla="*/ 47 h 430"/>
              <a:gd name="T2" fmla="*/ 8 w 1010"/>
              <a:gd name="T3" fmla="*/ 47 h 430"/>
              <a:gd name="T4" fmla="*/ 10 w 1010"/>
              <a:gd name="T5" fmla="*/ 38 h 430"/>
              <a:gd name="T6" fmla="*/ 58 w 1010"/>
              <a:gd name="T7" fmla="*/ 278 h 430"/>
              <a:gd name="T8" fmla="*/ 298 w 1010"/>
              <a:gd name="T9" fmla="*/ 374 h 430"/>
              <a:gd name="T10" fmla="*/ 634 w 1010"/>
              <a:gd name="T11" fmla="*/ 422 h 430"/>
              <a:gd name="T12" fmla="*/ 931 w 1010"/>
              <a:gd name="T13" fmla="*/ 323 h 430"/>
              <a:gd name="T14" fmla="*/ 1010 w 1010"/>
              <a:gd name="T15" fmla="*/ 283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10" h="430">
                <a:moveTo>
                  <a:pt x="0" y="47"/>
                </a:moveTo>
                <a:cubicBezTo>
                  <a:pt x="1" y="47"/>
                  <a:pt x="6" y="48"/>
                  <a:pt x="8" y="47"/>
                </a:cubicBezTo>
                <a:cubicBezTo>
                  <a:pt x="10" y="46"/>
                  <a:pt x="2" y="0"/>
                  <a:pt x="10" y="38"/>
                </a:cubicBezTo>
                <a:cubicBezTo>
                  <a:pt x="18" y="76"/>
                  <a:pt x="10" y="222"/>
                  <a:pt x="58" y="278"/>
                </a:cubicBezTo>
                <a:cubicBezTo>
                  <a:pt x="106" y="334"/>
                  <a:pt x="202" y="350"/>
                  <a:pt x="298" y="374"/>
                </a:cubicBezTo>
                <a:cubicBezTo>
                  <a:pt x="394" y="398"/>
                  <a:pt x="529" y="430"/>
                  <a:pt x="634" y="422"/>
                </a:cubicBezTo>
                <a:cubicBezTo>
                  <a:pt x="739" y="414"/>
                  <a:pt x="868" y="346"/>
                  <a:pt x="931" y="323"/>
                </a:cubicBezTo>
                <a:cubicBezTo>
                  <a:pt x="994" y="300"/>
                  <a:pt x="994" y="291"/>
                  <a:pt x="1010" y="28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2" name="Rectangle 50"/>
          <p:cNvSpPr>
            <a:spLocks noChangeArrowheads="1"/>
          </p:cNvSpPr>
          <p:nvPr/>
        </p:nvSpPr>
        <p:spPr bwMode="auto">
          <a:xfrm>
            <a:off x="51054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3" name="Rectangle 51"/>
          <p:cNvSpPr>
            <a:spLocks noChangeArrowheads="1"/>
          </p:cNvSpPr>
          <p:nvPr/>
        </p:nvSpPr>
        <p:spPr bwMode="auto">
          <a:xfrm>
            <a:off x="57912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4" name="Freeform 52"/>
          <p:cNvSpPr>
            <a:spLocks/>
          </p:cNvSpPr>
          <p:nvPr/>
        </p:nvSpPr>
        <p:spPr bwMode="auto">
          <a:xfrm>
            <a:off x="7086600" y="5715000"/>
            <a:ext cx="1066800" cy="76200"/>
          </a:xfrm>
          <a:custGeom>
            <a:avLst/>
            <a:gdLst>
              <a:gd name="T0" fmla="*/ 0 w 672"/>
              <a:gd name="T1" fmla="*/ 48 h 48"/>
              <a:gd name="T2" fmla="*/ 336 w 672"/>
              <a:gd name="T3" fmla="*/ 0 h 48"/>
              <a:gd name="T4" fmla="*/ 672 w 672"/>
              <a:gd name="T5" fmla="*/ 4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" h="48">
                <a:moveTo>
                  <a:pt x="0" y="48"/>
                </a:moveTo>
                <a:cubicBezTo>
                  <a:pt x="112" y="24"/>
                  <a:pt x="224" y="0"/>
                  <a:pt x="336" y="0"/>
                </a:cubicBezTo>
                <a:cubicBezTo>
                  <a:pt x="448" y="0"/>
                  <a:pt x="616" y="40"/>
                  <a:pt x="672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6" name="Freeform 54"/>
          <p:cNvSpPr>
            <a:spLocks/>
          </p:cNvSpPr>
          <p:nvPr/>
        </p:nvSpPr>
        <p:spPr bwMode="auto">
          <a:xfrm>
            <a:off x="7277100" y="5334000"/>
            <a:ext cx="571500" cy="381000"/>
          </a:xfrm>
          <a:custGeom>
            <a:avLst/>
            <a:gdLst>
              <a:gd name="T0" fmla="*/ 24 w 360"/>
              <a:gd name="T1" fmla="*/ 240 h 240"/>
              <a:gd name="T2" fmla="*/ 24 w 360"/>
              <a:gd name="T3" fmla="*/ 48 h 240"/>
              <a:gd name="T4" fmla="*/ 168 w 360"/>
              <a:gd name="T5" fmla="*/ 0 h 240"/>
              <a:gd name="T6" fmla="*/ 312 w 360"/>
              <a:gd name="T7" fmla="*/ 48 h 240"/>
              <a:gd name="T8" fmla="*/ 360 w 360"/>
              <a:gd name="T9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" h="240">
                <a:moveTo>
                  <a:pt x="24" y="240"/>
                </a:moveTo>
                <a:cubicBezTo>
                  <a:pt x="12" y="164"/>
                  <a:pt x="0" y="88"/>
                  <a:pt x="24" y="48"/>
                </a:cubicBezTo>
                <a:cubicBezTo>
                  <a:pt x="48" y="8"/>
                  <a:pt x="120" y="0"/>
                  <a:pt x="168" y="0"/>
                </a:cubicBezTo>
                <a:cubicBezTo>
                  <a:pt x="216" y="0"/>
                  <a:pt x="280" y="8"/>
                  <a:pt x="312" y="48"/>
                </a:cubicBezTo>
                <a:cubicBezTo>
                  <a:pt x="344" y="88"/>
                  <a:pt x="352" y="164"/>
                  <a:pt x="360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8" name="Line 56"/>
          <p:cNvSpPr>
            <a:spLocks noChangeShapeType="1"/>
          </p:cNvSpPr>
          <p:nvPr/>
        </p:nvSpPr>
        <p:spPr bwMode="auto">
          <a:xfrm>
            <a:off x="7543800" y="541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9" name="Line 57"/>
          <p:cNvSpPr>
            <a:spLocks noChangeShapeType="1"/>
          </p:cNvSpPr>
          <p:nvPr/>
        </p:nvSpPr>
        <p:spPr bwMode="auto">
          <a:xfrm>
            <a:off x="7467600" y="5486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0" name="Line 58"/>
          <p:cNvSpPr>
            <a:spLocks noChangeShapeType="1"/>
          </p:cNvSpPr>
          <p:nvPr/>
        </p:nvSpPr>
        <p:spPr bwMode="auto">
          <a:xfrm>
            <a:off x="4114800" y="5257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3" name="Line 61"/>
          <p:cNvSpPr>
            <a:spLocks noChangeShapeType="1"/>
          </p:cNvSpPr>
          <p:nvPr/>
        </p:nvSpPr>
        <p:spPr bwMode="auto">
          <a:xfrm>
            <a:off x="5486400" y="5791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5" name="Freeform 63"/>
          <p:cNvSpPr>
            <a:spLocks/>
          </p:cNvSpPr>
          <p:nvPr/>
        </p:nvSpPr>
        <p:spPr bwMode="auto">
          <a:xfrm>
            <a:off x="5486400" y="5724525"/>
            <a:ext cx="50800" cy="66675"/>
          </a:xfrm>
          <a:custGeom>
            <a:avLst/>
            <a:gdLst>
              <a:gd name="T0" fmla="*/ 0 w 32"/>
              <a:gd name="T1" fmla="*/ 42 h 42"/>
              <a:gd name="T2" fmla="*/ 32 w 32"/>
              <a:gd name="T3" fmla="*/ 0 h 4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" h="42">
                <a:moveTo>
                  <a:pt x="0" y="42"/>
                </a:moveTo>
                <a:lnTo>
                  <a:pt x="3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6" name="Freeform 64"/>
          <p:cNvSpPr>
            <a:spLocks/>
          </p:cNvSpPr>
          <p:nvPr/>
        </p:nvSpPr>
        <p:spPr bwMode="auto">
          <a:xfrm>
            <a:off x="5257800" y="5637213"/>
            <a:ext cx="65088" cy="77787"/>
          </a:xfrm>
          <a:custGeom>
            <a:avLst/>
            <a:gdLst>
              <a:gd name="T0" fmla="*/ 0 w 41"/>
              <a:gd name="T1" fmla="*/ 49 h 49"/>
              <a:gd name="T2" fmla="*/ 41 w 41"/>
              <a:gd name="T3" fmla="*/ 0 h 4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1" h="49">
                <a:moveTo>
                  <a:pt x="0" y="49"/>
                </a:moveTo>
                <a:lnTo>
                  <a:pt x="41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8" name="Freeform 66"/>
          <p:cNvSpPr>
            <a:spLocks/>
          </p:cNvSpPr>
          <p:nvPr/>
        </p:nvSpPr>
        <p:spPr bwMode="auto">
          <a:xfrm>
            <a:off x="4495800" y="4800600"/>
            <a:ext cx="88900" cy="66675"/>
          </a:xfrm>
          <a:custGeom>
            <a:avLst/>
            <a:gdLst>
              <a:gd name="T0" fmla="*/ 56 w 56"/>
              <a:gd name="T1" fmla="*/ 0 h 42"/>
              <a:gd name="T2" fmla="*/ 0 w 56"/>
              <a:gd name="T3" fmla="*/ 42 h 4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6" h="42">
                <a:moveTo>
                  <a:pt x="56" y="0"/>
                </a:moveTo>
                <a:lnTo>
                  <a:pt x="0" y="4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9" name="Line 67"/>
          <p:cNvSpPr>
            <a:spLocks noChangeShapeType="1"/>
          </p:cNvSpPr>
          <p:nvPr/>
        </p:nvSpPr>
        <p:spPr bwMode="auto">
          <a:xfrm flipV="1">
            <a:off x="56388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0" name="Freeform 68"/>
          <p:cNvSpPr>
            <a:spLocks/>
          </p:cNvSpPr>
          <p:nvPr/>
        </p:nvSpPr>
        <p:spPr bwMode="auto">
          <a:xfrm>
            <a:off x="7162800" y="5930900"/>
            <a:ext cx="838200" cy="177800"/>
          </a:xfrm>
          <a:custGeom>
            <a:avLst/>
            <a:gdLst>
              <a:gd name="T0" fmla="*/ 0 w 528"/>
              <a:gd name="T1" fmla="*/ 56 h 112"/>
              <a:gd name="T2" fmla="*/ 144 w 528"/>
              <a:gd name="T3" fmla="*/ 104 h 112"/>
              <a:gd name="T4" fmla="*/ 432 w 528"/>
              <a:gd name="T5" fmla="*/ 8 h 112"/>
              <a:gd name="T6" fmla="*/ 528 w 528"/>
              <a:gd name="T7" fmla="*/ 56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8" h="112">
                <a:moveTo>
                  <a:pt x="0" y="56"/>
                </a:moveTo>
                <a:cubicBezTo>
                  <a:pt x="36" y="84"/>
                  <a:pt x="72" y="112"/>
                  <a:pt x="144" y="104"/>
                </a:cubicBezTo>
                <a:cubicBezTo>
                  <a:pt x="216" y="96"/>
                  <a:pt x="368" y="16"/>
                  <a:pt x="432" y="8"/>
                </a:cubicBezTo>
                <a:cubicBezTo>
                  <a:pt x="496" y="0"/>
                  <a:pt x="512" y="28"/>
                  <a:pt x="528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1" name="Freeform 69"/>
          <p:cNvSpPr>
            <a:spLocks/>
          </p:cNvSpPr>
          <p:nvPr/>
        </p:nvSpPr>
        <p:spPr bwMode="auto">
          <a:xfrm>
            <a:off x="5943600" y="5867400"/>
            <a:ext cx="762000" cy="88900"/>
          </a:xfrm>
          <a:custGeom>
            <a:avLst/>
            <a:gdLst>
              <a:gd name="T0" fmla="*/ 0 w 480"/>
              <a:gd name="T1" fmla="*/ 48 h 56"/>
              <a:gd name="T2" fmla="*/ 144 w 480"/>
              <a:gd name="T3" fmla="*/ 48 h 56"/>
              <a:gd name="T4" fmla="*/ 288 w 480"/>
              <a:gd name="T5" fmla="*/ 0 h 56"/>
              <a:gd name="T6" fmla="*/ 480 w 480"/>
              <a:gd name="T7" fmla="*/ 48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0" h="56">
                <a:moveTo>
                  <a:pt x="0" y="48"/>
                </a:moveTo>
                <a:cubicBezTo>
                  <a:pt x="48" y="52"/>
                  <a:pt x="96" y="56"/>
                  <a:pt x="144" y="48"/>
                </a:cubicBezTo>
                <a:cubicBezTo>
                  <a:pt x="192" y="40"/>
                  <a:pt x="232" y="0"/>
                  <a:pt x="288" y="0"/>
                </a:cubicBezTo>
                <a:cubicBezTo>
                  <a:pt x="344" y="0"/>
                  <a:pt x="412" y="24"/>
                  <a:pt x="480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6" name="Freeform 74"/>
          <p:cNvSpPr>
            <a:spLocks/>
          </p:cNvSpPr>
          <p:nvPr/>
        </p:nvSpPr>
        <p:spPr bwMode="auto">
          <a:xfrm>
            <a:off x="5257800" y="6096000"/>
            <a:ext cx="685800" cy="88900"/>
          </a:xfrm>
          <a:custGeom>
            <a:avLst/>
            <a:gdLst>
              <a:gd name="T0" fmla="*/ 432 w 432"/>
              <a:gd name="T1" fmla="*/ 8 h 56"/>
              <a:gd name="T2" fmla="*/ 288 w 432"/>
              <a:gd name="T3" fmla="*/ 8 h 56"/>
              <a:gd name="T4" fmla="*/ 96 w 432"/>
              <a:gd name="T5" fmla="*/ 56 h 56"/>
              <a:gd name="T6" fmla="*/ 0 w 432"/>
              <a:gd name="T7" fmla="*/ 8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56">
                <a:moveTo>
                  <a:pt x="432" y="8"/>
                </a:moveTo>
                <a:cubicBezTo>
                  <a:pt x="388" y="4"/>
                  <a:pt x="344" y="0"/>
                  <a:pt x="288" y="8"/>
                </a:cubicBezTo>
                <a:cubicBezTo>
                  <a:pt x="232" y="16"/>
                  <a:pt x="144" y="56"/>
                  <a:pt x="96" y="56"/>
                </a:cubicBezTo>
                <a:cubicBezTo>
                  <a:pt x="48" y="56"/>
                  <a:pt x="24" y="32"/>
                  <a:pt x="0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7" name="Freeform 75"/>
          <p:cNvSpPr>
            <a:spLocks/>
          </p:cNvSpPr>
          <p:nvPr/>
        </p:nvSpPr>
        <p:spPr bwMode="auto">
          <a:xfrm>
            <a:off x="7966075" y="5975350"/>
            <a:ext cx="111125" cy="46038"/>
          </a:xfrm>
          <a:custGeom>
            <a:avLst/>
            <a:gdLst>
              <a:gd name="T0" fmla="*/ 0 w 70"/>
              <a:gd name="T1" fmla="*/ 0 h 29"/>
              <a:gd name="T2" fmla="*/ 70 w 70"/>
              <a:gd name="T3" fmla="*/ 29 h 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0" h="29">
                <a:moveTo>
                  <a:pt x="0" y="0"/>
                </a:moveTo>
                <a:lnTo>
                  <a:pt x="70" y="29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8" name="Freeform 76"/>
          <p:cNvSpPr>
            <a:spLocks/>
          </p:cNvSpPr>
          <p:nvPr/>
        </p:nvSpPr>
        <p:spPr bwMode="auto">
          <a:xfrm>
            <a:off x="6575425" y="5886450"/>
            <a:ext cx="130175" cy="58738"/>
          </a:xfrm>
          <a:custGeom>
            <a:avLst/>
            <a:gdLst>
              <a:gd name="T0" fmla="*/ 0 w 82"/>
              <a:gd name="T1" fmla="*/ 0 h 37"/>
              <a:gd name="T2" fmla="*/ 82 w 82"/>
              <a:gd name="T3" fmla="*/ 37 h 3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2" h="37">
                <a:moveTo>
                  <a:pt x="0" y="0"/>
                </a:moveTo>
                <a:lnTo>
                  <a:pt x="82" y="3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70" name="Text Box 78"/>
          <p:cNvSpPr txBox="1">
            <a:spLocks noChangeArrowheads="1"/>
          </p:cNvSpPr>
          <p:nvPr/>
        </p:nvSpPr>
        <p:spPr bwMode="auto">
          <a:xfrm>
            <a:off x="5486400" y="4343400"/>
            <a:ext cx="228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8</a:t>
            </a:r>
          </a:p>
        </p:txBody>
      </p:sp>
      <p:sp>
        <p:nvSpPr>
          <p:cNvPr id="8271" name="Text Box 79"/>
          <p:cNvSpPr txBox="1">
            <a:spLocks noChangeArrowheads="1"/>
          </p:cNvSpPr>
          <p:nvPr/>
        </p:nvSpPr>
        <p:spPr bwMode="auto">
          <a:xfrm>
            <a:off x="5410200" y="4800600"/>
            <a:ext cx="228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3</a:t>
            </a:r>
          </a:p>
        </p:txBody>
      </p:sp>
      <p:sp>
        <p:nvSpPr>
          <p:cNvPr id="8272" name="Text Box 80"/>
          <p:cNvSpPr txBox="1">
            <a:spLocks noChangeArrowheads="1"/>
          </p:cNvSpPr>
          <p:nvPr/>
        </p:nvSpPr>
        <p:spPr bwMode="auto">
          <a:xfrm>
            <a:off x="5410200" y="5181600"/>
            <a:ext cx="228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2</a:t>
            </a:r>
          </a:p>
        </p:txBody>
      </p:sp>
      <p:sp>
        <p:nvSpPr>
          <p:cNvPr id="8273" name="Text Box 81"/>
          <p:cNvSpPr txBox="1">
            <a:spLocks noChangeArrowheads="1"/>
          </p:cNvSpPr>
          <p:nvPr/>
        </p:nvSpPr>
        <p:spPr bwMode="auto">
          <a:xfrm>
            <a:off x="4648200" y="5638800"/>
            <a:ext cx="3048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1</a:t>
            </a:r>
          </a:p>
        </p:txBody>
      </p:sp>
      <p:sp>
        <p:nvSpPr>
          <p:cNvPr id="8274" name="Text Box 82"/>
          <p:cNvSpPr txBox="1">
            <a:spLocks noChangeArrowheads="1"/>
          </p:cNvSpPr>
          <p:nvPr/>
        </p:nvSpPr>
        <p:spPr bwMode="auto">
          <a:xfrm>
            <a:off x="3886200" y="5486400"/>
            <a:ext cx="4572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11</a:t>
            </a:r>
          </a:p>
        </p:txBody>
      </p:sp>
      <p:sp>
        <p:nvSpPr>
          <p:cNvPr id="8275" name="Text Box 83"/>
          <p:cNvSpPr txBox="1">
            <a:spLocks noChangeArrowheads="1"/>
          </p:cNvSpPr>
          <p:nvPr/>
        </p:nvSpPr>
        <p:spPr bwMode="auto">
          <a:xfrm>
            <a:off x="3962400" y="4800600"/>
            <a:ext cx="4572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10</a:t>
            </a:r>
          </a:p>
        </p:txBody>
      </p:sp>
      <p:sp>
        <p:nvSpPr>
          <p:cNvPr id="8276" name="Text Box 84"/>
          <p:cNvSpPr txBox="1">
            <a:spLocks noChangeArrowheads="1"/>
          </p:cNvSpPr>
          <p:nvPr/>
        </p:nvSpPr>
        <p:spPr bwMode="auto">
          <a:xfrm>
            <a:off x="4648200" y="4495800"/>
            <a:ext cx="3048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9</a:t>
            </a:r>
          </a:p>
        </p:txBody>
      </p:sp>
      <p:sp>
        <p:nvSpPr>
          <p:cNvPr id="8277" name="Text Box 85"/>
          <p:cNvSpPr txBox="1">
            <a:spLocks noChangeArrowheads="1"/>
          </p:cNvSpPr>
          <p:nvPr/>
        </p:nvSpPr>
        <p:spPr bwMode="auto">
          <a:xfrm>
            <a:off x="7467600" y="4114800"/>
            <a:ext cx="228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5</a:t>
            </a:r>
          </a:p>
        </p:txBody>
      </p:sp>
      <p:sp>
        <p:nvSpPr>
          <p:cNvPr id="8278" name="Text Box 86"/>
          <p:cNvSpPr txBox="1">
            <a:spLocks noChangeArrowheads="1"/>
          </p:cNvSpPr>
          <p:nvPr/>
        </p:nvSpPr>
        <p:spPr bwMode="auto">
          <a:xfrm>
            <a:off x="7239000" y="4038600"/>
            <a:ext cx="3048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6</a:t>
            </a:r>
          </a:p>
        </p:txBody>
      </p:sp>
      <p:sp>
        <p:nvSpPr>
          <p:cNvPr id="8279" name="Text Box 87"/>
          <p:cNvSpPr txBox="1">
            <a:spLocks noChangeArrowheads="1"/>
          </p:cNvSpPr>
          <p:nvPr/>
        </p:nvSpPr>
        <p:spPr bwMode="auto">
          <a:xfrm>
            <a:off x="6705600" y="4495800"/>
            <a:ext cx="228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4</a:t>
            </a:r>
          </a:p>
        </p:txBody>
      </p:sp>
      <p:sp>
        <p:nvSpPr>
          <p:cNvPr id="8280" name="Text Box 88"/>
          <p:cNvSpPr txBox="1">
            <a:spLocks noChangeArrowheads="1"/>
          </p:cNvSpPr>
          <p:nvPr/>
        </p:nvSpPr>
        <p:spPr bwMode="auto">
          <a:xfrm>
            <a:off x="6553200" y="4572000"/>
            <a:ext cx="228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7</a:t>
            </a:r>
          </a:p>
        </p:txBody>
      </p:sp>
      <p:sp>
        <p:nvSpPr>
          <p:cNvPr id="8281" name="Text Box 89"/>
          <p:cNvSpPr txBox="1">
            <a:spLocks noChangeArrowheads="1"/>
          </p:cNvSpPr>
          <p:nvPr/>
        </p:nvSpPr>
        <p:spPr bwMode="auto">
          <a:xfrm>
            <a:off x="7315200" y="5791200"/>
            <a:ext cx="4572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14</a:t>
            </a:r>
          </a:p>
        </p:txBody>
      </p:sp>
      <p:sp>
        <p:nvSpPr>
          <p:cNvPr id="8282" name="Text Box 90"/>
          <p:cNvSpPr txBox="1">
            <a:spLocks noChangeArrowheads="1"/>
          </p:cNvSpPr>
          <p:nvPr/>
        </p:nvSpPr>
        <p:spPr bwMode="auto">
          <a:xfrm>
            <a:off x="6096000" y="5638800"/>
            <a:ext cx="3810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13</a:t>
            </a:r>
          </a:p>
        </p:txBody>
      </p:sp>
      <p:sp>
        <p:nvSpPr>
          <p:cNvPr id="8283" name="Text Box 91"/>
          <p:cNvSpPr txBox="1">
            <a:spLocks noChangeArrowheads="1"/>
          </p:cNvSpPr>
          <p:nvPr/>
        </p:nvSpPr>
        <p:spPr bwMode="auto">
          <a:xfrm>
            <a:off x="5334000" y="5867400"/>
            <a:ext cx="3810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100"/>
              <a:t>12</a:t>
            </a:r>
          </a:p>
        </p:txBody>
      </p:sp>
      <p:sp>
        <p:nvSpPr>
          <p:cNvPr id="8286" name="Rectangle 94"/>
          <p:cNvSpPr>
            <a:spLocks noChangeArrowheads="1"/>
          </p:cNvSpPr>
          <p:nvPr/>
        </p:nvSpPr>
        <p:spPr bwMode="auto">
          <a:xfrm>
            <a:off x="5334000" y="6400800"/>
            <a:ext cx="4572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87" name="Oval 95"/>
          <p:cNvSpPr>
            <a:spLocks noChangeArrowheads="1"/>
          </p:cNvSpPr>
          <p:nvPr/>
        </p:nvSpPr>
        <p:spPr bwMode="auto">
          <a:xfrm>
            <a:off x="5638800" y="65532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88" name="Oval 96"/>
          <p:cNvSpPr>
            <a:spLocks noChangeArrowheads="1"/>
          </p:cNvSpPr>
          <p:nvPr/>
        </p:nvSpPr>
        <p:spPr bwMode="auto">
          <a:xfrm>
            <a:off x="5334000" y="65532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89" name="Line 97"/>
          <p:cNvSpPr>
            <a:spLocks noChangeShapeType="1"/>
          </p:cNvSpPr>
          <p:nvPr/>
        </p:nvSpPr>
        <p:spPr bwMode="auto">
          <a:xfrm>
            <a:off x="5638800" y="6248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0" name="Freeform 98"/>
          <p:cNvSpPr>
            <a:spLocks/>
          </p:cNvSpPr>
          <p:nvPr/>
        </p:nvSpPr>
        <p:spPr bwMode="auto">
          <a:xfrm>
            <a:off x="5638800" y="6248400"/>
            <a:ext cx="177800" cy="152400"/>
          </a:xfrm>
          <a:custGeom>
            <a:avLst/>
            <a:gdLst>
              <a:gd name="T0" fmla="*/ 0 w 112"/>
              <a:gd name="T1" fmla="*/ 0 h 96"/>
              <a:gd name="T2" fmla="*/ 96 w 112"/>
              <a:gd name="T3" fmla="*/ 48 h 96"/>
              <a:gd name="T4" fmla="*/ 96 w 112"/>
              <a:gd name="T5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2" h="96">
                <a:moveTo>
                  <a:pt x="0" y="0"/>
                </a:moveTo>
                <a:cubicBezTo>
                  <a:pt x="40" y="16"/>
                  <a:pt x="80" y="32"/>
                  <a:pt x="96" y="48"/>
                </a:cubicBezTo>
                <a:cubicBezTo>
                  <a:pt x="112" y="64"/>
                  <a:pt x="104" y="80"/>
                  <a:pt x="96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1" name="Line 99"/>
          <p:cNvSpPr>
            <a:spLocks noChangeShapeType="1"/>
          </p:cNvSpPr>
          <p:nvPr/>
        </p:nvSpPr>
        <p:spPr bwMode="auto">
          <a:xfrm flipV="1">
            <a:off x="5334000" y="6324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2" name="Line 100"/>
          <p:cNvSpPr>
            <a:spLocks noChangeShapeType="1"/>
          </p:cNvSpPr>
          <p:nvPr/>
        </p:nvSpPr>
        <p:spPr bwMode="auto">
          <a:xfrm>
            <a:off x="5257800" y="6324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296" name="Picture 104" descr="C:\Documents and Settings\Silvermansam.WESTBOROUGH\Local Settings\Temporary Internet Files\Content.IE5\PE51ZPTE\MC90029850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663" y="5207983"/>
            <a:ext cx="449816" cy="69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trotind\AppData\Local\Microsoft\Windows\Temporary Internet Files\Content.IE5\GZT53SF4\MC900288999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81397" y="4319984"/>
            <a:ext cx="568949" cy="48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trotind\AppData\Local\Microsoft\Windows\Temporary Internet Files\Content.IE5\GZT53SF4\MC900288999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359" y="4989490"/>
            <a:ext cx="566841" cy="51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024744" cy="1143000"/>
          </a:xfrm>
        </p:spPr>
        <p:txBody>
          <a:bodyPr/>
          <a:lstStyle/>
          <a:p>
            <a:r>
              <a:rPr lang="en-US" altLang="en-US" dirty="0"/>
              <a:t>Le Passé </a:t>
            </a:r>
            <a:r>
              <a:rPr lang="en-US" altLang="en-US" dirty="0" err="1"/>
              <a:t>Composé</a:t>
            </a:r>
            <a:endParaRPr lang="en-US" alt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001000" cy="4876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altLang="en-US" sz="1600" dirty="0" err="1"/>
              <a:t>Remarquez</a:t>
            </a:r>
            <a:r>
              <a:rPr lang="en-US" altLang="en-US" sz="1600" dirty="0"/>
              <a:t> </a:t>
            </a:r>
            <a:r>
              <a:rPr lang="en-US" altLang="en-US" sz="1600" dirty="0" err="1"/>
              <a:t>bien</a:t>
            </a:r>
            <a:r>
              <a:rPr lang="en-US" altLang="en-US" sz="1600" dirty="0"/>
              <a:t>: </a:t>
            </a:r>
            <a:r>
              <a:rPr lang="en-US" altLang="en-US" sz="1600" dirty="0" err="1"/>
              <a:t>Certains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verbes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normalement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intransitifs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comme</a:t>
            </a:r>
            <a:r>
              <a:rPr lang="en-US" altLang="en-US" sz="1600" dirty="0"/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sortir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monter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</a:p>
          <a:p>
            <a:pPr>
              <a:buFont typeface="Wingdings" pitchFamily="2" charset="2"/>
              <a:buNone/>
            </a:pPr>
            <a:r>
              <a:rPr lang="en-US" altLang="en-US" sz="1600" i="1" dirty="0" err="1">
                <a:solidFill>
                  <a:schemeClr val="tx2"/>
                </a:solidFill>
              </a:rPr>
              <a:t>descendre</a:t>
            </a:r>
            <a:r>
              <a:rPr lang="en-US" altLang="en-US" sz="1600" i="1" dirty="0">
                <a:solidFill>
                  <a:schemeClr val="tx2"/>
                </a:solidFill>
              </a:rPr>
              <a:t>, </a:t>
            </a:r>
            <a:r>
              <a:rPr lang="en-US" altLang="en-US" sz="1600" i="1" dirty="0" err="1">
                <a:solidFill>
                  <a:schemeClr val="tx2"/>
                </a:solidFill>
              </a:rPr>
              <a:t>rentrer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peuvent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avoir</a:t>
            </a:r>
            <a:r>
              <a:rPr lang="en-US" altLang="en-US" sz="1600" dirty="0"/>
              <a:t> de temps en temps un objet direct. </a:t>
            </a:r>
            <a:r>
              <a:rPr lang="en-US" altLang="en-US" sz="1600" dirty="0" err="1"/>
              <a:t>Dans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cas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ils</a:t>
            </a:r>
            <a:r>
              <a:rPr lang="en-US" altLang="en-US" sz="1600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sont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conjugués</a:t>
            </a:r>
            <a:r>
              <a:rPr lang="en-US" altLang="en-US" sz="1600" dirty="0"/>
              <a:t> avec </a:t>
            </a:r>
            <a:r>
              <a:rPr lang="en-US" altLang="en-US" sz="1600" i="1" dirty="0" err="1">
                <a:solidFill>
                  <a:schemeClr val="tx2"/>
                </a:solidFill>
              </a:rPr>
              <a:t>avoir</a:t>
            </a:r>
            <a:r>
              <a:rPr lang="en-US" altLang="en-US" sz="1600" dirty="0"/>
              <a:t>.</a:t>
            </a:r>
          </a:p>
          <a:p>
            <a:pPr>
              <a:buFont typeface="Wingdings" pitchFamily="2" charset="2"/>
              <a:buNone/>
            </a:pPr>
            <a:endParaRPr lang="en-US" altLang="en-US" sz="1200" dirty="0"/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Comparez</a:t>
            </a:r>
            <a:r>
              <a:rPr lang="en-US" altLang="en-US" sz="1600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Je </a:t>
            </a:r>
            <a:r>
              <a:rPr lang="en-US" altLang="en-US" sz="1600" dirty="0" err="1"/>
              <a:t>suis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sorti</a:t>
            </a:r>
            <a:r>
              <a:rPr lang="en-US" altLang="en-US" sz="1600" dirty="0"/>
              <a:t> de la </a:t>
            </a:r>
            <a:r>
              <a:rPr lang="en-US" altLang="en-US" sz="1600" dirty="0" err="1"/>
              <a:t>maison</a:t>
            </a:r>
            <a:r>
              <a:rPr lang="en-US" altLang="en-US" sz="1600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J’ai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sorti</a:t>
            </a:r>
            <a:r>
              <a:rPr lang="en-US" altLang="en-US" sz="1600" dirty="0"/>
              <a:t> la </a:t>
            </a:r>
            <a:r>
              <a:rPr lang="en-US" altLang="en-US" sz="1600" dirty="0" err="1"/>
              <a:t>voiture</a:t>
            </a:r>
            <a:r>
              <a:rPr lang="en-US" altLang="en-US" sz="1600" dirty="0"/>
              <a:t> du garage.</a:t>
            </a:r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Le </a:t>
            </a:r>
            <a:r>
              <a:rPr lang="en-US" altLang="en-US" sz="1600" dirty="0" err="1"/>
              <a:t>négation</a:t>
            </a:r>
            <a:r>
              <a:rPr lang="en-US" altLang="en-US" sz="1600" dirty="0"/>
              <a:t> des temps du passé:</a:t>
            </a:r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Dans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tous</a:t>
            </a:r>
            <a:r>
              <a:rPr lang="en-US" altLang="en-US" sz="1600" dirty="0"/>
              <a:t> le temps </a:t>
            </a:r>
            <a:r>
              <a:rPr lang="en-US" altLang="en-US" sz="1600" dirty="0" err="1"/>
              <a:t>composés</a:t>
            </a:r>
            <a:r>
              <a:rPr lang="en-US" altLang="en-US" sz="1600" dirty="0"/>
              <a:t> du passé le </a:t>
            </a:r>
            <a:r>
              <a:rPr lang="en-US" altLang="en-US" sz="1600" dirty="0" err="1"/>
              <a:t>négatif</a:t>
            </a:r>
            <a:r>
              <a:rPr lang="en-US" altLang="en-US" sz="1600" dirty="0"/>
              <a:t> (</a:t>
            </a:r>
            <a:r>
              <a:rPr lang="en-US" altLang="en-US" sz="1600" i="1" dirty="0">
                <a:solidFill>
                  <a:schemeClr val="tx2"/>
                </a:solidFill>
              </a:rPr>
              <a:t>ne… pas</a:t>
            </a:r>
            <a:r>
              <a:rPr lang="en-US" altLang="en-US" sz="1600" dirty="0"/>
              <a:t>) se place </a:t>
            </a:r>
            <a:r>
              <a:rPr lang="en-US" altLang="en-US" sz="1600" err="1">
                <a:solidFill>
                  <a:schemeClr val="tx2"/>
                </a:solidFill>
              </a:rPr>
              <a:t>autour</a:t>
            </a:r>
            <a:r>
              <a:rPr lang="en-US" altLang="en-US" sz="1600">
                <a:solidFill>
                  <a:schemeClr val="tx2"/>
                </a:solidFill>
              </a:rPr>
              <a:t> </a:t>
            </a:r>
            <a:r>
              <a:rPr lang="en-US" altLang="en-US" sz="1600" smtClean="0">
                <a:solidFill>
                  <a:schemeClr val="tx2"/>
                </a:solidFill>
              </a:rPr>
              <a:t>de l’auxiliare</a:t>
            </a:r>
            <a:r>
              <a:rPr lang="en-US" altLang="en-US" sz="1600" smtClean="0"/>
              <a:t> </a:t>
            </a:r>
            <a:r>
              <a:rPr lang="en-US" altLang="en-US" sz="1600" dirty="0"/>
              <a:t>(la </a:t>
            </a:r>
            <a:r>
              <a:rPr lang="en-US" altLang="en-US" sz="1600" dirty="0" err="1"/>
              <a:t>forme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conjuguée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d’</a:t>
            </a:r>
            <a:r>
              <a:rPr lang="en-US" altLang="en-US" sz="1600" i="1" dirty="0" err="1">
                <a:solidFill>
                  <a:schemeClr val="tx2"/>
                </a:solidFill>
              </a:rPr>
              <a:t>avoir</a:t>
            </a:r>
            <a:r>
              <a:rPr lang="en-US" altLang="en-US" sz="1600" dirty="0"/>
              <a:t> </a:t>
            </a:r>
            <a:r>
              <a:rPr lang="en-US" altLang="en-US" sz="1600" dirty="0" err="1"/>
              <a:t>ou</a:t>
            </a:r>
            <a:r>
              <a:rPr lang="en-US" altLang="en-US" sz="1600" dirty="0"/>
              <a:t> d’</a:t>
            </a:r>
            <a:r>
              <a:rPr lang="en-US" altLang="en-US" sz="1600" i="1" dirty="0">
                <a:solidFill>
                  <a:schemeClr val="tx2"/>
                </a:solidFill>
                <a:cs typeface="Arial" charset="0"/>
              </a:rPr>
              <a:t>ê</a:t>
            </a:r>
            <a:r>
              <a:rPr lang="en-US" altLang="en-US" sz="1600" i="1" dirty="0">
                <a:solidFill>
                  <a:schemeClr val="tx2"/>
                </a:solidFill>
              </a:rPr>
              <a:t>tre</a:t>
            </a:r>
            <a:r>
              <a:rPr lang="en-US" altLang="en-US" sz="1600" dirty="0"/>
              <a:t>.)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Examples: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Tu</a:t>
            </a:r>
            <a:r>
              <a:rPr lang="en-US" altLang="en-US" sz="1600" dirty="0"/>
              <a:t> </a:t>
            </a:r>
            <a:r>
              <a:rPr lang="en-US" altLang="en-US" sz="1600" dirty="0" err="1"/>
              <a:t>n’as</a:t>
            </a:r>
            <a:r>
              <a:rPr lang="en-US" altLang="en-US" sz="1600" dirty="0"/>
              <a:t> pas </a:t>
            </a:r>
            <a:r>
              <a:rPr lang="en-US" altLang="en-US" sz="1600" dirty="0" err="1"/>
              <a:t>donné</a:t>
            </a:r>
            <a:r>
              <a:rPr lang="en-US" altLang="en-US" sz="1600" dirty="0"/>
              <a:t> le </a:t>
            </a:r>
            <a:r>
              <a:rPr lang="en-US" altLang="en-US" sz="1600" dirty="0" err="1"/>
              <a:t>livre</a:t>
            </a:r>
            <a:r>
              <a:rPr lang="en-US" altLang="en-US" sz="1600" dirty="0"/>
              <a:t> a Marie.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Pierre </a:t>
            </a:r>
            <a:r>
              <a:rPr lang="en-US" altLang="en-US" sz="1600" dirty="0" err="1"/>
              <a:t>n’est</a:t>
            </a:r>
            <a:r>
              <a:rPr lang="en-US" altLang="en-US" sz="1600" dirty="0"/>
              <a:t> pas </a:t>
            </a:r>
            <a:r>
              <a:rPr lang="en-US" altLang="en-US" sz="1600" dirty="0" err="1"/>
              <a:t>entré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dans</a:t>
            </a:r>
            <a:r>
              <a:rPr lang="en-US" altLang="en-US" sz="1600" dirty="0"/>
              <a:t> la </a:t>
            </a:r>
            <a:r>
              <a:rPr lang="en-US" altLang="en-US" sz="1600" dirty="0" err="1"/>
              <a:t>salle</a:t>
            </a:r>
            <a:r>
              <a:rPr lang="en-US" altLang="en-US" sz="1600" dirty="0"/>
              <a:t> de </a:t>
            </a:r>
            <a:r>
              <a:rPr lang="en-US" altLang="en-US" sz="1600" dirty="0" err="1"/>
              <a:t>classe</a:t>
            </a:r>
            <a:r>
              <a:rPr lang="en-US" altLang="en-US" sz="1600" dirty="0"/>
              <a:t>.</a:t>
            </a:r>
          </a:p>
        </p:txBody>
      </p:sp>
      <p:pic>
        <p:nvPicPr>
          <p:cNvPr id="9221" name="Picture 5" descr="j021295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676525"/>
            <a:ext cx="2057400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 Passé Composé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33400" indent="-533400">
              <a:buFont typeface="Wingdings" pitchFamily="2" charset="2"/>
              <a:buNone/>
            </a:pPr>
            <a:r>
              <a:rPr lang="en-US" altLang="en-US" sz="1600" dirty="0" err="1"/>
              <a:t>L’interrogation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dans</a:t>
            </a:r>
            <a:r>
              <a:rPr lang="en-US" altLang="en-US" sz="1600" dirty="0"/>
              <a:t> </a:t>
            </a:r>
            <a:r>
              <a:rPr lang="en-US" altLang="en-US" sz="1600" dirty="0" smtClean="0"/>
              <a:t>les </a:t>
            </a:r>
            <a:r>
              <a:rPr lang="en-US" altLang="en-US" sz="1600" dirty="0"/>
              <a:t>temps </a:t>
            </a:r>
            <a:r>
              <a:rPr lang="en-US" altLang="en-US" sz="1600" dirty="0" err="1"/>
              <a:t>composés</a:t>
            </a:r>
            <a:r>
              <a:rPr lang="en-US" altLang="en-US" sz="1600" dirty="0"/>
              <a:t> du passé:</a:t>
            </a:r>
          </a:p>
          <a:p>
            <a:pPr marL="533400" indent="-533400">
              <a:buFont typeface="Wingdings" pitchFamily="2" charset="2"/>
              <a:buAutoNum type="alphaLcPeriod"/>
            </a:pPr>
            <a:endParaRPr lang="en-US" altLang="en-US" sz="12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lphaLcPeriod"/>
            </a:pPr>
            <a:r>
              <a:rPr lang="en-US" altLang="en-US" sz="1600" dirty="0"/>
              <a:t>Se </a:t>
            </a:r>
            <a:r>
              <a:rPr lang="en-US" altLang="en-US" sz="1600" dirty="0" err="1"/>
              <a:t>forme</a:t>
            </a:r>
            <a:r>
              <a:rPr lang="en-US" altLang="en-US" sz="1600" dirty="0"/>
              <a:t> en </a:t>
            </a:r>
            <a:r>
              <a:rPr lang="en-US" altLang="en-US" sz="1600" dirty="0" err="1"/>
              <a:t>général</a:t>
            </a:r>
            <a:r>
              <a:rPr lang="en-US" altLang="en-US" sz="1600" dirty="0"/>
              <a:t> par </a:t>
            </a:r>
            <a:r>
              <a:rPr lang="en-US" altLang="en-US" sz="1600" dirty="0" err="1"/>
              <a:t>l’inversion</a:t>
            </a:r>
            <a:r>
              <a:rPr lang="en-US" altLang="en-US" sz="1600" dirty="0"/>
              <a:t> du </a:t>
            </a:r>
            <a:r>
              <a:rPr lang="en-US" altLang="en-US" sz="1600" dirty="0" err="1"/>
              <a:t>sujet</a:t>
            </a:r>
            <a:r>
              <a:rPr lang="en-US" altLang="en-US" sz="1600" dirty="0"/>
              <a:t> et de </a:t>
            </a:r>
            <a:r>
              <a:rPr lang="en-US" altLang="en-US" sz="1600" dirty="0" err="1"/>
              <a:t>l’auxiliaire</a:t>
            </a:r>
            <a:r>
              <a:rPr lang="en-US" altLang="en-US" sz="1600" dirty="0"/>
              <a:t>.</a:t>
            </a:r>
          </a:p>
          <a:p>
            <a:pPr marL="533400" indent="-533400">
              <a:buFont typeface="Wingdings" pitchFamily="2" charset="2"/>
              <a:buNone/>
            </a:pPr>
            <a:endParaRPr lang="en-US" altLang="en-US" sz="1200" dirty="0"/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/>
              <a:t>Examples: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/>
              <a:t>As-</a:t>
            </a:r>
            <a:r>
              <a:rPr lang="en-US" altLang="en-US" sz="1600" dirty="0" err="1"/>
              <a:t>tu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accepté</a:t>
            </a:r>
            <a:r>
              <a:rPr lang="en-US" altLang="en-US" sz="1600" dirty="0"/>
              <a:t> le </a:t>
            </a:r>
            <a:r>
              <a:rPr lang="en-US" altLang="en-US" sz="1600" dirty="0" err="1"/>
              <a:t>cadeau</a:t>
            </a:r>
            <a:r>
              <a:rPr lang="en-US" altLang="en-US" sz="1600" dirty="0"/>
              <a:t>?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i="1" dirty="0" err="1"/>
              <a:t>Oui</a:t>
            </a:r>
            <a:r>
              <a:rPr lang="en-US" altLang="en-US" sz="1600" i="1" dirty="0"/>
              <a:t>, </a:t>
            </a:r>
            <a:r>
              <a:rPr lang="en-US" altLang="en-US" sz="1600" i="1" dirty="0" err="1"/>
              <a:t>tu</a:t>
            </a:r>
            <a:r>
              <a:rPr lang="en-US" altLang="en-US" sz="1600" i="1" dirty="0"/>
              <a:t> as </a:t>
            </a:r>
            <a:r>
              <a:rPr lang="en-US" altLang="en-US" sz="1600" i="1" dirty="0" err="1"/>
              <a:t>accepté</a:t>
            </a:r>
            <a:r>
              <a:rPr lang="en-US" altLang="en-US" sz="1600" i="1" dirty="0"/>
              <a:t> le </a:t>
            </a:r>
            <a:r>
              <a:rPr lang="en-US" altLang="en-US" sz="1600" i="1" dirty="0" err="1"/>
              <a:t>cadeau</a:t>
            </a:r>
            <a:r>
              <a:rPr lang="en-US" altLang="en-US" sz="1600" dirty="0"/>
              <a:t>.</a:t>
            </a:r>
          </a:p>
          <a:p>
            <a:pPr marL="533400" indent="-533400">
              <a:buFont typeface="Wingdings" pitchFamily="2" charset="2"/>
              <a:buNone/>
            </a:pPr>
            <a:endParaRPr lang="en-US" altLang="en-US" sz="1200" dirty="0"/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 err="1"/>
              <a:t>Vos</a:t>
            </a:r>
            <a:r>
              <a:rPr lang="en-US" altLang="en-US" sz="1600" dirty="0"/>
              <a:t> parents </a:t>
            </a:r>
            <a:r>
              <a:rPr lang="en-US" altLang="en-US" sz="1600" dirty="0" err="1"/>
              <a:t>sont-ils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arrivés</a:t>
            </a:r>
            <a:r>
              <a:rPr lang="en-US" altLang="en-US" sz="1600" dirty="0"/>
              <a:t> a </a:t>
            </a:r>
            <a:r>
              <a:rPr lang="en-US" altLang="en-US" sz="1600" dirty="0" err="1"/>
              <a:t>l’heure</a:t>
            </a:r>
            <a:r>
              <a:rPr lang="en-US" altLang="en-US" sz="1600" dirty="0"/>
              <a:t>?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i="1" dirty="0"/>
              <a:t>Non, </a:t>
            </a:r>
            <a:r>
              <a:rPr lang="en-US" altLang="en-US" sz="1600" i="1" dirty="0" err="1"/>
              <a:t>ils</a:t>
            </a:r>
            <a:r>
              <a:rPr lang="en-US" altLang="en-US" sz="1600" i="1" dirty="0"/>
              <a:t> ne </a:t>
            </a:r>
            <a:r>
              <a:rPr lang="en-US" altLang="en-US" sz="1600" i="1" dirty="0" err="1"/>
              <a:t>sont</a:t>
            </a:r>
            <a:r>
              <a:rPr lang="en-US" altLang="en-US" sz="1600" i="1" dirty="0"/>
              <a:t> pas </a:t>
            </a:r>
            <a:r>
              <a:rPr lang="en-US" altLang="en-US" sz="1600" i="1" dirty="0" err="1"/>
              <a:t>arrivés</a:t>
            </a:r>
            <a:r>
              <a:rPr lang="en-US" altLang="en-US" sz="1600" i="1" dirty="0"/>
              <a:t> a </a:t>
            </a:r>
            <a:r>
              <a:rPr lang="en-US" altLang="en-US" sz="1600" i="1" dirty="0" err="1"/>
              <a:t>l’heure</a:t>
            </a:r>
            <a:r>
              <a:rPr lang="en-US" altLang="en-US" sz="1600" i="1" dirty="0"/>
              <a:t>.</a:t>
            </a:r>
          </a:p>
          <a:p>
            <a:pPr marL="533400" indent="-533400">
              <a:buFont typeface="Wingdings" pitchFamily="2" charset="2"/>
              <a:buNone/>
            </a:pPr>
            <a:endParaRPr lang="en-US" altLang="en-US" sz="1200" dirty="0"/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lphaLcPeriod" startAt="2"/>
            </a:pPr>
            <a:r>
              <a:rPr lang="en-US" altLang="en-US" sz="1600" dirty="0" err="1"/>
              <a:t>Peut</a:t>
            </a:r>
            <a:r>
              <a:rPr lang="en-US" altLang="en-US" sz="1600" dirty="0"/>
              <a:t> se former en </a:t>
            </a:r>
            <a:r>
              <a:rPr lang="en-US" altLang="en-US" sz="1600" dirty="0" err="1"/>
              <a:t>ajoutant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est-ce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que</a:t>
            </a:r>
            <a:r>
              <a:rPr lang="en-US" altLang="en-US" sz="1600" dirty="0"/>
              <a:t> au commencement de la phrase.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dirty="0" err="1"/>
              <a:t>Est-ce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qu’il</a:t>
            </a:r>
            <a:r>
              <a:rPr lang="en-US" altLang="en-US" sz="1600" dirty="0"/>
              <a:t> a </a:t>
            </a:r>
            <a:r>
              <a:rPr lang="en-US" altLang="en-US" sz="1600" dirty="0" err="1"/>
              <a:t>lu</a:t>
            </a:r>
            <a:r>
              <a:rPr lang="en-US" altLang="en-US" sz="1600" dirty="0"/>
              <a:t> le </a:t>
            </a:r>
            <a:r>
              <a:rPr lang="en-US" altLang="en-US" sz="1600" dirty="0" err="1"/>
              <a:t>livre</a:t>
            </a:r>
            <a:r>
              <a:rPr lang="en-US" altLang="en-US" sz="1600" dirty="0"/>
              <a:t>?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altLang="en-US" sz="1600" i="1" dirty="0"/>
              <a:t>Non, </a:t>
            </a:r>
            <a:r>
              <a:rPr lang="en-US" altLang="en-US" sz="1600" i="1" dirty="0" err="1"/>
              <a:t>il</a:t>
            </a:r>
            <a:r>
              <a:rPr lang="en-US" altLang="en-US" sz="1600" i="1" dirty="0"/>
              <a:t> </a:t>
            </a:r>
            <a:r>
              <a:rPr lang="en-US" altLang="en-US" sz="1600" i="1" dirty="0" err="1"/>
              <a:t>n’a</a:t>
            </a:r>
            <a:r>
              <a:rPr lang="en-US" altLang="en-US" sz="1600" i="1" dirty="0"/>
              <a:t> pas </a:t>
            </a:r>
            <a:r>
              <a:rPr lang="en-US" altLang="en-US" sz="1600" i="1" dirty="0" err="1"/>
              <a:t>lu</a:t>
            </a:r>
            <a:r>
              <a:rPr lang="en-US" altLang="en-US" sz="1600" i="1" dirty="0"/>
              <a:t> le </a:t>
            </a:r>
            <a:r>
              <a:rPr lang="en-US" altLang="en-US" sz="1600" i="1" dirty="0" err="1"/>
              <a:t>livre</a:t>
            </a:r>
            <a:r>
              <a:rPr lang="en-US" altLang="en-US" sz="1600" i="1" dirty="0"/>
              <a:t>.</a:t>
            </a:r>
          </a:p>
        </p:txBody>
      </p:sp>
      <p:pic>
        <p:nvPicPr>
          <p:cNvPr id="4098" name="Picture 2" descr="C:\Users\trotind\AppData\Local\Microsoft\Windows\Temporary Internet Files\Content.IE5\MZ087RPU\MP9004312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439" y="2819400"/>
            <a:ext cx="2251472" cy="1921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16239" y="228600"/>
            <a:ext cx="7024744" cy="1143000"/>
          </a:xfrm>
        </p:spPr>
        <p:txBody>
          <a:bodyPr/>
          <a:lstStyle/>
          <a:p>
            <a:r>
              <a:rPr lang="en-US" altLang="en-US" dirty="0"/>
              <a:t>Le Passé </a:t>
            </a:r>
            <a:r>
              <a:rPr lang="en-US" altLang="en-US" dirty="0" err="1"/>
              <a:t>Composé</a:t>
            </a:r>
            <a:endParaRPr lang="en-US" alt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47700" y="792051"/>
            <a:ext cx="7772400" cy="4572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1600" dirty="0" err="1" smtClean="0"/>
              <a:t>Emploi</a:t>
            </a: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Le passé </a:t>
            </a:r>
            <a:r>
              <a:rPr lang="en-US" altLang="en-US" sz="1600" dirty="0" err="1"/>
              <a:t>composé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s’emploie</a:t>
            </a:r>
            <a:r>
              <a:rPr lang="en-US" altLang="en-US" sz="1600" dirty="0"/>
              <a:t> pour </a:t>
            </a:r>
            <a:r>
              <a:rPr lang="en-US" altLang="en-US" sz="1600" dirty="0" err="1"/>
              <a:t>exprimer</a:t>
            </a:r>
            <a:r>
              <a:rPr lang="en-US" altLang="en-US" sz="1600" dirty="0"/>
              <a:t> </a:t>
            </a:r>
            <a:r>
              <a:rPr lang="en-US" altLang="en-US" sz="1600" dirty="0" err="1"/>
              <a:t>une</a:t>
            </a:r>
            <a:r>
              <a:rPr lang="en-US" altLang="en-US" sz="1600" dirty="0"/>
              <a:t> action </a:t>
            </a:r>
            <a:r>
              <a:rPr lang="en-US" altLang="en-US" sz="1600" dirty="0" err="1"/>
              <a:t>terminée</a:t>
            </a:r>
            <a:r>
              <a:rPr lang="en-US" altLang="en-US" sz="1600" dirty="0"/>
              <a:t>. </a:t>
            </a:r>
            <a:r>
              <a:rPr lang="en-US" altLang="en-US" sz="1600" dirty="0" err="1"/>
              <a:t>Examinez</a:t>
            </a:r>
            <a:r>
              <a:rPr lang="en-US" altLang="en-US" sz="1600" dirty="0"/>
              <a:t> encore 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le </a:t>
            </a:r>
            <a:r>
              <a:rPr lang="en-US" altLang="en-US" sz="1600" dirty="0" err="1"/>
              <a:t>paragraphe</a:t>
            </a:r>
            <a:r>
              <a:rPr lang="en-US" altLang="en-US" sz="1600" dirty="0"/>
              <a:t> du </a:t>
            </a:r>
            <a:r>
              <a:rPr lang="en-US" altLang="en-US" sz="1600" dirty="0" err="1"/>
              <a:t>modele</a:t>
            </a:r>
            <a:r>
              <a:rPr lang="en-US" altLang="en-US" sz="1600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/>
              <a:t>	</a:t>
            </a:r>
            <a:r>
              <a:rPr lang="en-US" altLang="en-US" sz="1600" dirty="0" err="1"/>
              <a:t>Ce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matin</a:t>
            </a:r>
            <a:r>
              <a:rPr lang="en-US" altLang="en-US" sz="1600" dirty="0"/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mon</a:t>
            </a:r>
            <a:r>
              <a:rPr lang="en-US" altLang="en-US" sz="1600" i="1" dirty="0">
                <a:solidFill>
                  <a:schemeClr val="tx2"/>
                </a:solidFill>
              </a:rPr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réveil</a:t>
            </a:r>
            <a:r>
              <a:rPr lang="en-US" altLang="en-US" sz="1600" i="1" dirty="0">
                <a:solidFill>
                  <a:schemeClr val="tx2"/>
                </a:solidFill>
              </a:rPr>
              <a:t> a </a:t>
            </a:r>
            <a:r>
              <a:rPr lang="en-US" altLang="en-US" sz="1600" i="1" dirty="0" err="1">
                <a:solidFill>
                  <a:schemeClr val="tx2"/>
                </a:solidFill>
              </a:rPr>
              <a:t>sonné</a:t>
            </a:r>
            <a:r>
              <a:rPr lang="en-US" altLang="en-US" sz="1600" dirty="0"/>
              <a:t> </a:t>
            </a:r>
            <a:r>
              <a:rPr lang="en-US" altLang="en-US" sz="1600" dirty="0">
                <a:cs typeface="Arial" charset="0"/>
              </a:rPr>
              <a:t>à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sept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heures</a:t>
            </a:r>
            <a:r>
              <a:rPr lang="en-US" altLang="en-US" sz="1600" dirty="0"/>
              <a:t>. </a:t>
            </a:r>
            <a:r>
              <a:rPr lang="en-US" altLang="en-US" sz="1600" i="1" dirty="0" err="1">
                <a:solidFill>
                  <a:schemeClr val="tx2"/>
                </a:solidFill>
              </a:rPr>
              <a:t>J’ai</a:t>
            </a:r>
            <a:r>
              <a:rPr lang="en-US" altLang="en-US" sz="1600" i="1" dirty="0">
                <a:solidFill>
                  <a:schemeClr val="tx2"/>
                </a:solidFill>
              </a:rPr>
              <a:t> sauté</a:t>
            </a:r>
            <a:r>
              <a:rPr lang="en-US" altLang="en-US" sz="1600" dirty="0"/>
              <a:t> du lit, </a:t>
            </a:r>
            <a:r>
              <a:rPr lang="en-US" altLang="en-US" sz="1600" i="1" dirty="0">
                <a:solidFill>
                  <a:schemeClr val="tx2"/>
                </a:solidFill>
              </a:rPr>
              <a:t>je me </a:t>
            </a:r>
            <a:r>
              <a:rPr lang="en-US" altLang="en-US" sz="1600" i="1" dirty="0" err="1">
                <a:solidFill>
                  <a:schemeClr val="tx2"/>
                </a:solidFill>
              </a:rPr>
              <a:t>suis</a:t>
            </a:r>
            <a:r>
              <a:rPr lang="en-US" altLang="en-US" sz="1600" i="1" dirty="0">
                <a:solidFill>
                  <a:schemeClr val="tx2"/>
                </a:solidFill>
              </a:rPr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habillé</a:t>
            </a:r>
            <a:r>
              <a:rPr lang="en-US" altLang="en-US" sz="1600" dirty="0"/>
              <a:t> et </a:t>
            </a:r>
            <a:r>
              <a:rPr lang="en-US" altLang="en-US" sz="1600" i="1" dirty="0">
                <a:solidFill>
                  <a:schemeClr val="tx2"/>
                </a:solidFill>
              </a:rPr>
              <a:t>je </a:t>
            </a:r>
            <a:r>
              <a:rPr lang="en-US" altLang="en-US" sz="1600" i="1" dirty="0" err="1">
                <a:solidFill>
                  <a:schemeClr val="tx2"/>
                </a:solidFill>
              </a:rPr>
              <a:t>suis</a:t>
            </a:r>
            <a:r>
              <a:rPr lang="en-US" altLang="en-US" sz="1600" i="1" dirty="0">
                <a:solidFill>
                  <a:schemeClr val="tx2"/>
                </a:solidFill>
              </a:rPr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descendu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prendre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mon</a:t>
            </a:r>
            <a:r>
              <a:rPr lang="en-US" altLang="en-US" sz="1600" dirty="0"/>
              <a:t> petit dejeuner </a:t>
            </a:r>
            <a:r>
              <a:rPr lang="en-US" altLang="en-US" sz="1600" dirty="0">
                <a:cs typeface="Arial" charset="0"/>
              </a:rPr>
              <a:t>à</a:t>
            </a:r>
            <a:r>
              <a:rPr lang="en-US" altLang="en-US" sz="1600" dirty="0"/>
              <a:t> la cuisine. </a:t>
            </a:r>
            <a:r>
              <a:rPr lang="en-US" altLang="en-US" sz="1600" dirty="0">
                <a:cs typeface="Arial" charset="0"/>
              </a:rPr>
              <a:t>A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sept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heures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vingt</a:t>
            </a:r>
            <a:r>
              <a:rPr lang="en-US" altLang="en-US" sz="1600" dirty="0"/>
              <a:t>, </a:t>
            </a:r>
            <a:r>
              <a:rPr lang="en-US" altLang="en-US" sz="1600" i="1" dirty="0">
                <a:solidFill>
                  <a:schemeClr val="tx2"/>
                </a:solidFill>
              </a:rPr>
              <a:t>je </a:t>
            </a:r>
            <a:r>
              <a:rPr lang="en-US" altLang="en-US" sz="1600" i="1" dirty="0" err="1">
                <a:solidFill>
                  <a:schemeClr val="tx2"/>
                </a:solidFill>
              </a:rPr>
              <a:t>suis</a:t>
            </a:r>
            <a:r>
              <a:rPr lang="en-US" altLang="en-US" sz="1600" i="1" dirty="0">
                <a:solidFill>
                  <a:schemeClr val="tx2"/>
                </a:solidFill>
              </a:rPr>
              <a:t> </a:t>
            </a:r>
            <a:r>
              <a:rPr lang="en-US" altLang="en-US" sz="1600" i="1" dirty="0" err="1">
                <a:solidFill>
                  <a:schemeClr val="tx2"/>
                </a:solidFill>
              </a:rPr>
              <a:t>sorti</a:t>
            </a:r>
            <a:r>
              <a:rPr lang="en-US" altLang="en-US" sz="1600" dirty="0"/>
              <a:t> de la </a:t>
            </a:r>
            <a:r>
              <a:rPr lang="en-US" altLang="en-US" sz="1600" dirty="0" err="1"/>
              <a:t>maison</a:t>
            </a:r>
            <a:r>
              <a:rPr lang="en-US" altLang="en-US" sz="1600" dirty="0"/>
              <a:t>.</a:t>
            </a:r>
          </a:p>
          <a:p>
            <a:pPr>
              <a:buFont typeface="Wingdings" pitchFamily="2" charset="2"/>
              <a:buNone/>
            </a:pPr>
            <a:endParaRPr lang="en-US" altLang="en-US" sz="1600" dirty="0"/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Chaque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verbe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paragraphe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exprime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une</a:t>
            </a:r>
            <a:r>
              <a:rPr lang="en-US" altLang="en-US" sz="1600" dirty="0"/>
              <a:t> succession </a:t>
            </a:r>
            <a:r>
              <a:rPr lang="en-US" altLang="en-US" sz="1600" dirty="0" err="1"/>
              <a:t>d’actions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une</a:t>
            </a:r>
            <a:r>
              <a:rPr lang="en-US" altLang="en-US" sz="1600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altLang="en-US" sz="1600" dirty="0" err="1"/>
              <a:t>période</a:t>
            </a:r>
            <a:r>
              <a:rPr lang="en-US" altLang="en-US" sz="1600" dirty="0"/>
              <a:t> de temps </a:t>
            </a:r>
            <a:r>
              <a:rPr lang="en-US" altLang="en-US" sz="1600" dirty="0" err="1"/>
              <a:t>limitée</a:t>
            </a:r>
            <a:r>
              <a:rPr lang="en-US" altLang="en-US" sz="1600" dirty="0"/>
              <a:t> au passé.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1513268" y="62484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2209800" y="5638800"/>
            <a:ext cx="457200" cy="5924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>
            <a:off x="6505933" y="55626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077237" y="5227749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dirty="0"/>
              <a:t>PASS</a:t>
            </a:r>
            <a:r>
              <a:rPr lang="en-US" altLang="en-US" sz="1400" dirty="0">
                <a:cs typeface="Arial" charset="0"/>
              </a:rPr>
              <a:t>É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4047187" y="5545428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6468370" y="5265313"/>
            <a:ext cx="1025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dirty="0"/>
              <a:t>PR</a:t>
            </a:r>
            <a:r>
              <a:rPr lang="en-US" altLang="en-US" sz="1400" dirty="0">
                <a:cs typeface="Arial" charset="0"/>
              </a:rPr>
              <a:t>É</a:t>
            </a:r>
            <a:r>
              <a:rPr lang="en-US" altLang="en-US" sz="1400" dirty="0"/>
              <a:t>SENT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800600" y="5715000"/>
            <a:ext cx="1289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/>
              <a:t>Passé Récent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29718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31242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32766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34290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35814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2819400" y="4876800"/>
            <a:ext cx="1066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/>
              <a:t>Passé Composé</a:t>
            </a:r>
          </a:p>
        </p:txBody>
      </p:sp>
      <p:sp>
        <p:nvSpPr>
          <p:cNvPr id="11281" name="Oval 17"/>
          <p:cNvSpPr>
            <a:spLocks noChangeArrowheads="1"/>
          </p:cNvSpPr>
          <p:nvPr/>
        </p:nvSpPr>
        <p:spPr bwMode="auto">
          <a:xfrm>
            <a:off x="2590800" y="4724400"/>
            <a:ext cx="1371600" cy="1066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altLang="en-US" sz="3800" dirty="0" err="1"/>
              <a:t>L’Accord</a:t>
            </a:r>
            <a:r>
              <a:rPr lang="en-US" altLang="en-US" sz="3800" dirty="0"/>
              <a:t> du </a:t>
            </a:r>
            <a:r>
              <a:rPr lang="en-US" altLang="en-US" sz="3800" dirty="0" err="1"/>
              <a:t>Participe</a:t>
            </a:r>
            <a:r>
              <a:rPr lang="en-US" altLang="en-US" sz="3800" dirty="0"/>
              <a:t> Passé avec les  Temps </a:t>
            </a:r>
            <a:r>
              <a:rPr lang="en-US" altLang="en-US" sz="3800" dirty="0" err="1"/>
              <a:t>Composés</a:t>
            </a:r>
            <a:endParaRPr lang="en-US" altLang="en-US" sz="38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953000"/>
          </a:xfrm>
        </p:spPr>
        <p:txBody>
          <a:bodyPr>
            <a:normAutofit fontScale="85000" lnSpcReduction="20000"/>
          </a:bodyPr>
          <a:lstStyle/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dirty="0"/>
              <a:t>Formation: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dirty="0"/>
              <a:t>Les temps </a:t>
            </a:r>
            <a:r>
              <a:rPr lang="en-US" altLang="en-US" sz="1600" dirty="0" err="1"/>
              <a:t>composés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sont</a:t>
            </a:r>
            <a:r>
              <a:rPr lang="en-US" altLang="en-US" sz="1600" dirty="0"/>
              <a:t> </a:t>
            </a:r>
            <a:r>
              <a:rPr lang="en-US" altLang="en-US" sz="1600" dirty="0">
                <a:solidFill>
                  <a:schemeClr val="tx2"/>
                </a:solidFill>
              </a:rPr>
              <a:t>le passé </a:t>
            </a:r>
            <a:r>
              <a:rPr lang="en-US" altLang="en-US" sz="1600" dirty="0" err="1">
                <a:solidFill>
                  <a:schemeClr val="tx2"/>
                </a:solidFill>
              </a:rPr>
              <a:t>composé</a:t>
            </a:r>
            <a:r>
              <a:rPr lang="en-US" altLang="en-US" sz="1600" dirty="0"/>
              <a:t>, </a:t>
            </a:r>
            <a:r>
              <a:rPr lang="en-US" altLang="en-US" sz="1600" dirty="0">
                <a:solidFill>
                  <a:schemeClr val="tx2"/>
                </a:solidFill>
              </a:rPr>
              <a:t>le plus-</a:t>
            </a:r>
            <a:r>
              <a:rPr lang="en-US" altLang="en-US" sz="1600" dirty="0" err="1">
                <a:solidFill>
                  <a:schemeClr val="tx2"/>
                </a:solidFill>
              </a:rPr>
              <a:t>que</a:t>
            </a:r>
            <a:r>
              <a:rPr lang="en-US" altLang="en-US" sz="1600" dirty="0">
                <a:solidFill>
                  <a:schemeClr val="tx2"/>
                </a:solidFill>
              </a:rPr>
              <a:t>-parfait</a:t>
            </a:r>
            <a:r>
              <a:rPr lang="en-US" altLang="en-US" sz="1600" dirty="0"/>
              <a:t>, </a:t>
            </a:r>
            <a:r>
              <a:rPr lang="en-US" altLang="en-US" sz="1600" dirty="0">
                <a:solidFill>
                  <a:schemeClr val="tx2"/>
                </a:solidFill>
              </a:rPr>
              <a:t>le </a:t>
            </a:r>
            <a:r>
              <a:rPr lang="en-US" altLang="en-US" sz="1600" dirty="0" err="1">
                <a:solidFill>
                  <a:schemeClr val="tx2"/>
                </a:solidFill>
              </a:rPr>
              <a:t>futur</a:t>
            </a:r>
            <a:r>
              <a:rPr lang="en-US" altLang="en-US" sz="1600" dirty="0">
                <a:solidFill>
                  <a:schemeClr val="tx2"/>
                </a:solidFill>
              </a:rPr>
              <a:t> </a:t>
            </a:r>
            <a:r>
              <a:rPr lang="en-US" altLang="en-US" sz="1600" dirty="0" err="1">
                <a:solidFill>
                  <a:schemeClr val="tx2"/>
                </a:solidFill>
              </a:rPr>
              <a:t>antérieur</a:t>
            </a:r>
            <a:r>
              <a:rPr lang="en-US" altLang="en-US" sz="1600" dirty="0"/>
              <a:t>, 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dirty="0">
                <a:solidFill>
                  <a:schemeClr val="tx2"/>
                </a:solidFill>
              </a:rPr>
              <a:t>le </a:t>
            </a:r>
            <a:r>
              <a:rPr lang="en-US" altLang="en-US" sz="1600" dirty="0" err="1">
                <a:solidFill>
                  <a:schemeClr val="tx2"/>
                </a:solidFill>
              </a:rPr>
              <a:t>conditionnel</a:t>
            </a:r>
            <a:r>
              <a:rPr lang="en-US" altLang="en-US" sz="1600" dirty="0">
                <a:solidFill>
                  <a:schemeClr val="tx2"/>
                </a:solidFill>
              </a:rPr>
              <a:t> passé</a:t>
            </a:r>
            <a:r>
              <a:rPr lang="en-US" altLang="en-US" sz="1600" dirty="0"/>
              <a:t> et </a:t>
            </a:r>
            <a:r>
              <a:rPr lang="en-US" altLang="en-US" sz="1600" dirty="0">
                <a:solidFill>
                  <a:schemeClr val="tx2"/>
                </a:solidFill>
              </a:rPr>
              <a:t>le passé du </a:t>
            </a:r>
            <a:r>
              <a:rPr lang="en-US" altLang="en-US" sz="1600" dirty="0" err="1">
                <a:solidFill>
                  <a:schemeClr val="tx2"/>
                </a:solidFill>
              </a:rPr>
              <a:t>subjonctif</a:t>
            </a:r>
            <a:r>
              <a:rPr lang="en-US" altLang="en-US" sz="1600" dirty="0"/>
              <a:t>.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dirty="0" err="1"/>
              <a:t>L’accord</a:t>
            </a:r>
            <a:r>
              <a:rPr lang="en-US" altLang="en-US" sz="1600" dirty="0"/>
              <a:t> du </a:t>
            </a:r>
            <a:r>
              <a:rPr lang="en-US" altLang="en-US" sz="1600" dirty="0" err="1"/>
              <a:t>participe</a:t>
            </a:r>
            <a:r>
              <a:rPr lang="en-US" altLang="en-US" sz="1600" dirty="0"/>
              <a:t> passé </a:t>
            </a:r>
            <a:r>
              <a:rPr lang="en-US" altLang="en-US" sz="1600" dirty="0" err="1"/>
              <a:t>quand</a:t>
            </a:r>
            <a:r>
              <a:rPr lang="en-US" altLang="en-US" sz="1600" dirty="0"/>
              <a:t> </a:t>
            </a:r>
            <a:r>
              <a:rPr lang="en-US" altLang="en-US" sz="1600" dirty="0" err="1"/>
              <a:t>l’objet</a:t>
            </a:r>
            <a:r>
              <a:rPr lang="en-US" altLang="en-US" sz="1600" dirty="0"/>
              <a:t> direct </a:t>
            </a:r>
            <a:r>
              <a:rPr lang="en-US" altLang="en-US" sz="1600" dirty="0" err="1"/>
              <a:t>précede</a:t>
            </a:r>
            <a:r>
              <a:rPr lang="en-US" altLang="en-US" sz="1600" dirty="0"/>
              <a:t> le </a:t>
            </a:r>
            <a:r>
              <a:rPr lang="en-US" altLang="en-US" sz="1600" dirty="0" err="1"/>
              <a:t>verbe</a:t>
            </a:r>
            <a:r>
              <a:rPr lang="en-US" altLang="en-US" sz="1600" dirty="0"/>
              <a:t>: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dirty="0"/>
              <a:t>					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altLang="en-US" sz="1600" dirty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dirty="0"/>
              <a:t>	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fr-FR" altLang="en-US" sz="1600" dirty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altLang="en-US" sz="1600" dirty="0"/>
              <a:t>Emploi: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altLang="en-US" sz="1600" dirty="0"/>
              <a:t>Les participes passés des verbes conjugués avec avoir et des verbes pronominaux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fr-FR" altLang="en-US" sz="1600" dirty="0"/>
              <a:t>s’accordent en genre et en nombre avec: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fr-FR" altLang="en-US" sz="1600" dirty="0"/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</a:pPr>
            <a:r>
              <a:rPr lang="fr-FR" altLang="en-US" sz="1600" dirty="0" smtClean="0"/>
              <a:t>1. Un </a:t>
            </a:r>
            <a:r>
              <a:rPr lang="fr-FR" altLang="en-US" sz="1600" dirty="0"/>
              <a:t>pronom objet direct qui </a:t>
            </a:r>
            <a:r>
              <a:rPr lang="fr-FR" altLang="en-US" sz="1600" dirty="0" err="1"/>
              <a:t>préc</a:t>
            </a:r>
            <a:r>
              <a:rPr lang="en-US" altLang="en-US" sz="1600" dirty="0">
                <a:cs typeface="Arial" charset="0"/>
              </a:rPr>
              <a:t>è</a:t>
            </a:r>
            <a:r>
              <a:rPr lang="fr-FR" altLang="en-US" sz="1600" dirty="0"/>
              <a:t>de le verbe.	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dirty="0"/>
              <a:t>Examples: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dirty="0" err="1"/>
              <a:t>Tu</a:t>
            </a:r>
            <a:r>
              <a:rPr lang="en-US" altLang="en-US" sz="1600" dirty="0"/>
              <a:t> as </a:t>
            </a:r>
            <a:r>
              <a:rPr lang="en-US" altLang="en-US" sz="1600" dirty="0" err="1"/>
              <a:t>donné</a:t>
            </a:r>
            <a:r>
              <a:rPr lang="en-US" altLang="en-US" sz="1600" dirty="0"/>
              <a:t> le </a:t>
            </a:r>
            <a:r>
              <a:rPr lang="en-US" altLang="en-US" sz="1600" dirty="0" err="1"/>
              <a:t>livre</a:t>
            </a:r>
            <a:r>
              <a:rPr lang="en-US" altLang="en-US" sz="1600" dirty="0"/>
              <a:t> </a:t>
            </a:r>
            <a:r>
              <a:rPr lang="en-US" altLang="en-US" sz="1600" dirty="0">
                <a:cs typeface="Arial" charset="0"/>
              </a:rPr>
              <a:t>à</a:t>
            </a:r>
            <a:r>
              <a:rPr lang="en-US" altLang="en-US" sz="1600" dirty="0"/>
              <a:t> Marie -- </a:t>
            </a:r>
            <a:r>
              <a:rPr lang="en-US" altLang="en-US" sz="1600" dirty="0" err="1"/>
              <a:t>Tu</a:t>
            </a:r>
            <a:r>
              <a:rPr lang="en-US" altLang="en-US" sz="1600" dirty="0"/>
              <a:t> </a:t>
            </a:r>
            <a:r>
              <a:rPr lang="en-US" altLang="en-US" sz="1600" dirty="0" err="1"/>
              <a:t>l’as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donné</a:t>
            </a:r>
            <a:r>
              <a:rPr lang="en-US" altLang="en-US" sz="1600" dirty="0"/>
              <a:t> </a:t>
            </a:r>
            <a:r>
              <a:rPr lang="en-US" altLang="en-US" sz="1600" dirty="0">
                <a:cs typeface="Arial" charset="0"/>
              </a:rPr>
              <a:t>à</a:t>
            </a:r>
            <a:r>
              <a:rPr lang="en-US" altLang="en-US" sz="1600" dirty="0"/>
              <a:t> Marie.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dirty="0"/>
              <a:t>Elle a </a:t>
            </a:r>
            <a:r>
              <a:rPr lang="en-US" altLang="en-US" sz="1600" dirty="0" err="1"/>
              <a:t>vendu</a:t>
            </a:r>
            <a:r>
              <a:rPr lang="en-US" altLang="en-US" sz="1600" dirty="0"/>
              <a:t> les </a:t>
            </a:r>
            <a:r>
              <a:rPr lang="en-US" altLang="en-US" sz="1600" dirty="0" err="1"/>
              <a:t>fleurs</a:t>
            </a:r>
            <a:r>
              <a:rPr lang="en-US" altLang="en-US" sz="1600" dirty="0"/>
              <a:t> -- Elle les a </a:t>
            </a:r>
            <a:r>
              <a:rPr lang="en-US" altLang="en-US" sz="1600" dirty="0" err="1"/>
              <a:t>vendues</a:t>
            </a:r>
            <a:r>
              <a:rPr lang="en-US" altLang="en-US" sz="1600" dirty="0"/>
              <a:t>.			</a:t>
            </a:r>
          </a:p>
        </p:txBody>
      </p:sp>
      <p:graphicFrame>
        <p:nvGraphicFramePr>
          <p:cNvPr id="12318" name="Group 30"/>
          <p:cNvGraphicFramePr>
            <a:graphicFrameLocks noGrp="1"/>
          </p:cNvGraphicFramePr>
          <p:nvPr/>
        </p:nvGraphicFramePr>
        <p:xfrm>
          <a:off x="990600" y="3124200"/>
          <a:ext cx="3657600" cy="1219200"/>
        </p:xfrm>
        <a:graphic>
          <a:graphicData uri="http://schemas.openxmlformats.org/drawingml/2006/table">
            <a:tbl>
              <a:tblPr/>
              <a:tblGrid>
                <a:gridCol w="1739900"/>
                <a:gridCol w="1917700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Masculin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Participe Passé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Masculin Pluriel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Participe Passé + </a:t>
                      </a:r>
                      <a:r>
                        <a:rPr kumimoji="0" lang="en-US" alt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Féminin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Participe Passé + </a:t>
                      </a:r>
                      <a:r>
                        <a:rPr kumimoji="0" lang="en-US" alt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Féminin Pluriel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Participe Passé + </a:t>
                      </a:r>
                      <a:r>
                        <a:rPr kumimoji="0" lang="en-US" alt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323" name="Picture 35" descr="MCj041281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743200"/>
            <a:ext cx="1905000" cy="179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22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2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229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229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2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800" dirty="0" err="1"/>
              <a:t>L’Accord</a:t>
            </a:r>
            <a:r>
              <a:rPr lang="en-US" altLang="en-US" sz="3800" dirty="0"/>
              <a:t> du </a:t>
            </a:r>
            <a:r>
              <a:rPr lang="en-US" altLang="en-US" sz="3800" dirty="0" err="1"/>
              <a:t>Participe</a:t>
            </a:r>
            <a:r>
              <a:rPr lang="en-US" altLang="en-US" sz="3800" dirty="0"/>
              <a:t> Passé avec les  Temps </a:t>
            </a:r>
            <a:r>
              <a:rPr lang="en-US" altLang="en-US" sz="3800" dirty="0" err="1"/>
              <a:t>Composés</a:t>
            </a:r>
            <a:endParaRPr lang="en-US" altLang="en-US" sz="38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fr-FR" altLang="en-US" sz="1700" dirty="0"/>
              <a:t>Remarquez bien: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fr-FR" altLang="en-US" sz="1700" dirty="0"/>
              <a:t>	Elle s’est </a:t>
            </a:r>
            <a:r>
              <a:rPr lang="fr-FR" altLang="en-US" sz="17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lavé</a:t>
            </a:r>
            <a:r>
              <a:rPr lang="fr-FR" altLang="en-US" sz="1700" dirty="0"/>
              <a:t> </a:t>
            </a:r>
            <a:r>
              <a:rPr lang="fr-FR" altLang="en-US" sz="1700" dirty="0">
                <a:solidFill>
                  <a:schemeClr val="accent2">
                    <a:lumMod val="75000"/>
                  </a:schemeClr>
                </a:solidFill>
              </a:rPr>
              <a:t>les cheveux.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fr-FR" altLang="en-US" sz="1700" dirty="0">
                <a:solidFill>
                  <a:schemeClr val="accent2">
                    <a:lumMod val="75000"/>
                  </a:schemeClr>
                </a:solidFill>
              </a:rPr>
              <a:t>L’objet direct </a:t>
            </a:r>
            <a:r>
              <a:rPr lang="fr-FR" altLang="en-US" sz="1700" dirty="0"/>
              <a:t>dans cette phrase, les cheveux, suit le </a:t>
            </a:r>
            <a:r>
              <a:rPr lang="fr-FR" altLang="en-US" sz="1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verbe</a:t>
            </a:r>
            <a:r>
              <a:rPr lang="fr-FR" altLang="en-US" sz="1700" dirty="0" smtClean="0"/>
              <a:t>. </a:t>
            </a:r>
            <a:r>
              <a:rPr lang="fr-FR" altLang="en-US" sz="1700" dirty="0"/>
              <a:t>Le </a:t>
            </a:r>
            <a:r>
              <a:rPr lang="fr-FR" altLang="en-US" sz="1700" i="1" dirty="0">
                <a:solidFill>
                  <a:schemeClr val="tx2"/>
                </a:solidFill>
              </a:rPr>
              <a:t>s</a:t>
            </a:r>
            <a:r>
              <a:rPr lang="fr-FR" altLang="en-US" sz="1700" dirty="0"/>
              <a:t> avant le verbe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fr-FR" altLang="en-US" sz="1700" dirty="0"/>
              <a:t>montre le possesseur des cheveux et joue le r</a:t>
            </a:r>
            <a:r>
              <a:rPr lang="en-US" altLang="en-US" sz="1700" dirty="0">
                <a:cs typeface="Arial" charset="0"/>
              </a:rPr>
              <a:t>ô</a:t>
            </a:r>
            <a:r>
              <a:rPr lang="fr-FR" altLang="en-US" sz="1700" dirty="0"/>
              <a:t>le d’un objet indirect, avec lequel le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fr-FR" altLang="en-US" sz="1700" dirty="0"/>
              <a:t>participe passé ne s’accorde pas.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fr-FR" altLang="en-US" sz="9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fr-FR" altLang="en-US" sz="1600" dirty="0"/>
              <a:t>Comparez: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fr-FR" altLang="en-US" sz="16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fr-FR" altLang="en-US" sz="16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fr-FR" altLang="en-US" sz="16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fr-FR" altLang="en-US" sz="16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fr-FR" altLang="en-US" sz="1600" dirty="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fr-FR" altLang="en-US" sz="1700" dirty="0"/>
          </a:p>
          <a:p>
            <a:pPr marL="0" indent="0">
              <a:lnSpc>
                <a:spcPct val="90000"/>
              </a:lnSpc>
              <a:buClr>
                <a:schemeClr val="tx1"/>
              </a:buClr>
              <a:buNone/>
            </a:pPr>
            <a:r>
              <a:rPr lang="fr-FR" altLang="en-US" sz="1700" dirty="0" smtClean="0"/>
              <a:t>2. L’antécédent </a:t>
            </a:r>
            <a:r>
              <a:rPr lang="fr-FR" altLang="en-US" sz="1700" dirty="0"/>
              <a:t>d’un pronom relatif employé comme objet direct.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fr-FR" altLang="en-US" sz="1700" dirty="0" err="1"/>
              <a:t>Examples</a:t>
            </a:r>
            <a:r>
              <a:rPr lang="fr-FR" altLang="en-US" sz="1700" dirty="0"/>
              <a:t>: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fr-FR" altLang="en-US" sz="1700" dirty="0"/>
              <a:t>La revue canadienne que j’ai achetée est intéressante.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fr-FR" altLang="en-US" sz="1700" dirty="0"/>
              <a:t>O</a:t>
            </a:r>
            <a:r>
              <a:rPr lang="en-US" altLang="en-US" sz="1700" dirty="0">
                <a:cs typeface="Arial" charset="0"/>
              </a:rPr>
              <a:t>ù</a:t>
            </a:r>
            <a:r>
              <a:rPr lang="fr-FR" altLang="en-US" sz="1700" dirty="0"/>
              <a:t> sont les bijoux que ta  mère t’a donnés?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fr-FR" altLang="en-US" sz="1600" dirty="0"/>
          </a:p>
        </p:txBody>
      </p:sp>
      <p:graphicFrame>
        <p:nvGraphicFramePr>
          <p:cNvPr id="13339" name="Group 27"/>
          <p:cNvGraphicFramePr>
            <a:graphicFrameLocks noGrp="1"/>
          </p:cNvGraphicFramePr>
          <p:nvPr/>
        </p:nvGraphicFramePr>
        <p:xfrm>
          <a:off x="1066800" y="3505200"/>
          <a:ext cx="5410200" cy="962025"/>
        </p:xfrm>
        <a:graphic>
          <a:graphicData uri="http://schemas.openxmlformats.org/drawingml/2006/table">
            <a:tbl>
              <a:tblPr/>
              <a:tblGrid>
                <a:gridCol w="2705100"/>
                <a:gridCol w="2705100"/>
              </a:tblGrid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Pronom réfléchi = Objet direct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Pronom réfléchi = Objet indirect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Elle s’est lavée.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Elle s’est lavé les cheveux.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 se sont regardés.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Ils se sont parlé.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341" name="Picture 29" descr="MMj0337003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8847" y="4876800"/>
            <a:ext cx="14478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trotind\AppData\Local\Microsoft\Windows\Temporary Internet Files\Content.IE5\MZ087RPU\MC90033030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845" y="1388884"/>
            <a:ext cx="1149350" cy="274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trotind\AppData\Local\Microsoft\Windows\Temporary Internet Files\Content.IE5\MZ087RPU\MC90005721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902558"/>
            <a:ext cx="1319212" cy="1254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133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800"/>
              <a:t>L’Accord du Participe Passé avec les  Temps Composés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762000"/>
            <a:ext cx="7125112" cy="4051437"/>
          </a:xfrm>
        </p:spPr>
        <p:txBody>
          <a:bodyPr/>
          <a:lstStyle/>
          <a:p>
            <a:pPr marL="533400" indent="-533400">
              <a:buClr>
                <a:schemeClr val="tx1"/>
              </a:buClr>
              <a:buFont typeface="Wingdings" pitchFamily="2" charset="2"/>
              <a:buAutoNum type="arabicPeriod" startAt="3"/>
            </a:pPr>
            <a:r>
              <a:rPr lang="en-US" altLang="en-US" sz="1600" dirty="0"/>
              <a:t>Les </a:t>
            </a:r>
            <a:r>
              <a:rPr lang="en-US" altLang="en-US" sz="1600" dirty="0" err="1"/>
              <a:t>participes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passés</a:t>
            </a:r>
            <a:r>
              <a:rPr lang="en-US" altLang="en-US" sz="1600" dirty="0"/>
              <a:t> des </a:t>
            </a:r>
            <a:r>
              <a:rPr lang="en-US" altLang="en-US" sz="1600" dirty="0" err="1"/>
              <a:t>verbes</a:t>
            </a:r>
            <a:r>
              <a:rPr lang="en-US" altLang="en-US" sz="1600" dirty="0"/>
              <a:t> </a:t>
            </a:r>
            <a:r>
              <a:rPr lang="en-US" altLang="en-US" sz="1600" dirty="0" err="1"/>
              <a:t>conjugués</a:t>
            </a:r>
            <a:r>
              <a:rPr lang="en-US" altLang="en-US" sz="1600" dirty="0"/>
              <a:t> avec </a:t>
            </a:r>
            <a:r>
              <a:rPr lang="en-US" altLang="en-US" sz="1600" i="1" dirty="0" err="1">
                <a:solidFill>
                  <a:schemeClr val="tx2"/>
                </a:solidFill>
                <a:cs typeface="Arial" charset="0"/>
              </a:rPr>
              <a:t>ê</a:t>
            </a:r>
            <a:r>
              <a:rPr lang="en-US" altLang="en-US" sz="1600" i="1" dirty="0" err="1">
                <a:solidFill>
                  <a:schemeClr val="tx2"/>
                </a:solidFill>
              </a:rPr>
              <a:t>tre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s’accordent</a:t>
            </a:r>
            <a:r>
              <a:rPr lang="en-US" altLang="en-US" sz="1600" dirty="0"/>
              <a:t> avec le </a:t>
            </a:r>
            <a:r>
              <a:rPr lang="en-US" altLang="en-US" sz="1600" dirty="0" err="1"/>
              <a:t>sujet</a:t>
            </a:r>
            <a:r>
              <a:rPr lang="en-US" altLang="en-US" sz="1600" dirty="0"/>
              <a:t> de la phrase.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/>
              <a:t>Example: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1600" dirty="0"/>
              <a:t>Anne </a:t>
            </a:r>
            <a:r>
              <a:rPr lang="en-US" altLang="en-US" sz="1600" dirty="0" err="1"/>
              <a:t>est</a:t>
            </a:r>
            <a:r>
              <a:rPr lang="en-US" altLang="en-US" sz="1600" dirty="0"/>
              <a:t> entrée </a:t>
            </a:r>
            <a:r>
              <a:rPr lang="en-US" altLang="en-US" sz="1600" dirty="0" err="1"/>
              <a:t>dans</a:t>
            </a:r>
            <a:r>
              <a:rPr lang="en-US" altLang="en-US" sz="1600" dirty="0"/>
              <a:t> la </a:t>
            </a:r>
            <a:r>
              <a:rPr lang="en-US" altLang="en-US" sz="1600" dirty="0" err="1"/>
              <a:t>salle</a:t>
            </a:r>
            <a:r>
              <a:rPr lang="en-US" altLang="en-US" sz="1600" dirty="0"/>
              <a:t> de </a:t>
            </a:r>
            <a:r>
              <a:rPr lang="en-US" altLang="en-US" sz="1600" dirty="0" err="1"/>
              <a:t>classe</a:t>
            </a:r>
            <a:r>
              <a:rPr lang="en-US" altLang="en-US" sz="1600" dirty="0"/>
              <a:t>.</a:t>
            </a:r>
          </a:p>
        </p:txBody>
      </p:sp>
      <p:pic>
        <p:nvPicPr>
          <p:cNvPr id="14342" name="Picture 6" descr="MCj0434235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733800"/>
            <a:ext cx="3657600" cy="261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trotind\AppData\Local\Microsoft\Windows\Temporary Internet Files\Content.IE5\IGTUEAFB\MC90005721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721059"/>
            <a:ext cx="669341" cy="636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trotind\AppData\Local\Microsoft\Windows\Temporary Internet Files\Content.IE5\IGTUEAFB\MC90005721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51704" y="4464303"/>
            <a:ext cx="507098" cy="513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trotind\AppData\Local\Microsoft\Windows\Temporary Internet Files\Content.IE5\IGTUEAFB\MC90005721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46" y="4349349"/>
            <a:ext cx="472224" cy="44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trotind\AppData\Local\Microsoft\Windows\Temporary Internet Files\Content.IE5\GZT53SF4\MC90011194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32445"/>
            <a:ext cx="553064" cy="431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trotind\AppData\Local\Microsoft\Windows\Temporary Internet Files\Content.IE5\IGTUEAFB\MC900445228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4471011"/>
            <a:ext cx="881482" cy="177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uiExpand="1" build="p"/>
    </p:bldLst>
  </p:timing>
</p:sld>
</file>

<file path=ppt/theme/theme1.xml><?xml version="1.0" encoding="utf-8"?>
<a:theme xmlns:a="http://schemas.openxmlformats.org/drawingml/2006/main" name="Autum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TC102455610[[fn=Autumn]]</Template>
  <TotalTime>331</TotalTime>
  <Words>1156</Words>
  <Application>Microsoft Office PowerPoint</Application>
  <PresentationFormat>On-screen Show (4:3)</PresentationFormat>
  <Paragraphs>359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Autumn</vt:lpstr>
      <vt:lpstr>Deuxième Leçon</vt:lpstr>
      <vt:lpstr>Le Passé Récent</vt:lpstr>
      <vt:lpstr>Le Passé Composé</vt:lpstr>
      <vt:lpstr>Le Passé Composé</vt:lpstr>
      <vt:lpstr>Le Passé Composé</vt:lpstr>
      <vt:lpstr>Le Passé Composé</vt:lpstr>
      <vt:lpstr>L’Accord du Participe Passé avec les  Temps Composés</vt:lpstr>
      <vt:lpstr>L’Accord du Participe Passé avec les  Temps Composés</vt:lpstr>
      <vt:lpstr>L’Accord du Participe Passé avec les  Temps Composés</vt:lpstr>
      <vt:lpstr>Le Passé Simple </vt:lpstr>
      <vt:lpstr>Le Passé Simple</vt:lpstr>
      <vt:lpstr>Le Passé Simple</vt:lpstr>
      <vt:lpstr>L’Imparfait</vt:lpstr>
      <vt:lpstr>L’Imparfait</vt:lpstr>
      <vt:lpstr>Le Plus-que-parfait</vt:lpstr>
      <vt:lpstr>Le Plus-que-parfait</vt:lpstr>
      <vt:lpstr>Le Passif au Passé</vt:lpstr>
    </vt:vector>
  </TitlesOfParts>
  <Company>Westborough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Deuxième Leçon</dc:title>
  <dc:creator>trotind</dc:creator>
  <cp:lastModifiedBy>Dominique Trotin</cp:lastModifiedBy>
  <cp:revision>41</cp:revision>
  <dcterms:created xsi:type="dcterms:W3CDTF">2008-04-07T12:53:03Z</dcterms:created>
  <dcterms:modified xsi:type="dcterms:W3CDTF">2013-10-03T12:18:44Z</dcterms:modified>
</cp:coreProperties>
</file>