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2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ppt/tags/tag20.xml" ContentType="application/vnd.openxmlformats-officedocument.presentationml.tags+xml"/>
  <Override PartName="/ppt/notesSlides/notesSlide2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3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4.xml" ContentType="application/vnd.openxmlformats-officedocument.presentationml.notesSlide+xml"/>
  <Override PartName="/ppt/tags/tag29.xml" ContentType="application/vnd.openxmlformats-officedocument.presentationml.tags+xml"/>
  <Override PartName="/ppt/notesSlides/notesSlide5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6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7.xml" ContentType="application/vnd.openxmlformats-officedocument.presentationml.notesSlide+xml"/>
  <Override PartName="/ppt/tags/tag38.xml" ContentType="application/vnd.openxmlformats-officedocument.presentationml.tags+xml"/>
  <Override PartName="/ppt/notesSlides/notesSlide8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9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10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1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notesSlides/notesSlide12.xml" ContentType="application/vnd.openxmlformats-officedocument.presentationml.notesSlide+xml"/>
  <Override PartName="/ppt/tags/tag60.xml" ContentType="application/vnd.openxmlformats-officedocument.presentationml.tags+xml"/>
  <Override PartName="/ppt/notesSlides/notesSlide13.xml" ContentType="application/vnd.openxmlformats-officedocument.presentationml.notesSlide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A08FA-D4E3-4A28-B8F9-012C4EDAACED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A0B15-60C8-47B1-B6F8-AB840AEDC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687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7040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886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8913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950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44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317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102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891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156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56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398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944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2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0B15-60C8-47B1-B6F8-AB840AEDCC5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994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52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49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52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7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89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21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6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552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67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48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A6E15-4510-4B66-A517-0FD38358D498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48B07-121D-4EC7-ACB8-9AFF4E7B4A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14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.jp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10" Type="http://schemas.openxmlformats.org/officeDocument/2006/relationships/image" Target="../media/image1.jpg"/><Relationship Id="rId4" Type="http://schemas.openxmlformats.org/officeDocument/2006/relationships/tags" Target="../tags/tag48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1.xml"/><Relationship Id="rId3" Type="http://schemas.openxmlformats.org/officeDocument/2006/relationships/tags" Target="../tags/tag5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9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image" Target="../media/image5.jpg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0.xml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2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10" Type="http://schemas.openxmlformats.org/officeDocument/2006/relationships/image" Target="../media/image2.png"/><Relationship Id="rId4" Type="http://schemas.openxmlformats.org/officeDocument/2006/relationships/tags" Target="../tags/tag24.xml"/><Relationship Id="rId9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3" Type="http://schemas.openxmlformats.org/officeDocument/2006/relationships/tags" Target="../tags/tag3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10" Type="http://schemas.openxmlformats.org/officeDocument/2006/relationships/image" Target="../media/image2.png"/><Relationship Id="rId4" Type="http://schemas.openxmlformats.org/officeDocument/2006/relationships/tags" Target="../tags/tag33.xml"/><Relationship Id="rId9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9.xml"/><Relationship Id="rId3" Type="http://schemas.openxmlformats.org/officeDocument/2006/relationships/tags" Target="../tags/tag41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>
            <p:custDataLst>
              <p:tags r:id="rId1"/>
            </p:custDataLst>
          </p:nvPr>
        </p:nvSpPr>
        <p:spPr>
          <a:xfrm>
            <a:off x="3491880" y="2060848"/>
            <a:ext cx="2659702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empus Sans ITC" pitchFamily="82" charset="0"/>
              </a:rPr>
              <a:t>k</a:t>
            </a:r>
            <a:r>
              <a:rPr lang="en-GB" sz="4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empus Sans ITC" pitchFamily="82" charset="0"/>
              </a:rPr>
              <a:t>eeping it </a:t>
            </a:r>
          </a:p>
          <a:p>
            <a:r>
              <a:rPr lang="en-GB" sz="720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empus Sans ITC" pitchFamily="82" charset="0"/>
              </a:rPr>
              <a:t>simple</a:t>
            </a:r>
            <a:endParaRPr lang="en-GB" sz="720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empus Sans ITC" pitchFamily="82" charset="0"/>
            </a:endParaRPr>
          </a:p>
        </p:txBody>
      </p:sp>
      <p:sp>
        <p:nvSpPr>
          <p:cNvPr id="6" name="TextBox 5"/>
          <p:cNvSpPr txBox="1"/>
          <p:nvPr>
            <p:custDataLst>
              <p:tags r:id="rId2"/>
            </p:custDataLst>
          </p:nvPr>
        </p:nvSpPr>
        <p:spPr>
          <a:xfrm>
            <a:off x="3642650" y="5517232"/>
            <a:ext cx="1433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empus Sans ITC" pitchFamily="82" charset="0"/>
              </a:rPr>
              <a:t>i</a:t>
            </a:r>
            <a:r>
              <a:rPr lang="en-GB" sz="40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empus Sans ITC" pitchFamily="82" charset="0"/>
              </a:rPr>
              <a:t>n the</a:t>
            </a:r>
            <a:endParaRPr lang="en-GB" sz="40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empus Sans ITC" pitchFamily="82" charset="0"/>
            </a:endParaRPr>
          </a:p>
        </p:txBody>
      </p:sp>
      <p:sp>
        <p:nvSpPr>
          <p:cNvPr id="7" name="TextBox 6"/>
          <p:cNvSpPr txBox="1"/>
          <p:nvPr>
            <p:custDataLst>
              <p:tags r:id="rId3"/>
            </p:custDataLst>
          </p:nvPr>
        </p:nvSpPr>
        <p:spPr>
          <a:xfrm rot="20505817">
            <a:off x="5926819" y="5246714"/>
            <a:ext cx="310533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empus Sans ITC" pitchFamily="82" charset="0"/>
              </a:rPr>
              <a:t>future</a:t>
            </a:r>
            <a:endParaRPr lang="en-GB" sz="880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empus Sans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35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10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80512" cy="68580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57598574"/>
              </p:ext>
            </p:extLst>
          </p:nvPr>
        </p:nvGraphicFramePr>
        <p:xfrm>
          <a:off x="420216" y="260648"/>
          <a:ext cx="5231904" cy="6336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472"/>
                <a:gridCol w="3888432"/>
              </a:tblGrid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je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travailler</a:t>
                      </a:r>
                      <a:endParaRPr lang="en-GB" sz="6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tu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jouer</a:t>
                      </a:r>
                      <a:endParaRPr lang="en-GB" sz="6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il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partir</a:t>
                      </a:r>
                      <a:endParaRPr lang="en-GB" sz="6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elle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descendr</a:t>
                      </a:r>
                      <a:endParaRPr lang="en-GB" sz="6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on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dirty="0" err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boir</a:t>
                      </a:r>
                      <a:endParaRPr lang="en-GB" sz="6000" b="1" dirty="0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>
            <p:custDataLst>
              <p:tags r:id="rId2"/>
            </p:custDataLst>
          </p:nvPr>
        </p:nvSpPr>
        <p:spPr>
          <a:xfrm>
            <a:off x="4572000" y="404664"/>
            <a:ext cx="72006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ai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7" name="TextBox 6"/>
          <p:cNvSpPr txBox="1"/>
          <p:nvPr>
            <p:custDataLst>
              <p:tags r:id="rId3"/>
            </p:custDataLst>
          </p:nvPr>
        </p:nvSpPr>
        <p:spPr>
          <a:xfrm>
            <a:off x="3491880" y="1656000"/>
            <a:ext cx="7841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as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3491880" y="2917393"/>
            <a:ext cx="5212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a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10" name="TextBox 9"/>
          <p:cNvSpPr txBox="1"/>
          <p:nvPr>
            <p:custDataLst>
              <p:tags r:id="rId5"/>
            </p:custDataLst>
          </p:nvPr>
        </p:nvSpPr>
        <p:spPr>
          <a:xfrm>
            <a:off x="4572000" y="4176000"/>
            <a:ext cx="5212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a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11" name="TextBox 10"/>
          <p:cNvSpPr txBox="1"/>
          <p:nvPr>
            <p:custDataLst>
              <p:tags r:id="rId6"/>
            </p:custDataLst>
          </p:nvPr>
        </p:nvSpPr>
        <p:spPr>
          <a:xfrm>
            <a:off x="3131840" y="5454000"/>
            <a:ext cx="5212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a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12" name="TextBox 11"/>
          <p:cNvSpPr txBox="1"/>
          <p:nvPr>
            <p:custDataLst>
              <p:tags r:id="rId7"/>
            </p:custDataLst>
          </p:nvPr>
        </p:nvSpPr>
        <p:spPr>
          <a:xfrm>
            <a:off x="6012160" y="4843026"/>
            <a:ext cx="2765501" cy="1754326"/>
          </a:xfrm>
          <a:prstGeom prst="rect">
            <a:avLst/>
          </a:prstGeom>
          <a:solidFill>
            <a:srgbClr val="FF66FF"/>
          </a:solidFill>
        </p:spPr>
        <p:txBody>
          <a:bodyPr wrap="none" rtlCol="0">
            <a:spAutoFit/>
          </a:bodyPr>
          <a:lstStyle/>
          <a:p>
            <a:r>
              <a:rPr lang="en-GB" sz="5400">
                <a:latin typeface="Anime Ace" pitchFamily="34" charset="0"/>
              </a:rPr>
              <a:t>l</a:t>
            </a:r>
            <a:r>
              <a:rPr lang="en-GB" sz="5400" smtClean="0">
                <a:latin typeface="Anime Ace" pitchFamily="34" charset="0"/>
              </a:rPr>
              <a:t>ook!</a:t>
            </a:r>
          </a:p>
          <a:p>
            <a:r>
              <a:rPr lang="en-GB" sz="5400">
                <a:latin typeface="Anime Ace" pitchFamily="34" charset="0"/>
              </a:rPr>
              <a:t>n</a:t>
            </a:r>
            <a:r>
              <a:rPr lang="en-GB" sz="5400" smtClean="0">
                <a:latin typeface="Anime Ace" pitchFamily="34" charset="0"/>
              </a:rPr>
              <a:t>o </a:t>
            </a:r>
            <a:r>
              <a:rPr lang="en-GB" sz="5400" smtClean="0">
                <a:solidFill>
                  <a:srgbClr val="FF0000"/>
                </a:solidFill>
                <a:latin typeface="Anime Ace" pitchFamily="34" charset="0"/>
              </a:rPr>
              <a:t>-E</a:t>
            </a:r>
            <a:endParaRPr lang="en-GB" sz="5400">
              <a:solidFill>
                <a:srgbClr val="FF0000"/>
              </a:solidFill>
              <a:latin typeface="Anime A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12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1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80512" cy="68580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528730"/>
              </p:ext>
            </p:extLst>
          </p:nvPr>
        </p:nvGraphicFramePr>
        <p:xfrm>
          <a:off x="420216" y="260648"/>
          <a:ext cx="6456040" cy="5069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536"/>
                <a:gridCol w="4536504"/>
              </a:tblGrid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nous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travailler</a:t>
                      </a:r>
                      <a:endParaRPr lang="en-GB" sz="6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vous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jouer</a:t>
                      </a:r>
                      <a:endParaRPr lang="en-GB" sz="6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ils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partir</a:t>
                      </a:r>
                      <a:endParaRPr lang="en-GB" sz="6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267341">
                <a:tc>
                  <a:txBody>
                    <a:bodyPr/>
                    <a:lstStyle/>
                    <a:p>
                      <a:r>
                        <a:rPr lang="en-GB" sz="6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elles</a:t>
                      </a:r>
                      <a:endParaRPr lang="en-GB" sz="6000" b="1">
                        <a:solidFill>
                          <a:srgbClr val="FF0000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6000" b="1" dirty="0" err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descendr</a:t>
                      </a:r>
                      <a:endParaRPr lang="en-GB" sz="6000" b="1" dirty="0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>
            <p:custDataLst>
              <p:tags r:id="rId2"/>
            </p:custDataLst>
          </p:nvPr>
        </p:nvSpPr>
        <p:spPr>
          <a:xfrm>
            <a:off x="5148064" y="404664"/>
            <a:ext cx="13356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ons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7" name="TextBox 6"/>
          <p:cNvSpPr txBox="1"/>
          <p:nvPr>
            <p:custDataLst>
              <p:tags r:id="rId3"/>
            </p:custDataLst>
          </p:nvPr>
        </p:nvSpPr>
        <p:spPr>
          <a:xfrm>
            <a:off x="4075843" y="1656000"/>
            <a:ext cx="8691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ez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122711" y="2917393"/>
            <a:ext cx="13436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ont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10" name="TextBox 9"/>
          <p:cNvSpPr txBox="1"/>
          <p:nvPr>
            <p:custDataLst>
              <p:tags r:id="rId5"/>
            </p:custDataLst>
          </p:nvPr>
        </p:nvSpPr>
        <p:spPr>
          <a:xfrm>
            <a:off x="5202831" y="4176000"/>
            <a:ext cx="13436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smtClean="0">
                <a:solidFill>
                  <a:srgbClr val="FF0000"/>
                </a:solidFill>
                <a:latin typeface="Tempus Sans ITC" pitchFamily="82" charset="0"/>
              </a:rPr>
              <a:t>ont</a:t>
            </a:r>
            <a:endParaRPr lang="en-GB" sz="6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4971567" y="5469031"/>
            <a:ext cx="1904689" cy="1200329"/>
          </a:xfrm>
          <a:prstGeom prst="rect">
            <a:avLst/>
          </a:prstGeom>
          <a:solidFill>
            <a:srgbClr val="FF66FF"/>
          </a:solidFill>
        </p:spPr>
        <p:txBody>
          <a:bodyPr wrap="none" rtlCol="0">
            <a:spAutoFit/>
          </a:bodyPr>
          <a:lstStyle/>
          <a:p>
            <a:r>
              <a:rPr lang="en-GB" sz="3600">
                <a:latin typeface="Anime Ace" pitchFamily="34" charset="0"/>
              </a:rPr>
              <a:t>l</a:t>
            </a:r>
            <a:r>
              <a:rPr lang="en-GB" sz="3600" smtClean="0">
                <a:latin typeface="Anime Ace" pitchFamily="34" charset="0"/>
              </a:rPr>
              <a:t>ook!</a:t>
            </a:r>
          </a:p>
          <a:p>
            <a:r>
              <a:rPr lang="en-GB" sz="3600">
                <a:latin typeface="Anime Ace" pitchFamily="34" charset="0"/>
              </a:rPr>
              <a:t>n</a:t>
            </a:r>
            <a:r>
              <a:rPr lang="en-GB" sz="3600" smtClean="0">
                <a:latin typeface="Anime Ace" pitchFamily="34" charset="0"/>
              </a:rPr>
              <a:t>o </a:t>
            </a:r>
            <a:r>
              <a:rPr lang="en-GB" sz="3600" smtClean="0">
                <a:solidFill>
                  <a:srgbClr val="FF0000"/>
                </a:solidFill>
                <a:latin typeface="Anime Ace" pitchFamily="34" charset="0"/>
              </a:rPr>
              <a:t>-E</a:t>
            </a:r>
            <a:endParaRPr lang="en-GB" sz="3600">
              <a:solidFill>
                <a:srgbClr val="FF0000"/>
              </a:solidFill>
              <a:latin typeface="Anime A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3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3834437" y="116632"/>
            <a:ext cx="5131533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>
                <a:solidFill>
                  <a:srgbClr val="FF0000"/>
                </a:solidFill>
                <a:latin typeface="Tempus Sans ITC" pitchFamily="82" charset="0"/>
              </a:rPr>
              <a:t>s</a:t>
            </a:r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ome</a:t>
            </a:r>
            <a:r>
              <a:rPr lang="en-GB" sz="11000" b="1" smtClean="0">
                <a:latin typeface="Tempus Sans ITC" pitchFamily="82" charset="0"/>
              </a:rPr>
              <a:t> </a:t>
            </a:r>
            <a:endParaRPr lang="en-GB" sz="11000" b="1" smtClean="0">
              <a:solidFill>
                <a:srgbClr val="FF0000"/>
              </a:solidFill>
              <a:latin typeface="Tempus Sans ITC" pitchFamily="82" charset="0"/>
            </a:endParaRPr>
          </a:p>
          <a:p>
            <a:pPr algn="r"/>
            <a:r>
              <a:rPr lang="en-GB" sz="11000" b="1" smtClean="0">
                <a:latin typeface="Tempus Sans ITC" pitchFamily="82" charset="0"/>
              </a:rPr>
              <a:t>verbs</a:t>
            </a:r>
          </a:p>
          <a:p>
            <a:pPr algn="r"/>
            <a:r>
              <a:rPr lang="en-GB" sz="11000" b="1" smtClean="0">
                <a:latin typeface="Tempus Sans ITC" pitchFamily="82" charset="0"/>
              </a:rPr>
              <a:t>are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irregular</a:t>
            </a:r>
            <a:endParaRPr lang="en-GB" sz="11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2" name="TextBox 1"/>
          <p:cNvSpPr txBox="1"/>
          <p:nvPr>
            <p:custDataLst>
              <p:tags r:id="rId2"/>
            </p:custDataLst>
          </p:nvPr>
        </p:nvSpPr>
        <p:spPr>
          <a:xfrm rot="20135793">
            <a:off x="3400661" y="4010424"/>
            <a:ext cx="3230372" cy="954107"/>
          </a:xfrm>
          <a:prstGeom prst="rect">
            <a:avLst/>
          </a:prstGeom>
          <a:solidFill>
            <a:srgbClr val="FF66FF"/>
          </a:solidFill>
        </p:spPr>
        <p:txBody>
          <a:bodyPr wrap="none" rtlCol="0">
            <a:spAutoFit/>
          </a:bodyPr>
          <a:lstStyle/>
          <a:p>
            <a:r>
              <a:rPr lang="en-GB" sz="2000" b="1">
                <a:latin typeface="Anime Ace" pitchFamily="34" charset="0"/>
              </a:rPr>
              <a:t>b</a:t>
            </a:r>
            <a:r>
              <a:rPr lang="en-GB" sz="2000" b="1" smtClean="0">
                <a:latin typeface="Anime Ace" pitchFamily="34" charset="0"/>
              </a:rPr>
              <a:t>ut the stem still</a:t>
            </a:r>
          </a:p>
          <a:p>
            <a:r>
              <a:rPr lang="en-GB" sz="3600" b="1">
                <a:latin typeface="Anime Ace" pitchFamily="34" charset="0"/>
              </a:rPr>
              <a:t>e</a:t>
            </a:r>
            <a:r>
              <a:rPr lang="en-GB" sz="3600" b="1" smtClean="0">
                <a:latin typeface="Anime Ace" pitchFamily="34" charset="0"/>
              </a:rPr>
              <a:t>nds in </a:t>
            </a:r>
            <a:r>
              <a:rPr lang="en-GB" sz="3600" b="1" smtClean="0">
                <a:solidFill>
                  <a:srgbClr val="FF0000"/>
                </a:solidFill>
                <a:latin typeface="Anime Ace" pitchFamily="34" charset="0"/>
              </a:rPr>
              <a:t>-r</a:t>
            </a:r>
            <a:endParaRPr lang="en-GB" sz="3600" b="1">
              <a:solidFill>
                <a:srgbClr val="FF0000"/>
              </a:solidFill>
              <a:latin typeface="Anime A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07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496083"/>
              </p:ext>
            </p:extLst>
          </p:nvPr>
        </p:nvGraphicFramePr>
        <p:xfrm>
          <a:off x="395536" y="260648"/>
          <a:ext cx="8352928" cy="6336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2520280"/>
                <a:gridCol w="1944216"/>
                <a:gridCol w="2520280"/>
              </a:tblGrid>
              <a:tr h="1056118"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être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Je 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ser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devoir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Je 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devr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056118"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avoir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J’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aur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pouvoir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Je</a:t>
                      </a:r>
                      <a:r>
                        <a:rPr lang="en-GB" sz="4000" b="1" baseline="0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 </a:t>
                      </a:r>
                      <a:r>
                        <a:rPr lang="en-GB" sz="4000" b="1" baseline="0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pourr</a:t>
                      </a:r>
                      <a:r>
                        <a:rPr lang="en-GB" sz="4000" b="1" baseline="0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056118"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aller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J’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ir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vouloir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Je 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voudr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056118"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venir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Je 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viendr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voir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Je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 verr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056118"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faire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Je 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fer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envoyer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J’</a:t>
                      </a:r>
                      <a:r>
                        <a:rPr lang="en-GB" sz="4000" b="1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enverr</a:t>
                      </a:r>
                      <a:r>
                        <a:rPr lang="en-GB" sz="4000" b="1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ai</a:t>
                      </a:r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  <a:tr h="1056118">
                <a:tc gridSpan="4">
                  <a:txBody>
                    <a:bodyPr/>
                    <a:lstStyle/>
                    <a:p>
                      <a:r>
                        <a:rPr lang="en-GB" sz="4000" b="1" dirty="0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and </a:t>
                      </a:r>
                      <a:r>
                        <a:rPr lang="en-GB" sz="4000" b="1" dirty="0" smtClean="0">
                          <a:solidFill>
                            <a:srgbClr val="FF0000"/>
                          </a:solidFill>
                          <a:latin typeface="Tempus Sans ITC" pitchFamily="82" charset="0"/>
                        </a:rPr>
                        <a:t>others</a:t>
                      </a:r>
                      <a:r>
                        <a:rPr lang="en-GB" sz="4000" b="1" dirty="0" smtClean="0">
                          <a:solidFill>
                            <a:schemeClr val="tx1"/>
                          </a:solidFill>
                          <a:latin typeface="Tempus Sans ITC" pitchFamily="82" charset="0"/>
                        </a:rPr>
                        <a:t> you will meet …..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00">
                        <a:alpha val="6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solidFill>
                      <a:srgbClr val="00FF00">
                        <a:alpha val="6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solidFill>
                      <a:srgbClr val="00FF00">
                        <a:alpha val="6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4000" b="1">
                        <a:solidFill>
                          <a:schemeClr val="tx1"/>
                        </a:solidFill>
                        <a:latin typeface="Tempus Sans ITC" pitchFamily="82" charset="0"/>
                      </a:endParaRPr>
                    </a:p>
                  </a:txBody>
                  <a:tcPr anchor="ctr">
                    <a:solidFill>
                      <a:srgbClr val="00FF00">
                        <a:alpha val="65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277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678220"/>
            <a:ext cx="4189836" cy="6207164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3056981" y="116632"/>
            <a:ext cx="590898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 smtClean="0">
                <a:latin typeface="Tempus Sans ITC" pitchFamily="82" charset="0"/>
              </a:rPr>
              <a:t>and that’s</a:t>
            </a:r>
          </a:p>
          <a:p>
            <a:pPr algn="r"/>
            <a:r>
              <a:rPr lang="en-GB" sz="11000" b="1" smtClean="0">
                <a:latin typeface="Tempus Sans ITC" pitchFamily="82" charset="0"/>
              </a:rPr>
              <a:t>the</a:t>
            </a:r>
          </a:p>
          <a:p>
            <a:pPr algn="r"/>
            <a:r>
              <a:rPr lang="en-GB" sz="11000" b="1" smtClean="0">
                <a:latin typeface="Tempus Sans ITC" pitchFamily="82" charset="0"/>
              </a:rPr>
              <a:t>FUTUR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SIMPLE</a:t>
            </a:r>
            <a:endParaRPr lang="en-GB" sz="11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3" name="TextBox 2"/>
          <p:cNvSpPr txBox="1"/>
          <p:nvPr>
            <p:custDataLst>
              <p:tags r:id="rId2"/>
            </p:custDataLst>
          </p:nvPr>
        </p:nvSpPr>
        <p:spPr>
          <a:xfrm>
            <a:off x="4499992" y="6525344"/>
            <a:ext cx="46164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smtClean="0"/>
              <a:t>© Rob Courtney King Edward VI School Southampton</a:t>
            </a:r>
            <a:endParaRPr lang="en-GB" sz="1600"/>
          </a:p>
        </p:txBody>
      </p:sp>
      <p:sp>
        <p:nvSpPr>
          <p:cNvPr id="5" name="TextBox 4"/>
          <p:cNvSpPr txBox="1"/>
          <p:nvPr>
            <p:custDataLst>
              <p:tags r:id="rId3"/>
            </p:custDataLst>
          </p:nvPr>
        </p:nvSpPr>
        <p:spPr>
          <a:xfrm rot="20503892">
            <a:off x="3956417" y="1744600"/>
            <a:ext cx="5036956" cy="1015663"/>
          </a:xfrm>
          <a:prstGeom prst="rect">
            <a:avLst/>
          </a:prstGeom>
          <a:solidFill>
            <a:srgbClr val="00FF00">
              <a:alpha val="75000"/>
            </a:srgbClr>
          </a:solidFill>
        </p:spPr>
        <p:txBody>
          <a:bodyPr wrap="none" rtlCol="0">
            <a:spAutoFit/>
          </a:bodyPr>
          <a:lstStyle/>
          <a:p>
            <a:r>
              <a:rPr lang="en-GB" sz="2000">
                <a:latin typeface="Anime Ace" pitchFamily="34" charset="0"/>
              </a:rPr>
              <a:t>d</a:t>
            </a:r>
            <a:r>
              <a:rPr lang="en-GB" sz="2000" smtClean="0">
                <a:latin typeface="Anime Ace" pitchFamily="34" charset="0"/>
              </a:rPr>
              <a:t>ubai image – yasser khairat</a:t>
            </a:r>
          </a:p>
          <a:p>
            <a:r>
              <a:rPr lang="en-GB" sz="2000" smtClean="0">
                <a:latin typeface="Anime Ace" pitchFamily="34" charset="0"/>
              </a:rPr>
              <a:t>tv set image – yasib nasir</a:t>
            </a:r>
          </a:p>
          <a:p>
            <a:r>
              <a:rPr lang="en-GB" sz="2000">
                <a:latin typeface="Anime Ace" pitchFamily="34" charset="0"/>
              </a:rPr>
              <a:t>o</a:t>
            </a:r>
            <a:r>
              <a:rPr lang="en-GB" sz="2000" smtClean="0">
                <a:latin typeface="Anime Ace" pitchFamily="34" charset="0"/>
              </a:rPr>
              <a:t>ther images – clipart.com</a:t>
            </a:r>
            <a:endParaRPr lang="en-GB" sz="2000">
              <a:latin typeface="Anime A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95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1526113" y="116632"/>
            <a:ext cx="7439857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>
                <a:latin typeface="Tempus Sans ITC" pitchFamily="82" charset="0"/>
              </a:rPr>
              <a:t>y</a:t>
            </a:r>
            <a:r>
              <a:rPr lang="en-GB" sz="11000" b="1" smtClean="0">
                <a:latin typeface="Tempus Sans ITC" pitchFamily="82" charset="0"/>
              </a:rPr>
              <a:t>ou can talk</a:t>
            </a:r>
          </a:p>
          <a:p>
            <a:pPr algn="r"/>
            <a:r>
              <a:rPr lang="en-GB" sz="11000" b="1">
                <a:latin typeface="Tempus Sans ITC" pitchFamily="82" charset="0"/>
              </a:rPr>
              <a:t>a</a:t>
            </a:r>
            <a:r>
              <a:rPr lang="en-GB" sz="11000" b="1" smtClean="0">
                <a:latin typeface="Tempus Sans ITC" pitchFamily="82" charset="0"/>
              </a:rPr>
              <a:t>bout the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FUTURE</a:t>
            </a:r>
          </a:p>
          <a:p>
            <a:pPr algn="r"/>
            <a:r>
              <a:rPr lang="en-GB" sz="11000" b="1">
                <a:latin typeface="Tempus Sans ITC" pitchFamily="82" charset="0"/>
              </a:rPr>
              <a:t>l</a:t>
            </a:r>
            <a:r>
              <a:rPr lang="en-GB" sz="11000" b="1" smtClean="0">
                <a:latin typeface="Tempus Sans ITC" pitchFamily="82" charset="0"/>
              </a:rPr>
              <a:t>ike this ...</a:t>
            </a:r>
            <a:endParaRPr lang="en-GB" sz="11000" b="1">
              <a:latin typeface="Tempus Sans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93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332656"/>
            <a:ext cx="8749503" cy="6552728"/>
          </a:xfrm>
          <a:prstGeom prst="rect">
            <a:avLst/>
          </a:prstGeom>
        </p:spPr>
      </p:pic>
      <p:sp>
        <p:nvSpPr>
          <p:cNvPr id="5" name="TextBox 4"/>
          <p:cNvSpPr txBox="1"/>
          <p:nvPr>
            <p:custDataLst>
              <p:tags r:id="rId1"/>
            </p:custDataLst>
          </p:nvPr>
        </p:nvSpPr>
        <p:spPr>
          <a:xfrm>
            <a:off x="539552" y="692695"/>
            <a:ext cx="8136904" cy="460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600" b="1">
                <a:latin typeface="Tempus Sans ITC" pitchFamily="82" charset="0"/>
              </a:rPr>
              <a:t>c</a:t>
            </a:r>
            <a:r>
              <a:rPr lang="en-GB" sz="9600" b="1" smtClean="0">
                <a:latin typeface="Tempus Sans ITC" pitchFamily="82" charset="0"/>
              </a:rPr>
              <a:t>e soir</a:t>
            </a:r>
          </a:p>
          <a:p>
            <a:r>
              <a:rPr lang="en-GB" sz="9600" b="1">
                <a:solidFill>
                  <a:srgbClr val="FF0000"/>
                </a:solidFill>
                <a:latin typeface="Tempus Sans ITC" pitchFamily="82" charset="0"/>
              </a:rPr>
              <a:t>j</a:t>
            </a:r>
            <a:r>
              <a:rPr lang="en-GB" sz="9600" b="1" smtClean="0">
                <a:solidFill>
                  <a:srgbClr val="FF0000"/>
                </a:solidFill>
                <a:latin typeface="Tempus Sans ITC" pitchFamily="82" charset="0"/>
              </a:rPr>
              <a:t>e</a:t>
            </a:r>
            <a:r>
              <a:rPr lang="en-GB" sz="9600" b="1" smtClean="0">
                <a:latin typeface="Tempus Sans ITC" pitchFamily="82" charset="0"/>
              </a:rPr>
              <a:t> </a:t>
            </a:r>
            <a:r>
              <a:rPr lang="en-GB" sz="9600" b="1" smtClean="0">
                <a:solidFill>
                  <a:srgbClr val="FF0000"/>
                </a:solidFill>
                <a:latin typeface="Tempus Sans ITC" pitchFamily="82" charset="0"/>
              </a:rPr>
              <a:t>vais regarder</a:t>
            </a:r>
          </a:p>
          <a:p>
            <a:r>
              <a:rPr lang="en-GB" sz="9600" b="1" smtClean="0">
                <a:latin typeface="Tempus Sans ITC" pitchFamily="82" charset="0"/>
              </a:rPr>
              <a:t>              la télé</a:t>
            </a:r>
            <a:endParaRPr lang="en-GB" sz="5400" b="1">
              <a:latin typeface="Tempus Sans ITC" pitchFamily="8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55576" y="3501008"/>
            <a:ext cx="2622834" cy="1496780"/>
            <a:chOff x="755576" y="3501008"/>
            <a:chExt cx="2622834" cy="1496780"/>
          </a:xfrm>
        </p:grpSpPr>
        <p:sp>
          <p:nvSpPr>
            <p:cNvPr id="6" name="TextBox 5"/>
            <p:cNvSpPr txBox="1"/>
            <p:nvPr>
              <p:custDataLst>
                <p:tags r:id="rId5"/>
              </p:custDataLst>
            </p:nvPr>
          </p:nvSpPr>
          <p:spPr>
            <a:xfrm>
              <a:off x="755576" y="3982125"/>
              <a:ext cx="2622834" cy="1015663"/>
            </a:xfrm>
            <a:prstGeom prst="rect">
              <a:avLst/>
            </a:prstGeom>
            <a:solidFill>
              <a:srgbClr val="00FF00"/>
            </a:solidFill>
          </p:spPr>
          <p:txBody>
            <a:bodyPr wrap="none" rtlCol="0">
              <a:spAutoFit/>
            </a:bodyPr>
            <a:lstStyle/>
            <a:p>
              <a:endParaRPr lang="en-GB" sz="1000" b="1" smtClean="0">
                <a:latin typeface="Annifont" pitchFamily="34" charset="0"/>
              </a:endParaRPr>
            </a:p>
            <a:p>
              <a:pPr algn="ctr"/>
              <a:r>
                <a:rPr lang="en-GB" sz="2000" b="1" smtClean="0">
                  <a:latin typeface="Anime Ace" pitchFamily="34" charset="0"/>
                </a:rPr>
                <a:t>PRESENT TENSE</a:t>
              </a:r>
            </a:p>
            <a:p>
              <a:pPr algn="ctr"/>
              <a:r>
                <a:rPr lang="en-GB" sz="2000" b="1" smtClean="0">
                  <a:latin typeface="Anime Ace" pitchFamily="34" charset="0"/>
                </a:rPr>
                <a:t>OF </a:t>
              </a:r>
              <a:r>
                <a:rPr lang="en-GB" sz="2000" b="1" smtClean="0">
                  <a:solidFill>
                    <a:srgbClr val="FF0000"/>
                  </a:solidFill>
                  <a:latin typeface="Anime Ace" pitchFamily="34" charset="0"/>
                </a:rPr>
                <a:t>ALLER</a:t>
              </a:r>
            </a:p>
            <a:p>
              <a:endParaRPr lang="en-GB" sz="1000" b="1">
                <a:latin typeface="Annifont" pitchFamily="34" charset="0"/>
              </a:endParaRPr>
            </a:p>
          </p:txBody>
        </p:sp>
        <p:sp>
          <p:nvSpPr>
            <p:cNvPr id="7" name="Up Arrow 6"/>
            <p:cNvSpPr/>
            <p:nvPr>
              <p:custDataLst>
                <p:tags r:id="rId6"/>
              </p:custDataLst>
            </p:nvPr>
          </p:nvSpPr>
          <p:spPr>
            <a:xfrm>
              <a:off x="2339752" y="3501008"/>
              <a:ext cx="936104" cy="481117"/>
            </a:xfrm>
            <a:prstGeom prst="upArrow">
              <a:avLst/>
            </a:prstGeom>
            <a:solidFill>
              <a:srgbClr val="00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144832" y="921942"/>
            <a:ext cx="3315600" cy="1570954"/>
            <a:chOff x="5144832" y="921942"/>
            <a:chExt cx="3315600" cy="1570954"/>
          </a:xfrm>
        </p:grpSpPr>
        <p:sp>
          <p:nvSpPr>
            <p:cNvPr id="9" name="TextBox 8"/>
            <p:cNvSpPr txBox="1"/>
            <p:nvPr>
              <p:custDataLst>
                <p:tags r:id="rId3"/>
              </p:custDataLst>
            </p:nvPr>
          </p:nvSpPr>
          <p:spPr>
            <a:xfrm>
              <a:off x="5144832" y="921942"/>
              <a:ext cx="3315600" cy="1015663"/>
            </a:xfrm>
            <a:prstGeom prst="rect">
              <a:avLst/>
            </a:prstGeom>
            <a:solidFill>
              <a:srgbClr val="00FF00"/>
            </a:solidFill>
          </p:spPr>
          <p:txBody>
            <a:bodyPr wrap="square" rtlCol="0">
              <a:spAutoFit/>
            </a:bodyPr>
            <a:lstStyle/>
            <a:p>
              <a:endParaRPr lang="en-GB" sz="1000" b="1" smtClean="0">
                <a:latin typeface="Anime Ace" pitchFamily="34" charset="0"/>
              </a:endParaRPr>
            </a:p>
            <a:p>
              <a:pPr algn="ctr"/>
              <a:r>
                <a:rPr lang="en-GB" sz="2000" b="1" smtClean="0">
                  <a:latin typeface="Anime Ace" pitchFamily="34" charset="0"/>
                </a:rPr>
                <a:t>PLUS AN</a:t>
              </a:r>
            </a:p>
            <a:p>
              <a:pPr algn="ctr"/>
              <a:r>
                <a:rPr lang="en-GB" sz="2000" b="1" smtClean="0">
                  <a:solidFill>
                    <a:srgbClr val="FF0000"/>
                  </a:solidFill>
                  <a:latin typeface="Anime Ace" pitchFamily="34" charset="0"/>
                </a:rPr>
                <a:t>INFINITIVE</a:t>
              </a:r>
            </a:p>
            <a:p>
              <a:endParaRPr lang="en-GB" sz="1000" b="1">
                <a:latin typeface="Anime Ace" pitchFamily="34" charset="0"/>
              </a:endParaRPr>
            </a:p>
          </p:txBody>
        </p:sp>
        <p:sp>
          <p:nvSpPr>
            <p:cNvPr id="10" name="Up Arrow 9"/>
            <p:cNvSpPr/>
            <p:nvPr>
              <p:custDataLst>
                <p:tags r:id="rId4"/>
              </p:custDataLst>
            </p:nvPr>
          </p:nvSpPr>
          <p:spPr>
            <a:xfrm rot="10800000">
              <a:off x="5724808" y="1916832"/>
              <a:ext cx="936104" cy="576064"/>
            </a:xfrm>
            <a:prstGeom prst="upArrow">
              <a:avLst/>
            </a:prstGeom>
            <a:solidFill>
              <a:srgbClr val="00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>
            <p:custDataLst>
              <p:tags r:id="rId2"/>
            </p:custDataLst>
          </p:nvPr>
        </p:nvSpPr>
        <p:spPr>
          <a:xfrm>
            <a:off x="3203848" y="4941168"/>
            <a:ext cx="3236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/>
              <a:t>t</a:t>
            </a:r>
            <a:r>
              <a:rPr lang="en-GB" sz="2000" b="1" smtClean="0"/>
              <a:t>onight I’m </a:t>
            </a:r>
            <a:r>
              <a:rPr lang="en-GB" sz="2000" b="1" smtClean="0">
                <a:solidFill>
                  <a:srgbClr val="FF0000"/>
                </a:solidFill>
              </a:rPr>
              <a:t>going to watch </a:t>
            </a:r>
            <a:r>
              <a:rPr lang="en-GB" sz="2000" b="1" smtClean="0"/>
              <a:t>tv</a:t>
            </a:r>
            <a:endParaRPr lang="en-GB" sz="2000" b="1"/>
          </a:p>
        </p:txBody>
      </p:sp>
    </p:spTree>
    <p:extLst>
      <p:ext uri="{BB962C8B-B14F-4D97-AF65-F5344CB8AC3E}">
        <p14:creationId xmlns:p14="http://schemas.microsoft.com/office/powerpoint/2010/main" val="330644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8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2845384" y="116632"/>
            <a:ext cx="6120586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>
                <a:latin typeface="Tempus Sans ITC" pitchFamily="82" charset="0"/>
              </a:rPr>
              <a:t>t</a:t>
            </a:r>
            <a:r>
              <a:rPr lang="en-GB" sz="11000" b="1" smtClean="0">
                <a:latin typeface="Tempus Sans ITC" pitchFamily="82" charset="0"/>
              </a:rPr>
              <a:t>his way is</a:t>
            </a:r>
          </a:p>
          <a:p>
            <a:pPr algn="r"/>
            <a:r>
              <a:rPr lang="en-GB" sz="11000" b="1" smtClean="0">
                <a:latin typeface="Tempus Sans ITC" pitchFamily="82" charset="0"/>
              </a:rPr>
              <a:t>called the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FUTUR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PROCHE</a:t>
            </a:r>
            <a:endParaRPr lang="en-GB" sz="11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3" name="TextBox 2"/>
          <p:cNvSpPr txBox="1"/>
          <p:nvPr>
            <p:custDataLst>
              <p:tags r:id="rId2"/>
            </p:custDataLst>
          </p:nvPr>
        </p:nvSpPr>
        <p:spPr>
          <a:xfrm rot="20408439">
            <a:off x="391489" y="1538119"/>
            <a:ext cx="7273047" cy="2308324"/>
          </a:xfrm>
          <a:prstGeom prst="rect">
            <a:avLst/>
          </a:prstGeom>
          <a:solidFill>
            <a:srgbClr val="00FF00">
              <a:alpha val="95000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Use it to talk about</a:t>
            </a:r>
          </a:p>
          <a:p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the 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nime Ace" pitchFamily="34" charset="0"/>
              </a:rPr>
              <a:t>near future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, i.e. what you are 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nime Ace" pitchFamily="34" charset="0"/>
              </a:rPr>
              <a:t>going to do 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…..</a:t>
            </a:r>
            <a:endParaRPr lang="en-GB" sz="3600" b="1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nime A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0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3127513" y="116632"/>
            <a:ext cx="5838457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>
                <a:latin typeface="Tempus Sans ITC" pitchFamily="82" charset="0"/>
              </a:rPr>
              <a:t>n</a:t>
            </a:r>
            <a:r>
              <a:rPr lang="en-GB" sz="11000" b="1" smtClean="0">
                <a:latin typeface="Tempus Sans ITC" pitchFamily="82" charset="0"/>
              </a:rPr>
              <a:t>ow </a:t>
            </a:r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look</a:t>
            </a:r>
          </a:p>
          <a:p>
            <a:pPr algn="r"/>
            <a:r>
              <a:rPr lang="en-GB" sz="11000" b="1" smtClean="0">
                <a:latin typeface="Tempus Sans ITC" pitchFamily="82" charset="0"/>
              </a:rPr>
              <a:t>at this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different</a:t>
            </a:r>
          </a:p>
          <a:p>
            <a:pPr algn="r"/>
            <a:r>
              <a:rPr lang="en-GB" sz="11000" b="1">
                <a:latin typeface="Tempus Sans ITC" pitchFamily="82" charset="0"/>
              </a:rPr>
              <a:t>v</a:t>
            </a:r>
            <a:r>
              <a:rPr lang="en-GB" sz="11000" b="1" smtClean="0">
                <a:latin typeface="Tempus Sans ITC" pitchFamily="82" charset="0"/>
              </a:rPr>
              <a:t>ersion ...</a:t>
            </a:r>
            <a:endParaRPr lang="en-GB" sz="11000" b="1">
              <a:latin typeface="Tempus Sans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87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332656"/>
            <a:ext cx="8749503" cy="6552728"/>
          </a:xfrm>
          <a:prstGeom prst="rect">
            <a:avLst/>
          </a:prstGeom>
        </p:spPr>
      </p:pic>
      <p:sp>
        <p:nvSpPr>
          <p:cNvPr id="5" name="TextBox 4"/>
          <p:cNvSpPr txBox="1"/>
          <p:nvPr>
            <p:custDataLst>
              <p:tags r:id="rId1"/>
            </p:custDataLst>
          </p:nvPr>
        </p:nvSpPr>
        <p:spPr>
          <a:xfrm>
            <a:off x="539552" y="692695"/>
            <a:ext cx="8136904" cy="460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600" b="1">
                <a:latin typeface="Tempus Sans ITC" pitchFamily="82" charset="0"/>
              </a:rPr>
              <a:t>c</a:t>
            </a:r>
            <a:r>
              <a:rPr lang="en-GB" sz="9600" b="1" smtClean="0">
                <a:latin typeface="Tempus Sans ITC" pitchFamily="82" charset="0"/>
              </a:rPr>
              <a:t>e soir</a:t>
            </a:r>
          </a:p>
          <a:p>
            <a:r>
              <a:rPr lang="en-GB" sz="9600" b="1" smtClean="0">
                <a:solidFill>
                  <a:srgbClr val="FF0000"/>
                </a:solidFill>
                <a:latin typeface="Tempus Sans ITC" pitchFamily="82" charset="0"/>
              </a:rPr>
              <a:t>je regarderai</a:t>
            </a:r>
          </a:p>
          <a:p>
            <a:r>
              <a:rPr lang="en-GB" sz="9600" b="1" smtClean="0">
                <a:latin typeface="Tempus Sans ITC" pitchFamily="82" charset="0"/>
              </a:rPr>
              <a:t>              la télé</a:t>
            </a:r>
            <a:endParaRPr lang="en-GB" sz="5400" b="1">
              <a:latin typeface="Tempus Sans ITC" pitchFamily="8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752893" y="3501008"/>
            <a:ext cx="2675091" cy="1496780"/>
            <a:chOff x="755576" y="3501008"/>
            <a:chExt cx="2675091" cy="1496780"/>
          </a:xfrm>
        </p:grpSpPr>
        <p:sp>
          <p:nvSpPr>
            <p:cNvPr id="6" name="TextBox 5"/>
            <p:cNvSpPr txBox="1"/>
            <p:nvPr>
              <p:custDataLst>
                <p:tags r:id="rId5"/>
              </p:custDataLst>
            </p:nvPr>
          </p:nvSpPr>
          <p:spPr>
            <a:xfrm>
              <a:off x="755576" y="3982125"/>
              <a:ext cx="2675091" cy="1015663"/>
            </a:xfrm>
            <a:prstGeom prst="rect">
              <a:avLst/>
            </a:prstGeom>
            <a:solidFill>
              <a:srgbClr val="00FF00"/>
            </a:solidFill>
          </p:spPr>
          <p:txBody>
            <a:bodyPr wrap="none" rtlCol="0">
              <a:spAutoFit/>
            </a:bodyPr>
            <a:lstStyle/>
            <a:p>
              <a:endParaRPr lang="en-GB" sz="1000" b="1" smtClean="0">
                <a:latin typeface="Annifont" pitchFamily="34" charset="0"/>
              </a:endParaRPr>
            </a:p>
            <a:p>
              <a:pPr algn="ctr"/>
              <a:r>
                <a:rPr lang="en-GB" sz="2000" b="1" smtClean="0">
                  <a:latin typeface="Anime Ace" pitchFamily="34" charset="0"/>
                </a:rPr>
                <a:t>STEM (same as</a:t>
              </a:r>
            </a:p>
            <a:p>
              <a:pPr algn="ctr"/>
              <a:r>
                <a:rPr lang="en-GB" sz="2000" b="1" smtClean="0">
                  <a:latin typeface="Anime Ace" pitchFamily="34" charset="0"/>
                </a:rPr>
                <a:t>THE</a:t>
              </a:r>
              <a:r>
                <a:rPr lang="en-GB" sz="2000" b="1" smtClean="0">
                  <a:solidFill>
                    <a:srgbClr val="FF0000"/>
                  </a:solidFill>
                  <a:latin typeface="Anime Ace" pitchFamily="34" charset="0"/>
                </a:rPr>
                <a:t> infinitive</a:t>
              </a:r>
              <a:r>
                <a:rPr lang="en-GB" sz="2000" b="1" smtClean="0">
                  <a:latin typeface="Anime Ace" pitchFamily="34" charset="0"/>
                </a:rPr>
                <a:t>)</a:t>
              </a:r>
            </a:p>
            <a:p>
              <a:endParaRPr lang="en-GB" sz="1000" b="1">
                <a:latin typeface="Annifont" pitchFamily="34" charset="0"/>
              </a:endParaRPr>
            </a:p>
          </p:txBody>
        </p:sp>
        <p:sp>
          <p:nvSpPr>
            <p:cNvPr id="7" name="Up Arrow 6"/>
            <p:cNvSpPr/>
            <p:nvPr>
              <p:custDataLst>
                <p:tags r:id="rId6"/>
              </p:custDataLst>
            </p:nvPr>
          </p:nvSpPr>
          <p:spPr>
            <a:xfrm>
              <a:off x="2339752" y="3501008"/>
              <a:ext cx="936104" cy="481117"/>
            </a:xfrm>
            <a:prstGeom prst="upArrow">
              <a:avLst/>
            </a:prstGeom>
            <a:solidFill>
              <a:srgbClr val="00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144832" y="921942"/>
            <a:ext cx="3315600" cy="1570954"/>
            <a:chOff x="5144832" y="921942"/>
            <a:chExt cx="3315600" cy="1570954"/>
          </a:xfrm>
        </p:grpSpPr>
        <p:sp>
          <p:nvSpPr>
            <p:cNvPr id="9" name="TextBox 8"/>
            <p:cNvSpPr txBox="1"/>
            <p:nvPr>
              <p:custDataLst>
                <p:tags r:id="rId3"/>
              </p:custDataLst>
            </p:nvPr>
          </p:nvSpPr>
          <p:spPr>
            <a:xfrm>
              <a:off x="5144832" y="921942"/>
              <a:ext cx="3315600" cy="1015663"/>
            </a:xfrm>
            <a:prstGeom prst="rect">
              <a:avLst/>
            </a:prstGeom>
            <a:solidFill>
              <a:srgbClr val="00FF00"/>
            </a:solidFill>
          </p:spPr>
          <p:txBody>
            <a:bodyPr wrap="square" rtlCol="0">
              <a:spAutoFit/>
            </a:bodyPr>
            <a:lstStyle/>
            <a:p>
              <a:endParaRPr lang="en-GB" sz="1000" b="1" smtClean="0">
                <a:latin typeface="Anime Ace" pitchFamily="34" charset="0"/>
              </a:endParaRPr>
            </a:p>
            <a:p>
              <a:pPr algn="ctr"/>
              <a:r>
                <a:rPr lang="en-GB" sz="2000" b="1" smtClean="0">
                  <a:latin typeface="Anime Ace" pitchFamily="34" charset="0"/>
                </a:rPr>
                <a:t>PLUS AN</a:t>
              </a:r>
            </a:p>
            <a:p>
              <a:pPr algn="ctr"/>
              <a:r>
                <a:rPr lang="en-GB" sz="2000" b="1" smtClean="0">
                  <a:solidFill>
                    <a:srgbClr val="FF0000"/>
                  </a:solidFill>
                  <a:latin typeface="Anime Ace" pitchFamily="34" charset="0"/>
                </a:rPr>
                <a:t>ENDING</a:t>
              </a:r>
            </a:p>
            <a:p>
              <a:endParaRPr lang="en-GB" sz="1000" b="1">
                <a:latin typeface="Anime Ace" pitchFamily="34" charset="0"/>
              </a:endParaRPr>
            </a:p>
          </p:txBody>
        </p:sp>
        <p:sp>
          <p:nvSpPr>
            <p:cNvPr id="10" name="Up Arrow 9"/>
            <p:cNvSpPr/>
            <p:nvPr>
              <p:custDataLst>
                <p:tags r:id="rId4"/>
              </p:custDataLst>
            </p:nvPr>
          </p:nvSpPr>
          <p:spPr>
            <a:xfrm rot="10800000">
              <a:off x="6012160" y="1916832"/>
              <a:ext cx="936104" cy="576064"/>
            </a:xfrm>
            <a:prstGeom prst="upArrow">
              <a:avLst/>
            </a:prstGeom>
            <a:solidFill>
              <a:srgbClr val="00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>
            <p:custDataLst>
              <p:tags r:id="rId2"/>
            </p:custDataLst>
          </p:nvPr>
        </p:nvSpPr>
        <p:spPr>
          <a:xfrm>
            <a:off x="3203848" y="4941168"/>
            <a:ext cx="24843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/>
              <a:t>t</a:t>
            </a:r>
            <a:r>
              <a:rPr lang="en-GB" sz="2000" b="1" smtClean="0"/>
              <a:t>onight I </a:t>
            </a:r>
            <a:r>
              <a:rPr lang="en-GB" sz="2000" b="1" smtClean="0">
                <a:solidFill>
                  <a:srgbClr val="FF0000"/>
                </a:solidFill>
              </a:rPr>
              <a:t>will watch </a:t>
            </a:r>
            <a:r>
              <a:rPr lang="en-GB" sz="2000" b="1" smtClean="0"/>
              <a:t>tv</a:t>
            </a:r>
            <a:endParaRPr lang="en-GB" sz="2000" b="1"/>
          </a:p>
        </p:txBody>
      </p:sp>
    </p:spTree>
    <p:extLst>
      <p:ext uri="{BB962C8B-B14F-4D97-AF65-F5344CB8AC3E}">
        <p14:creationId xmlns:p14="http://schemas.microsoft.com/office/powerpoint/2010/main" val="66238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8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2845384" y="116632"/>
            <a:ext cx="6120586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>
                <a:latin typeface="Tempus Sans ITC" pitchFamily="82" charset="0"/>
              </a:rPr>
              <a:t>t</a:t>
            </a:r>
            <a:r>
              <a:rPr lang="en-GB" sz="11000" b="1" smtClean="0">
                <a:latin typeface="Tempus Sans ITC" pitchFamily="82" charset="0"/>
              </a:rPr>
              <a:t>his way is</a:t>
            </a:r>
          </a:p>
          <a:p>
            <a:pPr algn="r"/>
            <a:r>
              <a:rPr lang="en-GB" sz="11000" b="1" smtClean="0">
                <a:latin typeface="Tempus Sans ITC" pitchFamily="82" charset="0"/>
              </a:rPr>
              <a:t>called the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FUTUR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SIMPLE</a:t>
            </a:r>
            <a:endParaRPr lang="en-GB" sz="110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3" name="TextBox 2"/>
          <p:cNvSpPr txBox="1"/>
          <p:nvPr>
            <p:custDataLst>
              <p:tags r:id="rId2"/>
            </p:custDataLst>
          </p:nvPr>
        </p:nvSpPr>
        <p:spPr>
          <a:xfrm rot="20408439">
            <a:off x="391489" y="1538119"/>
            <a:ext cx="7273047" cy="2308324"/>
          </a:xfrm>
          <a:prstGeom prst="rect">
            <a:avLst/>
          </a:prstGeom>
          <a:solidFill>
            <a:srgbClr val="00FF00">
              <a:alpha val="95000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Use it to talk about</a:t>
            </a:r>
          </a:p>
          <a:p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ANY </a:t>
            </a:r>
            <a:r>
              <a:rPr lang="en-GB" sz="3600" b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nime Ace" pitchFamily="34" charset="0"/>
              </a:rPr>
              <a:t>FUTURE 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TIME, i.e. TO SAY WHAT YOU 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nime Ace" pitchFamily="34" charset="0"/>
              </a:rPr>
              <a:t>WILL DO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, WHAT 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nime Ace" pitchFamily="34" charset="0"/>
              </a:rPr>
              <a:t>WILL HAPPEN </a:t>
            </a:r>
            <a:r>
              <a:rPr lang="en-GB" sz="36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nime Ace" pitchFamily="34" charset="0"/>
              </a:rPr>
              <a:t>..</a:t>
            </a:r>
            <a:endParaRPr lang="en-GB" sz="3600" b="1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nime A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3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38901"/>
            <a:ext cx="4824536" cy="5870419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4583040" y="116632"/>
            <a:ext cx="438293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>
                <a:latin typeface="Tempus Sans ITC" pitchFamily="82" charset="0"/>
              </a:rPr>
              <a:t>s</a:t>
            </a:r>
            <a:r>
              <a:rPr lang="en-GB" sz="11000" b="1" smtClean="0">
                <a:latin typeface="Tempus Sans ITC" pitchFamily="82" charset="0"/>
              </a:rPr>
              <a:t>o how</a:t>
            </a:r>
            <a:endParaRPr lang="en-GB" sz="11000" b="1" smtClean="0">
              <a:solidFill>
                <a:srgbClr val="FF0000"/>
              </a:solidFill>
              <a:latin typeface="Tempus Sans ITC" pitchFamily="82" charset="0"/>
            </a:endParaRPr>
          </a:p>
          <a:p>
            <a:pPr algn="r"/>
            <a:r>
              <a:rPr lang="en-GB" sz="11000" b="1" smtClean="0">
                <a:latin typeface="Tempus Sans ITC" pitchFamily="82" charset="0"/>
              </a:rPr>
              <a:t>does it</a:t>
            </a:r>
          </a:p>
          <a:p>
            <a:pPr algn="r"/>
            <a:r>
              <a:rPr lang="en-GB" sz="11000" b="1" smtClean="0">
                <a:solidFill>
                  <a:srgbClr val="FF0000"/>
                </a:solidFill>
                <a:latin typeface="Tempus Sans ITC" pitchFamily="82" charset="0"/>
              </a:rPr>
              <a:t>work</a:t>
            </a:r>
          </a:p>
          <a:p>
            <a:pPr algn="r"/>
            <a:r>
              <a:rPr lang="en-GB" sz="11000" b="1">
                <a:latin typeface="Tempus Sans ITC" pitchFamily="82" charset="0"/>
              </a:rPr>
              <a:t>t</a:t>
            </a:r>
            <a:r>
              <a:rPr lang="en-GB" sz="11000" b="1" smtClean="0">
                <a:latin typeface="Tempus Sans ITC" pitchFamily="82" charset="0"/>
              </a:rPr>
              <a:t>hen?</a:t>
            </a:r>
            <a:endParaRPr lang="en-GB" sz="11000" b="1">
              <a:latin typeface="Tempus Sans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5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2533156" y="116632"/>
            <a:ext cx="6436377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1000" b="1">
                <a:latin typeface="Tempus Sans ITC" pitchFamily="82" charset="0"/>
              </a:rPr>
              <a:t>t</a:t>
            </a:r>
            <a:r>
              <a:rPr lang="en-GB" sz="11000" b="1" smtClean="0">
                <a:latin typeface="Tempus Sans ITC" pitchFamily="82" charset="0"/>
              </a:rPr>
              <a:t>he verb is</a:t>
            </a:r>
          </a:p>
          <a:p>
            <a:pPr algn="r"/>
            <a:r>
              <a:rPr lang="en-GB" sz="22800" b="1" smtClean="0">
                <a:solidFill>
                  <a:srgbClr val="FF0000"/>
                </a:solidFill>
                <a:latin typeface="Tempus Sans ITC" pitchFamily="82" charset="0"/>
              </a:rPr>
              <a:t>ONE</a:t>
            </a:r>
          </a:p>
          <a:p>
            <a:pPr algn="r"/>
            <a:r>
              <a:rPr lang="en-GB" sz="11000" b="1" smtClean="0">
                <a:latin typeface="Tempus Sans ITC" pitchFamily="82" charset="0"/>
              </a:rPr>
              <a:t>word</a:t>
            </a:r>
            <a:endParaRPr lang="en-GB" sz="11000" b="1">
              <a:latin typeface="Tempus Sans ITC" pitchFamily="82" charset="0"/>
            </a:endParaRPr>
          </a:p>
        </p:txBody>
      </p:sp>
      <p:sp>
        <p:nvSpPr>
          <p:cNvPr id="5" name="TextBox 4"/>
          <p:cNvSpPr txBox="1"/>
          <p:nvPr>
            <p:custDataLst>
              <p:tags r:id="rId2"/>
            </p:custDataLst>
          </p:nvPr>
        </p:nvSpPr>
        <p:spPr>
          <a:xfrm>
            <a:off x="347574" y="2418563"/>
            <a:ext cx="5057795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0" b="1" smtClean="0">
                <a:latin typeface="Anime Ace" pitchFamily="34" charset="0"/>
              </a:rPr>
              <a:t>plus</a:t>
            </a:r>
            <a:endParaRPr lang="en-GB" sz="13000" b="1">
              <a:latin typeface="Anime Ace" pitchFamily="34" charset="0"/>
            </a:endParaRPr>
          </a:p>
        </p:txBody>
      </p:sp>
      <p:sp>
        <p:nvSpPr>
          <p:cNvPr id="8" name="TextBox 7"/>
          <p:cNvSpPr txBox="1"/>
          <p:nvPr>
            <p:custDataLst>
              <p:tags r:id="rId3"/>
            </p:custDataLst>
          </p:nvPr>
        </p:nvSpPr>
        <p:spPr>
          <a:xfrm>
            <a:off x="347574" y="-27384"/>
            <a:ext cx="5630067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0" b="1" smtClean="0">
                <a:solidFill>
                  <a:srgbClr val="FF0000"/>
                </a:solidFill>
                <a:latin typeface="Anime Ace" pitchFamily="34" charset="0"/>
              </a:rPr>
              <a:t>STEM</a:t>
            </a:r>
            <a:endParaRPr lang="en-GB" sz="13000" b="1">
              <a:solidFill>
                <a:srgbClr val="FF0000"/>
              </a:solidFill>
              <a:latin typeface="Anime Ace" pitchFamily="34" charset="0"/>
            </a:endParaRPr>
          </a:p>
        </p:txBody>
      </p:sp>
      <p:sp>
        <p:nvSpPr>
          <p:cNvPr id="10" name="TextBox 9"/>
          <p:cNvSpPr txBox="1"/>
          <p:nvPr>
            <p:custDataLst>
              <p:tags r:id="rId4"/>
            </p:custDataLst>
          </p:nvPr>
        </p:nvSpPr>
        <p:spPr>
          <a:xfrm>
            <a:off x="347574" y="4792503"/>
            <a:ext cx="8008924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0" b="1" smtClean="0">
                <a:solidFill>
                  <a:srgbClr val="FF0000"/>
                </a:solidFill>
                <a:latin typeface="Anime Ace" pitchFamily="34" charset="0"/>
              </a:rPr>
              <a:t>ENDING</a:t>
            </a:r>
            <a:endParaRPr lang="en-GB" sz="13000" b="1">
              <a:solidFill>
                <a:srgbClr val="FF0000"/>
              </a:solidFill>
              <a:latin typeface="Anime Ace" pitchFamily="34" charset="0"/>
            </a:endParaRPr>
          </a:p>
        </p:txBody>
      </p:sp>
      <p:sp>
        <p:nvSpPr>
          <p:cNvPr id="3" name="TextBox 2"/>
          <p:cNvSpPr txBox="1"/>
          <p:nvPr>
            <p:custDataLst>
              <p:tags r:id="rId5"/>
            </p:custDataLst>
          </p:nvPr>
        </p:nvSpPr>
        <p:spPr>
          <a:xfrm>
            <a:off x="6566456" y="476672"/>
            <a:ext cx="2182008" cy="2800767"/>
          </a:xfrm>
          <a:prstGeom prst="rect">
            <a:avLst/>
          </a:prstGeom>
          <a:solidFill>
            <a:srgbClr val="00FF00">
              <a:alpha val="90000"/>
            </a:srgbClr>
          </a:solidFill>
        </p:spPr>
        <p:txBody>
          <a:bodyPr wrap="none" rtlCol="0">
            <a:spAutoFit/>
          </a:bodyPr>
          <a:lstStyle/>
          <a:p>
            <a:r>
              <a:rPr lang="en-GB" sz="4400" b="1" smtClean="0">
                <a:latin typeface="Tempus Sans ITC" pitchFamily="82" charset="0"/>
              </a:rPr>
              <a:t>note -</a:t>
            </a:r>
          </a:p>
          <a:p>
            <a:r>
              <a:rPr lang="en-GB" sz="4400" b="1" smtClean="0">
                <a:solidFill>
                  <a:srgbClr val="FF0000"/>
                </a:solidFill>
                <a:latin typeface="Tempus Sans ITC" pitchFamily="82" charset="0"/>
              </a:rPr>
              <a:t>RE </a:t>
            </a:r>
            <a:r>
              <a:rPr lang="en-GB" sz="4400" b="1" smtClean="0">
                <a:latin typeface="Tempus Sans ITC" pitchFamily="82" charset="0"/>
              </a:rPr>
              <a:t>verbs</a:t>
            </a:r>
          </a:p>
          <a:p>
            <a:r>
              <a:rPr lang="en-GB" sz="4400" b="1">
                <a:latin typeface="Tempus Sans ITC" pitchFamily="82" charset="0"/>
              </a:rPr>
              <a:t>l</a:t>
            </a:r>
            <a:r>
              <a:rPr lang="en-GB" sz="4400" b="1" smtClean="0">
                <a:latin typeface="Tempus Sans ITC" pitchFamily="82" charset="0"/>
              </a:rPr>
              <a:t>ose the </a:t>
            </a:r>
          </a:p>
          <a:p>
            <a:r>
              <a:rPr lang="en-GB" sz="4400" b="1">
                <a:latin typeface="Tempus Sans ITC" pitchFamily="82" charset="0"/>
              </a:rPr>
              <a:t>f</a:t>
            </a:r>
            <a:r>
              <a:rPr lang="en-GB" sz="4400" b="1" smtClean="0">
                <a:latin typeface="Tempus Sans ITC" pitchFamily="82" charset="0"/>
              </a:rPr>
              <a:t>inal </a:t>
            </a:r>
            <a:r>
              <a:rPr lang="en-GB" sz="4400" b="1" smtClean="0">
                <a:solidFill>
                  <a:srgbClr val="FF0000"/>
                </a:solidFill>
                <a:latin typeface="Tempus Sans ITC" pitchFamily="82" charset="0"/>
              </a:rPr>
              <a:t>-E</a:t>
            </a:r>
            <a:endParaRPr lang="en-GB" sz="4400" b="1">
              <a:solidFill>
                <a:srgbClr val="FF0000"/>
              </a:solidFill>
              <a:latin typeface="Tempus Sans ITC" pitchFamily="82" charset="0"/>
            </a:endParaRPr>
          </a:p>
        </p:txBody>
      </p:sp>
      <p:sp>
        <p:nvSpPr>
          <p:cNvPr id="11" name="TextBox 10"/>
          <p:cNvSpPr txBox="1"/>
          <p:nvPr>
            <p:custDataLst>
              <p:tags r:id="rId6"/>
            </p:custDataLst>
          </p:nvPr>
        </p:nvSpPr>
        <p:spPr>
          <a:xfrm>
            <a:off x="539552" y="1844824"/>
            <a:ext cx="60195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>
                <a:solidFill>
                  <a:srgbClr val="FF0000"/>
                </a:solidFill>
                <a:latin typeface="Anime Ace" pitchFamily="34" charset="0"/>
              </a:rPr>
              <a:t>(</a:t>
            </a:r>
            <a:r>
              <a:rPr lang="en-GB" sz="4400" b="1" smtClean="0">
                <a:solidFill>
                  <a:srgbClr val="FF0000"/>
                </a:solidFill>
                <a:latin typeface="Anime Ace" pitchFamily="34" charset="0"/>
              </a:rPr>
              <a:t>= the infinitive)</a:t>
            </a:r>
            <a:endParaRPr lang="en-GB" sz="4400" b="1">
              <a:solidFill>
                <a:srgbClr val="FF0000"/>
              </a:solidFill>
              <a:latin typeface="Anime A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4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6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8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/>
      <p:bldP spid="8" grpId="0"/>
      <p:bldP spid="10" grpId="0"/>
      <p:bldP spid="3" grpId="0" animBg="1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4"/>
  <p:tag name="ISPRING_ULTRA_SCORM_DURATION" val="3600"/>
  <p:tag name="GENSWF_OUTPUT_FILE_NAME" val="PowerPoint Presentation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33&quot;/&gt;&lt;lineCharCount val=&quot;13&quot;/&gt;&lt;lineCharCount val=&quot;12&quot;/&gt;&lt;lineCharCount val=&quot;13&quot;/&gt;&lt;lineCharCount val=&quot;11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12&quot;/&gt;&lt;lineCharCount val=&quot;6&quot;/&gt;&lt;/TableIndex&gt;&lt;/ShapeTextInfo&gt;"/>
  <p:tag name="PRESENTER_SHAPEINFO" val="&lt;ThreeDShapeInfo&gt;&lt;uuid val=&quot;{DF9C80A7-B82A-41D4-BED0-95B75311FA78}&quot;/&gt;&lt;isInvalidForFieldText val=&quot;0&quot;/&gt;&lt;Image&gt;&lt;filename val=&quot;C:\Users\RTC\AppData\Local\Temp\CP81801601701953Session\CPTrustFolder81801601701953\PPTImport81801602649671\data\asimages\{DF9C80A7-B82A-41D4-BED0-95B75311FA78}_1.png&quot;/&gt;&lt;left val=&quot;234&quot;/&gt;&lt;top val=&quot;148&quot;/&gt;&lt;width val=&quot;290&quot;/&gt;&lt;height val=&quot;205&quot;/&gt;&lt;hasText val=&quot;1&quot;/&gt;&lt;/Image&gt;&lt;/ThreeDShape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6&quot;/&gt;&lt;/TableIndex&gt;&lt;/ShapeTextInfo&gt;"/>
  <p:tag name="PRESENTER_SHAPEINFO" val="&lt;ThreeDShapeInfo&gt;&lt;uuid val=&quot;{BBBFA460-9046-4487-863D-B96E1F1E5243}&quot;/&gt;&lt;isInvalidForFieldText val=&quot;0&quot;/&gt;&lt;Image&gt;&lt;filename val=&quot;C:\Users\RTC\AppData\Local\Temp\CP81801601701953Session\CPTrustFolder81801601701953\PPTImport81801602649671\data\asimages\{BBBFA460-9046-4487-863D-B96E1F1E5243}_1.png&quot;/&gt;&lt;left val=&quot;266&quot;/&gt;&lt;top val=&quot;422&quot;/&gt;&lt;width val=&quot;154&quot;/&gt;&lt;height val=&quot;92&quot;/&gt;&lt;hasText val=&quot;1&quot;/&gt;&lt;/Image&gt;&lt;/ThreeDShape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6&quot;/&gt;&lt;/TableIndex&gt;&lt;/ShapeTextInfo&gt;"/>
  <p:tag name="PRESENTER_SHAPEINFO" val="&lt;ThreeDShapeInfo&gt;&lt;uuid val=&quot;{87709D0D-3A66-490C-AA7B-640C4DAB7E8D}&quot;/&gt;&lt;isInvalidForFieldText val=&quot;0&quot;/&gt;&lt;Image&gt;&lt;filename val=&quot;C:\Users\RTC\AppData\Local\Temp\CP81801601701953Session\CPTrustFolder81801601701953\PPTImport81801602649671\data\asimages\{87709D0D-3A66-490C-AA7B-640C4DAB7E8D}_1.png&quot;/&gt;&lt;left val=&quot;399&quot;/&gt;&lt;top val=&quot;338&quot;/&gt;&lt;width val=&quot;385&quot;/&gt;&lt;height val=&quot;290&quot;/&gt;&lt;hasText val=&quot;1&quot;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13&quot;/&gt;&lt;lineCharCount val=&quot;10&quot;/&gt;&lt;lineCharCount val=&quot;7&quot;/&gt;&lt;lineCharCount val=&quot;13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8&quot;/&gt;&lt;lineCharCount val=&quot;17&quot;/&gt;&lt;lineCharCount val=&quot;21&quot;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9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1&quot;/&gt;&lt;lineCharCount val=&quot;8&quot;/&gt;&lt;lineCharCount val=&quot;11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1&quot;/&gt;&lt;lineCharCount val=&quot;14&quot;/&gt;&lt;lineCharCount val=&quot;9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12&quot;/&gt;&lt;lineCharCount val=&quot;11&quot;/&gt;&lt;lineCharCount val=&quot;6&quot;/&gt;&lt;lineCharCount val=&quot;6&quot;/&gt;&lt;/TableIndex&gt;&lt;/ShapeTextInfo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21&quot;/&gt;&lt;lineCharCount val=&quot;22&quot;/&gt;&lt;lineCharCount val=&quot;22&quot;/&gt;&lt;lineCharCount val=&quot;6&quot;/&gt;&lt;/TableIndex&gt;&lt;/ShapeTextInfo&gt;"/>
  <p:tag name="PRESENTER_SHAPEINFO" val="&lt;ThreeDShapeInfo&gt;&lt;uuid val=&quot;{83C0B9F8-0452-41CD-B5F8-6DA6D6D9366E}&quot;/&gt;&lt;isInvalidForFieldText val=&quot;0&quot;/&gt;&lt;Image&gt;&lt;filename val=&quot;C:\Users\RTC\AppData\Local\Temp\CP81801601701953Session\CPTrustFolder81801601701953\PPTImport81801602649671\data\asimages\{83C0B9F8-0452-41CD-B5F8-6DA6D6D9366E}_4.png&quot;/&gt;&lt;left val=&quot;0&quot;/&gt;&lt;top val=&quot;28&quot;/&gt;&lt;width val=&quot;627&quot;/&gt;&lt;height val=&quot;388&quot;/&gt;&lt;hasText val=&quot;1&quot;/&gt;&lt;/Image&gt;&lt;/ThreeDShape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9&quot;/&gt;&lt;lineCharCount val=&quot;8&quot;/&gt;&lt;lineCharCount val=&quot;10&quot;/&gt;&lt;lineCharCount val=&quot;11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33&quot;/&gt;&lt;lineCharCount val=&quot;13&quot;/&gt;&lt;lineCharCount val=&quot;12&quot;/&gt;&lt;lineCharCount val=&quot;13&quot;/&gt;&lt;lineCharCount val=&quot;11&quot;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8&quot;/&gt;&lt;lineCharCount val=&quot;14&quot;/&gt;&lt;lineCharCount val=&quot;21&quot;/&gt;&lt;/TableIndex&gt;&lt;/ShapeText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1&quot;/&gt;&lt;lineCharCount val=&quot;8&quot;/&gt;&lt;lineCharCount val=&quot;7&quot;/&gt;&lt;/TableIndex&gt;&lt;/ShapeTextInfo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1&quot;/&gt;&lt;lineCharCount val=&quot;14&quot;/&gt;&lt;lineCharCount val=&quot;16&quot;/&gt;&lt;/TableIndex&gt;&lt;/ShapeTextInfo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12&quot;/&gt;&lt;lineCharCount val=&quot;11&quot;/&gt;&lt;lineCharCount val=&quot;6&quot;/&gt;&lt;lineCharCount val=&quot;6&quot;/&gt;&lt;/TableIndex&gt;&lt;/ShapeTextInfo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21&quot;/&gt;&lt;lineCharCount val=&quot;25&quot;/&gt;&lt;lineCharCount val=&quot;22&quot;/&gt;&lt;lineCharCount val=&quot;19&quot;/&gt;&lt;/TableIndex&gt;&lt;/ShapeTextInfo&gt;"/>
  <p:tag name="PRESENTER_SHAPEINFO" val="&lt;ThreeDShapeInfo&gt;&lt;uuid val=&quot;{7ACA1C31-0511-4552-AE09-00905E6EFE20}&quot;/&gt;&lt;isInvalidForFieldText val=&quot;0&quot;/&gt;&lt;Image&gt;&lt;filename val=&quot;C:\Users\RTC\AppData\Local\Temp\CP81801601701953Session\CPTrustFolder81801601701953\PPTImport81801602649671\data\asimages\{7ACA1C31-0511-4552-AE09-00905E6EFE20}_7.png&quot;/&gt;&lt;left val=&quot;0&quot;/&gt;&lt;top val=&quot;28&quot;/&gt;&lt;width val=&quot;618&quot;/&gt;&lt;height val=&quot;388&quot;/&gt;&lt;hasText val=&quot;1&quot;/&gt;&lt;/Image&gt;&lt;/ThreeDShape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7&quot;/&gt;&lt;lineCharCount val=&quot;8&quot;/&gt;&lt;lineCharCount val=&quot;5&quot;/&gt;&lt;lineCharCount val=&quot;5&quot;/&gt;&lt;/TableIndex&gt;&lt;/ShapeText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12&quot;/&gt;&lt;lineCharCount val=&quot;4&quot;/&gt;&lt;lineCharCount val=&quot;4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6&quot;/&gt;&lt;/TableIndex&gt;&lt;/ShapeTextInfo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7&quot;/&gt;&lt;lineCharCount val=&quot;9&quot;/&gt;&lt;lineCharCount val=&quot;10&quot;/&gt;&lt;lineCharCount val=&quot;8&quot;/&gt;&lt;/TableIndex&gt;&lt;/ShapeTextInfo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8&quot;/&gt;&lt;/TableIndex&gt;&lt;/ShapeTextInfo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1&quot; col=&quot;1&quot;&gt;&lt;linesCount val=&quot;1&quot;/&gt;&lt;lineCharCount val=&quot;2&quot;/&gt;&lt;/TableIndex&gt;&lt;TableIndex row=&quot;1&quot; col=&quot;2&quot;&gt;&lt;linesCount val=&quot;1&quot;/&gt;&lt;lineCharCount val=&quot;10&quot;/&gt;&lt;/TableIndex&gt;&lt;TableIndex row=&quot;2&quot; col=&quot;1&quot;&gt;&lt;linesCount val=&quot;1&quot;/&gt;&lt;lineCharCount val=&quot;2&quot;/&gt;&lt;/TableIndex&gt;&lt;TableIndex row=&quot;2&quot; col=&quot;2&quot;&gt;&lt;linesCount val=&quot;1&quot;/&gt;&lt;lineCharCount val=&quot;5&quot;/&gt;&lt;/TableIndex&gt;&lt;TableIndex row=&quot;3&quot; col=&quot;1&quot;&gt;&lt;linesCount val=&quot;1&quot;/&gt;&lt;lineCharCount val=&quot;2&quot;/&gt;&lt;/TableIndex&gt;&lt;TableIndex row=&quot;3&quot; col=&quot;2&quot;&gt;&lt;linesCount val=&quot;1&quot;/&gt;&lt;lineCharCount val=&quot;6&quot;/&gt;&lt;/TableIndex&gt;&lt;TableIndex row=&quot;4&quot; col=&quot;1&quot;&gt;&lt;linesCount val=&quot;1&quot;/&gt;&lt;lineCharCount val=&quot;4&quot;/&gt;&lt;/TableIndex&gt;&lt;TableIndex row=&quot;4&quot; col=&quot;2&quot;&gt;&lt;linesCount val=&quot;1&quot;/&gt;&lt;lineCharCount val=&quot;8&quot;/&gt;&lt;/TableIndex&gt;&lt;TableIndex row=&quot;5&quot; col=&quot;1&quot;&gt;&lt;linesCount val=&quot;1&quot;/&gt;&lt;lineCharCount val=&quot;2&quot;/&gt;&lt;/TableIndex&gt;&lt;TableIndex row=&quot;5&quot; col=&quot;2&quot;&gt;&lt;linesCount val=&quot;1&quot;/&gt;&lt;lineCharCount val=&quot;4&quot;/&gt;&lt;/TableIndex&gt;&lt;/ShapeTextInfo&gt;"/>
  <p:tag name="PRESENTER_SHAPEINFO" val="&lt;ThreeDShapeInfo&gt;&lt;uuid val=&quot;{A0CA9AAB-E0A2-49FC-A63B-AFE1FE8030E1}&quot;/&gt;&lt;isInvalidForFieldText val=&quot;0&quot;/&gt;&lt;Image&gt;&lt;filename val=&quot;C:\Users\RTC\AppData\Local\Temp\CP81801601701953Session\CPTrustFolder81801601701953\PPTImport81801602649671\data\asimages\{A0CA9AAB-E0A2-49FC-A63B-AFE1FE8030E1}_10.png&quot;/&gt;&lt;left val=&quot;33&quot;/&gt;&lt;top val=&quot;15&quot;/&gt;&lt;width val=&quot;413&quot;/&gt;&lt;height val=&quot;527&quot;/&gt;&lt;hasText val=&quot;1&quot;/&gt;&lt;/Image&gt;&lt;/ThreeDShapeInfo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&quot;/&gt;&lt;/TableIndex&gt;&lt;/ShapeTextInfo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&quot;/&gt;&lt;/TableIndex&gt;&lt;/ShapeTextInfo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6&quot;/&gt;&lt;lineCharCount val=&quot;5&quot;/&gt;&lt;/TableIndex&gt;&lt;/ShapeTextInfo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1&quot; col=&quot;1&quot;&gt;&lt;linesCount val=&quot;1&quot;/&gt;&lt;lineCharCount val=&quot;4&quot;/&gt;&lt;/TableIndex&gt;&lt;TableIndex row=&quot;1&quot; col=&quot;2&quot;&gt;&lt;linesCount val=&quot;1&quot;/&gt;&lt;lineCharCount val=&quot;10&quot;/&gt;&lt;/TableIndex&gt;&lt;TableIndex row=&quot;2&quot; col=&quot;1&quot;&gt;&lt;linesCount val=&quot;1&quot;/&gt;&lt;lineCharCount val=&quot;4&quot;/&gt;&lt;/TableIndex&gt;&lt;TableIndex row=&quot;2&quot; col=&quot;2&quot;&gt;&lt;linesCount val=&quot;1&quot;/&gt;&lt;lineCharCount val=&quot;5&quot;/&gt;&lt;/TableIndex&gt;&lt;TableIndex row=&quot;3&quot; col=&quot;1&quot;&gt;&lt;linesCount val=&quot;1&quot;/&gt;&lt;lineCharCount val=&quot;3&quot;/&gt;&lt;/TableIndex&gt;&lt;TableIndex row=&quot;3&quot; col=&quot;2&quot;&gt;&lt;linesCount val=&quot;1&quot;/&gt;&lt;lineCharCount val=&quot;6&quot;/&gt;&lt;/TableIndex&gt;&lt;TableIndex row=&quot;4&quot; col=&quot;1&quot;&gt;&lt;linesCount val=&quot;1&quot;/&gt;&lt;lineCharCount val=&quot;5&quot;/&gt;&lt;/TableIndex&gt;&lt;TableIndex row=&quot;4&quot; col=&quot;2&quot;&gt;&lt;linesCount val=&quot;1&quot;/&gt;&lt;lineCharCount val=&quot;8&quot;/&gt;&lt;/TableIndex&gt;&lt;/ShapeTextInfo&gt;"/>
  <p:tag name="PRESENTER_SHAPEINFO" val="&lt;ThreeDShapeInfo&gt;&lt;uuid val=&quot;{C5258900-9E16-4337-B8BC-7DD680678402}&quot;/&gt;&lt;isInvalidForFieldText val=&quot;0&quot;/&gt;&lt;Image&gt;&lt;filename val=&quot;C:\Users\RTC\AppData\Local\Temp\CP81801601701953Session\CPTrustFolder81801601701953\PPTImport81801602649671\data\asimages\{C5258900-9E16-4337-B8BC-7DD680678402}_11.png&quot;/&gt;&lt;left val=&quot;33&quot;/&gt;&lt;top val=&quot;15&quot;/&gt;&lt;width val=&quot;509&quot;/&gt;&lt;height val=&quot;427&quot;/&gt;&lt;hasText val=&quot;1&quot;/&gt;&lt;/Image&gt;&lt;/ThreeDShapeInfo&gt;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&quot;/&gt;&lt;/TableIndex&gt;&lt;/ShapeTextInfo&gt;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6&quot;/&gt;&lt;lineCharCount val=&quot;5&quot;/&gt;&lt;/TableIndex&gt;&lt;/ShapeTextInfo&gt;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6&quot;/&gt;&lt;lineCharCount val=&quot;6&quot;/&gt;&lt;lineCharCount val=&quot;4&quot;/&gt;&lt;lineCharCount val=&quot;9&quot;/&gt;&lt;/TableIndex&gt;&lt;/ShapeTextInfo&gt;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19&quot;/&gt;&lt;lineCharCount val=&quot;10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1&quot; col=&quot;1&quot;&gt;&lt;linesCount val=&quot;1&quot;/&gt;&lt;lineCharCount val=&quot;4&quot;/&gt;&lt;/TableIndex&gt;&lt;TableIndex row=&quot;1&quot; col=&quot;2&quot;&gt;&lt;linesCount val=&quot;1&quot;/&gt;&lt;lineCharCount val=&quot;8&quot;/&gt;&lt;/TableIndex&gt;&lt;TableIndex row=&quot;1&quot; col=&quot;3&quot;&gt;&lt;linesCount val=&quot;1&quot;/&gt;&lt;lineCharCount val=&quot;6&quot;/&gt;&lt;/TableIndex&gt;&lt;TableIndex row=&quot;1&quot; col=&quot;4&quot;&gt;&lt;linesCount val=&quot;1&quot;/&gt;&lt;lineCharCount val=&quot;9&quot;/&gt;&lt;/TableIndex&gt;&lt;TableIndex row=&quot;2&quot; col=&quot;1&quot;&gt;&lt;linesCount val=&quot;1&quot;/&gt;&lt;lineCharCount val=&quot;5&quot;/&gt;&lt;/TableIndex&gt;&lt;TableIndex row=&quot;2&quot; col=&quot;2&quot;&gt;&lt;linesCount val=&quot;1&quot;/&gt;&lt;lineCharCount val=&quot;7&quot;/&gt;&lt;/TableIndex&gt;&lt;TableIndex row=&quot;2&quot; col=&quot;3&quot;&gt;&lt;linesCount val=&quot;1&quot;/&gt;&lt;lineCharCount val=&quot;7&quot;/&gt;&lt;/TableIndex&gt;&lt;TableIndex row=&quot;2&quot; col=&quot;4&quot;&gt;&lt;linesCount val=&quot;1&quot;/&gt;&lt;lineCharCount val=&quot;10&quot;/&gt;&lt;/TableIndex&gt;&lt;TableIndex row=&quot;3&quot; col=&quot;1&quot;&gt;&lt;linesCount val=&quot;1&quot;/&gt;&lt;lineCharCount val=&quot;5&quot;/&gt;&lt;/TableIndex&gt;&lt;TableIndex row=&quot;3&quot; col=&quot;2&quot;&gt;&lt;linesCount val=&quot;1&quot;/&gt;&lt;lineCharCount val=&quot;6&quot;/&gt;&lt;/TableIndex&gt;&lt;TableIndex row=&quot;3&quot; col=&quot;3&quot;&gt;&lt;linesCount val=&quot;1&quot;/&gt;&lt;lineCharCount val=&quot;7&quot;/&gt;&lt;/TableIndex&gt;&lt;TableIndex row=&quot;3&quot; col=&quot;4&quot;&gt;&lt;linesCount val=&quot;1&quot;/&gt;&lt;lineCharCount val=&quot;10&quot;/&gt;&lt;/TableIndex&gt;&lt;TableIndex row=&quot;4&quot; col=&quot;1&quot;&gt;&lt;linesCount val=&quot;1&quot;/&gt;&lt;lineCharCount val=&quot;5&quot;/&gt;&lt;/TableIndex&gt;&lt;TableIndex row=&quot;4&quot; col=&quot;2&quot;&gt;&lt;linesCount val=&quot;1&quot;/&gt;&lt;lineCharCount val=&quot;11&quot;/&gt;&lt;/TableIndex&gt;&lt;TableIndex row=&quot;4&quot; col=&quot;3&quot;&gt;&lt;linesCount val=&quot;1&quot;/&gt;&lt;lineCharCount val=&quot;4&quot;/&gt;&lt;/TableIndex&gt;&lt;TableIndex row=&quot;4&quot; col=&quot;4&quot;&gt;&lt;linesCount val=&quot;1&quot;/&gt;&lt;lineCharCount val=&quot;9&quot;/&gt;&lt;/TableIndex&gt;&lt;TableIndex row=&quot;5&quot; col=&quot;1&quot;&gt;&lt;linesCount val=&quot;1&quot;/&gt;&lt;lineCharCount val=&quot;5&quot;/&gt;&lt;/TableIndex&gt;&lt;TableIndex row=&quot;5&quot; col=&quot;2&quot;&gt;&lt;linesCount val=&quot;1&quot;/&gt;&lt;lineCharCount val=&quot;8&quot;/&gt;&lt;/TableIndex&gt;&lt;TableIndex row=&quot;5&quot; col=&quot;3&quot;&gt;&lt;linesCount val=&quot;1&quot;/&gt;&lt;lineCharCount val=&quot;7&quot;/&gt;&lt;/TableIndex&gt;&lt;TableIndex row=&quot;5&quot; col=&quot;4&quot;&gt;&lt;linesCount val=&quot;1&quot;/&gt;&lt;lineCharCount val=&quot;10&quot;/&gt;&lt;/TableIndex&gt;&lt;TableIndex row=&quot;6&quot; col=&quot;1&quot;&gt;&lt;linesCount val=&quot;1&quot;/&gt;&lt;lineCharCount val=&quot;28&quot;/&gt;&lt;/TableIndex&gt;&lt;TableIndex row=&quot;6&quot; col=&quot;2&quot;&gt;&lt;linesCount val=&quot;1&quot;/&gt;&lt;lineCharCount val=&quot;28&quot;/&gt;&lt;/TableIndex&gt;&lt;TableIndex row=&quot;6&quot; col=&quot;3&quot;&gt;&lt;linesCount val=&quot;1&quot;/&gt;&lt;lineCharCount val=&quot;28&quot;/&gt;&lt;/TableIndex&gt;&lt;TableIndex row=&quot;6&quot; col=&quot;4&quot;&gt;&lt;linesCount val=&quot;1&quot;/&gt;&lt;lineCharCount val=&quot;28&quot;/&gt;&lt;/TableIndex&gt;&lt;/ShapeTextInfo&gt;"/>
  <p:tag name="PRESENTER_SHAPEINFO" val="&lt;ThreeDShapeInfo&gt;&lt;uuid val=&quot;{A985A6C4-B7AA-4876-8640-0925BF86D096}&quot;/&gt;&lt;isInvalidForFieldText val=&quot;0&quot;/&gt;&lt;Image&gt;&lt;filename val=&quot;C:\Users\RTC\AppData\Local\Temp\CP81801601701953Session\CPTrustFolder81801601701953\PPTImport81801602649671\data\asimages\{A985A6C4-B7AA-4876-8640-0925BF86D096}_13.png&quot;/&gt;&lt;left val=&quot;30&quot;/&gt;&lt;top val=&quot;20&quot;/&gt;&lt;width val=&quot;659&quot;/&gt;&lt;height val=&quot;507&quot;/&gt;&lt;hasText val=&quot;1&quot;/&gt;&lt;/Image&gt;&lt;/ThreeDShapeInfo&gt;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11&quot;/&gt;&lt;lineCharCount val=&quot;4&quot;/&gt;&lt;lineCharCount val=&quot;6&quot;/&gt;&lt;lineCharCount val=&quot;6&quot;/&gt;&lt;/TableIndex&gt;&lt;/ShapeTextInfo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8&quot;/&gt;&lt;/TableIndex&gt;&lt;/ShapeTextInfo&gt;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29&quot;/&gt;&lt;lineCharCount val=&quot;27&quot;/&gt;&lt;lineCharCount val=&quot;26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271</Words>
  <Application>Microsoft Office PowerPoint</Application>
  <PresentationFormat>On-screen Show (4:3)</PresentationFormat>
  <Paragraphs>139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TENSE PPT</dc:title>
  <dc:creator>Rob Courtney</dc:creator>
  <cp:lastModifiedBy>Rob Courtney</cp:lastModifiedBy>
  <cp:revision>32</cp:revision>
  <dcterms:created xsi:type="dcterms:W3CDTF">2011-02-14T22:18:35Z</dcterms:created>
  <dcterms:modified xsi:type="dcterms:W3CDTF">2012-09-10T21:42:59Z</dcterms:modified>
</cp:coreProperties>
</file>