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0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embeddedFontLst>
    <p:embeddedFont>
      <p:font typeface="Papyrus" panose="03070502060502030205" pitchFamily="66" charset="0"/>
      <p:regular r:id="rId41"/>
    </p:embeddedFont>
    <p:embeddedFont>
      <p:font typeface="Boulder" pitchFamily="2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Permanent Marker" panose="02000000000000000000" pitchFamily="2" charset="0"/>
      <p:regular r:id="rId47"/>
    </p:embeddedFont>
  </p:embeddedFontLst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GZevM648i2VFEwKuD5TiA==" hashData="ddf3oBzxav1sNXBN6V3l5Qn/2u8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  <a:srgbClr val="CC99FF"/>
    <a:srgbClr val="CC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83" d="100"/>
          <a:sy n="83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1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9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54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3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4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2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4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4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E250-C83D-4F19-832D-52869D97A587}" type="datetimeFigureOut">
              <a:rPr lang="en-GB" smtClean="0"/>
              <a:t>19/12/2012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37C72-DD1A-4390-88F8-971988F54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6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8243" y="188640"/>
            <a:ext cx="30187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Papyrus" pitchFamily="66" charset="0"/>
              </a:rPr>
              <a:t>t</a:t>
            </a:r>
            <a:r>
              <a:rPr lang="en-GB" sz="3600" dirty="0" smtClean="0">
                <a:solidFill>
                  <a:schemeClr val="bg1"/>
                </a:solidFill>
                <a:latin typeface="Papyrus" pitchFamily="66" charset="0"/>
              </a:rPr>
              <a:t>alk about the</a:t>
            </a:r>
          </a:p>
          <a:p>
            <a:pPr algn="r"/>
            <a:r>
              <a:rPr lang="en-GB" sz="36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GB" sz="5800" b="1" dirty="0" smtClean="0">
                <a:solidFill>
                  <a:srgbClr val="FFFF99"/>
                </a:solidFill>
                <a:latin typeface="Papyrus" pitchFamily="66" charset="0"/>
              </a:rPr>
              <a:t>PAST</a:t>
            </a:r>
          </a:p>
          <a:p>
            <a:pPr algn="r"/>
            <a:r>
              <a:rPr lang="en-GB" sz="3600" dirty="0">
                <a:solidFill>
                  <a:schemeClr val="bg1"/>
                </a:solidFill>
                <a:latin typeface="Papyrus" pitchFamily="66" charset="0"/>
              </a:rPr>
              <a:t>u</a:t>
            </a:r>
            <a:r>
              <a:rPr lang="en-GB" sz="3600" dirty="0" smtClean="0">
                <a:solidFill>
                  <a:schemeClr val="bg1"/>
                </a:solidFill>
                <a:latin typeface="Papyrus" pitchFamily="66" charset="0"/>
              </a:rPr>
              <a:t>sing the</a:t>
            </a:r>
            <a:endParaRPr lang="en-GB" sz="36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5793" y="1908408"/>
            <a:ext cx="5990743" cy="26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perfect</a:t>
            </a:r>
            <a:r>
              <a:rPr lang="en-GB" sz="8800" dirty="0" smtClean="0">
                <a:latin typeface="Permanent Marker" pitchFamily="2" charset="0"/>
                <a:ea typeface="Permanent Marker" pitchFamily="2" charset="0"/>
              </a:rPr>
              <a:t> </a:t>
            </a:r>
          </a:p>
          <a:p>
            <a:r>
              <a:rPr lang="en-GB" sz="4800" dirty="0" smtClean="0">
                <a:solidFill>
                  <a:schemeClr val="bg1"/>
                </a:solidFill>
                <a:latin typeface="Permanent Marker" pitchFamily="2" charset="0"/>
                <a:ea typeface="Permanent Marker" pitchFamily="2" charset="0"/>
              </a:rPr>
              <a:t>               TENSE</a:t>
            </a:r>
            <a:endParaRPr lang="en-GB" sz="4800" dirty="0">
              <a:solidFill>
                <a:schemeClr val="bg1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5733256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Papyrus" pitchFamily="66" charset="0"/>
              </a:rPr>
              <a:t>a.k.a. le </a:t>
            </a:r>
            <a:r>
              <a:rPr lang="en-GB" sz="2800" b="1" dirty="0" smtClean="0">
                <a:solidFill>
                  <a:srgbClr val="FF0000"/>
                </a:solidFill>
                <a:latin typeface="Papyrus" pitchFamily="66" charset="0"/>
              </a:rPr>
              <a:t>P</a:t>
            </a:r>
            <a:r>
              <a:rPr lang="en-GB" sz="2800" b="1" dirty="0" smtClean="0">
                <a:latin typeface="Papyrus" pitchFamily="66" charset="0"/>
              </a:rPr>
              <a:t>assé </a:t>
            </a:r>
            <a:r>
              <a:rPr lang="en-GB" sz="2800" b="1" dirty="0" err="1" smtClean="0">
                <a:solidFill>
                  <a:srgbClr val="FF0000"/>
                </a:solidFill>
                <a:latin typeface="Papyrus" pitchFamily="66" charset="0"/>
              </a:rPr>
              <a:t>C</a:t>
            </a:r>
            <a:r>
              <a:rPr lang="en-GB" sz="2800" b="1" dirty="0" err="1" smtClean="0">
                <a:latin typeface="Papyrus" pitchFamily="66" charset="0"/>
              </a:rPr>
              <a:t>omposé</a:t>
            </a:r>
            <a:endParaRPr lang="en-GB" sz="2800" b="1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8384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Roger 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a joué 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au tennis</a:t>
            </a:r>
            <a:endParaRPr lang="en-GB" sz="60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332656"/>
            <a:ext cx="5983776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(Roger played tennis)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829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906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J’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ai acheté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des chaussures!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60648"/>
            <a:ext cx="8460432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(I bought some shoes!)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574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906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Nous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avons fini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les devoirs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332656"/>
            <a:ext cx="6984776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(We finished our homework)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0002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906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L’avion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a atterri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à Paris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4376" y="260648"/>
            <a:ext cx="6044088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(The plane landed in Paris)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0819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9060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Nous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avons vendu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notre</a:t>
            </a:r>
          </a:p>
          <a:p>
            <a:r>
              <a:rPr lang="en-GB" sz="54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                               maison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332656"/>
            <a:ext cx="676875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(We have sold our house)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62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906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Ils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ont attendu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le train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260648"/>
            <a:ext cx="6408712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(They waited for the train)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8460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70722">
            <a:off x="467544" y="784460"/>
            <a:ext cx="496482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smtClean="0">
                <a:solidFill>
                  <a:srgbClr val="FF0000"/>
                </a:solidFill>
                <a:latin typeface="Boulder" pitchFamily="2" charset="0"/>
              </a:rPr>
              <a:t>SHOCK</a:t>
            </a:r>
          </a:p>
          <a:p>
            <a:r>
              <a:rPr lang="en-GB" sz="11500" smtClean="0">
                <a:solidFill>
                  <a:srgbClr val="FF0000"/>
                </a:solidFill>
                <a:latin typeface="Boulder" pitchFamily="2" charset="0"/>
              </a:rPr>
              <a:t>NEWS!</a:t>
            </a:r>
            <a:endParaRPr lang="en-GB" sz="11500">
              <a:solidFill>
                <a:srgbClr val="FF0000"/>
              </a:solidFill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9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8592" y="274578"/>
            <a:ext cx="393889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Papyrus" pitchFamily="66" charset="0"/>
              </a:rPr>
              <a:t>i</a:t>
            </a:r>
            <a:r>
              <a:rPr lang="en-GB" sz="66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Papyrus" pitchFamily="66" charset="0"/>
              </a:rPr>
              <a:t>rregular</a:t>
            </a:r>
          </a:p>
          <a:p>
            <a:r>
              <a:rPr lang="en-GB" sz="6600" b="1">
                <a:latin typeface="Papyrus" pitchFamily="66" charset="0"/>
              </a:rPr>
              <a:t>v</a:t>
            </a:r>
            <a:r>
              <a:rPr lang="en-GB" sz="6600" b="1" smtClean="0">
                <a:latin typeface="Papyrus" pitchFamily="66" charset="0"/>
              </a:rPr>
              <a:t>erbs have</a:t>
            </a:r>
          </a:p>
          <a:p>
            <a:r>
              <a:rPr lang="en-GB" sz="6600" b="1">
                <a:latin typeface="Papyrus" pitchFamily="66" charset="0"/>
              </a:rPr>
              <a:t>i</a:t>
            </a:r>
            <a:r>
              <a:rPr lang="en-GB" sz="6600" b="1" smtClean="0">
                <a:latin typeface="Papyrus" pitchFamily="66" charset="0"/>
              </a:rPr>
              <a:t>rregular</a:t>
            </a:r>
          </a:p>
          <a:p>
            <a:r>
              <a:rPr lang="en-GB" sz="66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Papyrus" pitchFamily="66" charset="0"/>
              </a:rPr>
              <a:t>p</a:t>
            </a:r>
            <a:r>
              <a:rPr lang="en-GB" sz="66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Papyrus" pitchFamily="66" charset="0"/>
              </a:rPr>
              <a:t>ast </a:t>
            </a:r>
          </a:p>
          <a:p>
            <a:r>
              <a:rPr lang="en-GB" sz="66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Papyrus" pitchFamily="66" charset="0"/>
              </a:rPr>
              <a:t>participles</a:t>
            </a:r>
            <a:endParaRPr lang="en-GB" sz="6600" b="1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Papyru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229200"/>
            <a:ext cx="1485866" cy="1210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5658" y="6237312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examples</a:t>
            </a:r>
            <a:endParaRPr lang="en-GB" sz="3200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010" y="131510"/>
            <a:ext cx="6552728" cy="6969898"/>
            <a:chOff x="236010" y="131510"/>
            <a:chExt cx="6552728" cy="69698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010" y="131510"/>
              <a:ext cx="6552728" cy="69698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8153" y="261794"/>
              <a:ext cx="675735" cy="9825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99686" y="6207695"/>
              <a:ext cx="2640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>
                  <a:latin typeface="Papyrus" pitchFamily="66" charset="0"/>
                </a:rPr>
                <a:t>a</a:t>
              </a:r>
              <a:r>
                <a:rPr lang="en-GB" sz="2400" b="1" smtClean="0">
                  <a:latin typeface="Papyrus" pitchFamily="66" charset="0"/>
                </a:rPr>
                <a:t>nd a few more ….. !</a:t>
              </a:r>
              <a:endParaRPr lang="en-GB" sz="2400" b="1">
                <a:latin typeface="Papyru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23741" y="728112"/>
              <a:ext cx="1924123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latin typeface="Boulder" pitchFamily="2" charset="0"/>
                </a:rPr>
                <a:t>a</a:t>
              </a:r>
              <a:r>
                <a:rPr lang="en-GB" sz="3200" smtClean="0">
                  <a:latin typeface="Boulder" pitchFamily="2" charset="0"/>
                </a:rPr>
                <a:t>voir</a:t>
              </a:r>
            </a:p>
            <a:p>
              <a:r>
                <a:rPr lang="en-GB" sz="3200">
                  <a:latin typeface="Boulder" pitchFamily="2" charset="0"/>
                </a:rPr>
                <a:t>ê</a:t>
              </a:r>
              <a:r>
                <a:rPr lang="en-GB" sz="3200" smtClean="0">
                  <a:latin typeface="Boulder" pitchFamily="2" charset="0"/>
                </a:rPr>
                <a:t>tre</a:t>
              </a:r>
            </a:p>
            <a:p>
              <a:r>
                <a:rPr lang="en-GB" sz="3200">
                  <a:latin typeface="Boulder" pitchFamily="2" charset="0"/>
                </a:rPr>
                <a:t>f</a:t>
              </a:r>
              <a:r>
                <a:rPr lang="en-GB" sz="3200" smtClean="0">
                  <a:latin typeface="Boulder" pitchFamily="2" charset="0"/>
                </a:rPr>
                <a:t>aire</a:t>
              </a:r>
            </a:p>
            <a:p>
              <a:r>
                <a:rPr lang="en-GB" sz="3200">
                  <a:latin typeface="Boulder" pitchFamily="2" charset="0"/>
                </a:rPr>
                <a:t>v</a:t>
              </a:r>
              <a:r>
                <a:rPr lang="en-GB" sz="3200" smtClean="0">
                  <a:latin typeface="Boulder" pitchFamily="2" charset="0"/>
                </a:rPr>
                <a:t>oir</a:t>
              </a:r>
            </a:p>
            <a:p>
              <a:r>
                <a:rPr lang="en-GB" sz="3200" smtClean="0">
                  <a:latin typeface="Boulder" pitchFamily="2" charset="0"/>
                </a:rPr>
                <a:t>lire</a:t>
              </a:r>
            </a:p>
            <a:p>
              <a:r>
                <a:rPr lang="en-GB" sz="3200">
                  <a:latin typeface="Boulder" pitchFamily="2" charset="0"/>
                </a:rPr>
                <a:t>b</a:t>
              </a:r>
              <a:r>
                <a:rPr lang="en-GB" sz="3200" smtClean="0">
                  <a:latin typeface="Boulder" pitchFamily="2" charset="0"/>
                </a:rPr>
                <a:t>oire</a:t>
              </a:r>
            </a:p>
            <a:p>
              <a:r>
                <a:rPr lang="en-GB" sz="3200">
                  <a:latin typeface="Boulder" pitchFamily="2" charset="0"/>
                </a:rPr>
                <a:t>m</a:t>
              </a:r>
              <a:r>
                <a:rPr lang="en-GB" sz="3200" smtClean="0">
                  <a:latin typeface="Boulder" pitchFamily="2" charset="0"/>
                </a:rPr>
                <a:t>ettre</a:t>
              </a:r>
            </a:p>
            <a:p>
              <a:r>
                <a:rPr lang="en-GB" sz="3200" smtClean="0">
                  <a:latin typeface="Boulder" pitchFamily="2" charset="0"/>
                </a:rPr>
                <a:t>prendre</a:t>
              </a:r>
            </a:p>
            <a:p>
              <a:r>
                <a:rPr lang="en-GB" sz="3200">
                  <a:latin typeface="Boulder" pitchFamily="2" charset="0"/>
                </a:rPr>
                <a:t>d</a:t>
              </a:r>
              <a:r>
                <a:rPr lang="en-GB" sz="3200" smtClean="0">
                  <a:latin typeface="Boulder" pitchFamily="2" charset="0"/>
                </a:rPr>
                <a:t>ire</a:t>
              </a:r>
            </a:p>
            <a:p>
              <a:r>
                <a:rPr lang="en-GB" sz="3200">
                  <a:latin typeface="Boulder" pitchFamily="2" charset="0"/>
                </a:rPr>
                <a:t>p</a:t>
              </a:r>
              <a:r>
                <a:rPr lang="en-GB" sz="3200" smtClean="0">
                  <a:latin typeface="Boulder" pitchFamily="2" charset="0"/>
                </a:rPr>
                <a:t>ouvoir</a:t>
              </a:r>
            </a:p>
            <a:p>
              <a:r>
                <a:rPr lang="en-GB" sz="3200" smtClean="0">
                  <a:latin typeface="Boulder" pitchFamily="2" charset="0"/>
                </a:rPr>
                <a:t>vouloir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0005" y="728112"/>
              <a:ext cx="1924123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e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u</a:t>
              </a:r>
            </a:p>
            <a:p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é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té</a:t>
              </a:r>
            </a:p>
            <a:p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f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ait</a:t>
              </a:r>
            </a:p>
            <a:p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v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u</a:t>
              </a:r>
            </a:p>
            <a:p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l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u</a:t>
              </a:r>
            </a:p>
            <a:p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b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u</a:t>
              </a:r>
            </a:p>
            <a:p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m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is</a:t>
              </a:r>
            </a:p>
            <a:p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pris</a:t>
              </a:r>
            </a:p>
            <a:p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d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it</a:t>
              </a:r>
            </a:p>
            <a:p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p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u</a:t>
              </a:r>
            </a:p>
            <a:p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voulu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73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build="p" advAuto="50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8390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Mon père 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a fait 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du VTT</a:t>
            </a:r>
            <a:endParaRPr lang="en-GB" sz="60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912" y="332656"/>
            <a:ext cx="4687632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(My dad went mountain biking)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272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7092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Tu 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as lu 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le journal?</a:t>
            </a:r>
            <a:endParaRPr lang="en-GB" sz="60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260648"/>
            <a:ext cx="5987900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(Have you read the paper?)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842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88640"/>
            <a:ext cx="62372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>
                <a:solidFill>
                  <a:schemeClr val="bg1"/>
                </a:solidFill>
                <a:latin typeface="Papyrus" pitchFamily="66" charset="0"/>
              </a:rPr>
              <a:t>b</a:t>
            </a:r>
            <a:r>
              <a:rPr lang="en-GB" sz="3600" smtClean="0">
                <a:solidFill>
                  <a:schemeClr val="bg1"/>
                </a:solidFill>
                <a:latin typeface="Papyrus" pitchFamily="66" charset="0"/>
              </a:rPr>
              <a:t>ut </a:t>
            </a:r>
            <a:r>
              <a:rPr lang="en-GB" sz="3600" b="1" smtClean="0">
                <a:solidFill>
                  <a:srgbClr val="FF0000"/>
                </a:solidFill>
                <a:latin typeface="Papyrus" pitchFamily="66" charset="0"/>
              </a:rPr>
              <a:t>before</a:t>
            </a:r>
            <a:r>
              <a:rPr lang="en-GB" sz="3600" smtClean="0">
                <a:solidFill>
                  <a:schemeClr val="bg1"/>
                </a:solidFill>
                <a:latin typeface="Papyrus" pitchFamily="66" charset="0"/>
              </a:rPr>
              <a:t> we talk </a:t>
            </a:r>
            <a:r>
              <a:rPr lang="en-GB" sz="3600" dirty="0" smtClean="0">
                <a:solidFill>
                  <a:schemeClr val="bg1"/>
                </a:solidFill>
                <a:latin typeface="Papyrus" pitchFamily="66" charset="0"/>
              </a:rPr>
              <a:t>about the</a:t>
            </a:r>
          </a:p>
          <a:p>
            <a:pPr algn="r"/>
            <a:r>
              <a:rPr lang="en-GB" sz="36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GB" sz="5800" b="1" dirty="0" smtClean="0">
                <a:solidFill>
                  <a:srgbClr val="FFFF99"/>
                </a:solidFill>
                <a:latin typeface="Papyrus" pitchFamily="66" charset="0"/>
              </a:rPr>
              <a:t>PAST</a:t>
            </a:r>
          </a:p>
          <a:p>
            <a:pPr algn="r"/>
            <a:r>
              <a:rPr lang="en-GB" sz="3600">
                <a:solidFill>
                  <a:schemeClr val="bg1"/>
                </a:solidFill>
                <a:latin typeface="Papyrus" pitchFamily="66" charset="0"/>
              </a:rPr>
              <a:t>l</a:t>
            </a:r>
            <a:r>
              <a:rPr lang="en-GB" sz="3600" smtClean="0">
                <a:solidFill>
                  <a:schemeClr val="bg1"/>
                </a:solidFill>
                <a:latin typeface="Papyrus" pitchFamily="66" charset="0"/>
              </a:rPr>
              <a:t>et’s talk about the</a:t>
            </a:r>
            <a:endParaRPr lang="en-GB" sz="36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5793" y="1908408"/>
            <a:ext cx="593624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present</a:t>
            </a:r>
            <a:r>
              <a:rPr lang="en-GB" sz="8800" smtClean="0">
                <a:latin typeface="Permanent Marker" pitchFamily="2" charset="0"/>
                <a:ea typeface="Permanent Marker" pitchFamily="2" charset="0"/>
              </a:rPr>
              <a:t> </a:t>
            </a:r>
            <a:endParaRPr lang="en-GB" sz="8800" dirty="0" smtClean="0"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288717">
            <a:off x="1517988" y="364048"/>
            <a:ext cx="66544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smtClean="0">
                <a:latin typeface="Boulder" pitchFamily="2" charset="0"/>
              </a:rPr>
              <a:t>FOR</a:t>
            </a:r>
            <a:r>
              <a:rPr lang="en-GB" sz="8000" smtClean="0">
                <a:latin typeface="Boulder" pitchFamily="2" charset="0"/>
              </a:rPr>
              <a:t> </a:t>
            </a:r>
          </a:p>
          <a:p>
            <a:r>
              <a:rPr lang="en-GB" sz="11000" smtClean="0">
                <a:latin typeface="Boulder" pitchFamily="2" charset="0"/>
              </a:rPr>
              <a:t>EXAMPLE</a:t>
            </a:r>
            <a:endParaRPr lang="en-GB" sz="11000"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0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6035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On 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a bu 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du café</a:t>
            </a:r>
            <a:endParaRPr lang="en-GB" sz="60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260648"/>
            <a:ext cx="4536504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(We drank coffee)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2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5661248"/>
            <a:ext cx="79544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J’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ai pris 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un parapluie</a:t>
            </a:r>
            <a:endParaRPr lang="en-GB" sz="60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5797713"/>
            <a:ext cx="7272808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(I took an umbrella)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5290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6277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Elles 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ont eu </a:t>
            </a:r>
            <a:r>
              <a:rPr lang="en-GB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peur</a:t>
            </a:r>
            <a:endParaRPr lang="en-GB" sz="60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260648"/>
            <a:ext cx="4536504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(They (the girls) were frightened)</a:t>
            </a:r>
            <a:endParaRPr lang="en-GB" sz="2400"/>
          </a:p>
        </p:txBody>
      </p:sp>
      <p:grpSp>
        <p:nvGrpSpPr>
          <p:cNvPr id="6" name="Group 5"/>
          <p:cNvGrpSpPr/>
          <p:nvPr/>
        </p:nvGrpSpPr>
        <p:grpSpPr>
          <a:xfrm>
            <a:off x="83518" y="1968972"/>
            <a:ext cx="1495922" cy="1129605"/>
            <a:chOff x="83518" y="1968972"/>
            <a:chExt cx="1495922" cy="1129605"/>
          </a:xfrm>
        </p:grpSpPr>
        <p:sp>
          <p:nvSpPr>
            <p:cNvPr id="3" name="Up Arrow 2"/>
            <p:cNvSpPr/>
            <p:nvPr/>
          </p:nvSpPr>
          <p:spPr>
            <a:xfrm rot="2097222">
              <a:off x="260428" y="1968972"/>
              <a:ext cx="288032" cy="868354"/>
            </a:xfrm>
            <a:prstGeom prst="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3518" y="2636912"/>
              <a:ext cx="1495922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smtClean="0">
                  <a:latin typeface="Papyrus" pitchFamily="66" charset="0"/>
                </a:rPr>
                <a:t>Lui aussi !</a:t>
              </a:r>
              <a:endParaRPr lang="en-GB" sz="2400" b="1">
                <a:latin typeface="Papyru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6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70722">
            <a:off x="467545" y="703061"/>
            <a:ext cx="4964821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smtClean="0">
                <a:solidFill>
                  <a:srgbClr val="FF0000"/>
                </a:solidFill>
                <a:latin typeface="Boulder" pitchFamily="2" charset="0"/>
              </a:rPr>
              <a:t>MORE</a:t>
            </a:r>
          </a:p>
          <a:p>
            <a:r>
              <a:rPr lang="en-GB" sz="11500" smtClean="0">
                <a:solidFill>
                  <a:srgbClr val="FF0000"/>
                </a:solidFill>
                <a:latin typeface="Boulder" pitchFamily="2" charset="0"/>
              </a:rPr>
              <a:t>SHOCK</a:t>
            </a:r>
          </a:p>
          <a:p>
            <a:r>
              <a:rPr lang="en-GB" sz="11500" smtClean="0">
                <a:solidFill>
                  <a:srgbClr val="FF0000"/>
                </a:solidFill>
                <a:latin typeface="Boulder" pitchFamily="2" charset="0"/>
              </a:rPr>
              <a:t>NEWS!</a:t>
            </a:r>
            <a:endParaRPr lang="en-GB" sz="11500">
              <a:solidFill>
                <a:srgbClr val="FF0000"/>
              </a:solidFill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5097958"/>
            <a:ext cx="1460656" cy="923330"/>
          </a:xfrm>
          <a:prstGeom prst="rect">
            <a:avLst/>
          </a:prstGeom>
          <a:solidFill>
            <a:srgbClr val="FF33CC"/>
          </a:solidFill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5400" b="1" u="sng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this</a:t>
            </a:r>
            <a:endParaRPr lang="en-GB" sz="5400" b="1" u="sng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6890028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latin typeface="Papyrus" pitchFamily="66" charset="0"/>
              </a:rPr>
              <a:t>The </a:t>
            </a:r>
            <a:r>
              <a:rPr lang="en-GB" sz="4000" b="1" smtClean="0">
                <a:solidFill>
                  <a:srgbClr val="FF0000"/>
                </a:solidFill>
                <a:latin typeface="Papyrus" pitchFamily="66" charset="0"/>
              </a:rPr>
              <a:t>AUXILIARY</a:t>
            </a:r>
            <a:r>
              <a:rPr lang="en-GB" sz="4000" b="1" smtClean="0">
                <a:latin typeface="Papyrus" pitchFamily="66" charset="0"/>
              </a:rPr>
              <a:t> VERB</a:t>
            </a:r>
          </a:p>
          <a:p>
            <a:r>
              <a:rPr lang="en-GB" sz="8000" b="1">
                <a:latin typeface="Papyrus" pitchFamily="66" charset="0"/>
              </a:rPr>
              <a:t>f</a:t>
            </a:r>
            <a:r>
              <a:rPr lang="en-GB" sz="8000" b="1" smtClean="0">
                <a:latin typeface="Papyrus" pitchFamily="66" charset="0"/>
              </a:rPr>
              <a:t>or some verbs</a:t>
            </a:r>
          </a:p>
          <a:p>
            <a:r>
              <a:rPr lang="en-GB" sz="4400" b="1">
                <a:latin typeface="Papyrus" pitchFamily="66" charset="0"/>
              </a:rPr>
              <a:t>i</a:t>
            </a:r>
            <a:r>
              <a:rPr lang="en-GB" sz="4400" b="1" smtClean="0">
                <a:latin typeface="Papyrus" pitchFamily="66" charset="0"/>
              </a:rPr>
              <a:t>s not AVOIR but</a:t>
            </a:r>
          </a:p>
          <a:p>
            <a:r>
              <a:rPr lang="en-GB" sz="11500" b="1" smtClean="0">
                <a:latin typeface="Papyrus" pitchFamily="66" charset="0"/>
              </a:rPr>
              <a:t>is </a:t>
            </a:r>
            <a:r>
              <a:rPr lang="en-GB" sz="11500" b="1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ETRE</a:t>
            </a:r>
            <a:endParaRPr lang="en-GB" sz="11500" b="1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5229200"/>
            <a:ext cx="1584176" cy="749697"/>
          </a:xfrm>
          <a:prstGeom prst="rect">
            <a:avLst/>
          </a:prstGeom>
          <a:solidFill>
            <a:srgbClr val="FF3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1613" y="5169966"/>
            <a:ext cx="4623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>
                <a:latin typeface="Papyrus" pitchFamily="66" charset="0"/>
              </a:rPr>
              <a:t>w</a:t>
            </a:r>
            <a:r>
              <a:rPr lang="en-GB" sz="5400" b="1" smtClean="0">
                <a:latin typeface="Papyrus" pitchFamily="66" charset="0"/>
              </a:rPr>
              <a:t>hich goes like</a:t>
            </a:r>
            <a:endParaRPr lang="en-GB" sz="5400" b="1"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372200" y="5229200"/>
            <a:ext cx="2088232" cy="749697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rgbClr val="FF0000"/>
                </a:solidFill>
              </a:rPr>
              <a:t>CLICK HERE!</a:t>
            </a:r>
            <a:endParaRPr lang="en-GB" b="1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1560" y="-169076"/>
            <a:ext cx="6552728" cy="6552728"/>
            <a:chOff x="755576" y="116632"/>
            <a:chExt cx="6552728" cy="655272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116632"/>
              <a:ext cx="6552728" cy="655272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4774" y="261794"/>
              <a:ext cx="675735" cy="9825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01652" y="1133163"/>
              <a:ext cx="1556836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>
                  <a:latin typeface="Boulder" pitchFamily="2" charset="0"/>
                </a:rPr>
                <a:t>j</a:t>
              </a:r>
              <a:r>
                <a:rPr lang="en-GB" sz="3200" smtClean="0">
                  <a:latin typeface="Boulder" pitchFamily="2" charset="0"/>
                </a:rPr>
                <a:t>e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suis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>
                  <a:latin typeface="Boulder" pitchFamily="2" charset="0"/>
                </a:rPr>
                <a:t>t</a:t>
              </a:r>
              <a:r>
                <a:rPr lang="en-GB" sz="3200" smtClean="0">
                  <a:latin typeface="Boulder" pitchFamily="2" charset="0"/>
                </a:rPr>
                <a:t>u </a:t>
              </a:r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e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s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>
                  <a:latin typeface="Boulder" pitchFamily="2" charset="0"/>
                </a:rPr>
                <a:t>i</a:t>
              </a:r>
              <a:r>
                <a:rPr lang="en-GB" sz="3200" smtClean="0">
                  <a:latin typeface="Boulder" pitchFamily="2" charset="0"/>
                </a:rPr>
                <a:t>l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est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>
                  <a:latin typeface="Boulder" pitchFamily="2" charset="0"/>
                </a:rPr>
                <a:t>e</a:t>
              </a:r>
              <a:r>
                <a:rPr lang="en-GB" sz="3200" smtClean="0">
                  <a:latin typeface="Boulder" pitchFamily="2" charset="0"/>
                </a:rPr>
                <a:t>lle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est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on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est</a:t>
              </a:r>
              <a:endParaRPr lang="en-GB" sz="3200">
                <a:solidFill>
                  <a:srgbClr val="FF0000"/>
                </a:solidFill>
                <a:latin typeface="Boulder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8602" y="1133163"/>
              <a:ext cx="2795958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>
                  <a:latin typeface="Boulder" pitchFamily="2" charset="0"/>
                </a:rPr>
                <a:t>n</a:t>
              </a:r>
              <a:r>
                <a:rPr lang="en-GB" sz="3200" smtClean="0">
                  <a:latin typeface="Boulder" pitchFamily="2" charset="0"/>
                </a:rPr>
                <a:t>ous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sommes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vous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êtes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>
                  <a:latin typeface="Boulder" pitchFamily="2" charset="0"/>
                </a:rPr>
                <a:t>i</a:t>
              </a:r>
              <a:r>
                <a:rPr lang="en-GB" sz="3200" smtClean="0">
                  <a:latin typeface="Boulder" pitchFamily="2" charset="0"/>
                </a:rPr>
                <a:t>ls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sont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>
                  <a:latin typeface="Boulder" pitchFamily="2" charset="0"/>
                </a:rPr>
                <a:t>e</a:t>
              </a:r>
              <a:r>
                <a:rPr lang="en-GB" sz="3200" smtClean="0">
                  <a:latin typeface="Boulder" pitchFamily="2" charset="0"/>
                </a:rPr>
                <a:t>lles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sont</a:t>
              </a:r>
            </a:p>
            <a:p>
              <a:endParaRPr lang="en-GB" sz="3200">
                <a:latin typeface="Boulder" pitchFamily="2" charset="0"/>
              </a:endParaRPr>
            </a:p>
            <a:p>
              <a:endParaRPr lang="en-GB" sz="3200">
                <a:solidFill>
                  <a:srgbClr val="FF0000"/>
                </a:solidFill>
                <a:latin typeface="Boulder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1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5457998"/>
            <a:ext cx="4270721" cy="923330"/>
          </a:xfrm>
          <a:prstGeom prst="rect">
            <a:avLst/>
          </a:prstGeom>
          <a:solidFill>
            <a:srgbClr val="FF33CC">
              <a:alpha val="0"/>
            </a:srgbClr>
          </a:solidFill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5400" b="1" u="sng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thESE ONES</a:t>
            </a:r>
            <a:endParaRPr lang="en-GB" sz="5400" b="1" u="sng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3389" y="260648"/>
            <a:ext cx="660629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latin typeface="Papyrus" pitchFamily="66" charset="0"/>
              </a:rPr>
              <a:t>The se are the</a:t>
            </a:r>
          </a:p>
          <a:p>
            <a:r>
              <a:rPr lang="en-GB" sz="3600" b="1" smtClean="0">
                <a:solidFill>
                  <a:srgbClr val="FF0000"/>
                </a:solidFill>
                <a:latin typeface="Papyrus" pitchFamily="66" charset="0"/>
              </a:rPr>
              <a:t>MRS VAN DER TRAMP</a:t>
            </a:r>
          </a:p>
          <a:p>
            <a:r>
              <a:rPr lang="en-GB" sz="3600" b="1">
                <a:latin typeface="Papyrus" pitchFamily="66" charset="0"/>
              </a:rPr>
              <a:t>o</a:t>
            </a:r>
            <a:r>
              <a:rPr lang="en-GB" sz="3600" b="1" smtClean="0">
                <a:latin typeface="Papyrus" pitchFamily="66" charset="0"/>
              </a:rPr>
              <a:t>r </a:t>
            </a:r>
            <a:r>
              <a:rPr lang="en-GB" sz="3600" b="1" smtClean="0">
                <a:solidFill>
                  <a:srgbClr val="FF0000"/>
                </a:solidFill>
                <a:latin typeface="Papyrus" pitchFamily="66" charset="0"/>
              </a:rPr>
              <a:t>DR VE MANTRAP </a:t>
            </a:r>
            <a:r>
              <a:rPr lang="en-GB" sz="3600" b="1" smtClean="0">
                <a:latin typeface="Papyrus" pitchFamily="66" charset="0"/>
              </a:rPr>
              <a:t>verbs</a:t>
            </a:r>
          </a:p>
          <a:p>
            <a:r>
              <a:rPr lang="en-GB" sz="5400" b="1" smtClean="0">
                <a:latin typeface="Papyrus" pitchFamily="66" charset="0"/>
              </a:rPr>
              <a:t>Or quite simply the</a:t>
            </a:r>
          </a:p>
          <a:p>
            <a:r>
              <a:rPr lang="en-GB" sz="5400" b="1">
                <a:latin typeface="Papyrus" pitchFamily="66" charset="0"/>
              </a:rPr>
              <a:t>b</a:t>
            </a:r>
            <a:r>
              <a:rPr lang="en-GB" sz="5400" b="1" smtClean="0">
                <a:latin typeface="Papyrus" pitchFamily="66" charset="0"/>
              </a:rPr>
              <a:t>asic verbs of</a:t>
            </a:r>
          </a:p>
          <a:p>
            <a:r>
              <a:rPr lang="en-GB" sz="6600" b="1">
                <a:solidFill>
                  <a:srgbClr val="FF0000"/>
                </a:solidFill>
                <a:latin typeface="Papyrus" pitchFamily="66" charset="0"/>
                <a:ea typeface="Permanent Marker" pitchFamily="2" charset="0"/>
              </a:rPr>
              <a:t>g</a:t>
            </a:r>
            <a:r>
              <a:rPr lang="en-GB" sz="6600" b="1" smtClean="0">
                <a:solidFill>
                  <a:srgbClr val="FF0000"/>
                </a:solidFill>
                <a:latin typeface="Papyrus" pitchFamily="66" charset="0"/>
                <a:ea typeface="Permanent Marker" pitchFamily="2" charset="0"/>
              </a:rPr>
              <a:t>oing, coming, </a:t>
            </a:r>
          </a:p>
          <a:p>
            <a:r>
              <a:rPr lang="en-GB" sz="6600" b="1">
                <a:solidFill>
                  <a:srgbClr val="FF0000"/>
                </a:solidFill>
                <a:latin typeface="Papyrus" pitchFamily="66" charset="0"/>
                <a:ea typeface="Permanent Marker" pitchFamily="2" charset="0"/>
              </a:rPr>
              <a:t>a</a:t>
            </a:r>
            <a:r>
              <a:rPr lang="en-GB" sz="6600" b="1" smtClean="0">
                <a:solidFill>
                  <a:srgbClr val="FF0000"/>
                </a:solidFill>
                <a:latin typeface="Papyrus" pitchFamily="66" charset="0"/>
                <a:ea typeface="Permanent Marker" pitchFamily="2" charset="0"/>
              </a:rPr>
              <a:t>rriving </a:t>
            </a:r>
            <a:r>
              <a:rPr lang="en-GB" sz="6600" b="1" smtClean="0">
                <a:latin typeface="Papyrus" pitchFamily="66" charset="0"/>
                <a:ea typeface="Permanent Marker" pitchFamily="2" charset="0"/>
              </a:rPr>
              <a:t>&amp;</a:t>
            </a:r>
            <a:r>
              <a:rPr lang="en-GB" sz="6600" b="1" smtClean="0">
                <a:solidFill>
                  <a:srgbClr val="FF0000"/>
                </a:solidFill>
                <a:latin typeface="Papyrus" pitchFamily="66" charset="0"/>
                <a:ea typeface="Permanent Marker" pitchFamily="2" charset="0"/>
              </a:rPr>
              <a:t> leaving</a:t>
            </a:r>
            <a:endParaRPr lang="en-GB" sz="6600" b="1">
              <a:solidFill>
                <a:srgbClr val="FF0000"/>
              </a:solidFill>
              <a:latin typeface="Papyrus" pitchFamily="66" charset="0"/>
              <a:ea typeface="Permanent Marker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640" y="5517232"/>
            <a:ext cx="4464496" cy="749697"/>
          </a:xfrm>
          <a:prstGeom prst="rect">
            <a:avLst/>
          </a:prstGeom>
          <a:solidFill>
            <a:srgbClr val="FF3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1613" y="5530006"/>
            <a:ext cx="984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smtClean="0">
                <a:latin typeface="Papyrus" pitchFamily="66" charset="0"/>
              </a:rPr>
              <a:t>i.e.</a:t>
            </a:r>
            <a:endParaRPr lang="en-GB" sz="5400" b="1"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796136" y="5616733"/>
            <a:ext cx="2088232" cy="749697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rgbClr val="FF0000"/>
                </a:solidFill>
              </a:rPr>
              <a:t>CLICK HERE!</a:t>
            </a:r>
            <a:endParaRPr lang="en-GB" b="1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504" y="188640"/>
            <a:ext cx="6552728" cy="6552728"/>
            <a:chOff x="236010" y="131510"/>
            <a:chExt cx="6552728" cy="655272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010" y="131510"/>
              <a:ext cx="6552728" cy="655272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8153" y="261794"/>
              <a:ext cx="675735" cy="9825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423741" y="5460102"/>
              <a:ext cx="43652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1" smtClean="0">
                  <a:latin typeface="Papyrus" pitchFamily="66" charset="0"/>
                </a:rPr>
                <a:t>*</a:t>
              </a:r>
              <a:r>
                <a:rPr lang="en-GB" sz="2800" b="1" smtClean="0">
                  <a:latin typeface="Papyrus" pitchFamily="66" charset="0"/>
                </a:rPr>
                <a:t> PPs are </a:t>
              </a:r>
              <a:r>
                <a:rPr lang="en-GB" sz="3600" b="1" smtClean="0">
                  <a:solidFill>
                    <a:srgbClr val="FF0000"/>
                  </a:solidFill>
                  <a:latin typeface="Papyrus" pitchFamily="66" charset="0"/>
                </a:rPr>
                <a:t>venu</a:t>
              </a:r>
              <a:r>
                <a:rPr lang="en-GB" sz="3600" b="1" smtClean="0">
                  <a:latin typeface="Papyrus" pitchFamily="66" charset="0"/>
                </a:rPr>
                <a:t>, </a:t>
              </a:r>
              <a:r>
                <a:rPr lang="en-GB" sz="3600" b="1" smtClean="0">
                  <a:solidFill>
                    <a:srgbClr val="FF0000"/>
                  </a:solidFill>
                  <a:latin typeface="Papyrus" pitchFamily="66" charset="0"/>
                </a:rPr>
                <a:t>mort</a:t>
              </a:r>
              <a:r>
                <a:rPr lang="en-GB" sz="3600" b="1" smtClean="0">
                  <a:latin typeface="Papyrus" pitchFamily="66" charset="0"/>
                </a:rPr>
                <a:t>, </a:t>
              </a:r>
              <a:r>
                <a:rPr lang="en-GB" sz="3600" b="1" smtClean="0">
                  <a:solidFill>
                    <a:srgbClr val="FF0000"/>
                  </a:solidFill>
                  <a:latin typeface="Papyrus" pitchFamily="66" charset="0"/>
                </a:rPr>
                <a:t>né</a:t>
              </a:r>
              <a:endParaRPr lang="en-GB" sz="2800" b="1">
                <a:solidFill>
                  <a:srgbClr val="FF0000"/>
                </a:solidFill>
                <a:latin typeface="Papyrus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3741" y="1052736"/>
              <a:ext cx="205521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smtClean="0">
                  <a:latin typeface="Boulder" pitchFamily="2" charset="0"/>
                </a:rPr>
                <a:t>aller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arriver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entrer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monter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tomber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mourir *</a:t>
              </a:r>
            </a:p>
            <a:p>
              <a:r>
                <a:rPr lang="en-GB" sz="3200" smtClean="0">
                  <a:latin typeface="Boulder" pitchFamily="2" charset="0"/>
                </a:rPr>
                <a:t>retourner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0005" y="1052736"/>
              <a:ext cx="219664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latin typeface="Boulder" pitchFamily="2" charset="0"/>
                </a:rPr>
                <a:t>v</a:t>
              </a:r>
              <a:r>
                <a:rPr lang="en-GB" sz="3200" smtClean="0">
                  <a:latin typeface="Boulder" pitchFamily="2" charset="0"/>
                </a:rPr>
                <a:t>enir *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partir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sortir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descendre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rester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r>
                <a:rPr lang="en-GB" sz="3200">
                  <a:latin typeface="Boulder" pitchFamily="2" charset="0"/>
                </a:rPr>
                <a:t>n</a:t>
              </a:r>
              <a:r>
                <a:rPr lang="en-GB" sz="3200" smtClean="0">
                  <a:latin typeface="Boulder" pitchFamily="2" charset="0"/>
                </a:rPr>
                <a:t>aître *</a:t>
              </a:r>
              <a:endParaRPr lang="en-GB" sz="3200"/>
            </a:p>
          </p:txBody>
        </p:sp>
      </p:grpSp>
    </p:spTree>
    <p:extLst>
      <p:ext uri="{BB962C8B-B14F-4D97-AF65-F5344CB8AC3E}">
        <p14:creationId xmlns:p14="http://schemas.microsoft.com/office/powerpoint/2010/main" val="2521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340768"/>
            <a:ext cx="7117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j</a:t>
            </a:r>
            <a:r>
              <a:rPr lang="en-GB" sz="5400" smtClean="0">
                <a:latin typeface="Boulder" pitchFamily="2" charset="0"/>
              </a:rPr>
              <a:t>e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suis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allé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>
                <a:latin typeface="Boulder" pitchFamily="2" charset="0"/>
              </a:rPr>
              <a:t>à</a:t>
            </a:r>
            <a:r>
              <a:rPr lang="en-GB" sz="5400" smtClean="0">
                <a:latin typeface="Boulder" pitchFamily="2" charset="0"/>
              </a:rPr>
              <a:t> la plage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118048"/>
            <a:ext cx="3143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t</a:t>
            </a:r>
            <a:r>
              <a:rPr lang="en-GB" sz="5400" smtClean="0">
                <a:latin typeface="Boulder" pitchFamily="2" charset="0"/>
              </a:rPr>
              <a:t>u </a:t>
            </a:r>
            <a:r>
              <a:rPr lang="en-GB" sz="540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e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s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allé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5007" y="2895328"/>
            <a:ext cx="3139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il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est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allé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275" y="3672608"/>
            <a:ext cx="4302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elle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est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allé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e</a:t>
            </a:r>
            <a:endParaRPr lang="en-GB" sz="5400">
              <a:solidFill>
                <a:srgbClr val="FF0000"/>
              </a:solidFill>
              <a:latin typeface="Bould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449886"/>
            <a:ext cx="3894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on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est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allé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</a:t>
            </a:r>
            <a:endParaRPr lang="en-GB" sz="5400">
              <a:solidFill>
                <a:srgbClr val="FF0000"/>
              </a:solidFill>
              <a:latin typeface="Boulde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4863" y="78884"/>
            <a:ext cx="196079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latin typeface="Papyrus" pitchFamily="66" charset="0"/>
              </a:rPr>
              <a:t>f</a:t>
            </a:r>
            <a:r>
              <a:rPr lang="en-GB" sz="3200" b="1" smtClean="0">
                <a:latin typeface="Papyrus" pitchFamily="66" charset="0"/>
              </a:rPr>
              <a:t>ull set of</a:t>
            </a:r>
          </a:p>
          <a:p>
            <a:r>
              <a:rPr lang="en-GB" sz="3600" b="1" smtClean="0">
                <a:solidFill>
                  <a:srgbClr val="FF0000"/>
                </a:solidFill>
                <a:latin typeface="Papyrus" pitchFamily="66" charset="0"/>
              </a:rPr>
              <a:t>examples</a:t>
            </a:r>
            <a:endParaRPr lang="en-GB" sz="4800" b="1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45666">
            <a:off x="6202595" y="4592969"/>
            <a:ext cx="20970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Permanent Marker" pitchFamily="2" charset="0"/>
                <a:ea typeface="Permanent Marker" pitchFamily="2" charset="0"/>
              </a:rPr>
              <a:t>PLURALS</a:t>
            </a:r>
          </a:p>
          <a:p>
            <a:r>
              <a:rPr lang="en-GB" sz="720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next</a:t>
            </a:r>
            <a:endParaRPr lang="en-GB" sz="7200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3275" y="5193009"/>
            <a:ext cx="3699161" cy="1575654"/>
            <a:chOff x="773275" y="5193009"/>
            <a:chExt cx="3699161" cy="1575654"/>
          </a:xfrm>
        </p:grpSpPr>
        <p:sp>
          <p:nvSpPr>
            <p:cNvPr id="2" name="TextBox 1"/>
            <p:cNvSpPr txBox="1"/>
            <p:nvPr/>
          </p:nvSpPr>
          <p:spPr>
            <a:xfrm>
              <a:off x="773275" y="5445224"/>
              <a:ext cx="3342582" cy="13234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000" b="1" smtClean="0">
                  <a:latin typeface="Papyrus" pitchFamily="66" charset="0"/>
                </a:rPr>
                <a:t>The 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PP</a:t>
              </a:r>
              <a:r>
                <a:rPr lang="en-GB" sz="2000" b="1" smtClean="0">
                  <a:latin typeface="Papyrus" pitchFamily="66" charset="0"/>
                </a:rPr>
                <a:t> acts like an adjective</a:t>
              </a:r>
            </a:p>
            <a:p>
              <a:r>
                <a:rPr lang="en-GB" sz="2000" b="1" smtClean="0">
                  <a:latin typeface="Papyrus" pitchFamily="66" charset="0"/>
                </a:rPr>
                <a:t>&amp; 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agrees </a:t>
              </a:r>
              <a:r>
                <a:rPr lang="en-GB" sz="2000" b="1" smtClean="0">
                  <a:latin typeface="Papyrus" pitchFamily="66" charset="0"/>
                </a:rPr>
                <a:t>with the 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subject</a:t>
              </a:r>
            </a:p>
            <a:p>
              <a:r>
                <a:rPr lang="en-GB" sz="2000" b="1">
                  <a:latin typeface="Papyrus" pitchFamily="66" charset="0"/>
                </a:rPr>
                <a:t>s</a:t>
              </a:r>
              <a:r>
                <a:rPr lang="en-GB" sz="2000" b="1" smtClean="0">
                  <a:latin typeface="Papyrus" pitchFamily="66" charset="0"/>
                </a:rPr>
                <a:t>o adding –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e</a:t>
              </a:r>
              <a:r>
                <a:rPr lang="en-GB" sz="2000" b="1" smtClean="0">
                  <a:latin typeface="Papyrus" pitchFamily="66" charset="0"/>
                </a:rPr>
                <a:t>, -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s</a:t>
              </a:r>
              <a:r>
                <a:rPr lang="en-GB" sz="2000" b="1" smtClean="0">
                  <a:latin typeface="Papyrus" pitchFamily="66" charset="0"/>
                </a:rPr>
                <a:t>, or –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es</a:t>
              </a:r>
            </a:p>
            <a:p>
              <a:r>
                <a:rPr lang="en-GB" sz="2000" b="1">
                  <a:latin typeface="Papyrus" pitchFamily="66" charset="0"/>
                </a:rPr>
                <a:t>i</a:t>
              </a:r>
              <a:r>
                <a:rPr lang="en-GB" sz="2000" b="1" smtClean="0">
                  <a:latin typeface="Papyrus" pitchFamily="66" charset="0"/>
                </a:rPr>
                <a:t>f necessary</a:t>
              </a:r>
              <a:endParaRPr lang="en-GB" sz="2000" b="1">
                <a:latin typeface="Papyrus" pitchFamily="66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 rot="18458801">
              <a:off x="3820263" y="5557150"/>
              <a:ext cx="1016313" cy="288032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80116"/>
            <a:ext cx="1803991" cy="14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4863" y="78884"/>
            <a:ext cx="17043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latin typeface="Papyrus" pitchFamily="66" charset="0"/>
              </a:rPr>
              <a:t>different</a:t>
            </a:r>
          </a:p>
          <a:p>
            <a:pPr algn="r"/>
            <a:r>
              <a:rPr lang="en-GB" sz="3600" b="1" smtClean="0">
                <a:solidFill>
                  <a:srgbClr val="FF0000"/>
                </a:solidFill>
                <a:latin typeface="Papyrus" pitchFamily="66" charset="0"/>
              </a:rPr>
              <a:t>verb!</a:t>
            </a:r>
            <a:endParaRPr lang="en-GB" sz="4800" b="1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492896"/>
            <a:ext cx="9148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n</a:t>
            </a:r>
            <a:r>
              <a:rPr lang="en-GB" sz="5400" smtClean="0">
                <a:latin typeface="Boulder" pitchFamily="2" charset="0"/>
              </a:rPr>
              <a:t>ous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sommes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parti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 </a:t>
            </a:r>
            <a:r>
              <a:rPr lang="en-GB" sz="4400" smtClean="0">
                <a:latin typeface="Boulder" pitchFamily="2" charset="0"/>
              </a:rPr>
              <a:t>en train</a:t>
            </a:r>
            <a:endParaRPr lang="en-GB" sz="4800">
              <a:latin typeface="Bould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553" y="3270176"/>
            <a:ext cx="5328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vous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êtes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parti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</a:t>
            </a:r>
            <a:endParaRPr lang="en-GB" sz="5400">
              <a:solidFill>
                <a:srgbClr val="FF0000"/>
              </a:solidFill>
              <a:latin typeface="Bould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302" y="4047456"/>
            <a:ext cx="460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ils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sont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parti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</a:t>
            </a:r>
            <a:endParaRPr lang="en-GB" sz="5400">
              <a:solidFill>
                <a:srgbClr val="FF0000"/>
              </a:solidFill>
              <a:latin typeface="Bould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562" y="4824736"/>
            <a:ext cx="5772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elles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sont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parti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es</a:t>
            </a:r>
            <a:endParaRPr lang="en-GB" sz="5400">
              <a:solidFill>
                <a:srgbClr val="FF0000"/>
              </a:solidFill>
              <a:latin typeface="Bould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545666">
            <a:off x="6958159" y="5263700"/>
            <a:ext cx="20970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Permanent Marker" pitchFamily="2" charset="0"/>
                <a:ea typeface="Permanent Marker" pitchFamily="2" charset="0"/>
              </a:rPr>
              <a:t>PRACTICE</a:t>
            </a:r>
          </a:p>
          <a:p>
            <a:r>
              <a:rPr lang="en-GB" sz="720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next</a:t>
            </a:r>
            <a:endParaRPr lang="en-GB" sz="7200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00758" y="5499393"/>
            <a:ext cx="3115458" cy="1113755"/>
            <a:chOff x="773275" y="5039355"/>
            <a:chExt cx="3115458" cy="1113755"/>
          </a:xfrm>
        </p:grpSpPr>
        <p:sp>
          <p:nvSpPr>
            <p:cNvPr id="11" name="TextBox 10"/>
            <p:cNvSpPr txBox="1"/>
            <p:nvPr/>
          </p:nvSpPr>
          <p:spPr>
            <a:xfrm>
              <a:off x="773275" y="5445224"/>
              <a:ext cx="2786340" cy="7078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000" b="1" smtClean="0">
                  <a:latin typeface="Papyrus" pitchFamily="66" charset="0"/>
                </a:rPr>
                <a:t>Note all the 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agreements</a:t>
              </a:r>
            </a:p>
            <a:p>
              <a:r>
                <a:rPr lang="en-GB" sz="2000" b="1">
                  <a:latin typeface="Papyrus" pitchFamily="66" charset="0"/>
                </a:rPr>
                <a:t>p</a:t>
              </a:r>
              <a:r>
                <a:rPr lang="en-GB" sz="2000" b="1" smtClean="0">
                  <a:latin typeface="Papyrus" pitchFamily="66" charset="0"/>
                </a:rPr>
                <a:t>lural &amp; feminine plural</a:t>
              </a:r>
              <a:endParaRPr lang="en-GB" sz="2000" b="1">
                <a:latin typeface="Papyrus" pitchFamily="66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8458801">
              <a:off x="3236560" y="5403496"/>
              <a:ext cx="1016313" cy="288032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52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906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il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est sorti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de la maison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260648"/>
            <a:ext cx="6984776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(He came out of the house)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8812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906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ils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sont restés </a:t>
            </a:r>
            <a:r>
              <a:rPr lang="en-GB" sz="54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à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 la maison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260648"/>
            <a:ext cx="7560840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(They stayed at home)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2842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d</a:t>
            </a:r>
            <a:r>
              <a:rPr lang="en-GB" sz="5400" smtClean="0">
                <a:latin typeface="Boulder" pitchFamily="2" charset="0"/>
              </a:rPr>
              <a:t>’habitude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073622"/>
            <a:ext cx="4714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mes vacances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717032"/>
            <a:ext cx="4889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à la montagne</a:t>
            </a:r>
            <a:endParaRPr lang="en-GB" sz="5400">
              <a:latin typeface="Boulder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66421" y="764704"/>
            <a:ext cx="4401525" cy="1415772"/>
            <a:chOff x="3366421" y="764704"/>
            <a:chExt cx="4401525" cy="1415772"/>
          </a:xfrm>
        </p:grpSpPr>
        <p:sp>
          <p:nvSpPr>
            <p:cNvPr id="7" name="TextBox 6"/>
            <p:cNvSpPr txBox="1"/>
            <p:nvPr/>
          </p:nvSpPr>
          <p:spPr>
            <a:xfrm>
              <a:off x="5004048" y="764704"/>
              <a:ext cx="2763898" cy="141577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latin typeface="Papyrus" pitchFamily="66" charset="0"/>
                </a:rPr>
                <a:t>THIS TELLS YOU</a:t>
              </a:r>
            </a:p>
            <a:p>
              <a:r>
                <a:rPr lang="en-GB" b="1" smtClean="0">
                  <a:latin typeface="Papyrus" pitchFamily="66" charset="0"/>
                </a:rPr>
                <a:t>WE’RE TALKING</a:t>
              </a:r>
            </a:p>
            <a:p>
              <a:r>
                <a:rPr lang="en-GB" b="1" smtClean="0">
                  <a:latin typeface="Papyrus" pitchFamily="66" charset="0"/>
                </a:rPr>
                <a:t>ABOUT THE </a:t>
              </a:r>
            </a:p>
            <a:p>
              <a:r>
                <a:rPr lang="en-GB" sz="3200" b="1" smtClean="0">
                  <a:solidFill>
                    <a:srgbClr val="FF0000"/>
                  </a:solidFill>
                  <a:latin typeface="Papyrus" pitchFamily="66" charset="0"/>
                </a:rPr>
                <a:t>PRESENT</a:t>
              </a:r>
              <a:endParaRPr lang="en-GB" sz="3200" b="1">
                <a:solidFill>
                  <a:srgbClr val="FF0000"/>
                </a:solidFill>
                <a:latin typeface="Papyrus" pitchFamily="66" charset="0"/>
              </a:endParaRPr>
            </a:p>
          </p:txBody>
        </p:sp>
        <p:sp>
          <p:nvSpPr>
            <p:cNvPr id="8" name="Left Arrow 7"/>
            <p:cNvSpPr/>
            <p:nvPr/>
          </p:nvSpPr>
          <p:spPr>
            <a:xfrm rot="1493979">
              <a:off x="3366421" y="1391110"/>
              <a:ext cx="1815468" cy="360873"/>
            </a:xfrm>
            <a:prstGeom prst="lef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3026" y="1412776"/>
            <a:ext cx="1702710" cy="704619"/>
            <a:chOff x="493026" y="1412776"/>
            <a:chExt cx="1702710" cy="704619"/>
          </a:xfrm>
        </p:grpSpPr>
        <p:sp>
          <p:nvSpPr>
            <p:cNvPr id="10" name="TextBox 9"/>
            <p:cNvSpPr txBox="1"/>
            <p:nvPr/>
          </p:nvSpPr>
          <p:spPr>
            <a:xfrm>
              <a:off x="493026" y="1412776"/>
              <a:ext cx="170271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latin typeface="Papyrus" pitchFamily="66" charset="0"/>
                </a:rPr>
                <a:t>SUBJECT</a:t>
              </a:r>
              <a:endParaRPr lang="en-GB" b="1">
                <a:latin typeface="Papyrus" pitchFamily="66" charset="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611560" y="1782108"/>
              <a:ext cx="288032" cy="335287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69809" y="3212976"/>
            <a:ext cx="4998137" cy="2339102"/>
            <a:chOff x="2670207" y="3212976"/>
            <a:chExt cx="4998137" cy="2339102"/>
          </a:xfrm>
        </p:grpSpPr>
        <p:sp>
          <p:nvSpPr>
            <p:cNvPr id="13" name="TextBox 12"/>
            <p:cNvSpPr txBox="1"/>
            <p:nvPr/>
          </p:nvSpPr>
          <p:spPr>
            <a:xfrm>
              <a:off x="5580112" y="3212976"/>
              <a:ext cx="2088232" cy="233910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b="1" smtClean="0">
                <a:latin typeface="Papyrus" pitchFamily="66" charset="0"/>
              </a:endParaRPr>
            </a:p>
            <a:p>
              <a:pPr algn="ctr"/>
              <a:r>
                <a:rPr lang="en-GB" b="1" smtClean="0">
                  <a:latin typeface="Papyrus" pitchFamily="66" charset="0"/>
                </a:rPr>
                <a:t>THE </a:t>
              </a:r>
              <a:r>
                <a:rPr lang="en-GB" b="1" smtClean="0">
                  <a:solidFill>
                    <a:srgbClr val="FF0000"/>
                  </a:solidFill>
                  <a:latin typeface="Papyrus" pitchFamily="66" charset="0"/>
                </a:rPr>
                <a:t>VERB</a:t>
              </a:r>
            </a:p>
            <a:p>
              <a:pPr algn="ctr"/>
              <a:r>
                <a:rPr lang="en-GB" sz="2000" b="1" smtClean="0">
                  <a:latin typeface="Papyrus" pitchFamily="66" charset="0"/>
                </a:rPr>
                <a:t>WHICH IS</a:t>
              </a:r>
            </a:p>
            <a:p>
              <a:pPr algn="ctr"/>
              <a:r>
                <a:rPr lang="en-GB" sz="4000" b="1" smtClean="0">
                  <a:solidFill>
                    <a:srgbClr val="FF0000"/>
                  </a:solidFill>
                  <a:latin typeface="Papyrus" pitchFamily="66" charset="0"/>
                </a:rPr>
                <a:t>ONE</a:t>
              </a:r>
            </a:p>
            <a:p>
              <a:pPr algn="ctr"/>
              <a:r>
                <a:rPr lang="en-GB" sz="3200" b="1" smtClean="0">
                  <a:solidFill>
                    <a:srgbClr val="FF0000"/>
                  </a:solidFill>
                  <a:latin typeface="Papyrus" pitchFamily="66" charset="0"/>
                </a:rPr>
                <a:t>WORD</a:t>
              </a:r>
            </a:p>
            <a:p>
              <a:pPr algn="ctr"/>
              <a:endParaRPr lang="en-GB" b="1">
                <a:latin typeface="Papyrus" pitchFamily="66" charset="0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1259530">
              <a:off x="2670207" y="3340837"/>
              <a:ext cx="3096344" cy="336810"/>
            </a:xfrm>
            <a:prstGeom prst="lef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59632" y="2073622"/>
            <a:ext cx="2079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passe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073622"/>
            <a:ext cx="776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je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5971927"/>
            <a:ext cx="6160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Compare this with …..</a:t>
            </a:r>
            <a:endParaRPr lang="en-GB" sz="4400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3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5" grpId="1"/>
      <p:bldP spid="1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10033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Mes amies 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sont venues </a:t>
            </a:r>
          </a:p>
          <a:p>
            <a:r>
              <a:rPr lang="en-GB" sz="54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                 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avec moi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912" y="260648"/>
            <a:ext cx="4392488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(My friends came with me)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248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3421449"/>
            <a:ext cx="906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je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suis tombé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de mon vélo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3493457"/>
            <a:ext cx="7776864" cy="871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(I fell off my bike)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549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372362"/>
            <a:ext cx="58705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a</a:t>
            </a:r>
            <a:r>
              <a:rPr lang="en-GB" sz="8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lmost </a:t>
            </a:r>
          </a:p>
          <a:p>
            <a:r>
              <a:rPr lang="en-GB" sz="80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f</a:t>
            </a:r>
            <a:r>
              <a:rPr lang="en-GB" sz="8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inished …..</a:t>
            </a:r>
            <a:endParaRPr lang="en-GB" sz="800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-99392"/>
            <a:ext cx="8627683" cy="70634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ETRE</a:t>
            </a:r>
          </a:p>
          <a:p>
            <a:r>
              <a:rPr lang="en-GB" sz="6000" b="1">
                <a:latin typeface="Papyrus" pitchFamily="66" charset="0"/>
                <a:ea typeface="Permanent Marker" pitchFamily="2" charset="0"/>
              </a:rPr>
              <a:t>i</a:t>
            </a:r>
            <a:r>
              <a:rPr lang="en-GB" sz="6000" b="1" smtClean="0">
                <a:latin typeface="Papyrus" pitchFamily="66" charset="0"/>
                <a:ea typeface="Permanent Marker" pitchFamily="2" charset="0"/>
              </a:rPr>
              <a:t>s also the</a:t>
            </a:r>
          </a:p>
          <a:p>
            <a:r>
              <a:rPr lang="en-GB" sz="4000" b="1" smtClean="0">
                <a:latin typeface="Papyrus" pitchFamily="66" charset="0"/>
                <a:ea typeface="Permanent Marker" pitchFamily="2" charset="0"/>
              </a:rPr>
              <a:t>AUXILIARY  </a:t>
            </a:r>
            <a:r>
              <a:rPr lang="en-GB" sz="4800" b="1" smtClean="0">
                <a:latin typeface="Papyrus" pitchFamily="66" charset="0"/>
                <a:ea typeface="Permanent Marker" pitchFamily="2" charset="0"/>
              </a:rPr>
              <a:t>for </a:t>
            </a:r>
          </a:p>
          <a:p>
            <a:r>
              <a:rPr lang="en-GB" sz="11500" b="1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REFLEXIVE</a:t>
            </a:r>
            <a:r>
              <a:rPr lang="en-GB" sz="7200" b="1" smtClean="0">
                <a:latin typeface="Papyrus" pitchFamily="66" charset="0"/>
                <a:ea typeface="Permanent Marker" pitchFamily="2" charset="0"/>
              </a:rPr>
              <a:t>  </a:t>
            </a:r>
          </a:p>
          <a:p>
            <a:r>
              <a:rPr lang="en-GB" sz="11500" b="1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verbs</a:t>
            </a:r>
            <a:endParaRPr lang="en-GB" sz="11500" b="1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8690" y="305272"/>
            <a:ext cx="6552728" cy="6552728"/>
            <a:chOff x="188690" y="305272"/>
            <a:chExt cx="6552728" cy="655272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690" y="305272"/>
              <a:ext cx="6552728" cy="655272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7888" y="555102"/>
              <a:ext cx="675735" cy="98259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80778" y="1426471"/>
              <a:ext cx="4896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Reflexive</a:t>
              </a:r>
              <a:r>
                <a:rPr lang="en-GB" sz="2400" smtClean="0">
                  <a:latin typeface="Boulder" pitchFamily="2" charset="0"/>
                </a:rPr>
                <a:t> verbs have an extra</a:t>
              </a:r>
            </a:p>
            <a:p>
              <a:r>
                <a:rPr lang="en-GB" sz="2400">
                  <a:latin typeface="Boulder" pitchFamily="2" charset="0"/>
                </a:rPr>
                <a:t>w</a:t>
              </a:r>
              <a:r>
                <a:rPr lang="en-GB" sz="2400" smtClean="0">
                  <a:latin typeface="Boulder" pitchFamily="2" charset="0"/>
                </a:rPr>
                <a:t>ord (reflexive </a:t>
              </a:r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pronoun</a:t>
              </a:r>
              <a:r>
                <a:rPr lang="en-GB" sz="2400" smtClean="0">
                  <a:latin typeface="Boulder" pitchFamily="2" charset="0"/>
                </a:rPr>
                <a:t>) that</a:t>
              </a:r>
            </a:p>
            <a:p>
              <a:r>
                <a:rPr lang="en-GB" sz="2400">
                  <a:latin typeface="Boulder" pitchFamily="2" charset="0"/>
                </a:rPr>
                <a:t>g</a:t>
              </a:r>
              <a:r>
                <a:rPr lang="en-GB" sz="2400" smtClean="0">
                  <a:latin typeface="Boulder" pitchFamily="2" charset="0"/>
                </a:rPr>
                <a:t>oes </a:t>
              </a:r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between</a:t>
              </a:r>
              <a:r>
                <a:rPr lang="en-GB" sz="2400" smtClean="0">
                  <a:latin typeface="Boulder" pitchFamily="2" charset="0"/>
                </a:rPr>
                <a:t> the subject &amp; verb</a:t>
              </a:r>
              <a:endParaRPr lang="en-GB" sz="2400">
                <a:latin typeface="Boulder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17390" y="3242593"/>
              <a:ext cx="1254410" cy="279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>
                  <a:latin typeface="Boulder" pitchFamily="2" charset="0"/>
                </a:rPr>
                <a:t>j</a:t>
              </a:r>
              <a:r>
                <a:rPr lang="en-GB" sz="2400" smtClean="0">
                  <a:latin typeface="Boulder" pitchFamily="2" charset="0"/>
                </a:rPr>
                <a:t>e</a:t>
              </a:r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 me</a:t>
              </a:r>
            </a:p>
            <a:p>
              <a:pPr>
                <a:lnSpc>
                  <a:spcPct val="150000"/>
                </a:lnSpc>
              </a:pPr>
              <a:r>
                <a:rPr lang="en-GB" sz="2400">
                  <a:latin typeface="Boulder" pitchFamily="2" charset="0"/>
                </a:rPr>
                <a:t>t</a:t>
              </a:r>
              <a:r>
                <a:rPr lang="en-GB" sz="2400" smtClean="0">
                  <a:latin typeface="Boulder" pitchFamily="2" charset="0"/>
                </a:rPr>
                <a:t>u</a:t>
              </a:r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 te</a:t>
              </a:r>
            </a:p>
            <a:p>
              <a:pPr>
                <a:lnSpc>
                  <a:spcPct val="150000"/>
                </a:lnSpc>
              </a:pPr>
              <a:r>
                <a:rPr lang="en-GB" sz="2400">
                  <a:latin typeface="Boulder" pitchFamily="2" charset="0"/>
                </a:rPr>
                <a:t>i</a:t>
              </a:r>
              <a:r>
                <a:rPr lang="en-GB" sz="2400" smtClean="0">
                  <a:latin typeface="Boulder" pitchFamily="2" charset="0"/>
                </a:rPr>
                <a:t>l</a:t>
              </a:r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 se</a:t>
              </a:r>
            </a:p>
            <a:p>
              <a:pPr>
                <a:lnSpc>
                  <a:spcPct val="150000"/>
                </a:lnSpc>
              </a:pPr>
              <a:r>
                <a:rPr lang="en-GB" sz="2400">
                  <a:latin typeface="Boulder" pitchFamily="2" charset="0"/>
                </a:rPr>
                <a:t>e</a:t>
              </a:r>
              <a:r>
                <a:rPr lang="en-GB" sz="2400" smtClean="0">
                  <a:latin typeface="Boulder" pitchFamily="2" charset="0"/>
                </a:rPr>
                <a:t>lle</a:t>
              </a:r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 se</a:t>
              </a:r>
            </a:p>
            <a:p>
              <a:pPr>
                <a:lnSpc>
                  <a:spcPct val="150000"/>
                </a:lnSpc>
              </a:pPr>
              <a:r>
                <a:rPr lang="en-GB" sz="2400">
                  <a:latin typeface="Boulder" pitchFamily="2" charset="0"/>
                </a:rPr>
                <a:t>o</a:t>
              </a:r>
              <a:r>
                <a:rPr lang="en-GB" sz="2400" smtClean="0">
                  <a:latin typeface="Boulder" pitchFamily="2" charset="0"/>
                </a:rPr>
                <a:t>n</a:t>
              </a:r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 se</a:t>
              </a:r>
              <a:endParaRPr lang="en-GB" sz="2400">
                <a:latin typeface="Boulder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5896" y="3242593"/>
              <a:ext cx="1857980" cy="2243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>
                  <a:latin typeface="Boulder" pitchFamily="2" charset="0"/>
                </a:rPr>
                <a:t>n</a:t>
              </a:r>
              <a:r>
                <a:rPr lang="en-GB" sz="2400" smtClean="0">
                  <a:latin typeface="Boulder" pitchFamily="2" charset="0"/>
                </a:rPr>
                <a:t>ous</a:t>
              </a:r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 nous</a:t>
              </a:r>
              <a:endParaRPr lang="en-GB" sz="2400">
                <a:solidFill>
                  <a:srgbClr val="FF0000"/>
                </a:solidFill>
                <a:latin typeface="Boulder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2400" smtClean="0">
                  <a:latin typeface="Boulder" pitchFamily="2" charset="0"/>
                </a:rPr>
                <a:t>vous</a:t>
              </a:r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 vous</a:t>
              </a:r>
            </a:p>
            <a:p>
              <a:pPr>
                <a:lnSpc>
                  <a:spcPct val="150000"/>
                </a:lnSpc>
              </a:pPr>
              <a:r>
                <a:rPr lang="en-GB" sz="2400">
                  <a:latin typeface="Boulder" pitchFamily="2" charset="0"/>
                </a:rPr>
                <a:t>i</a:t>
              </a:r>
              <a:r>
                <a:rPr lang="en-GB" sz="2400" smtClean="0">
                  <a:latin typeface="Boulder" pitchFamily="2" charset="0"/>
                </a:rPr>
                <a:t>ls</a:t>
              </a:r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 se</a:t>
              </a:r>
            </a:p>
            <a:p>
              <a:pPr>
                <a:lnSpc>
                  <a:spcPct val="150000"/>
                </a:lnSpc>
              </a:pPr>
              <a:r>
                <a:rPr lang="en-GB" sz="2400">
                  <a:latin typeface="Boulder" pitchFamily="2" charset="0"/>
                </a:rPr>
                <a:t>e</a:t>
              </a:r>
              <a:r>
                <a:rPr lang="en-GB" sz="2400" smtClean="0">
                  <a:latin typeface="Boulder" pitchFamily="2" charset="0"/>
                </a:rPr>
                <a:t>lles</a:t>
              </a:r>
              <a:r>
                <a:rPr lang="en-GB" sz="2400" smtClean="0">
                  <a:solidFill>
                    <a:srgbClr val="FF0000"/>
                  </a:solidFill>
                  <a:latin typeface="Boulder" pitchFamily="2" charset="0"/>
                </a:rPr>
                <a:t> se</a:t>
              </a:r>
              <a:endParaRPr lang="en-GB" sz="2400">
                <a:latin typeface="Boulder" pitchFamily="2" charset="0"/>
              </a:endParaRPr>
            </a:p>
          </p:txBody>
        </p:sp>
      </p:grpSp>
      <p:sp>
        <p:nvSpPr>
          <p:cNvPr id="24" name="Action Button: Information 23">
            <a:hlinkClick r:id="" action="ppaction://noaction" highlightClick="1"/>
          </p:cNvPr>
          <p:cNvSpPr/>
          <p:nvPr/>
        </p:nvSpPr>
        <p:spPr>
          <a:xfrm>
            <a:off x="7020272" y="620688"/>
            <a:ext cx="1440160" cy="1358040"/>
          </a:xfrm>
          <a:prstGeom prst="actionButtonInformation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 rot="20545666">
            <a:off x="6955572" y="5097025"/>
            <a:ext cx="22471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Permanent Marker" pitchFamily="2" charset="0"/>
                <a:ea typeface="Permanent Marker" pitchFamily="2" charset="0"/>
              </a:rPr>
              <a:t>m</a:t>
            </a:r>
            <a:r>
              <a:rPr lang="en-GB" sz="2800" smtClean="0">
                <a:latin typeface="Permanent Marker" pitchFamily="2" charset="0"/>
                <a:ea typeface="Permanent Marker" pitchFamily="2" charset="0"/>
              </a:rPr>
              <a:t>ore detail</a:t>
            </a:r>
          </a:p>
          <a:p>
            <a:r>
              <a:rPr lang="en-GB" sz="720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next</a:t>
            </a:r>
            <a:endParaRPr lang="en-GB" sz="7200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3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340768"/>
            <a:ext cx="6006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j</a:t>
            </a:r>
            <a:r>
              <a:rPr lang="en-GB" sz="5400" smtClean="0">
                <a:latin typeface="Boulder" pitchFamily="2" charset="0"/>
              </a:rPr>
              <a:t>e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me</a:t>
            </a:r>
            <a:r>
              <a:rPr lang="en-GB" sz="5400" smtClean="0"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suis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réveillé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376" y="2118048"/>
            <a:ext cx="4786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t</a:t>
            </a:r>
            <a:r>
              <a:rPr lang="en-GB" sz="5400" smtClean="0">
                <a:latin typeface="Boulder" pitchFamily="2" charset="0"/>
              </a:rPr>
              <a:t>u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t’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es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réveillé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020" y="2895328"/>
            <a:ext cx="4870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il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s’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est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réveillé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288" y="3672608"/>
            <a:ext cx="603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elle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s’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est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réveillé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e</a:t>
            </a:r>
            <a:endParaRPr lang="en-GB" sz="5400">
              <a:solidFill>
                <a:srgbClr val="FF0000"/>
              </a:solidFill>
              <a:latin typeface="Bould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3046" y="4449886"/>
            <a:ext cx="5625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on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s’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est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réveillé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</a:t>
            </a:r>
            <a:endParaRPr lang="en-GB" sz="5400">
              <a:solidFill>
                <a:srgbClr val="FF0000"/>
              </a:solidFill>
              <a:latin typeface="Boulde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4863" y="78884"/>
            <a:ext cx="196079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Papyrus" pitchFamily="66" charset="0"/>
              </a:rPr>
              <a:t>f</a:t>
            </a:r>
            <a:r>
              <a:rPr lang="en-GB" sz="3200" b="1" smtClean="0">
                <a:solidFill>
                  <a:schemeClr val="bg1"/>
                </a:solidFill>
                <a:latin typeface="Papyrus" pitchFamily="66" charset="0"/>
              </a:rPr>
              <a:t>ull</a:t>
            </a:r>
            <a:r>
              <a:rPr lang="en-GB" sz="3200" b="1" smtClean="0">
                <a:latin typeface="Papyrus" pitchFamily="66" charset="0"/>
              </a:rPr>
              <a:t> </a:t>
            </a:r>
            <a:r>
              <a:rPr lang="en-GB" sz="3200" b="1" smtClean="0">
                <a:solidFill>
                  <a:schemeClr val="bg1"/>
                </a:solidFill>
                <a:latin typeface="Papyrus" pitchFamily="66" charset="0"/>
              </a:rPr>
              <a:t>s</a:t>
            </a:r>
            <a:r>
              <a:rPr lang="en-GB" sz="3200" b="1" smtClean="0">
                <a:latin typeface="Papyrus" pitchFamily="66" charset="0"/>
              </a:rPr>
              <a:t>et of</a:t>
            </a:r>
          </a:p>
          <a:p>
            <a:r>
              <a:rPr lang="en-GB" sz="3600" b="1" smtClean="0">
                <a:solidFill>
                  <a:srgbClr val="FF0000"/>
                </a:solidFill>
                <a:latin typeface="Papyrus" pitchFamily="66" charset="0"/>
              </a:rPr>
              <a:t>examples</a:t>
            </a:r>
            <a:endParaRPr lang="en-GB" sz="4800" b="1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45666">
            <a:off x="7708592" y="5410743"/>
            <a:ext cx="13548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Permanent Marker" pitchFamily="2" charset="0"/>
                <a:ea typeface="Permanent Marker" pitchFamily="2" charset="0"/>
              </a:rPr>
              <a:t>PLURALS</a:t>
            </a:r>
          </a:p>
          <a:p>
            <a:r>
              <a:rPr lang="en-GB" sz="440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next</a:t>
            </a:r>
            <a:endParaRPr lang="en-GB" sz="4400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62926" y="5193009"/>
            <a:ext cx="3013330" cy="1575654"/>
            <a:chOff x="1459106" y="5193009"/>
            <a:chExt cx="3013330" cy="1575654"/>
          </a:xfrm>
        </p:grpSpPr>
        <p:sp>
          <p:nvSpPr>
            <p:cNvPr id="2" name="TextBox 1"/>
            <p:cNvSpPr txBox="1"/>
            <p:nvPr/>
          </p:nvSpPr>
          <p:spPr>
            <a:xfrm>
              <a:off x="1459106" y="5445224"/>
              <a:ext cx="2653290" cy="13234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000" b="1" smtClean="0">
                  <a:latin typeface="Papyrus" pitchFamily="66" charset="0"/>
                </a:rPr>
                <a:t>The 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PP</a:t>
              </a:r>
              <a:r>
                <a:rPr lang="en-GB" sz="2000" b="1" smtClean="0">
                  <a:latin typeface="Papyrus" pitchFamily="66" charset="0"/>
                </a:rPr>
                <a:t> usually</a:t>
              </a:r>
            </a:p>
            <a:p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agrees </a:t>
              </a:r>
              <a:r>
                <a:rPr lang="en-GB" sz="2000" b="1" smtClean="0">
                  <a:latin typeface="Papyrus" pitchFamily="66" charset="0"/>
                </a:rPr>
                <a:t>with the 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subject</a:t>
              </a:r>
            </a:p>
            <a:p>
              <a:r>
                <a:rPr lang="en-GB" sz="2000" b="1">
                  <a:latin typeface="Papyrus" pitchFamily="66" charset="0"/>
                </a:rPr>
                <a:t>s</a:t>
              </a:r>
              <a:r>
                <a:rPr lang="en-GB" sz="2000" b="1" smtClean="0">
                  <a:latin typeface="Papyrus" pitchFamily="66" charset="0"/>
                </a:rPr>
                <a:t>o adding –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e</a:t>
              </a:r>
              <a:r>
                <a:rPr lang="en-GB" sz="2000" b="1" smtClean="0">
                  <a:latin typeface="Papyrus" pitchFamily="66" charset="0"/>
                </a:rPr>
                <a:t>, -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s</a:t>
              </a:r>
              <a:r>
                <a:rPr lang="en-GB" sz="2000" b="1" smtClean="0">
                  <a:latin typeface="Papyrus" pitchFamily="66" charset="0"/>
                </a:rPr>
                <a:t>, or –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es</a:t>
              </a:r>
            </a:p>
            <a:p>
              <a:r>
                <a:rPr lang="en-GB" sz="2000" b="1">
                  <a:latin typeface="Papyrus" pitchFamily="66" charset="0"/>
                </a:rPr>
                <a:t>i</a:t>
              </a:r>
              <a:r>
                <a:rPr lang="en-GB" sz="2000" b="1" smtClean="0">
                  <a:latin typeface="Papyrus" pitchFamily="66" charset="0"/>
                </a:rPr>
                <a:t>f necessary</a:t>
              </a:r>
              <a:endParaRPr lang="en-GB" sz="2000" b="1">
                <a:latin typeface="Papyrus" pitchFamily="66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 rot="18458801">
              <a:off x="3820263" y="5557150"/>
              <a:ext cx="1016313" cy="288032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505" y="2680116"/>
            <a:ext cx="1803991" cy="14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4863" y="78884"/>
            <a:ext cx="17043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latin typeface="Papyrus" pitchFamily="66" charset="0"/>
              </a:rPr>
              <a:t>different</a:t>
            </a:r>
          </a:p>
          <a:p>
            <a:pPr algn="r"/>
            <a:r>
              <a:rPr lang="en-GB" sz="3600" b="1" smtClean="0">
                <a:solidFill>
                  <a:srgbClr val="FF0000"/>
                </a:solidFill>
                <a:latin typeface="Papyrus" pitchFamily="66" charset="0"/>
              </a:rPr>
              <a:t>verb!</a:t>
            </a:r>
            <a:endParaRPr lang="en-GB" sz="4800" b="1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2492896"/>
            <a:ext cx="9198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n</a:t>
            </a:r>
            <a:r>
              <a:rPr lang="en-GB" sz="5400" smtClean="0">
                <a:latin typeface="Boulder" pitchFamily="2" charset="0"/>
              </a:rPr>
              <a:t>ous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nous</a:t>
            </a:r>
            <a:r>
              <a:rPr lang="en-GB" sz="5400" smtClean="0">
                <a:ln>
                  <a:solidFill>
                    <a:schemeClr val="tx1"/>
                  </a:solidFill>
                </a:ln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sommes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amusé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 </a:t>
            </a:r>
            <a:endParaRPr lang="en-GB" sz="4800">
              <a:latin typeface="Bould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270176"/>
            <a:ext cx="7577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vous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vous</a:t>
            </a:r>
            <a:r>
              <a:rPr lang="en-GB" sz="5400" smtClean="0"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êtes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amusé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</a:t>
            </a:r>
            <a:endParaRPr lang="en-GB" sz="5400">
              <a:solidFill>
                <a:srgbClr val="FF0000"/>
              </a:solidFill>
              <a:latin typeface="Bould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4047456"/>
            <a:ext cx="6054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ils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se</a:t>
            </a:r>
            <a:r>
              <a:rPr lang="en-GB" sz="5400" smtClean="0"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sont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amusé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</a:t>
            </a:r>
            <a:endParaRPr lang="en-GB" sz="5400">
              <a:solidFill>
                <a:srgbClr val="FF0000"/>
              </a:solidFill>
              <a:latin typeface="Bould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824736"/>
            <a:ext cx="7218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e</a:t>
            </a:r>
            <a:r>
              <a:rPr lang="en-GB" sz="5400" smtClean="0">
                <a:latin typeface="Boulder" pitchFamily="2" charset="0"/>
              </a:rPr>
              <a:t>lles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se</a:t>
            </a:r>
            <a:r>
              <a:rPr lang="en-GB" sz="5400" smtClean="0">
                <a:ln>
                  <a:solidFill>
                    <a:schemeClr val="tx1"/>
                  </a:solidFill>
                </a:ln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sont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amusé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es</a:t>
            </a:r>
            <a:endParaRPr lang="en-GB" sz="5400">
              <a:solidFill>
                <a:srgbClr val="FF0000"/>
              </a:solidFill>
              <a:latin typeface="Bould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545666">
            <a:off x="88792" y="5263700"/>
            <a:ext cx="20970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Permanent Marker" pitchFamily="2" charset="0"/>
                <a:ea typeface="Permanent Marker" pitchFamily="2" charset="0"/>
              </a:rPr>
              <a:t>PRACTICE</a:t>
            </a:r>
          </a:p>
          <a:p>
            <a:r>
              <a:rPr lang="en-GB" sz="720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next</a:t>
            </a:r>
            <a:endParaRPr lang="en-GB" sz="7200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16982" y="5499393"/>
            <a:ext cx="3115458" cy="1113755"/>
            <a:chOff x="773275" y="5039355"/>
            <a:chExt cx="3115458" cy="1113755"/>
          </a:xfrm>
        </p:grpSpPr>
        <p:sp>
          <p:nvSpPr>
            <p:cNvPr id="11" name="TextBox 10"/>
            <p:cNvSpPr txBox="1"/>
            <p:nvPr/>
          </p:nvSpPr>
          <p:spPr>
            <a:xfrm>
              <a:off x="773275" y="5445224"/>
              <a:ext cx="2786340" cy="7078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000" b="1" smtClean="0">
                  <a:latin typeface="Papyrus" pitchFamily="66" charset="0"/>
                </a:rPr>
                <a:t>Note all the </a:t>
              </a:r>
              <a:r>
                <a:rPr lang="en-GB" sz="2000" b="1" smtClean="0">
                  <a:solidFill>
                    <a:srgbClr val="FF0000"/>
                  </a:solidFill>
                  <a:latin typeface="Papyrus" pitchFamily="66" charset="0"/>
                </a:rPr>
                <a:t>agreements</a:t>
              </a:r>
            </a:p>
            <a:p>
              <a:r>
                <a:rPr lang="en-GB" sz="2000" b="1">
                  <a:latin typeface="Papyrus" pitchFamily="66" charset="0"/>
                </a:rPr>
                <a:t>p</a:t>
              </a:r>
              <a:r>
                <a:rPr lang="en-GB" sz="2000" b="1" smtClean="0">
                  <a:latin typeface="Papyrus" pitchFamily="66" charset="0"/>
                </a:rPr>
                <a:t>lural &amp; feminine plural</a:t>
              </a:r>
              <a:endParaRPr lang="en-GB" sz="2000" b="1">
                <a:latin typeface="Papyrus" pitchFamily="66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8458801">
              <a:off x="3236560" y="5403496"/>
              <a:ext cx="1016313" cy="288032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55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9060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il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s’est habillé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dans sa</a:t>
            </a:r>
          </a:p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                        chambre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260648"/>
            <a:ext cx="6984776" cy="1512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(He got dressed in his room)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8712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201414"/>
            <a:ext cx="9060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tu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t’es lavé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dans la salle de</a:t>
            </a:r>
          </a:p>
          <a:p>
            <a:r>
              <a:rPr lang="en-GB" sz="54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                                bains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60648"/>
            <a:ext cx="8064896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(you washed in the bathroom)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0540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18" y="188640"/>
            <a:ext cx="9060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ils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se sont disputés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au</a:t>
            </a:r>
          </a:p>
          <a:p>
            <a:r>
              <a:rPr lang="en-GB" sz="54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ulder" pitchFamily="2" charset="0"/>
              </a:rPr>
              <a:t>                                bureau</a:t>
            </a:r>
            <a:endParaRPr lang="en-GB" sz="54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260648"/>
            <a:ext cx="7920880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(They had an argument at the office)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0624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188640"/>
            <a:ext cx="39950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>
                <a:solidFill>
                  <a:schemeClr val="bg1"/>
                </a:solidFill>
                <a:latin typeface="Papyrus" pitchFamily="66" charset="0"/>
              </a:rPr>
              <a:t>a</a:t>
            </a:r>
            <a:r>
              <a:rPr lang="en-GB" sz="6000" b="1" smtClean="0">
                <a:solidFill>
                  <a:schemeClr val="bg1"/>
                </a:solidFill>
                <a:latin typeface="Papyrus" pitchFamily="66" charset="0"/>
              </a:rPr>
              <a:t>nd that’s it</a:t>
            </a:r>
            <a:endParaRPr lang="en-GB" sz="60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47353">
            <a:off x="627924" y="1055923"/>
            <a:ext cx="771409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Papyrus" pitchFamily="66" charset="0"/>
              </a:rPr>
              <a:t>j</a:t>
            </a:r>
            <a:r>
              <a:rPr lang="en-GB" sz="16600" b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Papyrus" pitchFamily="66" charset="0"/>
              </a:rPr>
              <a:t>ust</a:t>
            </a:r>
          </a:p>
          <a:p>
            <a:r>
              <a:rPr lang="en-GB" sz="166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perfect</a:t>
            </a:r>
            <a:endParaRPr lang="en-GB" sz="1660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5" y="6453336"/>
            <a:ext cx="910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©Rob Courtney King Edward VI School Southampton                              </a:t>
            </a:r>
            <a:r>
              <a:rPr lang="en-GB" i="1"/>
              <a:t>i</a:t>
            </a:r>
            <a:r>
              <a:rPr lang="en-GB" i="1" smtClean="0"/>
              <a:t>mages from clipart.com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42189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55948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l</a:t>
            </a:r>
            <a:r>
              <a:rPr lang="en-GB" sz="5400" smtClean="0">
                <a:latin typeface="Boulder" pitchFamily="2" charset="0"/>
              </a:rPr>
              <a:t>’année dernière</a:t>
            </a:r>
          </a:p>
          <a:p>
            <a:endParaRPr lang="en-GB" sz="5400">
              <a:latin typeface="Bould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2073622"/>
            <a:ext cx="4714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mes vacances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717032"/>
            <a:ext cx="6096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a</a:t>
            </a:r>
            <a:r>
              <a:rPr lang="en-GB" sz="5400" smtClean="0">
                <a:latin typeface="Boulder" pitchFamily="2" charset="0"/>
              </a:rPr>
              <a:t>u bord de la mer</a:t>
            </a:r>
            <a:endParaRPr lang="en-GB" sz="5400">
              <a:latin typeface="Boulder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90955" y="764704"/>
            <a:ext cx="4401525" cy="1415772"/>
            <a:chOff x="3366421" y="764704"/>
            <a:chExt cx="4401525" cy="1415772"/>
          </a:xfrm>
        </p:grpSpPr>
        <p:sp>
          <p:nvSpPr>
            <p:cNvPr id="7" name="TextBox 6"/>
            <p:cNvSpPr txBox="1"/>
            <p:nvPr/>
          </p:nvSpPr>
          <p:spPr>
            <a:xfrm>
              <a:off x="5004048" y="764704"/>
              <a:ext cx="2763898" cy="141577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latin typeface="Papyrus" pitchFamily="66" charset="0"/>
                </a:rPr>
                <a:t>THIS TELLS YOU</a:t>
              </a:r>
            </a:p>
            <a:p>
              <a:r>
                <a:rPr lang="en-GB" b="1" smtClean="0">
                  <a:latin typeface="Papyrus" pitchFamily="66" charset="0"/>
                </a:rPr>
                <a:t>WE’RE TALKING</a:t>
              </a:r>
            </a:p>
            <a:p>
              <a:r>
                <a:rPr lang="en-GB" b="1" smtClean="0">
                  <a:latin typeface="Papyrus" pitchFamily="66" charset="0"/>
                </a:rPr>
                <a:t>ABOUT THE </a:t>
              </a:r>
            </a:p>
            <a:p>
              <a:r>
                <a:rPr lang="en-GB" sz="3200" b="1" smtClean="0">
                  <a:solidFill>
                    <a:srgbClr val="FF0000"/>
                  </a:solidFill>
                  <a:latin typeface="Papyrus" pitchFamily="66" charset="0"/>
                </a:rPr>
                <a:t>PAST</a:t>
              </a:r>
              <a:endParaRPr lang="en-GB" sz="3200" b="1">
                <a:solidFill>
                  <a:srgbClr val="FF0000"/>
                </a:solidFill>
                <a:latin typeface="Papyrus" pitchFamily="66" charset="0"/>
              </a:endParaRPr>
            </a:p>
          </p:txBody>
        </p:sp>
        <p:sp>
          <p:nvSpPr>
            <p:cNvPr id="8" name="Left Arrow 7"/>
            <p:cNvSpPr/>
            <p:nvPr/>
          </p:nvSpPr>
          <p:spPr>
            <a:xfrm rot="1493979">
              <a:off x="3366421" y="1391110"/>
              <a:ext cx="1815468" cy="360873"/>
            </a:xfrm>
            <a:prstGeom prst="lef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3026" y="1412776"/>
            <a:ext cx="1702710" cy="704619"/>
            <a:chOff x="493026" y="1412776"/>
            <a:chExt cx="1702710" cy="704619"/>
          </a:xfrm>
        </p:grpSpPr>
        <p:sp>
          <p:nvSpPr>
            <p:cNvPr id="10" name="TextBox 9"/>
            <p:cNvSpPr txBox="1"/>
            <p:nvPr/>
          </p:nvSpPr>
          <p:spPr>
            <a:xfrm>
              <a:off x="493026" y="1412776"/>
              <a:ext cx="170271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latin typeface="Papyrus" pitchFamily="66" charset="0"/>
                </a:rPr>
                <a:t>SUBJECT</a:t>
              </a:r>
              <a:endParaRPr lang="en-GB" b="1">
                <a:latin typeface="Papyrus" pitchFamily="66" charset="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611560" y="1782108"/>
              <a:ext cx="288032" cy="335287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38632" y="3212976"/>
            <a:ext cx="5753848" cy="2277547"/>
            <a:chOff x="1914496" y="3212976"/>
            <a:chExt cx="5753848" cy="2277547"/>
          </a:xfrm>
        </p:grpSpPr>
        <p:sp>
          <p:nvSpPr>
            <p:cNvPr id="13" name="TextBox 12"/>
            <p:cNvSpPr txBox="1"/>
            <p:nvPr/>
          </p:nvSpPr>
          <p:spPr>
            <a:xfrm>
              <a:off x="5580112" y="3212976"/>
              <a:ext cx="2088232" cy="227754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b="1" smtClean="0">
                <a:latin typeface="Papyrus" pitchFamily="66" charset="0"/>
              </a:endParaRPr>
            </a:p>
            <a:p>
              <a:pPr algn="ctr"/>
              <a:r>
                <a:rPr lang="en-GB" b="1" smtClean="0">
                  <a:latin typeface="Papyrus" pitchFamily="66" charset="0"/>
                </a:rPr>
                <a:t>THE </a:t>
              </a:r>
              <a:r>
                <a:rPr lang="en-GB" b="1" smtClean="0">
                  <a:solidFill>
                    <a:srgbClr val="FF0000"/>
                  </a:solidFill>
                  <a:latin typeface="Papyrus" pitchFamily="66" charset="0"/>
                </a:rPr>
                <a:t>VERB</a:t>
              </a:r>
            </a:p>
            <a:p>
              <a:pPr algn="ctr"/>
              <a:r>
                <a:rPr lang="en-GB" sz="2000" b="1" smtClean="0">
                  <a:latin typeface="Papyrus" pitchFamily="66" charset="0"/>
                </a:rPr>
                <a:t>WHICH IS</a:t>
              </a:r>
            </a:p>
            <a:p>
              <a:pPr algn="ctr"/>
              <a:r>
                <a:rPr lang="en-GB" sz="4000" b="1" smtClean="0">
                  <a:solidFill>
                    <a:srgbClr val="FF0000"/>
                  </a:solidFill>
                  <a:latin typeface="Papyrus" pitchFamily="66" charset="0"/>
                </a:rPr>
                <a:t>TWO</a:t>
              </a:r>
            </a:p>
            <a:p>
              <a:pPr algn="ctr"/>
              <a:r>
                <a:rPr lang="en-GB" sz="2400" b="1" smtClean="0">
                  <a:solidFill>
                    <a:srgbClr val="FF0000"/>
                  </a:solidFill>
                  <a:latin typeface="Papyrus" pitchFamily="66" charset="0"/>
                </a:rPr>
                <a:t>WORDS</a:t>
              </a:r>
            </a:p>
            <a:p>
              <a:pPr algn="ctr"/>
              <a:endParaRPr lang="en-GB" b="1">
                <a:latin typeface="Papyrus" pitchFamily="66" charset="0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958192">
              <a:off x="1914496" y="3217897"/>
              <a:ext cx="3872438" cy="336810"/>
            </a:xfrm>
            <a:prstGeom prst="lef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99592" y="2073622"/>
            <a:ext cx="2895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a</a:t>
            </a:r>
            <a:r>
              <a:rPr lang="en-GB" sz="5400" smtClean="0">
                <a:latin typeface="Boulder" pitchFamily="2" charset="0"/>
              </a:rPr>
              <a:t>i passé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073622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j</a:t>
            </a:r>
            <a:r>
              <a:rPr lang="en-GB" sz="5400" smtClean="0">
                <a:latin typeface="Boulder" pitchFamily="2" charset="0"/>
              </a:rPr>
              <a:t>’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288717">
            <a:off x="1050973" y="526439"/>
            <a:ext cx="6925739" cy="5632311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7700" smtClean="0">
                <a:latin typeface="Boulder" pitchFamily="2" charset="0"/>
              </a:rPr>
              <a:t>Perfect Tense</a:t>
            </a:r>
          </a:p>
          <a:p>
            <a:pPr algn="ctr"/>
            <a:r>
              <a:rPr lang="en-GB" sz="11500">
                <a:latin typeface="Boulder" pitchFamily="2" charset="0"/>
              </a:rPr>
              <a:t>KEY </a:t>
            </a:r>
            <a:r>
              <a:rPr lang="en-GB" sz="11500" smtClean="0">
                <a:latin typeface="Boulder" pitchFamily="2" charset="0"/>
              </a:rPr>
              <a:t>FACT</a:t>
            </a:r>
          </a:p>
          <a:p>
            <a:pPr algn="ctr"/>
            <a:r>
              <a:rPr lang="en-GB" sz="8800" smtClean="0">
                <a:latin typeface="Boulder" pitchFamily="2" charset="0"/>
              </a:rPr>
              <a:t>THE</a:t>
            </a:r>
            <a:r>
              <a:rPr lang="en-GB" sz="8800" smtClean="0">
                <a:solidFill>
                  <a:srgbClr val="FF0000"/>
                </a:solidFill>
                <a:latin typeface="Boulder" pitchFamily="2" charset="0"/>
              </a:rPr>
              <a:t> VERB </a:t>
            </a:r>
            <a:r>
              <a:rPr lang="en-GB" sz="8800" smtClean="0">
                <a:latin typeface="Boulder" pitchFamily="2" charset="0"/>
              </a:rPr>
              <a:t>IS</a:t>
            </a:r>
          </a:p>
          <a:p>
            <a:pPr algn="ctr"/>
            <a:r>
              <a:rPr lang="en-GB" sz="8200" smtClean="0">
                <a:solidFill>
                  <a:srgbClr val="FF0000"/>
                </a:solidFill>
                <a:latin typeface="Boulder" pitchFamily="2" charset="0"/>
              </a:rPr>
              <a:t>TWO WORDS</a:t>
            </a:r>
            <a:endParaRPr lang="en-GB" sz="8200">
              <a:solidFill>
                <a:srgbClr val="FF0000"/>
              </a:solidFill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3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5" grpId="1"/>
      <p:bldP spid="1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36912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j</a:t>
            </a:r>
            <a:r>
              <a:rPr lang="en-GB" sz="5400" smtClean="0">
                <a:latin typeface="Boulder" pitchFamily="2" charset="0"/>
              </a:rPr>
              <a:t>’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36912"/>
            <a:ext cx="805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 smtClean="0">
                <a:ln>
                  <a:solidFill>
                    <a:schemeClr val="tx1"/>
                  </a:solidFill>
                </a:ln>
                <a:latin typeface="Boulder" pitchFamily="2" charset="0"/>
              </a:rPr>
              <a:t>ai</a:t>
            </a:r>
            <a:endParaRPr lang="en-GB" sz="5400" dirty="0">
              <a:ln>
                <a:solidFill>
                  <a:schemeClr val="tx1"/>
                </a:solidFill>
              </a:ln>
              <a:latin typeface="Bould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636912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 smtClean="0">
                <a:ln>
                  <a:solidFill>
                    <a:schemeClr val="tx1"/>
                  </a:solidFill>
                </a:ln>
                <a:latin typeface="Boulder" pitchFamily="2" charset="0"/>
              </a:rPr>
              <a:t>nagé</a:t>
            </a:r>
            <a:endParaRPr lang="en-GB" sz="5400" dirty="0">
              <a:ln>
                <a:solidFill>
                  <a:schemeClr val="tx1"/>
                </a:solidFill>
              </a:ln>
              <a:latin typeface="Bould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5784" y="2636912"/>
            <a:ext cx="5123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dans la piscine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984" y="3594174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1</a:t>
            </a:r>
            <a:endParaRPr lang="en-GB" sz="5400" dirty="0">
              <a:ln>
                <a:solidFill>
                  <a:schemeClr val="tx1"/>
                </a:solidFill>
              </a:ln>
              <a:solidFill>
                <a:srgbClr val="FF33CC"/>
              </a:solidFill>
              <a:latin typeface="Bould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5995" y="3594174"/>
            <a:ext cx="591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869160"/>
            <a:ext cx="1770036" cy="1600438"/>
          </a:xfrm>
          <a:prstGeom prst="rect">
            <a:avLst/>
          </a:prstGeom>
          <a:solidFill>
            <a:srgbClr val="FF33CC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Papyrus" pitchFamily="66" charset="0"/>
              </a:rPr>
              <a:t>this first bit</a:t>
            </a:r>
          </a:p>
          <a:p>
            <a:r>
              <a:rPr lang="en-GB" sz="2400" b="1" dirty="0">
                <a:latin typeface="Papyrus" pitchFamily="66" charset="0"/>
              </a:rPr>
              <a:t>i</a:t>
            </a:r>
            <a:r>
              <a:rPr lang="en-GB" sz="2400" b="1" dirty="0" smtClean="0">
                <a:latin typeface="Papyrus" pitchFamily="66" charset="0"/>
              </a:rPr>
              <a:t>s called the</a:t>
            </a:r>
          </a:p>
          <a:p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Papyrus" pitchFamily="66" charset="0"/>
              </a:rPr>
              <a:t>AUXILIARY</a:t>
            </a:r>
            <a:r>
              <a:rPr lang="en-GB" b="1" dirty="0" smtClean="0">
                <a:latin typeface="Papyrus" pitchFamily="66" charset="0"/>
              </a:rPr>
              <a:t> </a:t>
            </a:r>
          </a:p>
          <a:p>
            <a:r>
              <a:rPr lang="en-GB" sz="3200" b="1" dirty="0" smtClean="0">
                <a:latin typeface="Papyrus" pitchFamily="66" charset="0"/>
              </a:rPr>
              <a:t>VERB</a:t>
            </a:r>
            <a:endParaRPr lang="en-GB" sz="3200" b="1" dirty="0">
              <a:latin typeface="Papyru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4869160"/>
            <a:ext cx="1824538" cy="1631216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GB" sz="2400" b="1" smtClean="0">
                <a:latin typeface="Papyrus" pitchFamily="66" charset="0"/>
              </a:rPr>
              <a:t>the 2nd bit</a:t>
            </a:r>
          </a:p>
          <a:p>
            <a:r>
              <a:rPr lang="en-GB" sz="2400" b="1">
                <a:latin typeface="Papyrus" pitchFamily="66" charset="0"/>
              </a:rPr>
              <a:t>i</a:t>
            </a:r>
            <a:r>
              <a:rPr lang="en-GB" sz="2400" b="1" smtClean="0">
                <a:latin typeface="Papyrus" pitchFamily="66" charset="0"/>
              </a:rPr>
              <a:t>s called the</a:t>
            </a:r>
          </a:p>
          <a:p>
            <a:r>
              <a:rPr lang="en-GB" sz="3600" b="1" smtClean="0">
                <a:solidFill>
                  <a:srgbClr val="FF0000"/>
                </a:solidFill>
                <a:latin typeface="Papyrus" pitchFamily="66" charset="0"/>
              </a:rPr>
              <a:t>PAST</a:t>
            </a:r>
            <a:endParaRPr lang="en-GB" sz="3600" b="1" smtClean="0">
              <a:latin typeface="Papyrus" pitchFamily="66" charset="0"/>
            </a:endParaRPr>
          </a:p>
          <a:p>
            <a:r>
              <a:rPr lang="en-GB" sz="1600" b="1" smtClean="0">
                <a:solidFill>
                  <a:srgbClr val="FF0000"/>
                </a:solidFill>
                <a:latin typeface="Papyrus" pitchFamily="66" charset="0"/>
              </a:rPr>
              <a:t>PARTICIPLE</a:t>
            </a:r>
            <a:endParaRPr lang="en-GB" sz="1600" b="1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545666">
            <a:off x="6127543" y="4592969"/>
            <a:ext cx="22471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Permanent Marker" pitchFamily="2" charset="0"/>
                <a:ea typeface="Permanent Marker" pitchFamily="2" charset="0"/>
              </a:rPr>
              <a:t>m</a:t>
            </a:r>
            <a:r>
              <a:rPr lang="en-GB" sz="2800" smtClean="0">
                <a:latin typeface="Permanent Marker" pitchFamily="2" charset="0"/>
                <a:ea typeface="Permanent Marker" pitchFamily="2" charset="0"/>
              </a:rPr>
              <a:t>ore detail</a:t>
            </a:r>
          </a:p>
          <a:p>
            <a:r>
              <a:rPr lang="en-GB" sz="720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next</a:t>
            </a:r>
            <a:endParaRPr lang="en-GB" sz="7200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2649686"/>
            <a:ext cx="805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 smtClean="0">
                <a:ln>
                  <a:solidFill>
                    <a:schemeClr val="tx1"/>
                  </a:solidFill>
                </a:ln>
                <a:noFill/>
                <a:latin typeface="Boulder" pitchFamily="2" charset="0"/>
              </a:rPr>
              <a:t>ai</a:t>
            </a:r>
            <a:endParaRPr lang="en-GB" sz="5400" dirty="0">
              <a:ln>
                <a:solidFill>
                  <a:schemeClr val="tx1"/>
                </a:solidFill>
              </a:ln>
              <a:noFill/>
              <a:latin typeface="Boulder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2649686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 smtClean="0">
                <a:ln>
                  <a:solidFill>
                    <a:schemeClr val="tx1"/>
                  </a:solidFill>
                </a:ln>
                <a:noFill/>
                <a:latin typeface="Boulder" pitchFamily="2" charset="0"/>
              </a:rPr>
              <a:t>nagé</a:t>
            </a:r>
            <a:endParaRPr lang="en-GB" sz="5400" dirty="0">
              <a:ln>
                <a:solidFill>
                  <a:schemeClr val="tx1"/>
                </a:solidFill>
              </a:ln>
              <a:noFill/>
              <a:latin typeface="Bould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5097958"/>
            <a:ext cx="1460656" cy="923330"/>
          </a:xfrm>
          <a:prstGeom prst="rect">
            <a:avLst/>
          </a:prstGeom>
          <a:solidFill>
            <a:srgbClr val="FF33CC"/>
          </a:solidFill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5400" b="1" u="sng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this</a:t>
            </a:r>
            <a:endParaRPr lang="en-GB" sz="5400" b="1" u="sng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6644768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Papyrus" pitchFamily="66" charset="0"/>
              </a:rPr>
              <a:t>The </a:t>
            </a:r>
            <a:r>
              <a:rPr lang="en-GB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Papyrus" pitchFamily="66" charset="0"/>
              </a:rPr>
              <a:t>AUXILIARY</a:t>
            </a:r>
            <a:r>
              <a:rPr lang="en-GB" sz="4000" b="1" dirty="0" smtClean="0">
                <a:latin typeface="Papyrus" pitchFamily="66" charset="0"/>
              </a:rPr>
              <a:t> VERB</a:t>
            </a:r>
          </a:p>
          <a:p>
            <a:r>
              <a:rPr lang="en-GB" sz="9600" b="1" dirty="0">
                <a:latin typeface="Papyrus" pitchFamily="66" charset="0"/>
              </a:rPr>
              <a:t>i</a:t>
            </a:r>
            <a:r>
              <a:rPr lang="en-GB" sz="9600" b="1" dirty="0" smtClean="0">
                <a:latin typeface="Papyrus" pitchFamily="66" charset="0"/>
              </a:rPr>
              <a:t>s just the </a:t>
            </a:r>
          </a:p>
          <a:p>
            <a:r>
              <a:rPr lang="en-GB" sz="4400" b="1" dirty="0" smtClean="0">
                <a:latin typeface="Papyrus" pitchFamily="66" charset="0"/>
              </a:rPr>
              <a:t>PRESENT TENSE</a:t>
            </a:r>
          </a:p>
          <a:p>
            <a:r>
              <a:rPr lang="en-GB" sz="11500" b="1" dirty="0">
                <a:latin typeface="Papyrus" pitchFamily="66" charset="0"/>
              </a:rPr>
              <a:t>o</a:t>
            </a:r>
            <a:r>
              <a:rPr lang="en-GB" sz="11500" b="1" dirty="0" smtClean="0">
                <a:latin typeface="Papyrus" pitchFamily="66" charset="0"/>
              </a:rPr>
              <a:t>f </a:t>
            </a:r>
            <a:r>
              <a:rPr lang="en-GB" sz="11500" b="1" dirty="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AVOIR</a:t>
            </a:r>
            <a:endParaRPr lang="en-GB" sz="11500" b="1" dirty="0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5229200"/>
            <a:ext cx="1584176" cy="749697"/>
          </a:xfrm>
          <a:prstGeom prst="rect">
            <a:avLst/>
          </a:prstGeom>
          <a:solidFill>
            <a:srgbClr val="FF3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1613" y="5169966"/>
            <a:ext cx="4623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>
                <a:latin typeface="Papyrus" pitchFamily="66" charset="0"/>
              </a:rPr>
              <a:t>w</a:t>
            </a:r>
            <a:r>
              <a:rPr lang="en-GB" sz="5400" b="1" smtClean="0">
                <a:latin typeface="Papyrus" pitchFamily="66" charset="0"/>
              </a:rPr>
              <a:t>hich goes like</a:t>
            </a:r>
            <a:endParaRPr lang="en-GB" sz="5400" b="1"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372200" y="5229200"/>
            <a:ext cx="2088232" cy="749697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rgbClr val="FF0000"/>
                </a:solidFill>
              </a:rPr>
              <a:t>CLICK HERE!</a:t>
            </a:r>
            <a:endParaRPr lang="en-GB" b="1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1520" y="-171400"/>
            <a:ext cx="6552728" cy="6552728"/>
            <a:chOff x="755576" y="116632"/>
            <a:chExt cx="6552728" cy="655272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116632"/>
              <a:ext cx="6552728" cy="655272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4774" y="261794"/>
              <a:ext cx="675735" cy="9825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01652" y="1133163"/>
              <a:ext cx="1245854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>
                  <a:latin typeface="Boulder" pitchFamily="2" charset="0"/>
                </a:rPr>
                <a:t>j</a:t>
              </a:r>
              <a:r>
                <a:rPr lang="en-GB" sz="3200" smtClean="0">
                  <a:latin typeface="Boulder" pitchFamily="2" charset="0"/>
                </a:rPr>
                <a:t>’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ai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>
                  <a:latin typeface="Boulder" pitchFamily="2" charset="0"/>
                </a:rPr>
                <a:t>t</a:t>
              </a:r>
              <a:r>
                <a:rPr lang="en-GB" sz="3200" smtClean="0">
                  <a:latin typeface="Boulder" pitchFamily="2" charset="0"/>
                </a:rPr>
                <a:t>u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as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>
                  <a:latin typeface="Boulder" pitchFamily="2" charset="0"/>
                </a:rPr>
                <a:t>i</a:t>
              </a:r>
              <a:r>
                <a:rPr lang="en-GB" sz="3200" smtClean="0">
                  <a:latin typeface="Boulder" pitchFamily="2" charset="0"/>
                </a:rPr>
                <a:t>l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a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>
                  <a:latin typeface="Boulder" pitchFamily="2" charset="0"/>
                </a:rPr>
                <a:t>e</a:t>
              </a:r>
              <a:r>
                <a:rPr lang="en-GB" sz="3200" smtClean="0">
                  <a:latin typeface="Boulder" pitchFamily="2" charset="0"/>
                </a:rPr>
                <a:t>lle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a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on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a</a:t>
              </a:r>
              <a:endParaRPr lang="en-GB" sz="3200">
                <a:solidFill>
                  <a:srgbClr val="FF0000"/>
                </a:solidFill>
                <a:latin typeface="Boulder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8602" y="1133163"/>
              <a:ext cx="2377574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>
                  <a:latin typeface="Boulder" pitchFamily="2" charset="0"/>
                </a:rPr>
                <a:t>n</a:t>
              </a:r>
              <a:r>
                <a:rPr lang="en-GB" sz="3200" smtClean="0">
                  <a:latin typeface="Boulder" pitchFamily="2" charset="0"/>
                </a:rPr>
                <a:t>ous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avons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 smtClean="0">
                  <a:latin typeface="Boulder" pitchFamily="2" charset="0"/>
                </a:rPr>
                <a:t>vous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avez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>
                  <a:latin typeface="Boulder" pitchFamily="2" charset="0"/>
                </a:rPr>
                <a:t>i</a:t>
              </a:r>
              <a:r>
                <a:rPr lang="en-GB" sz="3200" smtClean="0">
                  <a:latin typeface="Boulder" pitchFamily="2" charset="0"/>
                </a:rPr>
                <a:t>ls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ont</a:t>
              </a:r>
            </a:p>
            <a:p>
              <a:endParaRPr lang="en-GB" sz="3200">
                <a:latin typeface="Boulder" pitchFamily="2" charset="0"/>
              </a:endParaRPr>
            </a:p>
            <a:p>
              <a:r>
                <a:rPr lang="en-GB" sz="3200">
                  <a:latin typeface="Boulder" pitchFamily="2" charset="0"/>
                </a:rPr>
                <a:t>e</a:t>
              </a:r>
              <a:r>
                <a:rPr lang="en-GB" sz="3200" smtClean="0">
                  <a:latin typeface="Boulder" pitchFamily="2" charset="0"/>
                </a:rPr>
                <a:t>lles 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ont</a:t>
              </a:r>
            </a:p>
            <a:p>
              <a:endParaRPr lang="en-GB" sz="3200">
                <a:latin typeface="Boulder" pitchFamily="2" charset="0"/>
              </a:endParaRPr>
            </a:p>
            <a:p>
              <a:endParaRPr lang="en-GB" sz="3200">
                <a:solidFill>
                  <a:srgbClr val="FF0000"/>
                </a:solidFill>
                <a:latin typeface="Boulder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5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9672" y="5457998"/>
            <a:ext cx="1460656" cy="923330"/>
          </a:xfrm>
          <a:prstGeom prst="rect">
            <a:avLst/>
          </a:prstGeom>
          <a:solidFill>
            <a:srgbClr val="FF33CC">
              <a:alpha val="0"/>
            </a:srgbClr>
          </a:solidFill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5400" b="1" u="sng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this</a:t>
            </a:r>
            <a:endParaRPr lang="en-GB" sz="5400" b="1" u="sng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3389" y="260648"/>
            <a:ext cx="702468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latin typeface="Papyrus" pitchFamily="66" charset="0"/>
              </a:rPr>
              <a:t>The </a:t>
            </a:r>
            <a:r>
              <a:rPr lang="en-GB" sz="4000" b="1" smtClean="0">
                <a:solidFill>
                  <a:srgbClr val="FF0000"/>
                </a:solidFill>
                <a:latin typeface="Papyrus" pitchFamily="66" charset="0"/>
              </a:rPr>
              <a:t>PAST PARTICIPLE</a:t>
            </a:r>
            <a:endParaRPr lang="en-GB" sz="4000" b="1" smtClean="0">
              <a:latin typeface="Papyrus" pitchFamily="66" charset="0"/>
            </a:endParaRPr>
          </a:p>
          <a:p>
            <a:r>
              <a:rPr lang="en-GB" sz="8800" b="1">
                <a:latin typeface="Papyrus" pitchFamily="66" charset="0"/>
              </a:rPr>
              <a:t>i</a:t>
            </a:r>
            <a:r>
              <a:rPr lang="en-GB" sz="8800" b="1" smtClean="0">
                <a:latin typeface="Papyrus" pitchFamily="66" charset="0"/>
              </a:rPr>
              <a:t>s the infinitive</a:t>
            </a:r>
          </a:p>
          <a:p>
            <a:r>
              <a:rPr lang="en-GB" sz="4800" b="1">
                <a:latin typeface="Papyrus" pitchFamily="66" charset="0"/>
              </a:rPr>
              <a:t>w</a:t>
            </a:r>
            <a:r>
              <a:rPr lang="en-GB" sz="4800" b="1" smtClean="0">
                <a:latin typeface="Papyrus" pitchFamily="66" charset="0"/>
              </a:rPr>
              <a:t>ith the -ER , -IR or -RE</a:t>
            </a:r>
          </a:p>
          <a:p>
            <a:r>
              <a:rPr lang="en-GB" sz="6600" b="1">
                <a:latin typeface="Papyrus" pitchFamily="66" charset="0"/>
              </a:rPr>
              <a:t>r</a:t>
            </a:r>
            <a:r>
              <a:rPr lang="en-GB" sz="6600" b="1" smtClean="0">
                <a:latin typeface="Papyrus" pitchFamily="66" charset="0"/>
              </a:rPr>
              <a:t>eplaced by </a:t>
            </a:r>
          </a:p>
          <a:p>
            <a:r>
              <a:rPr lang="en-GB" sz="8800" b="1" smtClean="0">
                <a:latin typeface="Papyrus" pitchFamily="66" charset="0"/>
              </a:rPr>
              <a:t>-</a:t>
            </a:r>
            <a:r>
              <a:rPr lang="en-GB" sz="8800" b="1" smtClean="0">
                <a:solidFill>
                  <a:srgbClr val="FF0000"/>
                </a:solidFill>
                <a:latin typeface="Papyrus" pitchFamily="66" charset="0"/>
              </a:rPr>
              <a:t>é</a:t>
            </a:r>
            <a:r>
              <a:rPr lang="en-GB" sz="8800" b="1" smtClean="0">
                <a:latin typeface="Papyrus" pitchFamily="66" charset="0"/>
              </a:rPr>
              <a:t>, -</a:t>
            </a:r>
            <a:r>
              <a:rPr lang="en-GB" sz="8800" b="1" smtClean="0">
                <a:solidFill>
                  <a:srgbClr val="FF0000"/>
                </a:solidFill>
                <a:latin typeface="Papyrus" pitchFamily="66" charset="0"/>
              </a:rPr>
              <a:t>i </a:t>
            </a:r>
            <a:r>
              <a:rPr lang="en-GB" sz="8800" b="1" smtClean="0">
                <a:latin typeface="Papyrus" pitchFamily="66" charset="0"/>
              </a:rPr>
              <a:t>and -</a:t>
            </a:r>
            <a:r>
              <a:rPr lang="en-GB" sz="8800" b="1" smtClean="0">
                <a:solidFill>
                  <a:srgbClr val="FF0000"/>
                </a:solidFill>
                <a:latin typeface="Papyrus" pitchFamily="66" charset="0"/>
              </a:rPr>
              <a:t>u</a:t>
            </a:r>
            <a:endParaRPr lang="en-GB" sz="8800" b="1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760" y="5559623"/>
            <a:ext cx="1584176" cy="749697"/>
          </a:xfrm>
          <a:prstGeom prst="rect">
            <a:avLst/>
          </a:prstGeom>
          <a:solidFill>
            <a:srgbClr val="FF3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1613" y="5530006"/>
            <a:ext cx="2106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smtClean="0">
                <a:latin typeface="Papyrus" pitchFamily="66" charset="0"/>
              </a:rPr>
              <a:t>i.e. like</a:t>
            </a:r>
            <a:endParaRPr lang="en-GB" sz="5400" b="1"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211960" y="5616733"/>
            <a:ext cx="2088232" cy="749697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rgbClr val="FF0000"/>
                </a:solidFill>
              </a:rPr>
              <a:t>CLICK HERE!</a:t>
            </a:r>
            <a:endParaRPr lang="en-GB" b="1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6010" y="131510"/>
            <a:ext cx="6552728" cy="6552728"/>
            <a:chOff x="236010" y="131510"/>
            <a:chExt cx="6552728" cy="655272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010" y="131510"/>
              <a:ext cx="6552728" cy="655272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8153" y="261794"/>
              <a:ext cx="675735" cy="9825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423741" y="5631631"/>
              <a:ext cx="4110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>
                  <a:latin typeface="Papyrus" pitchFamily="66" charset="0"/>
                </a:rPr>
                <a:t>t</a:t>
              </a:r>
              <a:r>
                <a:rPr lang="en-GB" sz="2400" b="1" smtClean="0">
                  <a:latin typeface="Papyrus" pitchFamily="66" charset="0"/>
                </a:rPr>
                <a:t>his works </a:t>
              </a:r>
              <a:r>
                <a:rPr lang="en-GB" sz="2400" b="1" u="sng" smtClean="0">
                  <a:latin typeface="Papyrus" pitchFamily="66" charset="0"/>
                </a:rPr>
                <a:t>most </a:t>
              </a:r>
              <a:r>
                <a:rPr lang="en-GB" sz="2400" b="1" smtClean="0">
                  <a:latin typeface="Papyrus" pitchFamily="66" charset="0"/>
                </a:rPr>
                <a:t>of the time ….. !</a:t>
              </a:r>
              <a:endParaRPr lang="en-GB" sz="2400" b="1">
                <a:latin typeface="Papyrus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3741" y="1052736"/>
              <a:ext cx="1924123" cy="444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>
                  <a:latin typeface="Boulder" pitchFamily="2" charset="0"/>
                </a:rPr>
                <a:t>j</a:t>
              </a:r>
              <a:r>
                <a:rPr lang="en-GB" sz="3200" smtClean="0">
                  <a:latin typeface="Boulder" pitchFamily="2" charset="0"/>
                </a:rPr>
                <a:t>ou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er</a:t>
              </a:r>
            </a:p>
            <a:p>
              <a:pPr>
                <a:lnSpc>
                  <a:spcPct val="150000"/>
                </a:lnSpc>
              </a:pPr>
              <a:r>
                <a:rPr lang="en-GB" sz="3200">
                  <a:latin typeface="Boulder" pitchFamily="2" charset="0"/>
                </a:rPr>
                <a:t>v</a:t>
              </a:r>
              <a:r>
                <a:rPr lang="en-GB" sz="3200" smtClean="0">
                  <a:latin typeface="Boulder" pitchFamily="2" charset="0"/>
                </a:rPr>
                <a:t>oyag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er</a:t>
              </a:r>
            </a:p>
            <a:p>
              <a:pPr>
                <a:lnSpc>
                  <a:spcPct val="150000"/>
                </a:lnSpc>
              </a:pPr>
              <a:r>
                <a:rPr lang="en-GB" sz="3200">
                  <a:latin typeface="Boulder" pitchFamily="2" charset="0"/>
                </a:rPr>
                <a:t>f</a:t>
              </a:r>
              <a:r>
                <a:rPr lang="en-GB" sz="3200" smtClean="0">
                  <a:latin typeface="Boulder" pitchFamily="2" charset="0"/>
                </a:rPr>
                <a:t>in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ir</a:t>
              </a:r>
            </a:p>
            <a:p>
              <a:pPr>
                <a:lnSpc>
                  <a:spcPct val="150000"/>
                </a:lnSpc>
              </a:pPr>
              <a:r>
                <a:rPr lang="en-GB" sz="3200">
                  <a:latin typeface="Boulder" pitchFamily="2" charset="0"/>
                </a:rPr>
                <a:t>d</a:t>
              </a:r>
              <a:r>
                <a:rPr lang="en-GB" sz="3200" smtClean="0">
                  <a:latin typeface="Boulder" pitchFamily="2" charset="0"/>
                </a:rPr>
                <a:t>orm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ir</a:t>
              </a:r>
            </a:p>
            <a:p>
              <a:pPr>
                <a:lnSpc>
                  <a:spcPct val="150000"/>
                </a:lnSpc>
              </a:pPr>
              <a:r>
                <a:rPr lang="en-GB" sz="3200">
                  <a:latin typeface="Boulder" pitchFamily="2" charset="0"/>
                </a:rPr>
                <a:t>a</a:t>
              </a:r>
              <a:r>
                <a:rPr lang="en-GB" sz="3200" smtClean="0">
                  <a:latin typeface="Boulder" pitchFamily="2" charset="0"/>
                </a:rPr>
                <a:t>ttend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re</a:t>
              </a:r>
            </a:p>
            <a:p>
              <a:pPr>
                <a:lnSpc>
                  <a:spcPct val="150000"/>
                </a:lnSpc>
              </a:pPr>
              <a:r>
                <a:rPr lang="en-GB" sz="3200">
                  <a:latin typeface="Boulder" pitchFamily="2" charset="0"/>
                </a:rPr>
                <a:t>perd</a:t>
              </a:r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re</a:t>
              </a:r>
              <a:endParaRPr lang="en-GB" sz="3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0005" y="1052736"/>
              <a:ext cx="192412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 smtClean="0">
                  <a:latin typeface="Boulder" pitchFamily="2" charset="0"/>
                </a:rPr>
                <a:t>jou</a:t>
              </a:r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é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3200" smtClean="0">
                  <a:latin typeface="Boulder" pitchFamily="2" charset="0"/>
                </a:rPr>
                <a:t>voyag</a:t>
              </a:r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é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3200" smtClean="0">
                  <a:latin typeface="Boulder" pitchFamily="2" charset="0"/>
                </a:rPr>
                <a:t>fin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i</a:t>
              </a:r>
            </a:p>
            <a:p>
              <a:pPr>
                <a:lnSpc>
                  <a:spcPct val="150000"/>
                </a:lnSpc>
              </a:pPr>
              <a:r>
                <a:rPr lang="en-GB" sz="3200" smtClean="0">
                  <a:latin typeface="Boulder" pitchFamily="2" charset="0"/>
                </a:rPr>
                <a:t>dorm</a:t>
              </a:r>
              <a:r>
                <a:rPr lang="en-GB" sz="3200" smtClean="0">
                  <a:solidFill>
                    <a:srgbClr val="FF0000"/>
                  </a:solidFill>
                  <a:latin typeface="Boulder" pitchFamily="2" charset="0"/>
                </a:rPr>
                <a:t>i</a:t>
              </a:r>
            </a:p>
            <a:p>
              <a:pPr>
                <a:lnSpc>
                  <a:spcPct val="150000"/>
                </a:lnSpc>
              </a:pPr>
              <a:r>
                <a:rPr lang="en-GB" sz="3200" smtClean="0">
                  <a:latin typeface="Boulder" pitchFamily="2" charset="0"/>
                </a:rPr>
                <a:t>attend</a:t>
              </a:r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u</a:t>
              </a:r>
              <a:endParaRPr lang="en-GB" sz="3200" smtClean="0">
                <a:solidFill>
                  <a:srgbClr val="FF0000"/>
                </a:solidFill>
                <a:latin typeface="Boulder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3200" smtClean="0">
                  <a:latin typeface="Boulder" pitchFamily="2" charset="0"/>
                </a:rPr>
                <a:t>perd</a:t>
              </a:r>
              <a:r>
                <a:rPr lang="en-GB" sz="3200">
                  <a:solidFill>
                    <a:srgbClr val="FF0000"/>
                  </a:solidFill>
                  <a:latin typeface="Boulder" pitchFamily="2" charset="0"/>
                </a:rPr>
                <a:t>u</a:t>
              </a:r>
              <a:endParaRPr lang="en-GB" sz="3200"/>
            </a:p>
          </p:txBody>
        </p:sp>
      </p:grpSp>
    </p:spTree>
    <p:extLst>
      <p:ext uri="{BB962C8B-B14F-4D97-AF65-F5344CB8AC3E}">
        <p14:creationId xmlns:p14="http://schemas.microsoft.com/office/powerpoint/2010/main" val="19675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492896"/>
            <a:ext cx="8241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 smtClean="0">
                <a:latin typeface="Boulder" pitchFamily="2" charset="0"/>
              </a:rPr>
              <a:t>J’</a:t>
            </a:r>
            <a:r>
              <a:rPr lang="en-GB" sz="5400" dirty="0" err="1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ai</a:t>
            </a:r>
            <a:r>
              <a:rPr lang="en-GB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nagé</a:t>
            </a:r>
            <a:r>
              <a:rPr lang="en-GB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dirty="0" err="1" smtClean="0">
                <a:latin typeface="Boulder" pitchFamily="2" charset="0"/>
              </a:rPr>
              <a:t>dans</a:t>
            </a:r>
            <a:r>
              <a:rPr lang="en-GB" sz="5400" dirty="0" smtClean="0">
                <a:latin typeface="Boulder" pitchFamily="2" charset="0"/>
              </a:rPr>
              <a:t> la piscine</a:t>
            </a:r>
            <a:endParaRPr lang="en-GB" sz="5400" dirty="0">
              <a:latin typeface="Bould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270176"/>
            <a:ext cx="3576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t</a:t>
            </a:r>
            <a:r>
              <a:rPr lang="en-GB" sz="5400" smtClean="0">
                <a:latin typeface="Boulder" pitchFamily="2" charset="0"/>
              </a:rPr>
              <a:t>u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as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nagé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383" y="4047456"/>
            <a:ext cx="3015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il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a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nagé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824736"/>
            <a:ext cx="3791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elle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a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nagé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602014"/>
            <a:ext cx="3448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on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a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nagé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4863" y="78884"/>
            <a:ext cx="196079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latin typeface="Papyrus" pitchFamily="66" charset="0"/>
              </a:rPr>
              <a:t>f</a:t>
            </a:r>
            <a:r>
              <a:rPr lang="en-GB" sz="3200" b="1" smtClean="0">
                <a:latin typeface="Papyrus" pitchFamily="66" charset="0"/>
              </a:rPr>
              <a:t>ull set of</a:t>
            </a:r>
          </a:p>
          <a:p>
            <a:r>
              <a:rPr lang="en-GB" sz="3600" b="1" smtClean="0">
                <a:solidFill>
                  <a:srgbClr val="FF0000"/>
                </a:solidFill>
                <a:latin typeface="Papyrus" pitchFamily="66" charset="0"/>
              </a:rPr>
              <a:t>examples</a:t>
            </a:r>
            <a:endParaRPr lang="en-GB" sz="4800" b="1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45666">
            <a:off x="6202595" y="4592969"/>
            <a:ext cx="20970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Permanent Marker" pitchFamily="2" charset="0"/>
                <a:ea typeface="Permanent Marker" pitchFamily="2" charset="0"/>
              </a:rPr>
              <a:t>PLURALS</a:t>
            </a:r>
          </a:p>
          <a:p>
            <a:r>
              <a:rPr lang="en-GB" sz="720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next</a:t>
            </a:r>
            <a:endParaRPr lang="en-GB" sz="7200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4863" y="78884"/>
            <a:ext cx="17043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latin typeface="Papyrus" pitchFamily="66" charset="0"/>
              </a:rPr>
              <a:t>different</a:t>
            </a:r>
          </a:p>
          <a:p>
            <a:pPr algn="r"/>
            <a:r>
              <a:rPr lang="en-GB" sz="3600" b="1" smtClean="0">
                <a:solidFill>
                  <a:srgbClr val="FF0000"/>
                </a:solidFill>
                <a:latin typeface="Papyrus" pitchFamily="66" charset="0"/>
              </a:rPr>
              <a:t>verb!</a:t>
            </a:r>
            <a:endParaRPr lang="en-GB" sz="4800" b="1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9238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latin typeface="Boulder" pitchFamily="2" charset="0"/>
              </a:rPr>
              <a:t>n</a:t>
            </a:r>
            <a:r>
              <a:rPr lang="en-GB" sz="5400" smtClean="0">
                <a:latin typeface="Boulder" pitchFamily="2" charset="0"/>
              </a:rPr>
              <a:t>ous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avons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gagné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4800" smtClean="0">
                <a:latin typeface="Boulder" pitchFamily="2" charset="0"/>
              </a:rPr>
              <a:t>la loterie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270176"/>
            <a:ext cx="5596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vous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avez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gagné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8453" y="4047456"/>
            <a:ext cx="4395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ils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ont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gagné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2599" y="4824736"/>
            <a:ext cx="5171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>
                <a:latin typeface="Boulder" pitchFamily="2" charset="0"/>
              </a:rPr>
              <a:t>elles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ulder" pitchFamily="2" charset="0"/>
              </a:rPr>
              <a:t>ont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ulder" pitchFamily="2" charset="0"/>
              </a:rPr>
              <a:t> </a:t>
            </a:r>
            <a:r>
              <a:rPr lang="en-GB" sz="540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ulder" pitchFamily="2" charset="0"/>
              </a:rPr>
              <a:t>gagné</a:t>
            </a:r>
            <a:endParaRPr lang="en-GB" sz="5400">
              <a:latin typeface="Bould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545666">
            <a:off x="6670127" y="4592969"/>
            <a:ext cx="20970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Permanent Marker" pitchFamily="2" charset="0"/>
                <a:ea typeface="Permanent Marker" pitchFamily="2" charset="0"/>
              </a:rPr>
              <a:t>PRACTICE</a:t>
            </a:r>
          </a:p>
          <a:p>
            <a:r>
              <a:rPr lang="en-GB" sz="7200" smtClean="0">
                <a:solidFill>
                  <a:srgbClr val="FF0000"/>
                </a:solidFill>
                <a:latin typeface="Permanent Marker" pitchFamily="2" charset="0"/>
                <a:ea typeface="Permanent Marker" pitchFamily="2" charset="0"/>
              </a:rPr>
              <a:t>next</a:t>
            </a:r>
            <a:endParaRPr lang="en-GB" sz="7200">
              <a:solidFill>
                <a:srgbClr val="FF0000"/>
              </a:solidFill>
              <a:latin typeface="Permanent Marker" pitchFamily="2" charset="0"/>
              <a:ea typeface="Permanent Mark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fc8e6980723454762b43c1b180a8a31efb82f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832</Words>
  <Application>Microsoft Office PowerPoint</Application>
  <PresentationFormat>On-screen Show (4:3)</PresentationFormat>
  <Paragraphs>320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Papyrus</vt:lpstr>
      <vt:lpstr>Boulder</vt:lpstr>
      <vt:lpstr>Calibri</vt:lpstr>
      <vt:lpstr>Arial</vt:lpstr>
      <vt:lpstr>Permanent Marker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Courtney</dc:creator>
  <cp:lastModifiedBy>Rob Courtney</cp:lastModifiedBy>
  <cp:revision>82</cp:revision>
  <dcterms:created xsi:type="dcterms:W3CDTF">2011-10-21T16:55:01Z</dcterms:created>
  <dcterms:modified xsi:type="dcterms:W3CDTF">2012-12-19T00:03:22Z</dcterms:modified>
  <cp:contentStatus/>
</cp:coreProperties>
</file>