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9" r:id="rId22"/>
    <p:sldId id="281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1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19" r:id="rId39"/>
    <p:sldId id="300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291" autoAdjust="0"/>
  </p:normalViewPr>
  <p:slideViewPr>
    <p:cSldViewPr>
      <p:cViewPr varScale="1">
        <p:scale>
          <a:sx n="54" d="100"/>
          <a:sy n="5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fld id="{7141D36A-CE9B-42C3-B022-3BB41CB318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144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4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4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fld id="{38BD78FC-F129-4E99-8F41-39D078C234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33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4F6E1-EEEE-41B7-8430-B6271506461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C6C22-EA85-48A9-B700-0C691D2C8E3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62953-90AC-4683-A3CD-B9B0F865D2F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25F26-EFCA-49F0-85FE-8F58138FEF6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524A4-02DC-4566-BC74-383FC937455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A8C0D-ED09-422D-A761-8C75D9B53FC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4AC95-DE14-4200-B31E-88371CC338E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83D43-F5B1-4017-85F3-91292C93169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B4132F-5290-4F07-AE31-E4A92D58FDD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7A1A8E-17EE-4392-9587-EB6B4916B1C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7A6C5-BB7B-48CC-B1C2-292B31CC4B9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72103-450A-46C2-A852-944D6D4B807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5D4AD-9153-4A84-8FA5-777B741482A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1C3C8-E012-464A-A8C7-9005CBB1A05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D360A-558F-4BAF-8CBF-A5138FA2178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CE245-983B-4B75-B248-DA678C7599C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EFB5D-B5E7-4ECB-89B9-028692817FC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A8AD3-0B3D-48E2-B541-BC183172F42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4A688-760B-40B1-A8CF-394F7DC4593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05AE4-8A27-4528-830A-43FDECE4BF2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1FDE5-9DCF-42F3-981C-C73907DD45F4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42063-AD7E-4BCD-86D3-9D240E3F5CDF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7C072-1EA6-4111-8860-9DC19931573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8652D-362D-4917-96F8-C356298E1090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0E145-E142-4D6E-9E73-BC2ED148A5E8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AB7FB-E4FD-4A37-940B-48F0B23F701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C2625-1CBD-4B16-8494-528594F09CD9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6BEA2-AE7C-4BC7-BB8D-1C8B84A88F7C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B0418-29DB-44AB-A82F-57CB588380B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6C567-DF3F-4982-AD6B-289DBC295D8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F5579-75E8-4778-8A6C-26C3E4F7472C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08954-2503-4489-9E70-45F1EC83FB93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B5C13-FEA1-47BB-8C2C-114F49E6446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21DC1-D927-4D07-95A1-E5EEE040D28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330D1-1A9D-48A1-A0FA-46130103167A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F1F784-DB0C-4F35-9F37-2B048D183E2B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518B5-FC4D-4689-B055-30A1B9E03462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4BB11-0D2F-47BD-966A-C170F351C49E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DF4153-34AE-4844-A249-48FAFA65BE95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C1040-2E54-400B-96AE-5813E5017249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69817-2425-4243-ACD3-13B81710A8B5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84979-62B2-4C55-8588-8F4AD3266E3A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969AC-7C12-4071-98EC-89D386E86D9B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06C06-5546-4840-A762-90811F52E24C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C83580-0125-45E8-BAAC-A8E35B39309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FFB5C-19AA-40F2-9512-2C0DF3E4BA7B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73138-EA9C-40D3-A879-3020F3A739F3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B946F-8940-4E7B-80E6-14D10B9BA541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516FB-B4FD-4342-80D2-F662189D4E70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CEFBA-07CC-49D3-835A-01407736F2D8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30DBA-048D-4703-8804-E43B48950786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8FC56-85D2-4060-9916-C16DA6A0D52F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40AD2-AEA0-4352-A0DC-599A143E5C64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45C31A-5505-42B6-BFD3-094248AF534B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930A7-0E0C-4DF1-AE2F-151090FBBA7D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12AAB-E169-4015-91CE-E3A9F5A79B6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2A172-37ED-4BEB-A033-1D783D94BBDB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FC3A6-C055-4096-9D5F-13EE09DBA93C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CEA86-A793-4C90-9CE5-62940CA7AE70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08E0A-1ABC-4FED-8B22-3FDDA0912958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435668-2E33-4492-ACB6-7238267A0CF2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5FE42-F93A-4A32-9D98-1AE091413E69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D20EC-FF8B-4E7A-BFC6-43B5E168280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87281F-D028-4609-868B-475E4B4E5C4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0FD0E-D6FE-4572-A8B5-7C58FF26212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9728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728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728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28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9728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729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72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972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729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729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51E42F-0A31-410D-9B31-E91069440D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2B006-2665-4179-8033-65D3E14A0A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8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C83A4-D272-48D5-9F77-B5ABA445B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4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9362-D20C-47EB-8265-9A4E34FF4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95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6E5D2-956D-4265-B06B-2776DFF65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97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756BD-642E-45C7-9451-52FC9FD9C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84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457B3-00F2-4F21-92B5-9D753B04FA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50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BF007-0BBD-44E7-9206-FFB5D115D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96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C728-855E-4FD9-B90E-A7464DE66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06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58421-5807-47FE-A3A5-DFF85C667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36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A57CE-B62D-4AF9-AAED-A448F6FCD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84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62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9626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62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62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62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62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62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962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962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0918313-6363-467A-8914-AE15E03692C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1219200"/>
            <a:ext cx="6629400" cy="2209800"/>
          </a:xfrm>
        </p:spPr>
        <p:txBody>
          <a:bodyPr/>
          <a:lstStyle/>
          <a:p>
            <a:r>
              <a:rPr lang="en-US" altLang="en-US"/>
              <a:t>Premi</a:t>
            </a:r>
            <a:r>
              <a:rPr lang="en-US" altLang="en-US">
                <a:cs typeface="Times New Roman" pitchFamily="18" charset="0"/>
              </a:rPr>
              <a:t>è</a:t>
            </a:r>
            <a:r>
              <a:rPr lang="en-US" altLang="en-US"/>
              <a:t>re Le</a:t>
            </a:r>
            <a:r>
              <a:rPr lang="en-US" altLang="en-US">
                <a:cs typeface="Times New Roman" pitchFamily="18" charset="0"/>
              </a:rPr>
              <a:t>ç</a:t>
            </a:r>
            <a:r>
              <a:rPr lang="en-US" altLang="en-US"/>
              <a:t>on</a:t>
            </a:r>
          </a:p>
        </p:txBody>
      </p:sp>
      <p:pic>
        <p:nvPicPr>
          <p:cNvPr id="46095" name="Picture 15" descr="hamsterchangecol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114800"/>
            <a:ext cx="52387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96" name="Picture 16" descr="hamsterjump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953000"/>
            <a:ext cx="571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97" name="Picture 17" descr="hamsterjump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76800"/>
            <a:ext cx="571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98" name="Picture 18" descr="hamsterchangecol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267200"/>
            <a:ext cx="52387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altLang="en-US"/>
              <a:t>Sens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Féminin</a:t>
            </a:r>
            <a:r>
              <a:rPr lang="en-US" altLang="en-US" sz="24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/>
              <a:t>Les Autos</a:t>
            </a:r>
            <a:r>
              <a:rPr lang="en-US" altLang="en-US" sz="2400" dirty="0"/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La Renault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La Cadillac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La </a:t>
            </a:r>
            <a:r>
              <a:rPr lang="en-US" altLang="en-US" sz="2400" dirty="0" smtClean="0"/>
              <a:t>Peugeot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 err="1"/>
              <a:t>Tous</a:t>
            </a:r>
            <a:r>
              <a:rPr lang="en-US" altLang="en-US" sz="2400" b="1" i="1" u="sng" dirty="0"/>
              <a:t> les </a:t>
            </a:r>
            <a:r>
              <a:rPr lang="en-US" altLang="en-US" sz="2400" b="1" i="1" u="sng" dirty="0" err="1"/>
              <a:t>noms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g</a:t>
            </a:r>
            <a:r>
              <a:rPr lang="en-US" altLang="en-US" sz="2400" b="1" i="1" u="sng" dirty="0" err="1">
                <a:cs typeface="Arial" charset="0"/>
              </a:rPr>
              <a:t>é</a:t>
            </a:r>
            <a:r>
              <a:rPr lang="en-US" altLang="en-US" sz="2400" b="1" i="1" u="sng" dirty="0" err="1"/>
              <a:t>ogrpahiques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termin</a:t>
            </a:r>
            <a:r>
              <a:rPr lang="en-US" altLang="en-US" sz="2400" b="1" i="1" u="sng" dirty="0" err="1">
                <a:cs typeface="Arial" charset="0"/>
              </a:rPr>
              <a:t>é</a:t>
            </a:r>
            <a:r>
              <a:rPr lang="en-US" altLang="en-US" sz="2400" b="1" i="1" u="sng" dirty="0" err="1"/>
              <a:t>s</a:t>
            </a:r>
            <a:r>
              <a:rPr lang="en-US" altLang="en-US" sz="2400" b="1" i="1" u="sng" dirty="0"/>
              <a:t> par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/>
              <a:t>un</a:t>
            </a:r>
            <a:r>
              <a:rPr lang="en-US" altLang="en-US" sz="2400" i="1" u="sng" dirty="0"/>
              <a:t> </a:t>
            </a:r>
            <a:r>
              <a:rPr lang="en-US" altLang="en-US" sz="2400" b="1" u="sng" dirty="0"/>
              <a:t>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La Seine 		La France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La Loire		La Bretagne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(MAIS: Le Rhone, Le </a:t>
            </a:r>
            <a:r>
              <a:rPr lang="en-US" altLang="en-US" sz="2400" dirty="0" err="1"/>
              <a:t>Mexique</a:t>
            </a:r>
            <a:r>
              <a:rPr lang="en-US" altLang="en-US" sz="2400" dirty="0"/>
              <a:t>, Le Danube, Le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Cambodge</a:t>
            </a:r>
            <a:r>
              <a:rPr lang="en-US" altLang="en-US" sz="2400" dirty="0"/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u="sng" dirty="0"/>
          </a:p>
        </p:txBody>
      </p:sp>
      <p:pic>
        <p:nvPicPr>
          <p:cNvPr id="106501" name="Picture 5" descr="Racecar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altLang="en-US"/>
              <a:t>Sens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24800" cy="4724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err="1"/>
              <a:t>Selon</a:t>
            </a:r>
            <a:r>
              <a:rPr lang="en-US" altLang="en-US" dirty="0"/>
              <a:t> le </a:t>
            </a:r>
            <a:r>
              <a:rPr lang="en-US" altLang="en-US" dirty="0" err="1"/>
              <a:t>cas</a:t>
            </a:r>
            <a:r>
              <a:rPr lang="en-US" altLang="en-US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/>
              <a:t>Les mots </a:t>
            </a:r>
            <a:r>
              <a:rPr lang="en-US" altLang="en-US" sz="2400" b="1" i="1" u="sng" dirty="0" err="1"/>
              <a:t>compos</a:t>
            </a:r>
            <a:r>
              <a:rPr lang="en-US" altLang="en-US" sz="2400" b="1" i="1" u="sng" dirty="0" err="1">
                <a:cs typeface="Arial" charset="0"/>
              </a:rPr>
              <a:t>é</a:t>
            </a:r>
            <a:r>
              <a:rPr lang="en-US" altLang="en-US" sz="2400" b="1" i="1" u="sng" dirty="0" err="1"/>
              <a:t>s</a:t>
            </a:r>
            <a:r>
              <a:rPr lang="en-US" altLang="en-US" sz="2400" b="1" i="1" u="sng" dirty="0"/>
              <a:t> de </a:t>
            </a:r>
            <a:r>
              <a:rPr lang="en-US" altLang="en-US" sz="2400" b="1" i="1" u="sng" dirty="0" err="1"/>
              <a:t>deux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noms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prennent</a:t>
            </a:r>
            <a:endParaRPr lang="en-US" altLang="en-US" sz="24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/>
              <a:t>le</a:t>
            </a:r>
            <a:r>
              <a:rPr lang="en-US" altLang="en-US" sz="2400" i="1" u="sng" dirty="0"/>
              <a:t> </a:t>
            </a:r>
            <a:r>
              <a:rPr lang="en-US" altLang="en-US" sz="2400" b="1" i="1" u="sng" dirty="0"/>
              <a:t>genre du premier.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Un </a:t>
            </a:r>
            <a:r>
              <a:rPr lang="en-US" altLang="en-US" sz="2400" dirty="0" err="1"/>
              <a:t>chou</a:t>
            </a:r>
            <a:r>
              <a:rPr lang="en-US" altLang="en-US" sz="2400" dirty="0"/>
              <a:t>-fleur		 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station-service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Un chef-lieu		  	 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f</a:t>
            </a:r>
            <a:r>
              <a:rPr lang="en-US" altLang="en-US" sz="2400" dirty="0">
                <a:cs typeface="Arial" charset="0"/>
              </a:rPr>
              <a:t>ê</a:t>
            </a:r>
            <a:r>
              <a:rPr lang="en-US" altLang="en-US" sz="2400" dirty="0"/>
              <a:t>te-</a:t>
            </a:r>
            <a:r>
              <a:rPr lang="en-US" altLang="en-US" sz="2400" dirty="0" err="1"/>
              <a:t>Dieu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Un </a:t>
            </a:r>
            <a:r>
              <a:rPr lang="en-US" altLang="en-US" sz="2400" dirty="0" err="1" smtClean="0"/>
              <a:t>t</a:t>
            </a:r>
            <a:r>
              <a:rPr lang="en-US" altLang="en-US" sz="2400" dirty="0" err="1" smtClean="0">
                <a:cs typeface="Arial" charset="0"/>
              </a:rPr>
              <a:t>é</a:t>
            </a:r>
            <a:r>
              <a:rPr lang="en-US" altLang="en-US" sz="2400" dirty="0" err="1" smtClean="0"/>
              <a:t>l</a:t>
            </a:r>
            <a:r>
              <a:rPr lang="en-US" altLang="en-US" sz="2400" dirty="0" err="1" smtClean="0">
                <a:cs typeface="Arial" charset="0"/>
              </a:rPr>
              <a:t>é</a:t>
            </a:r>
            <a:r>
              <a:rPr lang="en-US" altLang="en-US" sz="2400" dirty="0" err="1" smtClean="0"/>
              <a:t>viseur</a:t>
            </a:r>
            <a:r>
              <a:rPr lang="en-US" altLang="en-US" sz="2400" dirty="0" err="1"/>
              <a:t>-</a:t>
            </a:r>
            <a:r>
              <a:rPr lang="en-US" altLang="en-US" sz="2400" dirty="0" err="1" smtClean="0"/>
              <a:t>couleur</a:t>
            </a:r>
            <a:r>
              <a:rPr lang="en-US" altLang="en-US" sz="2400" dirty="0"/>
              <a:t>	 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femme-</a:t>
            </a:r>
            <a:r>
              <a:rPr lang="en-US" altLang="en-US" sz="2400" dirty="0" err="1" smtClean="0">
                <a:cs typeface="Arial" charset="0"/>
              </a:rPr>
              <a:t>é</a:t>
            </a:r>
            <a:r>
              <a:rPr lang="en-US" altLang="en-US" sz="2400" dirty="0" err="1" smtClean="0"/>
              <a:t>crivain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 dirty="0"/>
              <a:t>Les </a:t>
            </a:r>
            <a:r>
              <a:rPr lang="en-US" altLang="en-US" sz="2400" b="1" i="1" u="sng" dirty="0" err="1"/>
              <a:t>animaux</a:t>
            </a:r>
            <a:endParaRPr lang="en-US" altLang="en-US" sz="24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Un lion	 Un </a:t>
            </a:r>
            <a:r>
              <a:rPr lang="en-US" altLang="en-US" sz="2400" dirty="0" err="1"/>
              <a:t>taureau</a:t>
            </a:r>
            <a:r>
              <a:rPr lang="en-US" altLang="en-US" sz="2400" dirty="0"/>
              <a:t>	    Un </a:t>
            </a:r>
            <a:r>
              <a:rPr lang="en-US" altLang="en-US" sz="2400" dirty="0" smtClean="0"/>
              <a:t>mouton    Un </a:t>
            </a:r>
            <a:r>
              <a:rPr lang="en-US" altLang="en-US" sz="2400" dirty="0"/>
              <a:t>coq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lionne</a:t>
            </a:r>
            <a:r>
              <a:rPr lang="en-US" altLang="en-US" sz="2400" dirty="0"/>
              <a:t>	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vache</a:t>
            </a:r>
            <a:r>
              <a:rPr lang="en-US" altLang="en-US" sz="2400" dirty="0"/>
              <a:t>	   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brebis</a:t>
            </a:r>
            <a:r>
              <a:rPr lang="en-US" altLang="en-US" sz="2400" dirty="0"/>
              <a:t>	   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poule</a:t>
            </a:r>
            <a:r>
              <a:rPr lang="en-US" altLang="en-US" sz="24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	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u="sng" dirty="0"/>
          </a:p>
        </p:txBody>
      </p:sp>
      <p:pic>
        <p:nvPicPr>
          <p:cNvPr id="107526" name="Picture 6" descr="MMj0236376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867400"/>
            <a:ext cx="1371600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32" name="Picture 12" descr="MCj029926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838200" cy="83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33" name="Picture 13" descr="MCj028084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867400"/>
            <a:ext cx="990600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40" name="Picture 20" descr="MMj03365810000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715000"/>
            <a:ext cx="85883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Origines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Les mots d’origine latine ou grecque gardent le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m</a:t>
            </a:r>
            <a:r>
              <a:rPr lang="en-US" altLang="en-US">
                <a:cs typeface="Arial" charset="0"/>
              </a:rPr>
              <a:t>ê</a:t>
            </a:r>
            <a:r>
              <a:rPr lang="en-US" altLang="en-US"/>
              <a:t>me genre que dans leur langue d’origine</a:t>
            </a:r>
          </a:p>
          <a:p>
            <a:pPr>
              <a:buFont typeface="Wingdings" pitchFamily="2" charset="2"/>
              <a:buNone/>
            </a:pPr>
            <a:r>
              <a:rPr lang="en-US" altLang="en-US" b="1" i="1" u="sng"/>
              <a:t>Latin:</a:t>
            </a:r>
            <a:r>
              <a:rPr lang="en-US" altLang="en-US"/>
              <a:t>					</a:t>
            </a:r>
            <a:r>
              <a:rPr lang="en-US" altLang="en-US" b="1" i="1" u="sng"/>
              <a:t>Grec: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L’arbre (m.)	La fin			Le programme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L’acte (m.)		La mort		Le lyc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Le silence       	La nuit		Le mus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L’eau (f.)		La dent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La voix		La 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altLang="en-US"/>
              <a:t>Origines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Les mots </a:t>
            </a:r>
            <a:r>
              <a:rPr lang="en-US" altLang="en-US" dirty="0" err="1"/>
              <a:t>d’origine</a:t>
            </a:r>
            <a:r>
              <a:rPr lang="en-US" altLang="en-US" dirty="0"/>
              <a:t> </a:t>
            </a:r>
            <a:r>
              <a:rPr lang="en-US" altLang="en-US" dirty="0" err="1"/>
              <a:t>anglaise</a:t>
            </a:r>
            <a:r>
              <a:rPr lang="en-US" altLang="en-US" dirty="0"/>
              <a:t> </a:t>
            </a:r>
            <a:r>
              <a:rPr lang="en-US" altLang="en-US" dirty="0" err="1"/>
              <a:t>sont</a:t>
            </a:r>
            <a:r>
              <a:rPr lang="en-US" altLang="en-US" dirty="0"/>
              <a:t> </a:t>
            </a:r>
            <a:r>
              <a:rPr lang="en-US" altLang="en-US" dirty="0" err="1"/>
              <a:t>d’habitude</a:t>
            </a: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 err="1"/>
              <a:t>Masculins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Le tee-shirt                 </a:t>
            </a:r>
            <a:r>
              <a:rPr lang="en-US" altLang="en-US" i="1" dirty="0"/>
              <a:t>MAIS</a:t>
            </a:r>
            <a:r>
              <a:rPr lang="en-US" altLang="en-US" dirty="0"/>
              <a:t>: </a:t>
            </a:r>
            <a:r>
              <a:rPr lang="en-US" altLang="en-US" dirty="0" err="1"/>
              <a:t>L’interview</a:t>
            </a:r>
            <a:r>
              <a:rPr lang="en-US" altLang="en-US" dirty="0"/>
              <a:t> (f.)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Le parking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Le stress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Le week-end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Le hockey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altLang="en-US"/>
              <a:t>Remarquez Bien: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Les genres de ces noms ne suivent aucune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gle.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groupe		 Le monde		La mer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sacrifice 	 Le cidre		La clef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manque		 Le l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gume		La vertu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vocabulaire	 Le beurre		La cr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paragraphe 	 Le cimeti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re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Le type		 L’incendie (m.)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f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minin des noms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En g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ral on ajoute un </a:t>
            </a:r>
            <a:r>
              <a:rPr lang="en-US" altLang="en-US" i="1"/>
              <a:t>e. </a:t>
            </a:r>
            <a:r>
              <a:rPr lang="en-US" altLang="en-US"/>
              <a:t>Voici une liste de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quelques f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minins irr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guliers: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Un parisien		Une parisienne	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Un vendeur	Une vendeuse	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Un acteur		Une actrice		 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Un patron		Une patronne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Un h</a:t>
            </a:r>
            <a:r>
              <a:rPr lang="en-US" altLang="en-US">
                <a:cs typeface="Arial" charset="0"/>
              </a:rPr>
              <a:t>ô</a:t>
            </a:r>
            <a:r>
              <a:rPr lang="en-US" altLang="en-US"/>
              <a:t>te 		Une h</a:t>
            </a:r>
            <a:r>
              <a:rPr lang="en-US" altLang="en-US">
                <a:cs typeface="Arial" charset="0"/>
              </a:rPr>
              <a:t>ô</a:t>
            </a:r>
            <a:r>
              <a:rPr lang="en-US" altLang="en-US"/>
              <a:t>tesse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feminin des noms (cont.)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Un </a:t>
            </a:r>
            <a:r>
              <a:rPr lang="en-US" altLang="en-US" sz="2400" dirty="0" err="1"/>
              <a:t>paysan</a:t>
            </a:r>
            <a:r>
              <a:rPr lang="en-US" altLang="en-US" sz="2400" dirty="0"/>
              <a:t>		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paysanne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Un sot			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sotte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Un chat		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chatte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h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ros</a:t>
            </a:r>
            <a:r>
              <a:rPr lang="en-US" altLang="en-US" sz="2400" dirty="0"/>
              <a:t>		</a:t>
            </a:r>
            <a:r>
              <a:rPr lang="en-US" altLang="en-US" sz="2400" dirty="0" err="1"/>
              <a:t>L’h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roïne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Un </a:t>
            </a:r>
            <a:r>
              <a:rPr lang="en-US" altLang="en-US" sz="2400" dirty="0" err="1"/>
              <a:t>boulanger</a:t>
            </a:r>
            <a:r>
              <a:rPr lang="en-US" altLang="en-US" sz="2400" dirty="0"/>
              <a:t>	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boulang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re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i="1" dirty="0"/>
              <a:t>MAIS: </a:t>
            </a:r>
            <a:r>
              <a:rPr lang="en-US" altLang="en-US" sz="2400" dirty="0"/>
              <a:t>Les mots </a:t>
            </a:r>
            <a:r>
              <a:rPr lang="en-US" altLang="en-US" sz="2400" dirty="0" err="1"/>
              <a:t>suivants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crivent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un </a:t>
            </a:r>
            <a:r>
              <a:rPr lang="en-US" altLang="en-US" sz="2400" dirty="0" err="1"/>
              <a:t>homme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  	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femme.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personne</a:t>
            </a:r>
            <a:r>
              <a:rPr lang="en-US" altLang="en-US" sz="2400" dirty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victime</a:t>
            </a:r>
            <a:r>
              <a:rPr lang="en-US" altLang="en-US" sz="2400" dirty="0"/>
              <a:t>		Un </a:t>
            </a:r>
            <a:r>
              <a:rPr lang="en-US" altLang="en-US" sz="2400" dirty="0" err="1"/>
              <a:t>professeur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vedette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Remarquez bien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 genre de </a:t>
            </a:r>
            <a:r>
              <a:rPr lang="en-US" altLang="en-US" sz="2400" i="1" dirty="0"/>
              <a:t>gens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masculin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quand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imm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diatement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c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d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 d’un </a:t>
            </a:r>
            <a:r>
              <a:rPr lang="en-US" altLang="en-US" sz="2400" dirty="0" err="1"/>
              <a:t>adjectif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forme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distincte</a:t>
            </a:r>
            <a:r>
              <a:rPr lang="en-US" altLang="en-US" sz="2400" dirty="0" smtClean="0"/>
              <a:t>, </a:t>
            </a:r>
            <a:r>
              <a:rPr lang="en-US" altLang="en-US" sz="2400" dirty="0" err="1"/>
              <a:t>cet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adjectif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la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forme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minine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Tous</a:t>
            </a:r>
            <a:r>
              <a:rPr lang="en-US" altLang="en-US" sz="2400" dirty="0"/>
              <a:t> les gens du village </a:t>
            </a:r>
            <a:r>
              <a:rPr lang="en-US" altLang="en-US" sz="2400" dirty="0" err="1"/>
              <a:t>l’admirent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Les </a:t>
            </a:r>
            <a:r>
              <a:rPr lang="en-US" altLang="en-US" sz="2400" dirty="0" err="1"/>
              <a:t>jeunes</a:t>
            </a:r>
            <a:r>
              <a:rPr lang="en-US" altLang="en-US" sz="2400" dirty="0"/>
              <a:t> gens </a:t>
            </a:r>
            <a:r>
              <a:rPr lang="en-US" altLang="en-US" sz="2400" dirty="0" err="1"/>
              <a:t>sont</a:t>
            </a:r>
            <a:r>
              <a:rPr lang="en-US" altLang="en-US" sz="2400" dirty="0"/>
              <a:t> innocents.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Les gens </a:t>
            </a:r>
            <a:r>
              <a:rPr lang="en-US" altLang="en-US" sz="2400" dirty="0" err="1"/>
              <a:t>ind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pendants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f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rent</a:t>
            </a:r>
            <a:r>
              <a:rPr lang="en-US" altLang="en-US" sz="2400" dirty="0"/>
              <a:t> voyager </a:t>
            </a:r>
            <a:r>
              <a:rPr lang="en-US" altLang="en-US" sz="2400" dirty="0" err="1"/>
              <a:t>seuls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i="1" dirty="0"/>
              <a:t>MAIS: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Quelles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bonnes</a:t>
            </a:r>
            <a:r>
              <a:rPr lang="en-US" altLang="en-US" sz="2400" i="1" dirty="0"/>
              <a:t> </a:t>
            </a:r>
            <a:r>
              <a:rPr lang="en-US" altLang="en-US" sz="2400" dirty="0"/>
              <a:t>gens </a:t>
            </a:r>
            <a:r>
              <a:rPr lang="en-US" altLang="en-US" sz="2400" dirty="0" err="1"/>
              <a:t>int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ressants</a:t>
            </a:r>
            <a:r>
              <a:rPr lang="en-US" altLang="en-US" sz="2400" dirty="0"/>
              <a:t>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Les </a:t>
            </a:r>
            <a:r>
              <a:rPr lang="en-US" altLang="en-US" sz="2400" i="1" dirty="0" err="1"/>
              <a:t>vieilles</a:t>
            </a:r>
            <a:r>
              <a:rPr lang="en-US" altLang="en-US" sz="2400" i="1" dirty="0"/>
              <a:t> </a:t>
            </a:r>
            <a:r>
              <a:rPr lang="en-US" altLang="en-US" sz="2400" dirty="0"/>
              <a:t>gens ne </a:t>
            </a:r>
            <a:r>
              <a:rPr lang="en-US" altLang="en-US" sz="2400" dirty="0" err="1"/>
              <a:t>sont</a:t>
            </a:r>
            <a:r>
              <a:rPr lang="en-US" altLang="en-US" sz="2400" dirty="0"/>
              <a:t> pas </a:t>
            </a:r>
            <a:r>
              <a:rPr lang="en-US" altLang="en-US" sz="2400" dirty="0" err="1"/>
              <a:t>souvent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ind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pendants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Les noms de deux genres</a:t>
            </a:r>
          </a:p>
        </p:txBody>
      </p:sp>
      <p:graphicFrame>
        <p:nvGraphicFramePr>
          <p:cNvPr id="118832" name="Group 48"/>
          <p:cNvGraphicFramePr>
            <a:graphicFrameLocks noGrp="1"/>
          </p:cNvGraphicFramePr>
          <p:nvPr/>
        </p:nvGraphicFramePr>
        <p:xfrm>
          <a:off x="838200" y="1676400"/>
          <a:ext cx="7848600" cy="5186681"/>
        </p:xfrm>
        <a:graphic>
          <a:graphicData uri="http://schemas.openxmlformats.org/drawingml/2006/table">
            <a:tbl>
              <a:tblPr/>
              <a:tblGrid>
                <a:gridCol w="3886200"/>
                <a:gridCol w="3962400"/>
              </a:tblGrid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livre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texte)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livre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kilo = 2,2 livres)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manche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balai a un manche)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manche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(une chemise a deux manches)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po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ê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appareil pour chauffer une pi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poêle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(pour faire frire les oeufs)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tour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voyage ou une plaisanterie)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tour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(la tour Eiffel)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manoeuvre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ouvrier)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 manoeuvre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 mouvement)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poste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(une situation)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poste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(le service du courier)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8834" name="Picture 50" descr="book signe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"/>
            <a:ext cx="10668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835" name="Picture 51" descr="MCj043390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d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fini</a:t>
            </a:r>
          </a:p>
        </p:txBody>
      </p:sp>
      <p:graphicFrame>
        <p:nvGraphicFramePr>
          <p:cNvPr id="120898" name="Group 66"/>
          <p:cNvGraphicFramePr>
            <a:graphicFrameLocks noGrp="1"/>
          </p:cNvGraphicFramePr>
          <p:nvPr/>
        </p:nvGraphicFramePr>
        <p:xfrm>
          <a:off x="762000" y="3119438"/>
          <a:ext cx="8229600" cy="3749040"/>
        </p:xfrm>
        <a:graphic>
          <a:graphicData uri="http://schemas.openxmlformats.org/drawingml/2006/table">
            <a:tbl>
              <a:tblPr/>
              <a:tblGrid>
                <a:gridCol w="4152900"/>
                <a:gridCol w="4076700"/>
              </a:tblGrid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Sens g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Sens particulier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café est plus cher que le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J’aime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café de ce bistrot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n’aime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romans policiers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livres de ce cours sont chers</a:t>
                      </a:r>
                      <a:endParaRPr kumimoji="0" lang="en-US" alt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n’aime pas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vin de cette r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gion est bon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villes sont souvent anim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Quelle est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 grande ville de la France?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93" name="Text Box 61"/>
          <p:cNvSpPr txBox="1">
            <a:spLocks noChangeArrowheads="1"/>
          </p:cNvSpPr>
          <p:nvPr/>
        </p:nvSpPr>
        <p:spPr bwMode="auto">
          <a:xfrm>
            <a:off x="533400" y="1447800"/>
            <a:ext cx="8077200" cy="288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 dirty="0" err="1"/>
              <a:t>Tous</a:t>
            </a:r>
            <a:r>
              <a:rPr lang="en-US" altLang="en-US" sz="2200" dirty="0"/>
              <a:t> les </a:t>
            </a:r>
            <a:r>
              <a:rPr lang="en-US" altLang="en-US" sz="2200" dirty="0" err="1"/>
              <a:t>noms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sauf</a:t>
            </a:r>
            <a:r>
              <a:rPr lang="en-US" altLang="en-US" sz="2200" dirty="0"/>
              <a:t> les </a:t>
            </a:r>
            <a:r>
              <a:rPr lang="en-US" altLang="en-US" sz="2200" dirty="0" err="1"/>
              <a:t>noms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propres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sont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généralement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précédés</a:t>
            </a:r>
            <a:r>
              <a:rPr lang="en-US" altLang="en-US" sz="2200" dirty="0"/>
              <a:t> d’un article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L’article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définie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désigne</a:t>
            </a:r>
            <a:r>
              <a:rPr lang="en-US" altLang="en-US" sz="2000" dirty="0"/>
              <a:t> un nom de </a:t>
            </a:r>
            <a:r>
              <a:rPr lang="en-US" altLang="en-US" sz="2000" dirty="0" err="1" smtClean="0"/>
              <a:t>fa</a:t>
            </a:r>
            <a:r>
              <a:rPr lang="en-US" sz="2000" dirty="0" err="1" smtClean="0"/>
              <a:t>ç</a:t>
            </a:r>
            <a:r>
              <a:rPr lang="en-US" altLang="en-US" sz="2000" dirty="0" err="1" smtClean="0"/>
              <a:t>on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précise</a:t>
            </a:r>
            <a:r>
              <a:rPr lang="en-US" altLang="en-US" sz="2000" dirty="0"/>
              <a:t>. Il </a:t>
            </a:r>
            <a:r>
              <a:rPr lang="en-US" altLang="en-US" sz="2000" dirty="0" err="1"/>
              <a:t>peut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avoir</a:t>
            </a:r>
            <a:r>
              <a:rPr lang="en-US" altLang="en-US" sz="2000" dirty="0"/>
              <a:t> un </a:t>
            </a:r>
            <a:r>
              <a:rPr lang="en-US" altLang="en-US" sz="2000" dirty="0" err="1"/>
              <a:t>sens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général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ou</a:t>
            </a:r>
            <a:r>
              <a:rPr lang="en-US" altLang="en-US" sz="2000" dirty="0"/>
              <a:t> un </a:t>
            </a:r>
            <a:r>
              <a:rPr lang="en-US" altLang="en-US" sz="2000" dirty="0" err="1"/>
              <a:t>sens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particulier</a:t>
            </a:r>
            <a:r>
              <a:rPr lang="en-US" altLang="en-US" sz="2000" dirty="0"/>
              <a:t> (“</a:t>
            </a:r>
            <a:r>
              <a:rPr lang="en-US" altLang="en-US" sz="2000" dirty="0" err="1"/>
              <a:t>spécifique</a:t>
            </a:r>
            <a:r>
              <a:rPr lang="en-US" altLang="en-US" sz="2000" dirty="0"/>
              <a:t>”).</a:t>
            </a:r>
            <a:r>
              <a:rPr lang="en-US" altLang="en-US" dirty="0"/>
              <a:t> </a:t>
            </a:r>
            <a:endParaRPr lang="en-US" altLang="en-US" sz="2200" dirty="0"/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altLang="en-US" sz="2200" dirty="0"/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200" dirty="0"/>
          </a:p>
          <a:p>
            <a:pPr>
              <a:spcBef>
                <a:spcPct val="50000"/>
              </a:spcBef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228600"/>
            <a:ext cx="6870700" cy="1600200"/>
          </a:xfrm>
        </p:spPr>
        <p:txBody>
          <a:bodyPr/>
          <a:lstStyle/>
          <a:p>
            <a:pPr algn="ctr"/>
            <a:r>
              <a:rPr lang="en-US" altLang="en-US"/>
              <a:t>Points De D</a:t>
            </a:r>
            <a:r>
              <a:rPr lang="en-US" altLang="en-US">
                <a:cs typeface="Times New Roman" pitchFamily="18" charset="0"/>
              </a:rPr>
              <a:t>é</a:t>
            </a:r>
            <a:r>
              <a:rPr lang="en-US" altLang="en-US"/>
              <a:t>part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3657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I. Le genre des noms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Mod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les: 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le professeur		le platane	le classicisme    la pierre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le porte-monnaie	le mus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e	le paragraphe    la nation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le Canada		le courage</a:t>
            </a:r>
            <a:r>
              <a:rPr lang="en-US" altLang="en-US"/>
              <a:t> 	</a:t>
            </a:r>
            <a:r>
              <a:rPr lang="en-US" altLang="en-US" sz="2400"/>
              <a:t>la France	     la prison </a:t>
            </a:r>
          </a:p>
          <a:p>
            <a:endParaRPr lang="en-US" altLang="en-US"/>
          </a:p>
        </p:txBody>
      </p:sp>
      <p:pic>
        <p:nvPicPr>
          <p:cNvPr id="47111" name="Picture 7" descr="j01577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24400"/>
            <a:ext cx="1871663" cy="188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21" name="Picture 17" descr="MCj023401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800600"/>
            <a:ext cx="2132013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défini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Remarquez bien: Les emplois exceptionnels de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l’article d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fini.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a. Les oeufs co</a:t>
            </a:r>
            <a:r>
              <a:rPr lang="en-US" altLang="en-US" sz="2400">
                <a:cs typeface="Arial" charset="0"/>
              </a:rPr>
              <a:t>û</a:t>
            </a:r>
            <a:r>
              <a:rPr lang="en-US" altLang="en-US" sz="2400"/>
              <a:t>tent cinq francs </a:t>
            </a:r>
            <a:r>
              <a:rPr lang="en-US" altLang="en-US" sz="2400" i="1"/>
              <a:t>la </a:t>
            </a:r>
            <a:r>
              <a:rPr lang="en-US" altLang="en-US" sz="2400"/>
              <a:t>douzaine. (chaque douzaine co</a:t>
            </a:r>
            <a:r>
              <a:rPr lang="en-US" altLang="en-US" sz="2400">
                <a:cs typeface="Arial" charset="0"/>
              </a:rPr>
              <a:t>û</a:t>
            </a:r>
            <a:r>
              <a:rPr lang="en-US" altLang="en-US" sz="2400"/>
              <a:t>te cinq francs)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b. </a:t>
            </a:r>
            <a:r>
              <a:rPr lang="en-US" altLang="en-US" sz="2400" i="1"/>
              <a:t>Le </a:t>
            </a:r>
            <a:r>
              <a:rPr lang="en-US" altLang="en-US" sz="2400"/>
              <a:t>lundi soir nous regardons le match de football </a:t>
            </a:r>
            <a:r>
              <a:rPr lang="en-US" altLang="en-US" sz="2400">
                <a:cs typeface="Arial" charset="0"/>
              </a:rPr>
              <a:t>à</a:t>
            </a:r>
            <a:r>
              <a:rPr lang="en-US" altLang="en-US" sz="2400"/>
              <a:t> la t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l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vision. (tous les lundis soirs nous regardons le match de football a la t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l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vision)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i="1"/>
              <a:t>MAIS:</a:t>
            </a:r>
            <a:r>
              <a:rPr lang="en-US" altLang="en-US" sz="2400"/>
              <a:t> Lundi soir nous regardons le match de football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cs typeface="Arial" charset="0"/>
              </a:rPr>
              <a:t>à</a:t>
            </a:r>
            <a:r>
              <a:rPr lang="en-US" altLang="en-US" sz="2400"/>
              <a:t> la t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l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vision. (Lundi soir, la semaine prochaine, nous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allons regarder le match de football </a:t>
            </a:r>
            <a:r>
              <a:rPr lang="en-US" altLang="en-US" sz="2400">
                <a:cs typeface="Arial" charset="0"/>
              </a:rPr>
              <a:t>à</a:t>
            </a:r>
            <a:r>
              <a:rPr lang="en-US" altLang="en-US" sz="2400"/>
              <a:t> la t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l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vision.)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</p:txBody>
      </p:sp>
      <p:pic>
        <p:nvPicPr>
          <p:cNvPr id="121879" name="Picture 23" descr="MCj041743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676400"/>
            <a:ext cx="855663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indéfini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530725"/>
          </a:xfrm>
        </p:spPr>
        <p:txBody>
          <a:bodyPr/>
          <a:lstStyle/>
          <a:p>
            <a:pPr>
              <a:buNone/>
            </a:pPr>
            <a:r>
              <a:rPr lang="en-US" altLang="en-US" sz="2400" dirty="0" err="1"/>
              <a:t>L’article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indéfini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indique</a:t>
            </a:r>
            <a:r>
              <a:rPr lang="en-US" altLang="en-US" sz="2400" dirty="0"/>
              <a:t> un nom de </a:t>
            </a:r>
            <a:r>
              <a:rPr lang="en-US" altLang="en-US" sz="2400" dirty="0" err="1" smtClean="0"/>
              <a:t>fa</a:t>
            </a:r>
            <a:r>
              <a:rPr lang="en-US" sz="2400" dirty="0" err="1" smtClean="0"/>
              <a:t>ç</a:t>
            </a:r>
            <a:r>
              <a:rPr lang="en-US" altLang="en-US" sz="2400" dirty="0" err="1" smtClean="0"/>
              <a:t>on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impr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cise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Il a </a:t>
            </a:r>
            <a:r>
              <a:rPr lang="en-US" altLang="en-US" sz="2400" dirty="0" err="1"/>
              <a:t>achet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 </a:t>
            </a:r>
            <a:r>
              <a:rPr lang="en-US" altLang="en-US" sz="2400" i="1" dirty="0"/>
              <a:t>un </a:t>
            </a:r>
            <a:r>
              <a:rPr lang="en-US" altLang="en-US" sz="2400" dirty="0" err="1"/>
              <a:t>livre</a:t>
            </a:r>
            <a:endParaRPr lang="en-US" altLang="en-US" sz="2400" dirty="0"/>
          </a:p>
          <a:p>
            <a:pPr lvl="1"/>
            <a:r>
              <a:rPr lang="en-US" altLang="en-US" sz="2400" i="1" dirty="0"/>
              <a:t>Un </a:t>
            </a:r>
            <a:r>
              <a:rPr lang="en-US" altLang="en-US" sz="2400" dirty="0" err="1" smtClean="0"/>
              <a:t>gar</a:t>
            </a:r>
            <a:r>
              <a:rPr lang="en-US" sz="2400" dirty="0" err="1" smtClean="0"/>
              <a:t>ç</a:t>
            </a:r>
            <a:r>
              <a:rPr lang="en-US" altLang="en-US" sz="2400" dirty="0" err="1" smtClean="0"/>
              <a:t>on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devient</a:t>
            </a:r>
            <a:r>
              <a:rPr lang="en-US" altLang="en-US" sz="2400" dirty="0"/>
              <a:t> </a:t>
            </a:r>
            <a:r>
              <a:rPr lang="en-US" altLang="en-US" sz="2400" i="1" dirty="0"/>
              <a:t>un </a:t>
            </a:r>
            <a:r>
              <a:rPr lang="en-US" altLang="en-US" sz="2400" dirty="0" err="1"/>
              <a:t>homme</a:t>
            </a:r>
            <a:endParaRPr lang="en-US" altLang="en-US" sz="2400" dirty="0"/>
          </a:p>
          <a:p>
            <a:pPr lvl="1"/>
            <a:r>
              <a:rPr lang="en-US" altLang="en-US" sz="2400" i="1" dirty="0" err="1"/>
              <a:t>Une</a:t>
            </a:r>
            <a:r>
              <a:rPr lang="en-US" altLang="en-US" sz="2400" i="1" dirty="0"/>
              <a:t> </a:t>
            </a:r>
            <a:r>
              <a:rPr lang="en-US" altLang="en-US" sz="2400" dirty="0"/>
              <a:t>manifestation a </a:t>
            </a:r>
            <a:r>
              <a:rPr lang="en-US" altLang="en-US" sz="2400" dirty="0" err="1"/>
              <a:t>eu</a:t>
            </a:r>
            <a:r>
              <a:rPr lang="en-US" altLang="en-US" sz="2400" dirty="0"/>
              <a:t> lieu </a:t>
            </a:r>
            <a:r>
              <a:rPr lang="en-US" sz="2400" dirty="0" smtClean="0"/>
              <a:t>à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l’universit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soir</a:t>
            </a:r>
            <a:r>
              <a:rPr lang="en-US" altLang="en-US" sz="2400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pluriel</a:t>
            </a:r>
            <a:r>
              <a:rPr lang="en-US" altLang="en-US" sz="2400" dirty="0"/>
              <a:t> de </a:t>
            </a:r>
            <a:r>
              <a:rPr lang="en-US" altLang="en-US" sz="2400" i="1" dirty="0"/>
              <a:t>un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une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i="1" dirty="0"/>
              <a:t>des</a:t>
            </a:r>
          </a:p>
          <a:p>
            <a:pPr lvl="1"/>
            <a:r>
              <a:rPr lang="en-US" altLang="en-US" sz="2400" dirty="0"/>
              <a:t>Il a </a:t>
            </a:r>
            <a:r>
              <a:rPr lang="en-US" altLang="en-US" sz="2400" dirty="0" err="1"/>
              <a:t>achet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 </a:t>
            </a:r>
            <a:r>
              <a:rPr lang="en-US" altLang="en-US" sz="2400" i="1" dirty="0"/>
              <a:t>des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livres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Il y a </a:t>
            </a:r>
            <a:r>
              <a:rPr lang="en-US" altLang="en-US" sz="2400" i="1" dirty="0"/>
              <a:t>des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fleurs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Il y a </a:t>
            </a:r>
            <a:r>
              <a:rPr lang="en-US" altLang="en-US" sz="2400" i="1" dirty="0"/>
              <a:t>des</a:t>
            </a:r>
            <a:r>
              <a:rPr lang="en-US" altLang="en-US" sz="2400" dirty="0"/>
              <a:t> dragons au château.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</p:txBody>
      </p:sp>
      <p:pic>
        <p:nvPicPr>
          <p:cNvPr id="123910" name="Picture 6" descr="MCj041520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600000">
            <a:off x="5410200" y="4737100"/>
            <a:ext cx="34290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6" name="Picture 12" descr="Dragon-11-jun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733800"/>
            <a:ext cx="16764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8" name="Picture 14" descr="Dragon-10-jun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81400"/>
            <a:ext cx="1752600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L’article partitif</a:t>
            </a:r>
            <a:r>
              <a:rPr lang="en-US" altLang="en-US" sz="2400" i="1"/>
              <a:t> </a:t>
            </a:r>
            <a:r>
              <a:rPr lang="en-US" altLang="en-US" sz="2400"/>
              <a:t>indique une partie indéterminée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d’un tout.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Je prends </a:t>
            </a:r>
            <a:r>
              <a:rPr lang="en-US" altLang="en-US" sz="2400" i="1"/>
              <a:t>du </a:t>
            </a:r>
            <a:r>
              <a:rPr lang="en-US" altLang="en-US" sz="2400"/>
              <a:t>gateau. (Je prends une partie du gâteau qui est sur la table, mais je ne prends pas tout le gâteau.)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Je prends </a:t>
            </a:r>
            <a:r>
              <a:rPr lang="en-US" altLang="en-US" sz="2400" i="1"/>
              <a:t>du </a:t>
            </a:r>
            <a:r>
              <a:rPr lang="en-US" altLang="en-US" sz="2400"/>
              <a:t>café. (J’en prends seulement une ou deux tasses -- ni tout le café dans la cafetière ni tout le café du monde.) 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Je prends </a:t>
            </a:r>
            <a:r>
              <a:rPr lang="en-US" altLang="en-US" sz="2400" i="1"/>
              <a:t>de la </a:t>
            </a:r>
            <a:r>
              <a:rPr lang="en-US" altLang="en-US" sz="2400"/>
              <a:t>crème.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Nous avons mang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 </a:t>
            </a:r>
            <a:r>
              <a:rPr lang="en-US" altLang="en-US" sz="2400" i="1"/>
              <a:t>des </a:t>
            </a:r>
            <a:r>
              <a:rPr lang="en-US" altLang="en-US" sz="2400"/>
              <a:t>croissants.</a:t>
            </a:r>
          </a:p>
        </p:txBody>
      </p:sp>
      <p:pic>
        <p:nvPicPr>
          <p:cNvPr id="125958" name="Picture 6" descr="j02952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48200"/>
            <a:ext cx="149383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502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 err="1"/>
              <a:t>L’article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partitif</a:t>
            </a:r>
            <a:r>
              <a:rPr lang="en-US" altLang="en-US" sz="2100" i="1" dirty="0"/>
              <a:t> </a:t>
            </a:r>
            <a:r>
              <a:rPr lang="en-US" altLang="en-US" sz="2100" dirty="0" err="1"/>
              <a:t>est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remplac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/>
              <a:t> par </a:t>
            </a:r>
            <a:r>
              <a:rPr lang="en-US" altLang="en-US" sz="2100" i="1" dirty="0"/>
              <a:t>de: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/>
              <a:t>a. apr</a:t>
            </a:r>
            <a:r>
              <a:rPr lang="en-US" altLang="en-US" sz="2100" dirty="0">
                <a:cs typeface="Arial" charset="0"/>
              </a:rPr>
              <a:t>è</a:t>
            </a:r>
            <a:r>
              <a:rPr lang="en-US" altLang="en-US" sz="2100" dirty="0"/>
              <a:t>s </a:t>
            </a:r>
            <a:r>
              <a:rPr lang="en-US" altLang="en-US" sz="2100" dirty="0" err="1"/>
              <a:t>une</a:t>
            </a:r>
            <a:r>
              <a:rPr lang="en-US" altLang="en-US" sz="2100" dirty="0"/>
              <a:t> expression de </a:t>
            </a:r>
            <a:r>
              <a:rPr lang="en-US" altLang="en-US" sz="2100" dirty="0" err="1"/>
              <a:t>quantit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100" dirty="0" err="1"/>
              <a:t>J’ai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bu</a:t>
            </a:r>
            <a:r>
              <a:rPr lang="en-US" altLang="en-US" sz="2100" dirty="0"/>
              <a:t> {beaucoup, </a:t>
            </a:r>
            <a:r>
              <a:rPr lang="en-US" altLang="en-US" sz="2100" dirty="0" err="1"/>
              <a:t>assez</a:t>
            </a:r>
            <a:r>
              <a:rPr lang="en-US" altLang="en-US" sz="2100" dirty="0"/>
              <a:t>, trop, </a:t>
            </a:r>
            <a:r>
              <a:rPr lang="en-US" altLang="en-US" sz="2100" dirty="0" err="1"/>
              <a:t>tant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moins</a:t>
            </a:r>
            <a:r>
              <a:rPr lang="en-US" altLang="en-US" sz="2100" dirty="0"/>
              <a:t>, </a:t>
            </a:r>
            <a:r>
              <a:rPr lang="en-US" altLang="en-US" sz="2100" dirty="0" smtClean="0"/>
              <a:t>un </a:t>
            </a:r>
            <a:r>
              <a:rPr lang="en-US" altLang="en-US" sz="2100" dirty="0" err="1" smtClean="0"/>
              <a:t>peu</a:t>
            </a:r>
            <a:r>
              <a:rPr lang="en-US" altLang="en-US" sz="2100" dirty="0"/>
              <a:t>, plus} </a:t>
            </a:r>
            <a:r>
              <a:rPr lang="en-US" altLang="en-US" sz="2100" i="1" dirty="0"/>
              <a:t>de </a:t>
            </a:r>
            <a:r>
              <a:rPr lang="en-US" altLang="en-US" sz="2100" dirty="0"/>
              <a:t>vin.</a:t>
            </a:r>
          </a:p>
          <a:p>
            <a:pPr>
              <a:lnSpc>
                <a:spcPct val="80000"/>
              </a:lnSpc>
            </a:pPr>
            <a:r>
              <a:rPr lang="en-US" altLang="en-US" sz="2100" dirty="0"/>
              <a:t>Elle a </a:t>
            </a:r>
            <a:r>
              <a:rPr lang="en-US" altLang="en-US" sz="2100" dirty="0" err="1"/>
              <a:t>ajout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/>
              <a:t> {un </a:t>
            </a:r>
            <a:r>
              <a:rPr lang="en-US" altLang="en-US" sz="2100" dirty="0" err="1"/>
              <a:t>litre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deux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cuillier</a:t>
            </a:r>
            <a:r>
              <a:rPr lang="en-US" altLang="en-US" sz="2100" dirty="0" err="1" smtClean="0">
                <a:cs typeface="Arial" charset="0"/>
              </a:rPr>
              <a:t>é</a:t>
            </a:r>
            <a:r>
              <a:rPr lang="en-US" altLang="en-US" sz="2100" dirty="0" err="1" smtClean="0"/>
              <a:t>es</a:t>
            </a:r>
            <a:r>
              <a:rPr lang="en-US" altLang="en-US" sz="2100" dirty="0"/>
              <a:t>, un </a:t>
            </a:r>
            <a:r>
              <a:rPr lang="en-US" altLang="en-US" sz="2100" dirty="0" err="1"/>
              <a:t>verre,une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tasse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une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bouteille</a:t>
            </a:r>
            <a:r>
              <a:rPr lang="en-US" altLang="en-US" sz="2100" dirty="0"/>
              <a:t>} </a:t>
            </a:r>
            <a:r>
              <a:rPr lang="en-US" altLang="en-US" sz="2100" i="1" dirty="0"/>
              <a:t>de </a:t>
            </a:r>
            <a:r>
              <a:rPr lang="en-US" altLang="en-US" sz="2100" dirty="0" err="1"/>
              <a:t>vinaigre</a:t>
            </a:r>
            <a:r>
              <a:rPr lang="en-US" altLang="en-US" sz="21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 err="1"/>
              <a:t>Remarquez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bien</a:t>
            </a:r>
            <a:r>
              <a:rPr lang="en-US" altLang="en-US" sz="2100" dirty="0"/>
              <a:t>:</a:t>
            </a:r>
          </a:p>
          <a:p>
            <a:pPr>
              <a:lnSpc>
                <a:spcPct val="80000"/>
              </a:lnSpc>
            </a:pPr>
            <a:r>
              <a:rPr lang="en-US" altLang="en-US" sz="2100" dirty="0"/>
              <a:t>La </a:t>
            </a:r>
            <a:r>
              <a:rPr lang="en-US" altLang="en-US" sz="2100" dirty="0" err="1"/>
              <a:t>plupart</a:t>
            </a:r>
            <a:r>
              <a:rPr lang="en-US" altLang="en-US" sz="2100" dirty="0"/>
              <a:t> </a:t>
            </a:r>
            <a:r>
              <a:rPr lang="en-US" altLang="en-US" sz="2100" i="1" dirty="0"/>
              <a:t>des</a:t>
            </a:r>
            <a:r>
              <a:rPr lang="en-US" altLang="en-US" sz="2100" dirty="0"/>
              <a:t> gens </a:t>
            </a:r>
            <a:r>
              <a:rPr lang="en-US" altLang="en-US" sz="2100" dirty="0" err="1" smtClean="0"/>
              <a:t>sessent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de </a:t>
            </a:r>
            <a:r>
              <a:rPr lang="en-US" altLang="en-US" sz="2100" dirty="0" err="1"/>
              <a:t>travailler</a:t>
            </a:r>
            <a:r>
              <a:rPr lang="en-US" altLang="en-US" sz="2100" dirty="0"/>
              <a:t> </a:t>
            </a:r>
            <a:r>
              <a:rPr lang="en-US" altLang="en-US" sz="2100" dirty="0">
                <a:cs typeface="Arial" charset="0"/>
              </a:rPr>
              <a:t>à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cinq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heures</a:t>
            </a:r>
            <a:r>
              <a:rPr lang="en-US" altLang="en-US" sz="21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100" dirty="0"/>
              <a:t>Bien </a:t>
            </a:r>
            <a:r>
              <a:rPr lang="en-US" altLang="en-US" sz="2100" i="1" dirty="0"/>
              <a:t>des </a:t>
            </a:r>
            <a:r>
              <a:rPr lang="en-US" altLang="en-US" sz="2100" dirty="0" err="1"/>
              <a:t>fois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arrive en retard.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 err="1"/>
              <a:t>Comparez</a:t>
            </a:r>
            <a:r>
              <a:rPr lang="en-US" altLang="en-US" sz="21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/>
              <a:t>Beaucoup de gens </a:t>
            </a:r>
            <a:r>
              <a:rPr lang="en-US" altLang="en-US" sz="2100" dirty="0" err="1"/>
              <a:t>habitent</a:t>
            </a:r>
            <a:r>
              <a:rPr lang="en-US" altLang="en-US" sz="2100" dirty="0"/>
              <a:t> loin </a:t>
            </a:r>
            <a:r>
              <a:rPr lang="en-US" altLang="en-US" sz="2100" dirty="0" err="1"/>
              <a:t>d’ici</a:t>
            </a:r>
            <a:r>
              <a:rPr lang="en-US" altLang="en-US" sz="2100" dirty="0"/>
              <a:t>.  &lt;MAIS&gt;  Beaucoup </a:t>
            </a:r>
            <a:r>
              <a:rPr lang="en-US" altLang="en-US" sz="2100" i="1" dirty="0"/>
              <a:t>des </a:t>
            </a:r>
            <a:r>
              <a:rPr lang="en-US" altLang="en-US" sz="2100" dirty="0"/>
              <a:t>gens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dirty="0" err="1"/>
              <a:t>que</a:t>
            </a:r>
            <a:r>
              <a:rPr lang="en-US" altLang="en-US" sz="2100" dirty="0"/>
              <a:t> je </a:t>
            </a:r>
            <a:r>
              <a:rPr lang="en-US" altLang="en-US" sz="2100" dirty="0" err="1"/>
              <a:t>connais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habitent</a:t>
            </a:r>
            <a:r>
              <a:rPr lang="en-US" altLang="en-US" sz="2100" dirty="0"/>
              <a:t> </a:t>
            </a:r>
            <a:r>
              <a:rPr lang="en-US" altLang="en-US" sz="2100" dirty="0" smtClean="0"/>
              <a:t>loin </a:t>
            </a:r>
            <a:r>
              <a:rPr lang="en-US" altLang="en-US" sz="2100" dirty="0" err="1" smtClean="0"/>
              <a:t>d’ici</a:t>
            </a:r>
            <a:r>
              <a:rPr lang="en-US" altLang="en-US" sz="2100" dirty="0"/>
              <a:t>.(“</a:t>
            </a:r>
            <a:r>
              <a:rPr lang="en-US" altLang="en-US" sz="2100" dirty="0" err="1"/>
              <a:t>que</a:t>
            </a:r>
            <a:r>
              <a:rPr lang="en-US" altLang="en-US" sz="2100" dirty="0"/>
              <a:t> je </a:t>
            </a:r>
            <a:r>
              <a:rPr lang="en-US" altLang="en-US" sz="2100" dirty="0" err="1"/>
              <a:t>connais</a:t>
            </a:r>
            <a:r>
              <a:rPr lang="en-US" altLang="en-US" sz="2100" dirty="0"/>
              <a:t>” </a:t>
            </a:r>
            <a:r>
              <a:rPr lang="en-US" altLang="en-US" sz="2100" dirty="0" err="1"/>
              <a:t>ajoute</a:t>
            </a:r>
            <a:r>
              <a:rPr lang="en-US" altLang="en-US" sz="2100" dirty="0"/>
              <a:t> en 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 err="1"/>
              <a:t>l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 err="1"/>
              <a:t>ment</a:t>
            </a:r>
            <a:r>
              <a:rPr lang="en-US" altLang="en-US" sz="21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100" dirty="0"/>
              <a:t>d</a:t>
            </a:r>
            <a:r>
              <a:rPr lang="en-US" altLang="en-US" sz="2100" dirty="0" smtClean="0"/>
              <a:t>e </a:t>
            </a:r>
            <a:r>
              <a:rPr lang="en-US" altLang="en-US" sz="2100" dirty="0" err="1" smtClean="0"/>
              <a:t>pr</a:t>
            </a:r>
            <a:r>
              <a:rPr lang="en-US" sz="2000" dirty="0" err="1" smtClean="0"/>
              <a:t>é</a:t>
            </a:r>
            <a:r>
              <a:rPr lang="en-US" altLang="en-US" sz="2100" dirty="0" err="1" smtClean="0"/>
              <a:t>cision</a:t>
            </a:r>
            <a:r>
              <a:rPr lang="en-US" altLang="en-US" sz="2100" dirty="0"/>
              <a:t>. </a:t>
            </a:r>
            <a:r>
              <a:rPr lang="en-US" altLang="en-US" sz="2100" dirty="0" err="1"/>
              <a:t>Alors</a:t>
            </a:r>
            <a:r>
              <a:rPr lang="en-US" altLang="en-US" sz="2100" dirty="0"/>
              <a:t> on </a:t>
            </a:r>
            <a:r>
              <a:rPr lang="en-US" altLang="en-US" sz="2100" dirty="0" err="1" smtClean="0"/>
              <a:t>emploie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l’article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</a:t>
            </a:r>
            <a:r>
              <a:rPr lang="en-US" altLang="en-US" sz="2100" dirty="0" err="1">
                <a:cs typeface="Arial" charset="0"/>
              </a:rPr>
              <a:t>é</a:t>
            </a:r>
            <a:r>
              <a:rPr lang="en-US" altLang="en-US" sz="2100" dirty="0" err="1"/>
              <a:t>fini</a:t>
            </a:r>
            <a:r>
              <a:rPr lang="en-US" altLang="en-US" sz="2100" dirty="0"/>
              <a:t>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b. avant un nom au pluriel 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c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d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 d’un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adjectif.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Nous avons</a:t>
            </a:r>
            <a:r>
              <a:rPr lang="en-US" altLang="en-US" i="1"/>
              <a:t> de </a:t>
            </a:r>
            <a:r>
              <a:rPr lang="en-US" altLang="en-US"/>
              <a:t>bons amis en France.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Ma grand-m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re m’a donn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 </a:t>
            </a:r>
            <a:r>
              <a:rPr lang="en-US" altLang="en-US" i="1"/>
              <a:t>de </a:t>
            </a:r>
            <a:r>
              <a:rPr lang="en-US" altLang="en-US"/>
              <a:t>jolis cadeaux.</a:t>
            </a:r>
          </a:p>
        </p:txBody>
      </p:sp>
      <p:pic>
        <p:nvPicPr>
          <p:cNvPr id="129030" name="Picture 6" descr="MPj043846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19600"/>
            <a:ext cx="220980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c. avant un objet direct apr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une 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gation.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Comparez:</a:t>
            </a:r>
          </a:p>
        </p:txBody>
      </p:sp>
      <p:graphicFrame>
        <p:nvGraphicFramePr>
          <p:cNvPr id="130072" name="Group 24"/>
          <p:cNvGraphicFramePr>
            <a:graphicFrameLocks noGrp="1"/>
          </p:cNvGraphicFramePr>
          <p:nvPr/>
        </p:nvGraphicFramePr>
        <p:xfrm>
          <a:off x="2971800" y="2590800"/>
          <a:ext cx="4343400" cy="4064001"/>
        </p:xfrm>
        <a:graphic>
          <a:graphicData uri="http://schemas.openxmlformats.org/drawingml/2006/table">
            <a:tbl>
              <a:tblPr/>
              <a:tblGrid>
                <a:gridCol w="2032000"/>
                <a:gridCol w="2311400"/>
              </a:tblGrid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J’ai un stylo.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n’ai pas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stylo.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veux du sucre.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ne veux pas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sucre.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avons des amis.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n’avons pas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d’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d. avant un nom “pluriel” apr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certaines expressions verbales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Jean-Pierre a besoin </a:t>
            </a:r>
            <a:r>
              <a:rPr lang="en-US" altLang="en-US" i="1"/>
              <a:t>d’</a:t>
            </a:r>
            <a:r>
              <a:rPr lang="en-US" altLang="en-US"/>
              <a:t>argent.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L’avare avait grande envie </a:t>
            </a:r>
            <a:r>
              <a:rPr lang="en-US" altLang="en-US" i="1"/>
              <a:t>de </a:t>
            </a:r>
            <a:r>
              <a:rPr lang="en-US" altLang="en-US"/>
              <a:t>pi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ces d’or.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/>
              <a:t>MAIS: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Jean-Pierre a besoin d’</a:t>
            </a:r>
            <a:r>
              <a:rPr lang="en-US" altLang="en-US" i="1"/>
              <a:t>un </a:t>
            </a:r>
            <a:r>
              <a:rPr lang="en-US" altLang="en-US"/>
              <a:t>livre.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Jean-Pierre a envie d’</a:t>
            </a:r>
            <a:r>
              <a:rPr lang="en-US" altLang="en-US" i="1"/>
              <a:t>une </a:t>
            </a:r>
            <a:r>
              <a:rPr lang="en-US" altLang="en-US"/>
              <a:t>pi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ce d’or.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e. apr</a:t>
            </a:r>
            <a:r>
              <a:rPr lang="en-US" altLang="en-US" dirty="0">
                <a:cs typeface="Arial" charset="0"/>
              </a:rPr>
              <a:t>è</a:t>
            </a:r>
            <a:r>
              <a:rPr lang="en-US" altLang="en-US" dirty="0"/>
              <a:t>s </a:t>
            </a:r>
            <a:r>
              <a:rPr lang="en-US" altLang="en-US" dirty="0" err="1"/>
              <a:t>certains</a:t>
            </a:r>
            <a:r>
              <a:rPr lang="en-US" altLang="en-US" dirty="0"/>
              <a:t> </a:t>
            </a:r>
            <a:r>
              <a:rPr lang="en-US" altLang="en-US" dirty="0" err="1"/>
              <a:t>adjectifs</a:t>
            </a:r>
            <a:r>
              <a:rPr lang="en-US" altLang="en-US" dirty="0"/>
              <a:t> et </a:t>
            </a:r>
            <a:r>
              <a:rPr lang="en-US" altLang="en-US" dirty="0" err="1"/>
              <a:t>participes</a:t>
            </a:r>
            <a:r>
              <a:rPr lang="en-US" altLang="en-US" dirty="0"/>
              <a:t> </a:t>
            </a:r>
            <a:r>
              <a:rPr lang="en-US" altLang="en-US" dirty="0" err="1"/>
              <a:t>pass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r>
              <a:rPr lang="en-US" altLang="en-US" dirty="0"/>
              <a:t>La </a:t>
            </a:r>
            <a:r>
              <a:rPr lang="en-US" altLang="en-US" dirty="0" err="1"/>
              <a:t>biblioth</a:t>
            </a:r>
            <a:r>
              <a:rPr lang="en-US" altLang="en-US" dirty="0" err="1">
                <a:cs typeface="Arial" charset="0"/>
              </a:rPr>
              <a:t>è</a:t>
            </a:r>
            <a:r>
              <a:rPr lang="en-US" altLang="en-US" dirty="0" err="1"/>
              <a:t>que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i="1" dirty="0" err="1"/>
              <a:t>pleine</a:t>
            </a:r>
            <a:r>
              <a:rPr lang="en-US" altLang="en-US" i="1" dirty="0"/>
              <a:t> de </a:t>
            </a:r>
            <a:r>
              <a:rPr lang="en-US" altLang="en-US" dirty="0" err="1"/>
              <a:t>livres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La </a:t>
            </a:r>
            <a:r>
              <a:rPr lang="en-US" altLang="en-US" dirty="0" err="1"/>
              <a:t>terre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i="1" dirty="0" err="1"/>
              <a:t>couverte</a:t>
            </a:r>
            <a:r>
              <a:rPr lang="en-US" altLang="en-US" i="1" dirty="0"/>
              <a:t> de </a:t>
            </a:r>
            <a:r>
              <a:rPr lang="en-US" altLang="en-US" dirty="0" err="1"/>
              <a:t>neige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Les </a:t>
            </a:r>
            <a:r>
              <a:rPr lang="en-US" altLang="en-US" dirty="0" err="1"/>
              <a:t>murs</a:t>
            </a:r>
            <a:r>
              <a:rPr lang="en-US" altLang="en-US" dirty="0"/>
              <a:t> </a:t>
            </a:r>
            <a:r>
              <a:rPr lang="en-US" altLang="en-US" dirty="0" err="1"/>
              <a:t>sont</a:t>
            </a:r>
            <a:r>
              <a:rPr lang="en-US" altLang="en-US" dirty="0"/>
              <a:t> </a:t>
            </a:r>
            <a:r>
              <a:rPr lang="en-US" altLang="en-US" i="1" dirty="0" err="1" smtClean="0"/>
              <a:t>orn</a:t>
            </a:r>
            <a:r>
              <a:rPr lang="en-US" i="1" dirty="0" err="1" smtClean="0"/>
              <a:t>é</a:t>
            </a:r>
            <a:r>
              <a:rPr lang="en-US" altLang="en-US" i="1" dirty="0" err="1" smtClean="0"/>
              <a:t>s</a:t>
            </a:r>
            <a:r>
              <a:rPr lang="en-US" altLang="en-US" i="1" dirty="0" smtClean="0"/>
              <a:t> </a:t>
            </a:r>
            <a:r>
              <a:rPr lang="en-US" altLang="en-US" i="1" dirty="0"/>
              <a:t>de </a:t>
            </a:r>
            <a:r>
              <a:rPr lang="en-US" altLang="en-US" dirty="0" err="1"/>
              <a:t>peintures</a:t>
            </a:r>
            <a:endParaRPr lang="en-US" altLang="en-US" dirty="0"/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  <p:pic>
        <p:nvPicPr>
          <p:cNvPr id="132107" name="Picture 11" descr="MPj043951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43400"/>
            <a:ext cx="33528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L’article partitif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f. apr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</a:t>
            </a:r>
            <a:r>
              <a:rPr lang="en-US" altLang="en-US" i="1"/>
              <a:t>quelque chose, rien, quelqu’un </a:t>
            </a:r>
            <a:r>
              <a:rPr lang="en-US" altLang="en-US"/>
              <a:t>ou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   </a:t>
            </a:r>
            <a:r>
              <a:rPr lang="en-US" altLang="en-US" i="1"/>
              <a:t>personne.</a:t>
            </a:r>
          </a:p>
          <a:p>
            <a:pPr>
              <a:buFont typeface="Wingdings" pitchFamily="2" charset="2"/>
              <a:buNone/>
            </a:pPr>
            <a:endParaRPr lang="en-US" altLang="en-US" i="1"/>
          </a:p>
          <a:p>
            <a:r>
              <a:rPr lang="en-US" altLang="en-US"/>
              <a:t>Je cherche quelque chose </a:t>
            </a:r>
            <a:r>
              <a:rPr lang="en-US" altLang="en-US" i="1"/>
              <a:t>d’</a:t>
            </a:r>
            <a:r>
              <a:rPr lang="en-US" altLang="en-US"/>
              <a:t>int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ressant.</a:t>
            </a:r>
          </a:p>
          <a:p>
            <a:r>
              <a:rPr lang="en-US" altLang="en-US"/>
              <a:t>Pour ce poste il faut quelqu’un </a:t>
            </a:r>
            <a:r>
              <a:rPr lang="en-US" altLang="en-US" i="1"/>
              <a:t>de </a:t>
            </a:r>
            <a:r>
              <a:rPr lang="en-US" altLang="en-US"/>
              <a:t>tr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intelligent.</a:t>
            </a:r>
          </a:p>
          <a:p>
            <a:r>
              <a:rPr lang="en-US" altLang="en-US"/>
              <a:t>Il n’y a rien </a:t>
            </a:r>
            <a:r>
              <a:rPr lang="en-US" altLang="en-US" i="1"/>
              <a:t>d</a:t>
            </a:r>
            <a:r>
              <a:rPr lang="en-US" altLang="en-US"/>
              <a:t>’étonannt en cela.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 d’article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600" dirty="0" err="1"/>
              <a:t>Certaines</a:t>
            </a:r>
            <a:r>
              <a:rPr lang="en-US" altLang="en-US" sz="2600" dirty="0"/>
              <a:t> expressions </a:t>
            </a:r>
            <a:r>
              <a:rPr lang="en-US" altLang="en-US" sz="2600" dirty="0" err="1"/>
              <a:t>n’exigent</a:t>
            </a:r>
            <a:r>
              <a:rPr lang="en-US" altLang="en-US" sz="2600" dirty="0"/>
              <a:t> pas </a:t>
            </a:r>
            <a:r>
              <a:rPr lang="en-US" altLang="en-US" sz="2600" dirty="0" err="1"/>
              <a:t>d’article</a:t>
            </a:r>
            <a:r>
              <a:rPr lang="en-US" altLang="en-US" sz="2600" dirty="0"/>
              <a:t>…</a:t>
            </a:r>
          </a:p>
          <a:p>
            <a:pPr>
              <a:buFont typeface="Wingdings" pitchFamily="2" charset="2"/>
              <a:buNone/>
            </a:pPr>
            <a:endParaRPr lang="en-US" altLang="en-US" sz="2600" dirty="0"/>
          </a:p>
          <a:p>
            <a:pPr>
              <a:buFont typeface="Wingdings" pitchFamily="2" charset="2"/>
              <a:buNone/>
            </a:pPr>
            <a:r>
              <a:rPr lang="en-US" altLang="en-US" sz="2600" dirty="0"/>
              <a:t>a. apr</a:t>
            </a:r>
            <a:r>
              <a:rPr lang="en-US" altLang="en-US" sz="2600" dirty="0">
                <a:cs typeface="Arial" charset="0"/>
              </a:rPr>
              <a:t>è</a:t>
            </a:r>
            <a:r>
              <a:rPr lang="en-US" altLang="en-US" sz="2600" dirty="0"/>
              <a:t>s </a:t>
            </a:r>
            <a:r>
              <a:rPr lang="en-US" altLang="en-US" sz="2600" i="1" dirty="0"/>
              <a:t>avec </a:t>
            </a:r>
            <a:r>
              <a:rPr lang="en-US" altLang="en-US" sz="2600" dirty="0" err="1"/>
              <a:t>ou</a:t>
            </a:r>
            <a:r>
              <a:rPr lang="en-US" altLang="en-US" sz="2600" dirty="0"/>
              <a:t> </a:t>
            </a:r>
            <a:r>
              <a:rPr lang="en-US" altLang="en-US" sz="2600" i="1" dirty="0"/>
              <a:t>sans</a:t>
            </a:r>
          </a:p>
          <a:p>
            <a:pPr>
              <a:buFont typeface="Wingdings" pitchFamily="2" charset="2"/>
              <a:buNone/>
            </a:pPr>
            <a:endParaRPr lang="en-US" altLang="en-US" sz="2600" i="1" dirty="0"/>
          </a:p>
          <a:p>
            <a:r>
              <a:rPr lang="en-US" altLang="en-US" sz="2600" dirty="0" err="1"/>
              <a:t>C’est</a:t>
            </a:r>
            <a:r>
              <a:rPr lang="en-US" altLang="en-US" sz="2600" dirty="0"/>
              <a:t> </a:t>
            </a:r>
            <a:r>
              <a:rPr lang="en-US" altLang="en-US" sz="2600" i="1" dirty="0"/>
              <a:t>avec </a:t>
            </a:r>
            <a:r>
              <a:rPr lang="en-US" altLang="en-US" sz="2600" i="1" dirty="0" err="1"/>
              <a:t>plaisir</a:t>
            </a:r>
            <a:r>
              <a:rPr lang="en-US" altLang="en-US" sz="2600" i="1" dirty="0"/>
              <a:t> </a:t>
            </a:r>
            <a:r>
              <a:rPr lang="en-US" altLang="en-US" sz="2600" dirty="0" err="1"/>
              <a:t>que</a:t>
            </a:r>
            <a:r>
              <a:rPr lang="en-US" altLang="en-US" sz="2600" dirty="0"/>
              <a:t> je dance pour </a:t>
            </a:r>
            <a:r>
              <a:rPr lang="en-US" altLang="en-US" sz="2600" dirty="0" err="1"/>
              <a:t>vous</a:t>
            </a:r>
            <a:r>
              <a:rPr lang="en-US" altLang="en-US" sz="2600" dirty="0"/>
              <a:t>!</a:t>
            </a:r>
          </a:p>
          <a:p>
            <a:r>
              <a:rPr lang="en-US" altLang="en-US" sz="2600" dirty="0" err="1"/>
              <a:t>Ce</a:t>
            </a:r>
            <a:r>
              <a:rPr lang="en-US" altLang="en-US" sz="2600" dirty="0"/>
              <a:t> monsieur </a:t>
            </a:r>
            <a:r>
              <a:rPr lang="en-US" altLang="en-US" sz="2600" dirty="0" err="1"/>
              <a:t>calme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est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absolument</a:t>
            </a:r>
            <a:r>
              <a:rPr lang="en-US" altLang="en-US" sz="2600" dirty="0"/>
              <a:t> </a:t>
            </a:r>
            <a:r>
              <a:rPr lang="en-US" altLang="en-US" sz="2600" i="1" dirty="0"/>
              <a:t>sans </a:t>
            </a:r>
            <a:r>
              <a:rPr lang="en-US" altLang="en-US" sz="2600" i="1" dirty="0" err="1"/>
              <a:t>g</a:t>
            </a:r>
            <a:r>
              <a:rPr lang="en-US" altLang="en-US" sz="2600" i="1" dirty="0" err="1">
                <a:cs typeface="Arial" charset="0"/>
              </a:rPr>
              <a:t>ê</a:t>
            </a:r>
            <a:r>
              <a:rPr lang="en-US" altLang="en-US" sz="2600" i="1" dirty="0" err="1"/>
              <a:t>ne</a:t>
            </a:r>
            <a:r>
              <a:rPr lang="en-US" altLang="en-US" sz="2600" i="1" dirty="0"/>
              <a:t>.</a:t>
            </a:r>
            <a:r>
              <a:rPr lang="en-US" altLang="en-US" sz="2600" dirty="0"/>
              <a:t> </a:t>
            </a:r>
          </a:p>
          <a:p>
            <a:endParaRPr lang="en-US" altLang="en-US" sz="2600" dirty="0"/>
          </a:p>
          <a:p>
            <a:pPr>
              <a:buFont typeface="Wingdings" pitchFamily="2" charset="2"/>
              <a:buNone/>
            </a:pPr>
            <a:r>
              <a:rPr lang="en-US" altLang="en-US" sz="2600" i="1" dirty="0"/>
              <a:t>MAIS: </a:t>
            </a:r>
            <a:r>
              <a:rPr lang="en-US" altLang="en-US" sz="2600" dirty="0" err="1"/>
              <a:t>Quand</a:t>
            </a:r>
            <a:r>
              <a:rPr lang="en-US" altLang="en-US" sz="2600" dirty="0"/>
              <a:t> on </a:t>
            </a:r>
            <a:r>
              <a:rPr lang="en-US" altLang="en-US" sz="2600" dirty="0" err="1" smtClean="0"/>
              <a:t>emploie</a:t>
            </a:r>
            <a:r>
              <a:rPr lang="en-US" altLang="en-US" sz="2600" dirty="0" smtClean="0"/>
              <a:t> </a:t>
            </a:r>
            <a:r>
              <a:rPr lang="en-US" altLang="en-US" sz="2600" i="1" dirty="0"/>
              <a:t>avec </a:t>
            </a:r>
            <a:r>
              <a:rPr lang="en-US" altLang="en-US" sz="2600" dirty="0" err="1"/>
              <a:t>avant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une</a:t>
            </a:r>
            <a:r>
              <a:rPr lang="en-US" altLang="en-US" sz="2600" dirty="0"/>
              <a:t> chose </a:t>
            </a:r>
          </a:p>
          <a:p>
            <a:pPr>
              <a:buFont typeface="Wingdings" pitchFamily="2" charset="2"/>
              <a:buNone/>
            </a:pPr>
            <a:r>
              <a:rPr lang="en-US" altLang="en-US" sz="2600" dirty="0" err="1"/>
              <a:t>concr</a:t>
            </a:r>
            <a:r>
              <a:rPr lang="en-US" altLang="en-US" sz="2600" dirty="0" err="1">
                <a:cs typeface="Arial" charset="0"/>
              </a:rPr>
              <a:t>è</a:t>
            </a:r>
            <a:r>
              <a:rPr lang="en-US" altLang="en-US" sz="2600" dirty="0" err="1"/>
              <a:t>te</a:t>
            </a:r>
            <a:r>
              <a:rPr lang="en-US" altLang="en-US" sz="2600" dirty="0"/>
              <a:t>, on </a:t>
            </a:r>
            <a:r>
              <a:rPr lang="en-US" altLang="en-US" sz="2600" dirty="0" err="1"/>
              <a:t>garde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l’article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partitif</a:t>
            </a:r>
            <a:r>
              <a:rPr lang="en-US" altLang="en-US" sz="2600" dirty="0"/>
              <a:t>. </a:t>
            </a:r>
          </a:p>
          <a:p>
            <a:r>
              <a:rPr lang="en-US" altLang="en-US" sz="2600" dirty="0" err="1"/>
              <a:t>Ces</a:t>
            </a:r>
            <a:r>
              <a:rPr lang="en-US" altLang="en-US" sz="2600" dirty="0"/>
              <a:t> fraises </a:t>
            </a:r>
            <a:r>
              <a:rPr lang="en-US" altLang="en-US" sz="2600" dirty="0" err="1"/>
              <a:t>sont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</a:t>
            </a:r>
            <a:r>
              <a:rPr lang="en-US" altLang="en-US" sz="2600" dirty="0" err="1">
                <a:cs typeface="Arial" charset="0"/>
              </a:rPr>
              <a:t>é</a:t>
            </a:r>
            <a:r>
              <a:rPr lang="en-US" altLang="en-US" sz="2600" dirty="0" err="1"/>
              <a:t>par</a:t>
            </a:r>
            <a:r>
              <a:rPr lang="en-US" altLang="en-US" sz="2600" dirty="0" err="1">
                <a:cs typeface="Arial" charset="0"/>
              </a:rPr>
              <a:t>é</a:t>
            </a:r>
            <a:r>
              <a:rPr lang="en-US" altLang="en-US" sz="2600" dirty="0" err="1"/>
              <a:t>es</a:t>
            </a:r>
            <a:r>
              <a:rPr lang="en-US" altLang="en-US" sz="2600" dirty="0"/>
              <a:t> </a:t>
            </a:r>
            <a:r>
              <a:rPr lang="en-US" altLang="en-US" sz="2600" i="1" dirty="0"/>
              <a:t>avec du </a:t>
            </a:r>
            <a:r>
              <a:rPr lang="en-US" altLang="en-US" sz="2600" i="1" dirty="0" err="1"/>
              <a:t>sucre</a:t>
            </a:r>
            <a:r>
              <a:rPr lang="en-US" altLang="en-US" sz="2600" i="1" dirty="0"/>
              <a:t>!</a:t>
            </a:r>
            <a:r>
              <a:rPr lang="en-US" altLang="en-US" sz="2600" dirty="0"/>
              <a:t> </a:t>
            </a:r>
          </a:p>
          <a:p>
            <a:pPr>
              <a:buFont typeface="Wingdings" pitchFamily="2" charset="2"/>
              <a:buNone/>
            </a:pPr>
            <a:endParaRPr lang="en-US" altLang="en-US" sz="2600" dirty="0"/>
          </a:p>
        </p:txBody>
      </p:sp>
      <p:pic>
        <p:nvPicPr>
          <p:cNvPr id="134151" name="Picture 7" descr="Dancer-07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057400"/>
            <a:ext cx="1217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Explication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Il </a:t>
            </a:r>
            <a:r>
              <a:rPr lang="en-US" altLang="en-US" dirty="0" err="1"/>
              <a:t>est</a:t>
            </a:r>
            <a:r>
              <a:rPr lang="en-US" altLang="en-US" dirty="0"/>
              <a:t> utile de </a:t>
            </a:r>
            <a:r>
              <a:rPr lang="en-US" altLang="en-US" dirty="0" err="1"/>
              <a:t>conna</a:t>
            </a:r>
            <a:r>
              <a:rPr lang="en-US" altLang="en-US" dirty="0" err="1">
                <a:cs typeface="Arial" charset="0"/>
              </a:rPr>
              <a:t>î</a:t>
            </a:r>
            <a:r>
              <a:rPr lang="en-US" altLang="en-US" dirty="0" err="1"/>
              <a:t>tre</a:t>
            </a:r>
            <a:r>
              <a:rPr lang="en-US" altLang="en-US" dirty="0"/>
              <a:t> </a:t>
            </a:r>
            <a:r>
              <a:rPr lang="en-US" altLang="en-US" dirty="0" err="1"/>
              <a:t>quelques</a:t>
            </a:r>
            <a:r>
              <a:rPr lang="en-US" altLang="en-US" dirty="0"/>
              <a:t> </a:t>
            </a:r>
            <a:r>
              <a:rPr lang="en-US" altLang="en-US" dirty="0" err="1"/>
              <a:t>g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n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ralit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</a:t>
            </a:r>
            <a:r>
              <a:rPr lang="en-US" altLang="en-US" dirty="0"/>
              <a:t> en </a:t>
            </a:r>
            <a:r>
              <a:rPr lang="en-US" altLang="en-US" dirty="0" err="1"/>
              <a:t>ce</a:t>
            </a:r>
            <a:r>
              <a:rPr lang="en-US" altLang="en-US" dirty="0"/>
              <a:t> qui </a:t>
            </a:r>
            <a:r>
              <a:rPr lang="en-US" altLang="en-US" dirty="0" err="1"/>
              <a:t>concerne</a:t>
            </a:r>
            <a:r>
              <a:rPr lang="en-US" altLang="en-US" dirty="0"/>
              <a:t> la </a:t>
            </a:r>
            <a:r>
              <a:rPr lang="en-US" altLang="en-US" dirty="0" err="1"/>
              <a:t>d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termination</a:t>
            </a:r>
            <a:r>
              <a:rPr lang="en-US" altLang="en-US" dirty="0"/>
              <a:t> du genre des </a:t>
            </a:r>
            <a:r>
              <a:rPr lang="en-US" altLang="en-US" dirty="0" err="1"/>
              <a:t>noms</a:t>
            </a:r>
            <a:r>
              <a:rPr lang="en-US" altLang="en-US" dirty="0"/>
              <a:t> </a:t>
            </a:r>
            <a:r>
              <a:rPr lang="en-US" altLang="en-US" dirty="0" err="1"/>
              <a:t>fran</a:t>
            </a:r>
            <a:r>
              <a:rPr lang="en-US" altLang="en-US" dirty="0" err="1">
                <a:cs typeface="Arial" charset="0"/>
              </a:rPr>
              <a:t>ç</a:t>
            </a:r>
            <a:r>
              <a:rPr lang="en-US" altLang="en-US" dirty="0" err="1"/>
              <a:t>ais</a:t>
            </a:r>
            <a:r>
              <a:rPr lang="en-US" altLang="en-US" dirty="0"/>
              <a:t>. Tout nom </a:t>
            </a:r>
            <a:r>
              <a:rPr lang="en-US" altLang="en-US" dirty="0" err="1" smtClean="0"/>
              <a:t>fran</a:t>
            </a:r>
            <a:r>
              <a:rPr lang="en-US" altLang="en-US" dirty="0" err="1" smtClean="0">
                <a:cs typeface="Arial" charset="0"/>
              </a:rPr>
              <a:t>ç</a:t>
            </a:r>
            <a:r>
              <a:rPr lang="en-US" altLang="en-US" dirty="0" err="1" smtClean="0"/>
              <a:t>ais</a:t>
            </a:r>
            <a:r>
              <a:rPr lang="en-US" altLang="en-US" dirty="0" smtClean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masculin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f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minin</a:t>
            </a:r>
            <a:r>
              <a:rPr lang="en-US" altLang="en-US" dirty="0"/>
              <a:t>. Il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difficile</a:t>
            </a:r>
            <a:r>
              <a:rPr lang="en-US" altLang="en-US" dirty="0"/>
              <a:t> de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dire</a:t>
            </a:r>
            <a:r>
              <a:rPr lang="en-US" altLang="en-US" dirty="0"/>
              <a:t> le genre d’un nom. </a:t>
            </a:r>
            <a:r>
              <a:rPr lang="en-US" altLang="en-US" dirty="0" err="1"/>
              <a:t>Dans</a:t>
            </a:r>
            <a:r>
              <a:rPr lang="en-US" altLang="en-US" dirty="0"/>
              <a:t> </a:t>
            </a:r>
            <a:r>
              <a:rPr lang="en-US" altLang="en-US" dirty="0" err="1"/>
              <a:t>certains</a:t>
            </a:r>
            <a:r>
              <a:rPr lang="en-US" altLang="en-US" dirty="0"/>
              <a:t> </a:t>
            </a:r>
            <a:r>
              <a:rPr lang="en-US" altLang="en-US" dirty="0" err="1"/>
              <a:t>cas</a:t>
            </a:r>
            <a:r>
              <a:rPr lang="en-US" altLang="en-US" dirty="0"/>
              <a:t> </a:t>
            </a:r>
            <a:r>
              <a:rPr lang="en-US" altLang="en-US" dirty="0" err="1"/>
              <a:t>ce</a:t>
            </a:r>
            <a:r>
              <a:rPr lang="en-US" altLang="en-US" dirty="0"/>
              <a:t> genre </a:t>
            </a:r>
            <a:r>
              <a:rPr lang="en-US" altLang="en-US" dirty="0" err="1"/>
              <a:t>peut</a:t>
            </a:r>
            <a:r>
              <a:rPr lang="en-US" altLang="en-US" dirty="0"/>
              <a:t> </a:t>
            </a:r>
            <a:r>
              <a:rPr lang="en-US" altLang="en-US" dirty="0" err="1">
                <a:cs typeface="Arial" charset="0"/>
              </a:rPr>
              <a:t>ê</a:t>
            </a:r>
            <a:r>
              <a:rPr lang="en-US" altLang="en-US" dirty="0" err="1"/>
              <a:t>tre</a:t>
            </a:r>
            <a:r>
              <a:rPr lang="en-US" altLang="en-US" dirty="0"/>
              <a:t> </a:t>
            </a:r>
            <a:r>
              <a:rPr lang="en-US" altLang="en-US" dirty="0" err="1"/>
              <a:t>d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termin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par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terminaison</a:t>
            </a:r>
            <a:r>
              <a:rPr lang="en-US" altLang="en-US" dirty="0"/>
              <a:t>, son </a:t>
            </a:r>
            <a:r>
              <a:rPr lang="en-US" altLang="en-US" dirty="0" err="1"/>
              <a:t>sens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ses</a:t>
            </a:r>
            <a:r>
              <a:rPr lang="en-US" altLang="en-US" dirty="0"/>
              <a:t> </a:t>
            </a:r>
            <a:r>
              <a:rPr lang="en-US" altLang="en-US" dirty="0" err="1"/>
              <a:t>origines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 d’article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b. apr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</a:t>
            </a:r>
            <a:r>
              <a:rPr lang="en-US" altLang="en-US" i="1"/>
              <a:t>ne…ni…ni </a:t>
            </a:r>
            <a:r>
              <a:rPr lang="en-US" altLang="en-US"/>
              <a:t>comme 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gation des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articles partitifs ou ind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finis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r>
              <a:rPr lang="en-US" altLang="en-US"/>
              <a:t>Dans mon café je </a:t>
            </a:r>
            <a:r>
              <a:rPr lang="en-US" altLang="en-US" i="1"/>
              <a:t>ne </a:t>
            </a:r>
            <a:r>
              <a:rPr lang="en-US" altLang="en-US"/>
              <a:t>prends </a:t>
            </a:r>
            <a:r>
              <a:rPr lang="en-US" altLang="en-US" i="1"/>
              <a:t>ni </a:t>
            </a:r>
            <a:r>
              <a:rPr lang="en-US" altLang="en-US"/>
              <a:t>sucre </a:t>
            </a:r>
            <a:r>
              <a:rPr lang="en-US" altLang="en-US" i="1"/>
              <a:t>ni </a:t>
            </a:r>
            <a:r>
              <a:rPr lang="en-US" altLang="en-US"/>
              <a:t>lait.</a:t>
            </a:r>
          </a:p>
          <a:p>
            <a:r>
              <a:rPr lang="en-US" altLang="en-US"/>
              <a:t>Ces messieurs robustes </a:t>
            </a:r>
            <a:r>
              <a:rPr lang="en-US" altLang="en-US" i="1"/>
              <a:t>ne </a:t>
            </a:r>
            <a:r>
              <a:rPr lang="en-US" altLang="en-US"/>
              <a:t>portent </a:t>
            </a:r>
            <a:r>
              <a:rPr lang="en-US" altLang="en-US" i="1"/>
              <a:t>ni </a:t>
            </a:r>
            <a:r>
              <a:rPr lang="en-US" altLang="en-US"/>
              <a:t>chapeau </a:t>
            </a:r>
            <a:r>
              <a:rPr lang="en-US" altLang="en-US" i="1"/>
              <a:t>ni </a:t>
            </a:r>
            <a:r>
              <a:rPr lang="en-US" altLang="en-US"/>
              <a:t>manteau en hiver.</a:t>
            </a:r>
          </a:p>
          <a:p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 i="1"/>
              <a:t>MAIS: </a:t>
            </a:r>
            <a:r>
              <a:rPr lang="en-US" altLang="en-US"/>
              <a:t>Avec des articles </a:t>
            </a:r>
            <a:r>
              <a:rPr lang="en-US" altLang="en-US" i="1"/>
              <a:t>d</a:t>
            </a:r>
            <a:r>
              <a:rPr lang="en-US" altLang="en-US" i="1">
                <a:cs typeface="Arial" charset="0"/>
              </a:rPr>
              <a:t>é</a:t>
            </a:r>
            <a:r>
              <a:rPr lang="en-US" altLang="en-US" i="1"/>
              <a:t>finis </a:t>
            </a:r>
            <a:r>
              <a:rPr lang="en-US" altLang="en-US"/>
              <a:t>on garde l’article.</a:t>
            </a:r>
          </a:p>
          <a:p>
            <a:r>
              <a:rPr lang="en-US" altLang="en-US"/>
              <a:t>Je n’aime </a:t>
            </a:r>
            <a:r>
              <a:rPr lang="en-US" altLang="en-US" i="1"/>
              <a:t>ni</a:t>
            </a:r>
            <a:r>
              <a:rPr lang="en-US" altLang="en-US"/>
              <a:t> les math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matiques </a:t>
            </a:r>
            <a:r>
              <a:rPr lang="en-US" altLang="en-US" i="1"/>
              <a:t>ni </a:t>
            </a:r>
            <a:r>
              <a:rPr lang="en-US" altLang="en-US"/>
              <a:t>la chimie</a:t>
            </a:r>
            <a:endParaRPr lang="en-US" altLang="en-US" i="1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chemeClr val="tx1"/>
                </a:solidFill>
              </a:rPr>
              <a:t> LES VERBES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Le </a:t>
            </a:r>
            <a:r>
              <a:rPr lang="en-US" altLang="en-US" sz="2400" dirty="0" err="1"/>
              <a:t>verbe</a:t>
            </a:r>
            <a:r>
              <a:rPr lang="en-US" altLang="en-US" sz="2400" dirty="0"/>
              <a:t>, l’ 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l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ment</a:t>
            </a:r>
            <a:r>
              <a:rPr lang="en-US" altLang="en-US" sz="2400" dirty="0"/>
              <a:t> essential </a:t>
            </a:r>
            <a:r>
              <a:rPr lang="en-US" altLang="en-US" sz="2400" dirty="0" err="1"/>
              <a:t>d’une</a:t>
            </a:r>
            <a:r>
              <a:rPr lang="en-US" altLang="en-US" sz="2400" dirty="0"/>
              <a:t> proposition </a:t>
            </a:r>
            <a:r>
              <a:rPr lang="en-US" altLang="en-US" sz="2400" dirty="0" err="1"/>
              <a:t>compl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te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indiquer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i="1" dirty="0"/>
              <a:t>action </a:t>
            </a:r>
            <a:r>
              <a:rPr lang="en-US" altLang="en-US" sz="2400" dirty="0"/>
              <a:t>(nous </a:t>
            </a:r>
            <a:r>
              <a:rPr lang="en-US" altLang="en-US" sz="2400" i="1" dirty="0" err="1"/>
              <a:t>marchons</a:t>
            </a:r>
            <a:r>
              <a:rPr lang="en-US" altLang="en-US" sz="2400" i="1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un 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tat</a:t>
            </a:r>
            <a:r>
              <a:rPr lang="en-US" altLang="en-US" sz="2400" dirty="0"/>
              <a:t> (Jean </a:t>
            </a:r>
            <a:r>
              <a:rPr lang="en-US" altLang="en-US" sz="2400" i="1" dirty="0" err="1"/>
              <a:t>est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malade</a:t>
            </a:r>
            <a:r>
              <a:rPr lang="en-US" altLang="en-US" sz="2400" dirty="0"/>
              <a:t>; Le </a:t>
            </a:r>
            <a:r>
              <a:rPr lang="en-US" altLang="en-US" sz="2400" dirty="0" err="1"/>
              <a:t>ciel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est</a:t>
            </a:r>
            <a:r>
              <a:rPr lang="en-US" altLang="en-US" sz="2400" i="1" dirty="0"/>
              <a:t> </a:t>
            </a:r>
            <a:r>
              <a:rPr lang="en-US" altLang="en-US" sz="2400" dirty="0"/>
              <a:t>bleu.)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Il </a:t>
            </a:r>
            <a:r>
              <a:rPr lang="en-US" altLang="en-US" sz="2400" dirty="0" err="1"/>
              <a:t>s’accorde</a:t>
            </a:r>
            <a:r>
              <a:rPr lang="en-US" altLang="en-US" sz="2400" dirty="0"/>
              <a:t> avec le </a:t>
            </a:r>
            <a:r>
              <a:rPr lang="en-US" altLang="en-US" sz="2400" dirty="0" err="1"/>
              <a:t>sujet</a:t>
            </a:r>
            <a:r>
              <a:rPr lang="en-US" altLang="en-US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Le </a:t>
            </a:r>
            <a:r>
              <a:rPr lang="en-US" altLang="en-US" sz="2400" dirty="0" err="1"/>
              <a:t>verbe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senter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l’action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l’ 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tat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comme</a:t>
            </a:r>
            <a:r>
              <a:rPr lang="en-US" altLang="en-US" sz="2400" dirty="0"/>
              <a:t> variant </a:t>
            </a:r>
            <a:r>
              <a:rPr lang="en-US" altLang="en-US" sz="2400" dirty="0" err="1"/>
              <a:t>suivant</a:t>
            </a:r>
            <a:r>
              <a:rPr lang="en-US" altLang="en-US" sz="2400" dirty="0"/>
              <a:t> les temps: </a:t>
            </a:r>
            <a:r>
              <a:rPr lang="en-US" altLang="en-US" sz="2400" dirty="0" err="1"/>
              <a:t>pr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sent</a:t>
            </a:r>
            <a:r>
              <a:rPr lang="en-US" altLang="en-US" sz="2400" dirty="0"/>
              <a:t>, pass</a:t>
            </a:r>
            <a:r>
              <a:rPr lang="en-US" altLang="en-US" sz="2400" dirty="0">
                <a:cs typeface="Arial" charset="0"/>
              </a:rPr>
              <a:t>é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futur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Suivant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l’on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exprimer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alit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possibilit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, on </a:t>
            </a:r>
            <a:r>
              <a:rPr lang="en-US" altLang="en-US" sz="2400" dirty="0" err="1" smtClean="0"/>
              <a:t>emploie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des modes </a:t>
            </a:r>
            <a:r>
              <a:rPr lang="en-US" altLang="en-US" sz="2400" dirty="0" err="1"/>
              <a:t>diff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rents</a:t>
            </a:r>
            <a:r>
              <a:rPr lang="en-US" altLang="en-US" sz="2400" dirty="0"/>
              <a:t>: (</a:t>
            </a:r>
            <a:r>
              <a:rPr lang="en-US" altLang="en-US" sz="2400" i="1" dirty="0" err="1"/>
              <a:t>indicatif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subjonctif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conditionnel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imp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i="1" dirty="0" err="1"/>
              <a:t>ratif</a:t>
            </a:r>
            <a:r>
              <a:rPr lang="en-US" altLang="en-US" sz="2400" i="1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la </a:t>
            </a:r>
            <a:r>
              <a:rPr lang="en-US" altLang="en-US" sz="2400" dirty="0" err="1"/>
              <a:t>voix</a:t>
            </a:r>
            <a:r>
              <a:rPr lang="en-US" altLang="en-US" sz="2400" dirty="0"/>
              <a:t> active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passive.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LES VERBES (cont.)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4530725"/>
          </a:xfrm>
        </p:spPr>
        <p:txBody>
          <a:bodyPr/>
          <a:lstStyle/>
          <a:p>
            <a:r>
              <a:rPr lang="en-US" altLang="en-US" sz="2400" dirty="0"/>
              <a:t>Si </a:t>
            </a:r>
            <a:r>
              <a:rPr lang="en-US" altLang="en-US" sz="2400" dirty="0" err="1"/>
              <a:t>l’action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exprim</a:t>
            </a:r>
            <a:r>
              <a:rPr lang="en-US" altLang="en-US" sz="2400" dirty="0" err="1" smtClean="0">
                <a:cs typeface="Arial" charset="0"/>
              </a:rPr>
              <a:t>é</a:t>
            </a:r>
            <a:r>
              <a:rPr lang="en-US" altLang="en-US" sz="2400" dirty="0" err="1" smtClean="0"/>
              <a:t>e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par le </a:t>
            </a:r>
            <a:r>
              <a:rPr lang="en-US" altLang="en-US" sz="2400" dirty="0" err="1"/>
              <a:t>verbe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s’exercer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</a:t>
            </a:r>
            <a:r>
              <a:rPr lang="en-US" altLang="en-US" sz="2400" dirty="0"/>
              <a:t> un objet, le </a:t>
            </a:r>
            <a:r>
              <a:rPr lang="en-US" altLang="en-US" sz="2400" dirty="0" err="1"/>
              <a:t>verbe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transitif</a:t>
            </a:r>
            <a:r>
              <a:rPr lang="en-US" altLang="en-US" sz="2400" i="1" dirty="0"/>
              <a:t> (</a:t>
            </a:r>
            <a:r>
              <a:rPr lang="en-US" altLang="en-US" sz="2400" dirty="0"/>
              <a:t>Le </a:t>
            </a:r>
            <a:r>
              <a:rPr lang="en-US" altLang="en-US" sz="2400" dirty="0" err="1"/>
              <a:t>chien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aime</a:t>
            </a:r>
            <a:r>
              <a:rPr lang="en-US" altLang="en-US" sz="2400" i="1" dirty="0"/>
              <a:t> </a:t>
            </a:r>
            <a:r>
              <a:rPr lang="en-US" altLang="en-US" sz="2400" dirty="0"/>
              <a:t>son ma</a:t>
            </a:r>
            <a:r>
              <a:rPr lang="en-US" altLang="en-US" sz="2400" dirty="0">
                <a:cs typeface="Arial" charset="0"/>
              </a:rPr>
              <a:t>î</a:t>
            </a:r>
            <a:r>
              <a:rPr lang="en-US" altLang="en-US" sz="2400" dirty="0"/>
              <a:t>tre; Le </a:t>
            </a:r>
            <a:r>
              <a:rPr lang="en-US" altLang="en-US" sz="2400" dirty="0" err="1"/>
              <a:t>chien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doute</a:t>
            </a:r>
            <a:r>
              <a:rPr lang="en-US" altLang="en-US" sz="2400" i="1" dirty="0"/>
              <a:t> de </a:t>
            </a:r>
            <a:r>
              <a:rPr lang="en-US" altLang="en-US" sz="2400" dirty="0"/>
              <a:t>son ma</a:t>
            </a:r>
            <a:r>
              <a:rPr lang="en-US" altLang="en-US" sz="2400" dirty="0">
                <a:cs typeface="Arial" charset="0"/>
              </a:rPr>
              <a:t>î</a:t>
            </a:r>
            <a:r>
              <a:rPr lang="en-US" altLang="en-US" sz="2400" dirty="0"/>
              <a:t>tre). </a:t>
            </a:r>
            <a:r>
              <a:rPr lang="en-US" altLang="en-US" sz="2400" dirty="0" err="1"/>
              <a:t>Sinon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intransitif</a:t>
            </a:r>
            <a:r>
              <a:rPr lang="en-US" altLang="en-US" sz="2400" i="1" dirty="0"/>
              <a:t> </a:t>
            </a:r>
            <a:r>
              <a:rPr lang="en-US" altLang="en-US" sz="2400" dirty="0"/>
              <a:t>(On </a:t>
            </a:r>
            <a:r>
              <a:rPr lang="en-US" altLang="en-US" sz="2400" i="1" dirty="0"/>
              <a:t>entre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gauche et on </a:t>
            </a:r>
            <a:r>
              <a:rPr lang="en-US" altLang="en-US" sz="2400" i="1" dirty="0"/>
              <a:t>sort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droite</a:t>
            </a:r>
            <a:r>
              <a:rPr lang="en-US" altLang="en-US" sz="2400" dirty="0"/>
              <a:t>).</a:t>
            </a:r>
            <a:r>
              <a:rPr lang="en-US" altLang="en-US" sz="2400" dirty="0" err="1"/>
              <a:t>S’il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prend</a:t>
            </a:r>
            <a:r>
              <a:rPr lang="en-US" altLang="en-US" sz="2400" dirty="0"/>
              <a:t> un </a:t>
            </a:r>
            <a:r>
              <a:rPr lang="en-US" altLang="en-US" sz="2400" dirty="0" err="1"/>
              <a:t>pronom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fl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chi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i="1" dirty="0"/>
              <a:t>pronominal (</a:t>
            </a:r>
            <a:r>
              <a:rPr lang="en-US" altLang="en-US" sz="2400" dirty="0"/>
              <a:t>Je </a:t>
            </a:r>
            <a:r>
              <a:rPr lang="en-US" altLang="en-US" sz="2400" i="1" dirty="0"/>
              <a:t>me </a:t>
            </a:r>
            <a:r>
              <a:rPr lang="en-US" altLang="en-US" sz="2400" i="1" dirty="0" err="1"/>
              <a:t>couche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minuit</a:t>
            </a:r>
            <a:r>
              <a:rPr lang="en-US" altLang="en-US" sz="2400" dirty="0"/>
              <a:t> et je </a:t>
            </a:r>
            <a:r>
              <a:rPr lang="en-US" altLang="en-US" sz="2400" i="1" dirty="0"/>
              <a:t>me </a:t>
            </a:r>
            <a:r>
              <a:rPr lang="en-US" altLang="en-US" sz="2400" i="1" dirty="0" err="1"/>
              <a:t>l</a:t>
            </a:r>
            <a:r>
              <a:rPr lang="en-US" altLang="en-US" sz="2400" i="1" dirty="0" err="1">
                <a:cs typeface="Arial" charset="0"/>
              </a:rPr>
              <a:t>è</a:t>
            </a:r>
            <a:r>
              <a:rPr lang="en-US" altLang="en-US" sz="2400" i="1" dirty="0" err="1"/>
              <a:t>ve</a:t>
            </a:r>
            <a:r>
              <a:rPr lang="en-US" altLang="en-US" sz="2400" i="1" dirty="0"/>
              <a:t> </a:t>
            </a:r>
            <a:r>
              <a:rPr lang="en-US" altLang="en-US" sz="2400" dirty="0">
                <a:cs typeface="Arial" charset="0"/>
              </a:rPr>
              <a:t>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heures</a:t>
            </a:r>
            <a:r>
              <a:rPr lang="en-US" altLang="en-US" sz="2400" dirty="0"/>
              <a:t>).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r>
              <a:rPr lang="en-US" altLang="en-US" sz="2400" dirty="0"/>
              <a:t>Au </a:t>
            </a:r>
            <a:r>
              <a:rPr lang="en-US" altLang="en-US" sz="2400" dirty="0" err="1"/>
              <a:t>cours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ces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quatre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mieres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</a:t>
            </a:r>
            <a:r>
              <a:rPr lang="en-US" altLang="en-US" sz="2400" dirty="0" err="1">
                <a:cs typeface="Arial" charset="0"/>
              </a:rPr>
              <a:t>ç</a:t>
            </a:r>
            <a:r>
              <a:rPr lang="en-US" altLang="en-US" sz="2400" dirty="0" err="1"/>
              <a:t>ons</a:t>
            </a:r>
            <a:r>
              <a:rPr lang="en-US" altLang="en-US" sz="2400" dirty="0"/>
              <a:t>, pour </a:t>
            </a:r>
            <a:r>
              <a:rPr lang="en-US" altLang="en-US" sz="2400" dirty="0" err="1"/>
              <a:t>chaque</a:t>
            </a:r>
            <a:r>
              <a:rPr lang="en-US" altLang="en-US" sz="2400" dirty="0"/>
              <a:t> temps de </a:t>
            </a:r>
            <a:r>
              <a:rPr lang="en-US" altLang="en-US" sz="2400" dirty="0" err="1"/>
              <a:t>verbe</a:t>
            </a:r>
            <a:r>
              <a:rPr lang="en-US" altLang="en-US" sz="2400" dirty="0"/>
              <a:t> 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tudi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serait</a:t>
            </a:r>
            <a:r>
              <a:rPr lang="en-US" altLang="en-US" sz="2400" dirty="0"/>
              <a:t> prudent </a:t>
            </a:r>
            <a:r>
              <a:rPr lang="en-US" altLang="en-US" sz="2400" dirty="0" err="1"/>
              <a:t>d’apprendre</a:t>
            </a:r>
            <a:r>
              <a:rPr lang="en-US" altLang="en-US" sz="2400" dirty="0"/>
              <a:t> les </a:t>
            </a:r>
            <a:r>
              <a:rPr lang="en-US" altLang="en-US" sz="2400" dirty="0" err="1"/>
              <a:t>formes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correspondantes</a:t>
            </a:r>
            <a:r>
              <a:rPr lang="en-US" altLang="en-US" sz="2400" dirty="0"/>
              <a:t> des </a:t>
            </a:r>
            <a:r>
              <a:rPr lang="en-US" altLang="en-US" sz="2400" dirty="0" err="1"/>
              <a:t>verbes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soulign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i="1" dirty="0" err="1"/>
              <a:t>s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dans</a:t>
            </a:r>
            <a:r>
              <a:rPr lang="en-US" altLang="en-US" sz="2400" dirty="0"/>
              <a:t> le tableau des </a:t>
            </a:r>
            <a:r>
              <a:rPr lang="en-US" altLang="en-US" sz="2400" dirty="0" err="1"/>
              <a:t>verbes</a:t>
            </a:r>
            <a:r>
              <a:rPr lang="en-US" altLang="en-US" sz="2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algn="ctr"/>
            <a:r>
              <a:rPr lang="en-US" altLang="en-US"/>
              <a:t>Formation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en-US" dirty="0"/>
              <a:t>1. On </a:t>
            </a:r>
            <a:r>
              <a:rPr lang="en-US" altLang="en-US" dirty="0" err="1"/>
              <a:t>forme</a:t>
            </a:r>
            <a:r>
              <a:rPr lang="en-US" altLang="en-US" dirty="0"/>
              <a:t> le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</a:t>
            </a:r>
            <a:r>
              <a:rPr lang="en-US" altLang="en-US" dirty="0"/>
              <a:t> des </a:t>
            </a:r>
            <a:r>
              <a:rPr lang="en-US" altLang="en-US" dirty="0" err="1"/>
              <a:t>verbes</a:t>
            </a:r>
            <a:r>
              <a:rPr lang="en-US" altLang="en-US" dirty="0"/>
              <a:t> </a:t>
            </a:r>
            <a:r>
              <a:rPr lang="en-US" altLang="en-US" dirty="0" err="1"/>
              <a:t>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guliers</a:t>
            </a:r>
            <a:r>
              <a:rPr lang="en-US" altLang="en-US" dirty="0"/>
              <a:t> (</a:t>
            </a:r>
            <a:r>
              <a:rPr lang="en-US" altLang="en-US" dirty="0" err="1"/>
              <a:t>verbes</a:t>
            </a:r>
            <a:r>
              <a:rPr lang="en-US" altLang="en-US" dirty="0"/>
              <a:t> </a:t>
            </a:r>
            <a:r>
              <a:rPr lang="en-US" altLang="en-US" dirty="0" err="1" smtClean="0"/>
              <a:t>termin</a:t>
            </a:r>
            <a:r>
              <a:rPr lang="en-US" dirty="0" err="1" smtClean="0"/>
              <a:t>é</a:t>
            </a:r>
            <a:r>
              <a:rPr lang="en-US" altLang="en-US" dirty="0" err="1" smtClean="0"/>
              <a:t>s</a:t>
            </a:r>
            <a:r>
              <a:rPr lang="en-US" altLang="en-US" dirty="0" smtClean="0"/>
              <a:t> </a:t>
            </a:r>
            <a:r>
              <a:rPr lang="en-US" altLang="en-US" dirty="0"/>
              <a:t>par </a:t>
            </a:r>
            <a:r>
              <a:rPr lang="en-US" altLang="en-US" i="1" dirty="0"/>
              <a:t>-</a:t>
            </a:r>
            <a:r>
              <a:rPr lang="en-US" altLang="en-US" i="1" dirty="0" err="1"/>
              <a:t>er</a:t>
            </a:r>
            <a:r>
              <a:rPr lang="en-US" altLang="en-US" i="1" dirty="0"/>
              <a:t>, -</a:t>
            </a:r>
            <a:r>
              <a:rPr lang="en-US" altLang="en-US" i="1" dirty="0" err="1"/>
              <a:t>ir</a:t>
            </a:r>
            <a:r>
              <a:rPr lang="en-US" altLang="en-US" i="1" dirty="0"/>
              <a:t>, -re</a:t>
            </a:r>
            <a:r>
              <a:rPr lang="en-US" altLang="en-US" dirty="0"/>
              <a:t>) en </a:t>
            </a:r>
            <a:r>
              <a:rPr lang="en-US" altLang="en-US" dirty="0" err="1"/>
              <a:t>rempla</a:t>
            </a:r>
            <a:r>
              <a:rPr lang="en-US" altLang="en-US" dirty="0" err="1">
                <a:cs typeface="Arial" charset="0"/>
              </a:rPr>
              <a:t>ç</a:t>
            </a:r>
            <a:r>
              <a:rPr lang="en-US" altLang="en-US" dirty="0" err="1"/>
              <a:t>ant</a:t>
            </a:r>
            <a:r>
              <a:rPr lang="en-US" altLang="en-US" dirty="0"/>
              <a:t> les </a:t>
            </a:r>
            <a:r>
              <a:rPr lang="en-US" altLang="en-US" dirty="0" err="1"/>
              <a:t>terminaisons</a:t>
            </a:r>
            <a:r>
              <a:rPr lang="en-US" altLang="en-US" dirty="0"/>
              <a:t> infinitives par les </a:t>
            </a:r>
            <a:r>
              <a:rPr lang="en-US" altLang="en-US" dirty="0" err="1"/>
              <a:t>terminaisons</a:t>
            </a:r>
            <a:r>
              <a:rPr lang="en-US" altLang="en-US" dirty="0"/>
              <a:t> qui correspondent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</a:t>
            </a:r>
            <a:r>
              <a:rPr lang="en-US" altLang="en-US" dirty="0" err="1"/>
              <a:t>chaque</a:t>
            </a:r>
            <a:r>
              <a:rPr lang="en-US" altLang="en-US" dirty="0"/>
              <a:t> </a:t>
            </a:r>
            <a:r>
              <a:rPr lang="en-US" altLang="en-US" dirty="0" err="1"/>
              <a:t>groupe</a:t>
            </a:r>
            <a:r>
              <a:rPr lang="en-US" altLang="en-US" dirty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dirty="0"/>
              <a:t>			       </a:t>
            </a:r>
            <a:r>
              <a:rPr lang="en-US" altLang="en-US" b="1" dirty="0" err="1"/>
              <a:t>Parler</a:t>
            </a:r>
            <a:r>
              <a:rPr lang="en-US" altLang="en-US" b="1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Je </a:t>
            </a:r>
            <a:r>
              <a:rPr lang="en-US" altLang="en-US" dirty="0" err="1"/>
              <a:t>parl</a:t>
            </a:r>
            <a:r>
              <a:rPr lang="en-US" altLang="en-US" dirty="0"/>
              <a:t>	</a:t>
            </a:r>
            <a:r>
              <a:rPr lang="en-US" altLang="en-US" i="1" dirty="0"/>
              <a:t>e		</a:t>
            </a:r>
            <a:r>
              <a:rPr lang="en-US" altLang="en-US" dirty="0"/>
              <a:t>Nous </a:t>
            </a:r>
            <a:r>
              <a:rPr lang="en-US" altLang="en-US" dirty="0" err="1"/>
              <a:t>parl</a:t>
            </a:r>
            <a:r>
              <a:rPr lang="en-US" altLang="en-US" dirty="0"/>
              <a:t>	   </a:t>
            </a:r>
            <a:r>
              <a:rPr lang="en-US" altLang="en-US" i="1" dirty="0" err="1"/>
              <a:t>ons</a:t>
            </a:r>
            <a:r>
              <a:rPr lang="en-US" altLang="en-US" dirty="0"/>
              <a:t> </a:t>
            </a:r>
            <a:endParaRPr lang="en-US" altLang="en-US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err="1"/>
              <a:t>Tu</a:t>
            </a:r>
            <a:r>
              <a:rPr lang="en-US" altLang="en-US" dirty="0"/>
              <a:t> </a:t>
            </a:r>
            <a:r>
              <a:rPr lang="en-US" altLang="en-US" dirty="0" err="1"/>
              <a:t>parl</a:t>
            </a:r>
            <a:r>
              <a:rPr lang="en-US" altLang="en-US" i="1" dirty="0"/>
              <a:t>	</a:t>
            </a:r>
            <a:r>
              <a:rPr lang="en-US" altLang="en-US" i="1" dirty="0" err="1"/>
              <a:t>es</a:t>
            </a:r>
            <a:r>
              <a:rPr lang="en-US" altLang="en-US" i="1" dirty="0"/>
              <a:t>		</a:t>
            </a:r>
            <a:r>
              <a:rPr lang="en-US" altLang="en-US" dirty="0" err="1"/>
              <a:t>Vous</a:t>
            </a:r>
            <a:r>
              <a:rPr lang="en-US" altLang="en-US" i="1" dirty="0"/>
              <a:t> </a:t>
            </a:r>
            <a:r>
              <a:rPr lang="en-US" altLang="en-US" dirty="0" err="1"/>
              <a:t>parl</a:t>
            </a:r>
            <a:r>
              <a:rPr lang="en-US" altLang="en-US" dirty="0"/>
              <a:t>	   </a:t>
            </a:r>
            <a:r>
              <a:rPr lang="en-US" altLang="en-US" i="1" dirty="0" err="1"/>
              <a:t>ez</a:t>
            </a:r>
            <a:endParaRPr lang="en-US" altLang="en-US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Il </a:t>
            </a:r>
            <a:r>
              <a:rPr lang="en-US" altLang="en-US" dirty="0" err="1"/>
              <a:t>parl</a:t>
            </a:r>
            <a:r>
              <a:rPr lang="en-US" altLang="en-US" i="1" dirty="0"/>
              <a:t>		e		</a:t>
            </a:r>
            <a:r>
              <a:rPr lang="en-US" altLang="en-US" dirty="0" err="1"/>
              <a:t>Ils</a:t>
            </a:r>
            <a:r>
              <a:rPr lang="en-US" altLang="en-US" dirty="0"/>
              <a:t> </a:t>
            </a:r>
            <a:r>
              <a:rPr lang="en-US" altLang="en-US" dirty="0" err="1"/>
              <a:t>parl</a:t>
            </a:r>
            <a:r>
              <a:rPr lang="en-US" altLang="en-US" dirty="0"/>
              <a:t>	   </a:t>
            </a:r>
            <a:r>
              <a:rPr lang="en-US" altLang="en-US" i="1" dirty="0" err="1"/>
              <a:t>ent</a:t>
            </a:r>
            <a:endParaRPr lang="en-US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algn="ctr"/>
            <a:r>
              <a:rPr lang="en-US" altLang="en-US"/>
              <a:t>Formation (cont.)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dirty="0"/>
              <a:t>			 	</a:t>
            </a:r>
            <a:r>
              <a:rPr lang="en-US" altLang="en-US" b="1" i="1" dirty="0" err="1"/>
              <a:t>Finir</a:t>
            </a:r>
            <a:r>
              <a:rPr lang="en-US" altLang="en-US" b="1" i="1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Je fin	    </a:t>
            </a:r>
            <a:r>
              <a:rPr lang="en-US" altLang="en-US" i="1" dirty="0"/>
              <a:t>is		</a:t>
            </a:r>
            <a:r>
              <a:rPr lang="en-US" altLang="en-US" dirty="0"/>
              <a:t>Nous fin</a:t>
            </a:r>
            <a:r>
              <a:rPr lang="en-US" altLang="en-US" i="1" dirty="0"/>
              <a:t>	</a:t>
            </a:r>
            <a:r>
              <a:rPr lang="en-US" altLang="en-US" i="1" dirty="0" err="1"/>
              <a:t>issons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Tu</a:t>
            </a:r>
            <a:r>
              <a:rPr lang="en-US" altLang="en-US" dirty="0"/>
              <a:t> fin	    </a:t>
            </a:r>
            <a:r>
              <a:rPr lang="en-US" altLang="en-US" i="1" dirty="0"/>
              <a:t>is		</a:t>
            </a:r>
            <a:r>
              <a:rPr lang="en-US" altLang="en-US" dirty="0" err="1"/>
              <a:t>Vous</a:t>
            </a:r>
            <a:r>
              <a:rPr lang="en-US" altLang="en-US" dirty="0"/>
              <a:t> fin</a:t>
            </a:r>
            <a:r>
              <a:rPr lang="en-US" altLang="en-US" i="1" dirty="0"/>
              <a:t>	</a:t>
            </a:r>
            <a:r>
              <a:rPr lang="en-US" altLang="en-US" i="1" dirty="0" err="1"/>
              <a:t>issez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Il fin	    </a:t>
            </a:r>
            <a:r>
              <a:rPr lang="en-US" altLang="en-US" i="1" dirty="0" smtClean="0"/>
              <a:t>it</a:t>
            </a:r>
            <a:r>
              <a:rPr lang="en-US" altLang="en-US" i="1" dirty="0"/>
              <a:t>		</a:t>
            </a:r>
            <a:r>
              <a:rPr lang="en-US" altLang="en-US" dirty="0" err="1"/>
              <a:t>Ils</a:t>
            </a:r>
            <a:r>
              <a:rPr lang="en-US" altLang="en-US" dirty="0"/>
              <a:t> fin</a:t>
            </a:r>
            <a:r>
              <a:rPr lang="en-US" altLang="en-US" i="1" dirty="0"/>
              <a:t>		</a:t>
            </a:r>
            <a:r>
              <a:rPr lang="en-US" altLang="en-US" i="1" dirty="0" err="1"/>
              <a:t>issent</a:t>
            </a:r>
            <a:endParaRPr lang="en-US" altLang="en-US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 dirty="0"/>
              <a:t>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dirty="0"/>
              <a:t>			       </a:t>
            </a:r>
            <a:r>
              <a:rPr lang="en-US" altLang="en-US" b="1" dirty="0" err="1"/>
              <a:t>Rendre</a:t>
            </a:r>
            <a:r>
              <a:rPr lang="en-US" altLang="en-US" b="1" dirty="0"/>
              <a:t>:</a:t>
            </a:r>
            <a:endParaRPr lang="en-US" altLang="en-US" b="1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 dirty="0"/>
              <a:t>	</a:t>
            </a:r>
            <a:r>
              <a:rPr lang="en-US" altLang="en-US" dirty="0"/>
              <a:t>Je rend	   </a:t>
            </a:r>
            <a:r>
              <a:rPr lang="en-US" altLang="en-US" i="1" dirty="0"/>
              <a:t>s		</a:t>
            </a:r>
            <a:r>
              <a:rPr lang="en-US" altLang="en-US" dirty="0"/>
              <a:t>Nous</a:t>
            </a:r>
            <a:r>
              <a:rPr lang="en-US" altLang="en-US" i="1" dirty="0"/>
              <a:t> </a:t>
            </a:r>
            <a:r>
              <a:rPr lang="en-US" altLang="en-US" dirty="0"/>
              <a:t>rend</a:t>
            </a:r>
            <a:r>
              <a:rPr lang="en-US" altLang="en-US" i="1" dirty="0"/>
              <a:t>	   </a:t>
            </a:r>
            <a:r>
              <a:rPr lang="en-US" altLang="en-US" i="1" dirty="0" err="1"/>
              <a:t>ons</a:t>
            </a:r>
            <a:endParaRPr lang="en-US" altLang="en-US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Tu</a:t>
            </a:r>
            <a:r>
              <a:rPr lang="en-US" altLang="en-US" dirty="0"/>
              <a:t> rend	   </a:t>
            </a:r>
            <a:r>
              <a:rPr lang="en-US" altLang="en-US" i="1" dirty="0"/>
              <a:t>s		</a:t>
            </a:r>
            <a:r>
              <a:rPr lang="en-US" altLang="en-US" dirty="0" err="1"/>
              <a:t>Vous</a:t>
            </a:r>
            <a:r>
              <a:rPr lang="en-US" altLang="en-US" i="1" dirty="0"/>
              <a:t> </a:t>
            </a:r>
            <a:r>
              <a:rPr lang="en-US" altLang="en-US" dirty="0"/>
              <a:t>rend	   </a:t>
            </a:r>
            <a:r>
              <a:rPr lang="en-US" altLang="en-US" i="1" dirty="0" err="1"/>
              <a:t>ez</a:t>
            </a:r>
            <a:endParaRPr lang="en-US" altLang="en-US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Il rend			</a:t>
            </a:r>
            <a:r>
              <a:rPr lang="en-US" altLang="en-US" dirty="0" err="1"/>
              <a:t>Ils</a:t>
            </a:r>
            <a:r>
              <a:rPr lang="en-US" altLang="en-US" dirty="0"/>
              <a:t> rend	   </a:t>
            </a:r>
            <a:r>
              <a:rPr lang="en-US" altLang="en-US" i="1" dirty="0" err="1"/>
              <a:t>ent</a:t>
            </a:r>
            <a:endParaRPr lang="en-US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2. Pour les </a:t>
            </a:r>
            <a:r>
              <a:rPr lang="en-US" altLang="en-US" i="1" dirty="0" err="1"/>
              <a:t>verbes</a:t>
            </a:r>
            <a:r>
              <a:rPr lang="en-US" altLang="en-US" i="1" dirty="0"/>
              <a:t> </a:t>
            </a:r>
            <a:r>
              <a:rPr lang="en-US" altLang="en-US" i="1" dirty="0" err="1" smtClean="0"/>
              <a:t>pronominaux</a:t>
            </a:r>
            <a:r>
              <a:rPr lang="en-US" altLang="en-US" dirty="0"/>
              <a:t>, un </a:t>
            </a:r>
            <a:r>
              <a:rPr lang="en-US" altLang="en-US" dirty="0" err="1"/>
              <a:t>pronom</a:t>
            </a:r>
            <a:r>
              <a:rPr lang="en-US" altLang="en-US" dirty="0"/>
              <a:t> </a:t>
            </a:r>
            <a:r>
              <a:rPr lang="en-US" altLang="en-US" dirty="0" err="1"/>
              <a:t>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fl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chi</a:t>
            </a:r>
            <a:r>
              <a:rPr lang="en-US" altLang="en-US" dirty="0"/>
              <a:t> (qui </a:t>
            </a:r>
            <a:r>
              <a:rPr lang="en-US" altLang="en-US" dirty="0" err="1"/>
              <a:t>rappelle</a:t>
            </a:r>
            <a:r>
              <a:rPr lang="en-US" altLang="en-US" dirty="0"/>
              <a:t> le </a:t>
            </a:r>
            <a:r>
              <a:rPr lang="en-US" altLang="en-US" dirty="0" err="1"/>
              <a:t>sujet</a:t>
            </a:r>
            <a:r>
              <a:rPr lang="en-US" altLang="en-US" dirty="0"/>
              <a:t>)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plac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</a:t>
            </a:r>
            <a:r>
              <a:rPr lang="en-US" altLang="en-US" dirty="0" err="1"/>
              <a:t>avant</a:t>
            </a:r>
            <a:r>
              <a:rPr lang="en-US" altLang="en-US" dirty="0"/>
              <a:t> le </a:t>
            </a:r>
            <a:r>
              <a:rPr lang="en-US" altLang="en-US" dirty="0" err="1"/>
              <a:t>verbe</a:t>
            </a:r>
            <a:r>
              <a:rPr lang="en-US" altLang="en-US" dirty="0"/>
              <a:t> et </a:t>
            </a:r>
            <a:r>
              <a:rPr lang="en-US" altLang="en-US" dirty="0" err="1"/>
              <a:t>s’accorde</a:t>
            </a:r>
            <a:r>
              <a:rPr lang="en-US" altLang="en-US" dirty="0"/>
              <a:t> avec le </a:t>
            </a:r>
            <a:r>
              <a:rPr lang="en-US" altLang="en-US" dirty="0" err="1"/>
              <a:t>sujet</a:t>
            </a:r>
            <a:r>
              <a:rPr lang="en-US" altLang="en-US" dirty="0"/>
              <a:t>. </a:t>
            </a:r>
            <a:r>
              <a:rPr lang="en-US" altLang="en-US" dirty="0" err="1"/>
              <a:t>Voici</a:t>
            </a:r>
            <a:r>
              <a:rPr lang="en-US" altLang="en-US" dirty="0"/>
              <a:t> </a:t>
            </a:r>
            <a:r>
              <a:rPr lang="en-US" altLang="en-US" dirty="0" err="1"/>
              <a:t>quelques-uns</a:t>
            </a:r>
            <a:r>
              <a:rPr lang="en-US" altLang="en-US" dirty="0"/>
              <a:t> des </a:t>
            </a:r>
            <a:r>
              <a:rPr lang="en-US" altLang="en-US" dirty="0" err="1"/>
              <a:t>verbes</a:t>
            </a:r>
            <a:r>
              <a:rPr lang="en-US" altLang="en-US" dirty="0"/>
              <a:t> qui </a:t>
            </a:r>
            <a:r>
              <a:rPr lang="en-US" altLang="en-US" dirty="0" err="1"/>
              <a:t>sont</a:t>
            </a:r>
            <a:r>
              <a:rPr lang="en-US" altLang="en-US" dirty="0"/>
              <a:t> le plus </a:t>
            </a:r>
            <a:r>
              <a:rPr lang="en-US" altLang="en-US" dirty="0" err="1"/>
              <a:t>souvent</a:t>
            </a:r>
            <a:r>
              <a:rPr lang="en-US" altLang="en-US" dirty="0"/>
              <a:t> </a:t>
            </a:r>
            <a:r>
              <a:rPr lang="en-US" altLang="en-US" dirty="0" err="1"/>
              <a:t>pronominaux</a:t>
            </a:r>
            <a:r>
              <a:rPr lang="en-US" altLang="en-US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Se </a:t>
            </a:r>
            <a:r>
              <a:rPr lang="en-US" altLang="en-US" dirty="0" err="1" smtClean="0"/>
              <a:t>r</a:t>
            </a:r>
            <a:r>
              <a:rPr lang="en-US" altLang="en-US" dirty="0" err="1" smtClean="0">
                <a:cs typeface="Arial" charset="0"/>
              </a:rPr>
              <a:t>é</a:t>
            </a:r>
            <a:r>
              <a:rPr lang="en-US" altLang="en-US" dirty="0" err="1" smtClean="0"/>
              <a:t>veiller</a:t>
            </a:r>
            <a:r>
              <a:rPr lang="en-US" altLang="en-US" dirty="0"/>
              <a:t>		</a:t>
            </a:r>
            <a:r>
              <a:rPr lang="en-US" altLang="en-US" dirty="0" err="1"/>
              <a:t>S’endormir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Se lever 		Se </a:t>
            </a:r>
            <a:r>
              <a:rPr lang="en-US" altLang="en-US" dirty="0" err="1"/>
              <a:t>coucher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Se </a:t>
            </a:r>
            <a:r>
              <a:rPr lang="en-US" altLang="en-US" dirty="0" err="1"/>
              <a:t>coiffer</a:t>
            </a:r>
            <a:r>
              <a:rPr lang="en-US" altLang="en-US" dirty="0"/>
              <a:t>		Se souvenir de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Se </a:t>
            </a:r>
            <a:r>
              <a:rPr lang="en-US" altLang="en-US" dirty="0" err="1"/>
              <a:t>promener</a:t>
            </a:r>
            <a:r>
              <a:rPr lang="en-US" altLang="en-US" dirty="0"/>
              <a:t>	Se </a:t>
            </a:r>
            <a:r>
              <a:rPr lang="en-US" altLang="en-US" dirty="0" err="1"/>
              <a:t>servir</a:t>
            </a:r>
            <a:r>
              <a:rPr lang="en-US" altLang="en-US" dirty="0"/>
              <a:t> de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en-US" altLang="en-US" sz="3800"/>
              <a:t>Formation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 err="1"/>
              <a:t>Remarquez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bien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Ces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verbes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ont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aussi</a:t>
            </a:r>
            <a:r>
              <a:rPr lang="en-US" altLang="en-US" sz="2600" dirty="0"/>
              <a:t> un </a:t>
            </a:r>
            <a:r>
              <a:rPr lang="en-US" altLang="en-US" sz="2600" dirty="0" err="1"/>
              <a:t>emploi</a:t>
            </a:r>
            <a:r>
              <a:rPr lang="en-US" altLang="en-US" sz="2600" dirty="0"/>
              <a:t> non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 err="1"/>
              <a:t>réfléchi</a:t>
            </a:r>
            <a:r>
              <a:rPr lang="en-US" altLang="en-US" sz="26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en-US" altLang="en-US" dirty="0"/>
              <a:t>Je lave la </a:t>
            </a:r>
            <a:r>
              <a:rPr lang="en-US" altLang="en-US" dirty="0" err="1"/>
              <a:t>voiture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Elle </a:t>
            </a:r>
            <a:r>
              <a:rPr lang="en-US" altLang="en-US" dirty="0" err="1" smtClean="0"/>
              <a:t>arr</a:t>
            </a:r>
            <a:r>
              <a:rPr lang="en-US" dirty="0" err="1" smtClean="0"/>
              <a:t>ê</a:t>
            </a:r>
            <a:r>
              <a:rPr lang="en-US" altLang="en-US" dirty="0" err="1" smtClean="0"/>
              <a:t>te</a:t>
            </a:r>
            <a:r>
              <a:rPr lang="en-US" altLang="en-US" dirty="0" smtClean="0"/>
              <a:t> </a:t>
            </a:r>
            <a:r>
              <a:rPr lang="en-US" altLang="en-US" dirty="0"/>
              <a:t>un passant pour demander </a:t>
            </a:r>
            <a:r>
              <a:rPr lang="en-US" altLang="en-US" dirty="0" err="1"/>
              <a:t>l’heure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Elle </a:t>
            </a:r>
            <a:r>
              <a:rPr lang="en-US" altLang="en-US" dirty="0" err="1"/>
              <a:t>couche</a:t>
            </a:r>
            <a:r>
              <a:rPr lang="en-US" altLang="en-US" dirty="0"/>
              <a:t> </a:t>
            </a:r>
            <a:r>
              <a:rPr lang="en-US" altLang="en-US" dirty="0" err="1"/>
              <a:t>l’enfant</a:t>
            </a:r>
            <a:r>
              <a:rPr lang="en-US" altLang="en-US" dirty="0"/>
              <a:t> le </a:t>
            </a:r>
            <a:r>
              <a:rPr lang="en-US" altLang="en-US" dirty="0" err="1"/>
              <a:t>soir</a:t>
            </a:r>
            <a:r>
              <a:rPr lang="en-US" altLang="en-US" dirty="0"/>
              <a:t> et </a:t>
            </a:r>
            <a:r>
              <a:rPr lang="en-US" altLang="en-US" dirty="0" err="1"/>
              <a:t>elle</a:t>
            </a:r>
            <a:r>
              <a:rPr lang="en-US" altLang="en-US" dirty="0"/>
              <a:t> </a:t>
            </a:r>
            <a:r>
              <a:rPr lang="en-US" altLang="en-US" dirty="0" err="1"/>
              <a:t>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veille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l’enfant</a:t>
            </a:r>
            <a:r>
              <a:rPr lang="en-US" altLang="en-US" dirty="0"/>
              <a:t> le </a:t>
            </a:r>
            <a:r>
              <a:rPr lang="en-US" altLang="en-US" dirty="0" err="1"/>
              <a:t>matin</a:t>
            </a:r>
            <a:r>
              <a:rPr lang="en-US" altLang="en-US" sz="2600" dirty="0"/>
              <a:t>.</a:t>
            </a:r>
          </a:p>
          <a:p>
            <a:pPr>
              <a:lnSpc>
                <a:spcPct val="90000"/>
              </a:lnSpc>
            </a:pPr>
            <a:endParaRPr lang="en-US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772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La </a:t>
            </a:r>
            <a:r>
              <a:rPr lang="en-US" altLang="en-US" dirty="0" err="1"/>
              <a:t>plupart</a:t>
            </a:r>
            <a:r>
              <a:rPr lang="en-US" altLang="en-US" dirty="0"/>
              <a:t> des </a:t>
            </a:r>
            <a:r>
              <a:rPr lang="en-US" altLang="en-US" dirty="0" err="1"/>
              <a:t>verbes</a:t>
            </a:r>
            <a:r>
              <a:rPr lang="en-US" altLang="en-US" dirty="0"/>
              <a:t> </a:t>
            </a:r>
            <a:r>
              <a:rPr lang="en-US" altLang="en-US" dirty="0" err="1"/>
              <a:t>transitifs</a:t>
            </a:r>
            <a:r>
              <a:rPr lang="en-US" altLang="en-US" dirty="0"/>
              <a:t> </a:t>
            </a:r>
            <a:r>
              <a:rPr lang="en-US" altLang="en-US" dirty="0" err="1"/>
              <a:t>peuvent</a:t>
            </a:r>
            <a:r>
              <a:rPr lang="en-US" altLang="en-US" dirty="0"/>
              <a:t> </a:t>
            </a:r>
            <a:r>
              <a:rPr lang="en-US" altLang="en-US" dirty="0" err="1"/>
              <a:t>prendre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la </a:t>
            </a:r>
            <a:r>
              <a:rPr lang="en-US" altLang="en-US" dirty="0" err="1"/>
              <a:t>forme</a:t>
            </a:r>
            <a:r>
              <a:rPr lang="en-US" altLang="en-US" dirty="0"/>
              <a:t> </a:t>
            </a:r>
            <a:r>
              <a:rPr lang="en-US" altLang="en-US" dirty="0" err="1"/>
              <a:t>pronomiale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</a:t>
            </a:r>
            <a:r>
              <a:rPr lang="en-US" altLang="en-US" dirty="0" err="1" smtClean="0"/>
              <a:t>l’aide</a:t>
            </a:r>
            <a:r>
              <a:rPr lang="en-US" altLang="en-US" dirty="0" smtClean="0"/>
              <a:t> </a:t>
            </a:r>
            <a:r>
              <a:rPr lang="en-US" altLang="en-US" dirty="0"/>
              <a:t>du </a:t>
            </a:r>
            <a:r>
              <a:rPr lang="en-US" altLang="en-US" dirty="0" err="1"/>
              <a:t>pronom</a:t>
            </a:r>
            <a:r>
              <a:rPr lang="en-US" altLang="en-US" dirty="0"/>
              <a:t> </a:t>
            </a:r>
            <a:r>
              <a:rPr lang="en-US" altLang="en-US" dirty="0" err="1"/>
              <a:t>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fl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chi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 err="1"/>
              <a:t>Sens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</a:t>
            </a:r>
            <a:r>
              <a:rPr lang="en-US" altLang="en-US" sz="2400" b="1" dirty="0" err="1">
                <a:cs typeface="Arial" charset="0"/>
              </a:rPr>
              <a:t>é</a:t>
            </a:r>
            <a:r>
              <a:rPr lang="en-US" altLang="en-US" sz="2400" b="1" dirty="0" err="1"/>
              <a:t>ciproque</a:t>
            </a:r>
            <a:r>
              <a:rPr lang="en-US" altLang="en-US" sz="2400" b="1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Ils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connaissent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depuis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longtemps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Ils</a:t>
            </a:r>
            <a:r>
              <a:rPr lang="en-US" altLang="en-US" sz="2400" dirty="0"/>
              <a:t> ne se </a:t>
            </a:r>
            <a:r>
              <a:rPr lang="en-US" altLang="en-US" sz="2400" dirty="0" err="1"/>
              <a:t>voient</a:t>
            </a:r>
            <a:r>
              <a:rPr lang="en-US" altLang="en-US" sz="2400" dirty="0"/>
              <a:t> pas </a:t>
            </a:r>
            <a:r>
              <a:rPr lang="en-US" altLang="en-US" sz="2400" dirty="0" err="1"/>
              <a:t>tr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souvent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ils</a:t>
            </a:r>
            <a:r>
              <a:rPr lang="en-US" altLang="en-US" sz="2400" dirty="0"/>
              <a:t> 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parlent</a:t>
            </a:r>
            <a:r>
              <a:rPr lang="en-US" altLang="en-US" sz="2400" dirty="0"/>
              <a:t> au </a:t>
            </a:r>
            <a:r>
              <a:rPr lang="en-US" altLang="en-US" sz="2400" dirty="0" err="1"/>
              <a:t>t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l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phone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/>
              <a:t>Expressions </a:t>
            </a:r>
            <a:r>
              <a:rPr lang="en-US" altLang="en-US" sz="2400" b="1" dirty="0" err="1"/>
              <a:t>idiomatiques</a:t>
            </a:r>
            <a:r>
              <a:rPr lang="en-US" altLang="en-US" sz="2400" b="1" dirty="0"/>
              <a:t> (</a:t>
            </a:r>
            <a:r>
              <a:rPr lang="en-US" altLang="en-US" sz="2400" b="1" dirty="0" err="1"/>
              <a:t>voir</a:t>
            </a:r>
            <a:r>
              <a:rPr lang="en-US" altLang="en-US" sz="2400" b="1" dirty="0"/>
              <a:t> p.17):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Les </a:t>
            </a:r>
            <a:r>
              <a:rPr lang="en-US" altLang="en-US" sz="2400" dirty="0" err="1"/>
              <a:t>faites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voient</a:t>
            </a:r>
            <a:r>
              <a:rPr lang="en-US" altLang="en-US" sz="2400" dirty="0"/>
              <a:t>. (</a:t>
            </a:r>
            <a:r>
              <a:rPr lang="en-US" altLang="en-US" sz="2400" dirty="0" err="1"/>
              <a:t>ils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sont</a:t>
            </a:r>
            <a:r>
              <a:rPr lang="en-US" altLang="en-US" sz="2400" dirty="0"/>
              <a:t> 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vidents</a:t>
            </a:r>
            <a:r>
              <a:rPr lang="en-US" altLang="en-US" sz="2400" dirty="0"/>
              <a:t>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Cela</a:t>
            </a:r>
            <a:r>
              <a:rPr lang="en-US" altLang="en-US" sz="2400" dirty="0"/>
              <a:t> ne se fait pas. (on ne fait pas </a:t>
            </a:r>
            <a:r>
              <a:rPr lang="en-US" altLang="en-US" sz="2400" dirty="0" err="1"/>
              <a:t>cela</a:t>
            </a:r>
            <a:r>
              <a:rPr lang="en-US" altLang="en-US" sz="2400" dirty="0"/>
              <a:t>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Cela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dit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souvent</a:t>
            </a:r>
            <a:r>
              <a:rPr lang="en-US" altLang="en-US" sz="2400" dirty="0"/>
              <a:t>. (on </a:t>
            </a:r>
            <a:r>
              <a:rPr lang="en-US" altLang="en-US" sz="2400" dirty="0" err="1"/>
              <a:t>dit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cela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souvent</a:t>
            </a:r>
            <a:r>
              <a:rPr lang="en-US" altLang="en-US" sz="2400" dirty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err="1" smtClean="0"/>
              <a:t>L’emploie</a:t>
            </a:r>
            <a:r>
              <a:rPr lang="en-US" altLang="en-US" dirty="0" smtClean="0"/>
              <a:t> </a:t>
            </a:r>
            <a:r>
              <a:rPr lang="en-US" altLang="en-US" dirty="0" err="1"/>
              <a:t>uniquement</a:t>
            </a:r>
            <a:r>
              <a:rPr lang="en-US" altLang="en-US" dirty="0"/>
              <a:t> </a:t>
            </a:r>
            <a:r>
              <a:rPr lang="en-US" altLang="en-US" dirty="0" err="1"/>
              <a:t>impersonnel</a:t>
            </a:r>
            <a:r>
              <a:rPr lang="en-US" altLang="en-US" dirty="0"/>
              <a:t> de </a:t>
            </a:r>
          </a:p>
          <a:p>
            <a:pPr>
              <a:buFont typeface="Wingdings" pitchFamily="2" charset="2"/>
              <a:buNone/>
            </a:pPr>
            <a:r>
              <a:rPr lang="en-US" altLang="en-US" dirty="0" err="1"/>
              <a:t>l’expression</a:t>
            </a:r>
            <a:r>
              <a:rPr lang="en-US" altLang="en-US" dirty="0"/>
              <a:t> </a:t>
            </a:r>
            <a:r>
              <a:rPr lang="en-US" altLang="en-US" i="1" dirty="0" err="1"/>
              <a:t>s’agir</a:t>
            </a:r>
            <a:r>
              <a:rPr lang="en-US" altLang="en-US" i="1" dirty="0"/>
              <a:t> de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 err="1"/>
              <a:t>Dans</a:t>
            </a:r>
            <a:r>
              <a:rPr lang="en-US" altLang="en-US" dirty="0"/>
              <a:t> </a:t>
            </a:r>
            <a:r>
              <a:rPr lang="en-US" altLang="en-US" dirty="0" err="1"/>
              <a:t>cette</a:t>
            </a:r>
            <a:r>
              <a:rPr lang="en-US" altLang="en-US" dirty="0"/>
              <a:t> histoire,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s’agit</a:t>
            </a:r>
            <a:r>
              <a:rPr lang="en-US" altLang="en-US" dirty="0"/>
              <a:t> d’un </a:t>
            </a:r>
            <a:r>
              <a:rPr lang="en-US" altLang="en-US" dirty="0" err="1"/>
              <a:t>héros</a:t>
            </a:r>
            <a:r>
              <a:rPr lang="en-US" altLang="en-US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dirty="0" err="1"/>
              <a:t>existentialiste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5344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3. A part un certain </a:t>
            </a:r>
            <a:r>
              <a:rPr lang="en-US" altLang="en-US" sz="2400" dirty="0" err="1"/>
              <a:t>nombre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verbes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irr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guliers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toute</a:t>
            </a:r>
            <a:r>
              <a:rPr lang="en-US" altLang="en-US" sz="2400" dirty="0"/>
              <a:t> la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 smtClean="0"/>
              <a:t>conjugaison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est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irr</a:t>
            </a:r>
            <a:r>
              <a:rPr lang="en-US" altLang="en-US" sz="2400" dirty="0" err="1">
                <a:cs typeface="Arial" charset="0"/>
              </a:rPr>
              <a:t>é</a:t>
            </a:r>
            <a:r>
              <a:rPr lang="en-US" altLang="en-US" sz="2400" dirty="0" err="1"/>
              <a:t>guli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re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voir</a:t>
            </a:r>
            <a:r>
              <a:rPr lang="en-US" altLang="en-US" sz="2400" dirty="0"/>
              <a:t> le tableau des </a:t>
            </a:r>
            <a:r>
              <a:rPr lang="en-US" altLang="en-US" sz="2400" dirty="0" err="1"/>
              <a:t>verbes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il</a:t>
            </a:r>
            <a:r>
              <a:rPr lang="en-US" altLang="en-US" sz="24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existe</a:t>
            </a:r>
            <a:r>
              <a:rPr lang="en-US" altLang="en-US" sz="2400" dirty="0"/>
              <a:t> des </a:t>
            </a:r>
            <a:r>
              <a:rPr lang="en-US" altLang="en-US" sz="2400" dirty="0" err="1"/>
              <a:t>verbes</a:t>
            </a:r>
            <a:r>
              <a:rPr lang="en-US" altLang="en-US" sz="2400" dirty="0"/>
              <a:t> qui font des </a:t>
            </a:r>
            <a:r>
              <a:rPr lang="en-US" altLang="en-US" sz="2400" dirty="0" err="1"/>
              <a:t>changements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orthographiques</a:t>
            </a:r>
            <a:endParaRPr lang="en-US" altLang="en-US" sz="2400" dirty="0"/>
          </a:p>
          <a:p>
            <a:pPr>
              <a:lnSpc>
                <a:spcPct val="80000"/>
              </a:lnSpc>
              <a:buNone/>
            </a:pPr>
            <a:r>
              <a:rPr lang="en-US" altLang="en-US" sz="2400" dirty="0" err="1"/>
              <a:t>surtout</a:t>
            </a:r>
            <a:r>
              <a:rPr lang="en-US" altLang="en-US" sz="2400" dirty="0"/>
              <a:t> au </a:t>
            </a:r>
            <a:r>
              <a:rPr lang="en-US" altLang="en-US" sz="2400" dirty="0" err="1" smtClean="0"/>
              <a:t>pr</a:t>
            </a:r>
            <a:r>
              <a:rPr lang="en-US" sz="2400" dirty="0" err="1" smtClean="0"/>
              <a:t>é</a:t>
            </a:r>
            <a:r>
              <a:rPr lang="en-US" altLang="en-US" sz="2400" dirty="0" err="1" smtClean="0"/>
              <a:t>sent</a:t>
            </a:r>
            <a:r>
              <a:rPr lang="en-US" altLang="en-US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i="1" dirty="0"/>
              <a:t>Manger, </a:t>
            </a:r>
            <a:r>
              <a:rPr lang="en-US" altLang="en-US" sz="2400" i="1" dirty="0" err="1"/>
              <a:t>plonger</a:t>
            </a:r>
            <a:r>
              <a:rPr lang="en-US" altLang="en-US" sz="2400" i="1" dirty="0"/>
              <a:t>,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Je mange		Nous </a:t>
            </a:r>
            <a:r>
              <a:rPr lang="en-US" altLang="en-US" sz="2400" dirty="0" err="1"/>
              <a:t>mang</a:t>
            </a:r>
            <a:r>
              <a:rPr lang="en-US" altLang="en-US" sz="2400" b="1" i="1" dirty="0" err="1"/>
              <a:t>e</a:t>
            </a:r>
            <a:r>
              <a:rPr lang="en-US" altLang="en-US" sz="2400" dirty="0" err="1"/>
              <a:t>ons</a:t>
            </a:r>
            <a:r>
              <a:rPr lang="en-US" altLang="en-US" sz="24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manges</a:t>
            </a:r>
            <a:r>
              <a:rPr lang="en-US" altLang="en-US" sz="2400" dirty="0"/>
              <a:t>		</a:t>
            </a:r>
            <a:r>
              <a:rPr lang="en-US" altLang="en-US" sz="2400" dirty="0" err="1"/>
              <a:t>Vous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mangez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Il mange		</a:t>
            </a:r>
            <a:r>
              <a:rPr lang="en-US" altLang="en-US" sz="2400" dirty="0" err="1"/>
              <a:t>Ils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mangent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i="1" dirty="0"/>
              <a:t>Commencer, </a:t>
            </a:r>
            <a:r>
              <a:rPr lang="en-US" altLang="en-US" sz="2400" i="1" dirty="0" err="1"/>
              <a:t>avancer</a:t>
            </a:r>
            <a:r>
              <a:rPr lang="en-US" altLang="en-US" sz="2400" i="1" dirty="0"/>
              <a:t>,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Je commence	Nous </a:t>
            </a:r>
            <a:r>
              <a:rPr lang="en-US" altLang="en-US" sz="2400" dirty="0" err="1"/>
              <a:t>commen</a:t>
            </a:r>
            <a:r>
              <a:rPr lang="en-US" altLang="en-US" sz="2400" b="1" i="1" dirty="0" err="1">
                <a:cs typeface="Arial" charset="0"/>
              </a:rPr>
              <a:t>ç</a:t>
            </a:r>
            <a:r>
              <a:rPr lang="en-US" altLang="en-US" sz="2400" dirty="0" err="1"/>
              <a:t>ons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 err="1"/>
              <a:t>Tu</a:t>
            </a:r>
            <a:r>
              <a:rPr lang="en-US" altLang="en-US" sz="2400" dirty="0"/>
              <a:t> commences	</a:t>
            </a:r>
            <a:r>
              <a:rPr lang="en-US" altLang="en-US" sz="2400" dirty="0" err="1"/>
              <a:t>Vous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commencez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Il commence		</a:t>
            </a:r>
            <a:r>
              <a:rPr lang="en-US" altLang="en-US" sz="2400" dirty="0" err="1"/>
              <a:t>Ils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commencent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Terminaisons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La </a:t>
            </a:r>
            <a:r>
              <a:rPr lang="en-US" altLang="en-US" dirty="0" err="1"/>
              <a:t>majorit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des </a:t>
            </a:r>
            <a:r>
              <a:rPr lang="en-US" altLang="en-US" dirty="0" err="1"/>
              <a:t>noms</a:t>
            </a:r>
            <a:r>
              <a:rPr lang="en-US" altLang="en-US" dirty="0"/>
              <a:t> </a:t>
            </a:r>
            <a:r>
              <a:rPr lang="en-US" altLang="en-US" dirty="0" err="1"/>
              <a:t>termin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</a:t>
            </a:r>
            <a:r>
              <a:rPr lang="en-US" altLang="en-US" dirty="0"/>
              <a:t> par un </a:t>
            </a:r>
            <a:r>
              <a:rPr lang="en-US" altLang="en-US" i="1" dirty="0"/>
              <a:t>e </a:t>
            </a:r>
            <a:r>
              <a:rPr lang="en-US" altLang="en-US" dirty="0" err="1"/>
              <a:t>sont</a:t>
            </a:r>
            <a:r>
              <a:rPr lang="en-US" altLang="en-US" dirty="0"/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err="1"/>
              <a:t>f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minins</a:t>
            </a:r>
            <a:r>
              <a:rPr lang="en-US" altLang="en-US" dirty="0"/>
              <a:t>. Il y a </a:t>
            </a:r>
            <a:r>
              <a:rPr lang="en-US" altLang="en-US" dirty="0" err="1"/>
              <a:t>cependant</a:t>
            </a:r>
            <a:r>
              <a:rPr lang="en-US" altLang="en-US" dirty="0"/>
              <a:t> un grand </a:t>
            </a:r>
            <a:r>
              <a:rPr lang="en-US" altLang="en-US" dirty="0" err="1"/>
              <a:t>nombre</a:t>
            </a:r>
            <a:endParaRPr lang="en-US" altLang="en-US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err="1"/>
              <a:t>d’exceptions</a:t>
            </a:r>
            <a:r>
              <a:rPr lang="en-US" altLang="en-US" dirty="0"/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err="1"/>
              <a:t>Masculin</a:t>
            </a:r>
            <a:r>
              <a:rPr lang="en-US" altLang="en-US" dirty="0"/>
              <a:t>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u="sng" dirty="0"/>
              <a:t>-age	</a:t>
            </a:r>
            <a:r>
              <a:rPr lang="en-US" altLang="en-US" dirty="0"/>
              <a:t>		</a:t>
            </a:r>
            <a:r>
              <a:rPr lang="en-US" altLang="en-US" b="1" u="sng" dirty="0"/>
              <a:t>-</a:t>
            </a:r>
            <a:r>
              <a:rPr lang="en-US" altLang="en-US" b="1" u="sng" dirty="0" err="1"/>
              <a:t>isme</a:t>
            </a:r>
            <a:r>
              <a:rPr lang="en-US" altLang="en-US" b="1" u="sng" dirty="0"/>
              <a:t>, -</a:t>
            </a:r>
            <a:r>
              <a:rPr lang="en-US" altLang="en-US" b="1" u="sng" dirty="0" err="1"/>
              <a:t>asme</a:t>
            </a:r>
            <a:r>
              <a:rPr lang="en-US" altLang="en-US" b="1" u="sng" dirty="0"/>
              <a:t>, -</a:t>
            </a:r>
            <a:r>
              <a:rPr lang="en-US" altLang="en-US" b="1" u="sng" dirty="0" err="1"/>
              <a:t>osme</a:t>
            </a:r>
            <a:endParaRPr lang="en-US" altLang="en-US" b="1" u="sng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 courage		Le </a:t>
            </a:r>
            <a:r>
              <a:rPr lang="en-US" altLang="en-US" sz="2400" dirty="0" err="1"/>
              <a:t>classicisime</a:t>
            </a:r>
            <a:endParaRPr lang="en-US" altLang="en-US" sz="24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 village		Le </a:t>
            </a:r>
            <a:r>
              <a:rPr lang="en-US" altLang="en-US" sz="2400" dirty="0" err="1"/>
              <a:t>communisme</a:t>
            </a:r>
            <a:endParaRPr lang="en-US" altLang="en-US" sz="24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Le m</a:t>
            </a:r>
            <a:r>
              <a:rPr lang="en-US" altLang="en-US" sz="2400" dirty="0">
                <a:cs typeface="Arial" charset="0"/>
              </a:rPr>
              <a:t>é</a:t>
            </a:r>
            <a:r>
              <a:rPr lang="en-US" altLang="en-US" sz="2400" dirty="0"/>
              <a:t>nage</a:t>
            </a:r>
            <a:r>
              <a:rPr lang="en-US" altLang="en-US" dirty="0"/>
              <a:t> 		L</a:t>
            </a:r>
            <a:r>
              <a:rPr lang="en-US" altLang="en-US" sz="2400" dirty="0"/>
              <a:t>e </a:t>
            </a:r>
            <a:r>
              <a:rPr lang="en-US" altLang="en-US" sz="2400" dirty="0" err="1"/>
              <a:t>sarcasme</a:t>
            </a:r>
            <a:endParaRPr lang="en-US" altLang="en-US" sz="24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a. Les verbes  en </a:t>
            </a:r>
            <a:r>
              <a:rPr lang="en-US" altLang="en-US" sz="2400" i="1"/>
              <a:t>-ger </a:t>
            </a:r>
            <a:r>
              <a:rPr lang="en-US" altLang="en-US" sz="2400"/>
              <a:t>prennent un </a:t>
            </a:r>
            <a:r>
              <a:rPr lang="en-US" altLang="en-US" sz="2400" i="1"/>
              <a:t>e </a:t>
            </a:r>
            <a:r>
              <a:rPr lang="en-US" altLang="en-US" sz="2400"/>
              <a:t>directement devant </a:t>
            </a:r>
            <a:r>
              <a:rPr lang="en-US" altLang="en-US" sz="2400" i="1"/>
              <a:t>a, o, u.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i="1"/>
              <a:t>b. Les verbes en -cer </a:t>
            </a:r>
            <a:r>
              <a:rPr lang="en-US" altLang="en-US" sz="2400"/>
              <a:t>prennent une c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dille (c) devant </a:t>
            </a:r>
            <a:r>
              <a:rPr lang="en-US" altLang="en-US" sz="2400" i="1"/>
              <a:t>a,o,u.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i="1"/>
              <a:t>Se lever, mener, acheter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Je me l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ve		Nous nous levons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Tu te l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ves		Vous vous levez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Il se l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ve		Ils se l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vent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i="1"/>
              <a:t>R</a:t>
            </a:r>
            <a:r>
              <a:rPr lang="en-US" altLang="en-US" sz="2400" i="1">
                <a:cs typeface="Arial" charset="0"/>
              </a:rPr>
              <a:t>é</a:t>
            </a:r>
            <a:r>
              <a:rPr lang="en-US" altLang="en-US" sz="2400" i="1"/>
              <a:t>p</a:t>
            </a:r>
            <a:r>
              <a:rPr lang="en-US" altLang="en-US" sz="2400" i="1">
                <a:cs typeface="Arial" charset="0"/>
              </a:rPr>
              <a:t>é</a:t>
            </a:r>
            <a:r>
              <a:rPr lang="en-US" altLang="en-US" sz="2400" i="1"/>
              <a:t>ter, esp</a:t>
            </a:r>
            <a:r>
              <a:rPr lang="en-US" altLang="en-US" sz="2400" i="1">
                <a:cs typeface="Arial" charset="0"/>
              </a:rPr>
              <a:t>é</a:t>
            </a:r>
            <a:r>
              <a:rPr lang="en-US" altLang="en-US" sz="2400" i="1"/>
              <a:t>rer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Je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i="1">
                <a:cs typeface="Arial" charset="0"/>
              </a:rPr>
              <a:t>è</a:t>
            </a:r>
            <a:r>
              <a:rPr lang="en-US" altLang="en-US" sz="2400"/>
              <a:t>te		Nous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i="1">
                <a:cs typeface="Arial" charset="0"/>
              </a:rPr>
              <a:t>è</a:t>
            </a:r>
            <a:r>
              <a:rPr lang="en-US" altLang="en-US" sz="2400"/>
              <a:t>te tons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Tu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tes		Vous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i="1">
                <a:cs typeface="Arial" charset="0"/>
              </a:rPr>
              <a:t>è</a:t>
            </a:r>
            <a:r>
              <a:rPr lang="en-US" altLang="en-US" sz="2400"/>
              <a:t>tez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Il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te 		Ils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p</a:t>
            </a:r>
            <a:r>
              <a:rPr lang="en-US" altLang="en-US" sz="2400" b="1" i="1">
                <a:cs typeface="Arial" charset="0"/>
              </a:rPr>
              <a:t>è</a:t>
            </a:r>
            <a:r>
              <a:rPr lang="en-US" altLang="en-US" sz="2400"/>
              <a:t>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4. On met </a:t>
            </a:r>
            <a:r>
              <a:rPr lang="en-US" altLang="en-US" dirty="0" err="1"/>
              <a:t>une</a:t>
            </a:r>
            <a:r>
              <a:rPr lang="en-US" altLang="en-US" dirty="0"/>
              <a:t> phrase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</a:t>
            </a:r>
            <a:r>
              <a:rPr lang="en-US" altLang="en-US" i="1" dirty="0"/>
              <a:t>la </a:t>
            </a:r>
            <a:r>
              <a:rPr lang="en-US" altLang="en-US" i="1" dirty="0" err="1"/>
              <a:t>forme</a:t>
            </a:r>
            <a:r>
              <a:rPr lang="en-US" altLang="en-US" i="1" dirty="0"/>
              <a:t> </a:t>
            </a:r>
            <a:r>
              <a:rPr lang="en-US" altLang="en-US" i="1" dirty="0" err="1"/>
              <a:t>n</a:t>
            </a:r>
            <a:r>
              <a:rPr lang="en-US" altLang="en-US" i="1" dirty="0" err="1">
                <a:cs typeface="Arial" charset="0"/>
              </a:rPr>
              <a:t>é</a:t>
            </a:r>
            <a:r>
              <a:rPr lang="en-US" altLang="en-US" i="1" dirty="0" err="1"/>
              <a:t>gative</a:t>
            </a:r>
            <a:r>
              <a:rPr lang="en-US" altLang="en-US" i="1" dirty="0"/>
              <a:t> </a:t>
            </a:r>
            <a:r>
              <a:rPr lang="en-US" altLang="en-US" dirty="0"/>
              <a:t>en </a:t>
            </a:r>
            <a:r>
              <a:rPr lang="en-US" altLang="en-US" dirty="0" err="1"/>
              <a:t>pla</a:t>
            </a:r>
            <a:r>
              <a:rPr lang="en-US" altLang="en-US" dirty="0" err="1">
                <a:cs typeface="Arial" charset="0"/>
              </a:rPr>
              <a:t>ç</a:t>
            </a:r>
            <a:r>
              <a:rPr lang="en-US" altLang="en-US" dirty="0" err="1"/>
              <a:t>ant</a:t>
            </a:r>
            <a:r>
              <a:rPr lang="en-US" altLang="en-US" dirty="0"/>
              <a:t> </a:t>
            </a:r>
            <a:r>
              <a:rPr lang="en-US" altLang="en-US" i="1" dirty="0"/>
              <a:t>ne </a:t>
            </a:r>
            <a:r>
              <a:rPr lang="en-US" altLang="en-US" dirty="0" err="1"/>
              <a:t>directement</a:t>
            </a:r>
            <a:r>
              <a:rPr lang="en-US" altLang="en-US" dirty="0"/>
              <a:t> </a:t>
            </a:r>
            <a:r>
              <a:rPr lang="en-US" altLang="en-US" dirty="0" err="1"/>
              <a:t>avant</a:t>
            </a:r>
            <a:r>
              <a:rPr lang="en-US" altLang="en-US" dirty="0"/>
              <a:t> le </a:t>
            </a:r>
            <a:r>
              <a:rPr lang="en-US" altLang="en-US" dirty="0" err="1"/>
              <a:t>verbe</a:t>
            </a:r>
            <a:r>
              <a:rPr lang="en-US" altLang="en-US" dirty="0"/>
              <a:t> (et </a:t>
            </a:r>
            <a:r>
              <a:rPr lang="en-US" altLang="en-US" dirty="0" err="1"/>
              <a:t>avant</a:t>
            </a:r>
            <a:r>
              <a:rPr lang="en-US" altLang="en-US" dirty="0"/>
              <a:t> les </a:t>
            </a:r>
            <a:r>
              <a:rPr lang="en-US" altLang="en-US" dirty="0" err="1" smtClean="0"/>
              <a:t>pronoms</a:t>
            </a:r>
            <a:r>
              <a:rPr lang="en-US" altLang="en-US" dirty="0" smtClean="0"/>
              <a:t> </a:t>
            </a:r>
            <a:r>
              <a:rPr lang="en-US" altLang="en-US" dirty="0" err="1"/>
              <a:t>objets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fl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chis</a:t>
            </a:r>
            <a:r>
              <a:rPr lang="en-US" altLang="en-US" dirty="0"/>
              <a:t> </a:t>
            </a:r>
            <a:r>
              <a:rPr lang="en-US" altLang="en-US" dirty="0" err="1"/>
              <a:t>s’il</a:t>
            </a:r>
            <a:r>
              <a:rPr lang="en-US" altLang="en-US" dirty="0"/>
              <a:t> y en a) et </a:t>
            </a:r>
            <a:r>
              <a:rPr lang="en-US" altLang="en-US" i="1" dirty="0"/>
              <a:t>pas (point, </a:t>
            </a:r>
            <a:r>
              <a:rPr lang="en-US" altLang="en-US" i="1" dirty="0" err="1"/>
              <a:t>rien</a:t>
            </a:r>
            <a:r>
              <a:rPr lang="en-US" altLang="en-US" i="1" dirty="0"/>
              <a:t>, </a:t>
            </a:r>
            <a:r>
              <a:rPr lang="en-US" altLang="en-US" i="1" dirty="0" err="1"/>
              <a:t>jamais</a:t>
            </a:r>
            <a:r>
              <a:rPr lang="en-US" altLang="en-US" i="1" dirty="0"/>
              <a:t>, plus, etc.) </a:t>
            </a:r>
            <a:r>
              <a:rPr lang="en-US" altLang="en-US" dirty="0" err="1"/>
              <a:t>imm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diatement</a:t>
            </a:r>
            <a:r>
              <a:rPr lang="en-US" altLang="en-US" dirty="0"/>
              <a:t> apr</a:t>
            </a:r>
            <a:r>
              <a:rPr lang="en-US" altLang="en-US" dirty="0">
                <a:cs typeface="Arial" charset="0"/>
              </a:rPr>
              <a:t>è</a:t>
            </a:r>
            <a:r>
              <a:rPr lang="en-US" altLang="en-US" dirty="0"/>
              <a:t>s.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La </a:t>
            </a:r>
            <a:r>
              <a:rPr lang="en-US" altLang="en-US" dirty="0" err="1"/>
              <a:t>richesse</a:t>
            </a:r>
            <a:r>
              <a:rPr lang="en-US" altLang="en-US" dirty="0"/>
              <a:t> ne fait pas le </a:t>
            </a:r>
            <a:r>
              <a:rPr lang="en-US" altLang="en-US" dirty="0" err="1"/>
              <a:t>bonheur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Il </a:t>
            </a:r>
            <a:r>
              <a:rPr lang="en-US" altLang="en-US" dirty="0" err="1"/>
              <a:t>n’y</a:t>
            </a:r>
            <a:r>
              <a:rPr lang="en-US" altLang="en-US" dirty="0"/>
              <a:t> a pas de </a:t>
            </a:r>
            <a:r>
              <a:rPr lang="en-US" altLang="en-US" dirty="0" err="1"/>
              <a:t>fusée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le </a:t>
            </a:r>
            <a:r>
              <a:rPr lang="en-US" altLang="en-US" dirty="0" err="1"/>
              <a:t>ciel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Je ne me </a:t>
            </a:r>
            <a:r>
              <a:rPr lang="en-US" altLang="en-US" dirty="0" err="1"/>
              <a:t>lève</a:t>
            </a:r>
            <a:r>
              <a:rPr lang="en-US" altLang="en-US" dirty="0"/>
              <a:t> </a:t>
            </a:r>
            <a:r>
              <a:rPr lang="en-US" altLang="en-US" dirty="0" err="1"/>
              <a:t>jamais</a:t>
            </a:r>
            <a:r>
              <a:rPr lang="en-US" altLang="en-US" dirty="0"/>
              <a:t> </a:t>
            </a:r>
            <a:r>
              <a:rPr lang="en-US" altLang="en-US" dirty="0" err="1"/>
              <a:t>avant</a:t>
            </a:r>
            <a:r>
              <a:rPr lang="en-US" altLang="en-US" dirty="0"/>
              <a:t> </a:t>
            </a:r>
            <a:r>
              <a:rPr lang="en-US" altLang="en-US" dirty="0" err="1"/>
              <a:t>sept</a:t>
            </a:r>
            <a:r>
              <a:rPr lang="en-US" altLang="en-US" dirty="0"/>
              <a:t> </a:t>
            </a:r>
            <a:r>
              <a:rPr lang="en-US" altLang="en-US" dirty="0" err="1"/>
              <a:t>heures</a:t>
            </a:r>
            <a:r>
              <a:rPr lang="en-US" altLang="en-US" dirty="0"/>
              <a:t>.</a:t>
            </a:r>
          </a:p>
        </p:txBody>
      </p:sp>
      <p:pic>
        <p:nvPicPr>
          <p:cNvPr id="148485" name="Picture 5" descr="Rocket-09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800600"/>
            <a:ext cx="14287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5. On met une phrase </a:t>
            </a:r>
            <a:r>
              <a:rPr lang="en-US" altLang="en-US">
                <a:cs typeface="Arial" charset="0"/>
              </a:rPr>
              <a:t>à</a:t>
            </a:r>
            <a:r>
              <a:rPr lang="en-US" altLang="en-US"/>
              <a:t> </a:t>
            </a:r>
            <a:r>
              <a:rPr lang="en-US" altLang="en-US" i="1"/>
              <a:t>la forme interrogative </a:t>
            </a:r>
            <a:r>
              <a:rPr lang="en-US" altLang="en-US"/>
              <a:t>en faisant l’inversion du sujet et du verbe.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a. Il faut ajouter -</a:t>
            </a:r>
            <a:r>
              <a:rPr lang="en-US" altLang="en-US" i="1"/>
              <a:t>t- </a:t>
            </a:r>
            <a:r>
              <a:rPr lang="en-US" altLang="en-US"/>
              <a:t>entre le verbe et le sujet pour une troisi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me personne du singulier qui ne se termine pas par une consonne.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Ecoute-t-il attentivement? Oui, il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coute bien.</a:t>
            </a:r>
          </a:p>
          <a:p>
            <a:pPr>
              <a:lnSpc>
                <a:spcPct val="90000"/>
              </a:lnSpc>
            </a:pPr>
            <a:r>
              <a:rPr lang="en-US" altLang="en-US"/>
              <a:t>Y a-t-il quelque’un </a:t>
            </a:r>
            <a:r>
              <a:rPr lang="en-US" altLang="en-US">
                <a:cs typeface="Arial" charset="0"/>
              </a:rPr>
              <a:t>à</a:t>
            </a:r>
            <a:r>
              <a:rPr lang="en-US" altLang="en-US"/>
              <a:t> la porte? Non, il n’y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	personne.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b. Lorsqu’il y a un nom sujet, le nom est plac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 avant le verbe et </a:t>
            </a:r>
            <a:r>
              <a:rPr lang="en-US" altLang="en-US" i="1"/>
              <a:t>un pronom sujet est ajout</a:t>
            </a:r>
            <a:r>
              <a:rPr lang="en-US" altLang="en-US" i="1">
                <a:cs typeface="Arial" charset="0"/>
              </a:rPr>
              <a:t>é</a:t>
            </a:r>
            <a:r>
              <a:rPr lang="en-US" altLang="en-US" i="1"/>
              <a:t> apr</a:t>
            </a:r>
            <a:r>
              <a:rPr lang="en-US" altLang="en-US" i="1">
                <a:cs typeface="Arial" charset="0"/>
              </a:rPr>
              <a:t>è</a:t>
            </a:r>
            <a:r>
              <a:rPr lang="en-US" altLang="en-US" i="1"/>
              <a:t>s le verbe.</a:t>
            </a: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r>
              <a:rPr lang="en-US" altLang="en-US"/>
              <a:t>Nicolas est-il en retard?</a:t>
            </a:r>
          </a:p>
          <a:p>
            <a:r>
              <a:rPr lang="en-US" altLang="en-US"/>
              <a:t>Les classes sont-elles int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ressantes?</a:t>
            </a:r>
          </a:p>
          <a:p>
            <a:r>
              <a:rPr lang="en-US" altLang="en-US"/>
              <a:t>Jean-Christophe ne se prom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ne-t-il pas dans le parc aujourd’hui ?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c. Il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d’usage</a:t>
            </a:r>
            <a:r>
              <a:rPr lang="en-US" altLang="en-US" dirty="0"/>
              <a:t> </a:t>
            </a:r>
            <a:r>
              <a:rPr lang="en-US" altLang="en-US" dirty="0" err="1"/>
              <a:t>d’employer</a:t>
            </a:r>
            <a:r>
              <a:rPr lang="en-US" altLang="en-US" dirty="0"/>
              <a:t> </a:t>
            </a:r>
            <a:r>
              <a:rPr lang="en-US" altLang="en-US" i="1" dirty="0" err="1"/>
              <a:t>est-ce</a:t>
            </a:r>
            <a:r>
              <a:rPr lang="en-US" altLang="en-US" i="1" dirty="0"/>
              <a:t> </a:t>
            </a:r>
            <a:r>
              <a:rPr lang="en-US" altLang="en-US" i="1" dirty="0" err="1"/>
              <a:t>que</a:t>
            </a:r>
            <a:r>
              <a:rPr lang="en-US" altLang="en-US" dirty="0"/>
              <a:t> </a:t>
            </a:r>
            <a:r>
              <a:rPr lang="en-US" altLang="en-US" dirty="0" err="1"/>
              <a:t>avant</a:t>
            </a:r>
            <a:r>
              <a:rPr lang="en-US" altLang="en-US" dirty="0"/>
              <a:t> </a:t>
            </a:r>
            <a:r>
              <a:rPr lang="en-US" altLang="en-US" dirty="0" err="1"/>
              <a:t>toutes</a:t>
            </a:r>
            <a:r>
              <a:rPr lang="en-US" altLang="en-US" dirty="0"/>
              <a:t> les </a:t>
            </a:r>
            <a:r>
              <a:rPr lang="en-US" altLang="en-US" dirty="0" err="1"/>
              <a:t>formes</a:t>
            </a:r>
            <a:r>
              <a:rPr lang="en-US" altLang="en-US" dirty="0"/>
              <a:t> du </a:t>
            </a:r>
            <a:r>
              <a:rPr lang="en-US" altLang="en-US" dirty="0" err="1"/>
              <a:t>verbe</a:t>
            </a:r>
            <a:r>
              <a:rPr lang="en-US" altLang="en-US" dirty="0"/>
              <a:t> pour </a:t>
            </a:r>
            <a:r>
              <a:rPr lang="en-US" altLang="en-US" dirty="0" smtClean="0"/>
              <a:t>former </a:t>
            </a:r>
            <a:r>
              <a:rPr lang="en-US" altLang="en-US" dirty="0" err="1"/>
              <a:t>une</a:t>
            </a:r>
            <a:r>
              <a:rPr lang="en-US" altLang="en-US" dirty="0"/>
              <a:t> question, </a:t>
            </a:r>
            <a:r>
              <a:rPr lang="en-US" altLang="en-US" dirty="0" err="1"/>
              <a:t>mais</a:t>
            </a:r>
            <a:r>
              <a:rPr lang="en-US" altLang="en-US" dirty="0"/>
              <a:t> pour la </a:t>
            </a:r>
            <a:r>
              <a:rPr lang="en-US" altLang="en-US" dirty="0" err="1"/>
              <a:t>plupart</a:t>
            </a:r>
            <a:r>
              <a:rPr lang="en-US" altLang="en-US" dirty="0"/>
              <a:t> des </a:t>
            </a:r>
            <a:r>
              <a:rPr lang="en-US" altLang="en-US" dirty="0" err="1"/>
              <a:t>verbes</a:t>
            </a:r>
            <a:r>
              <a:rPr lang="en-US" altLang="en-US" dirty="0"/>
              <a:t> </a:t>
            </a:r>
            <a:r>
              <a:rPr lang="en-US" altLang="en-US" dirty="0" err="1"/>
              <a:t>c’est</a:t>
            </a:r>
            <a:r>
              <a:rPr lang="en-US" altLang="en-US" dirty="0"/>
              <a:t> </a:t>
            </a:r>
            <a:r>
              <a:rPr lang="en-US" altLang="en-US" dirty="0" err="1"/>
              <a:t>obligatoire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la premi</a:t>
            </a:r>
            <a:r>
              <a:rPr lang="en-US" altLang="en-US" dirty="0">
                <a:cs typeface="Arial" charset="0"/>
              </a:rPr>
              <a:t>è</a:t>
            </a:r>
            <a:r>
              <a:rPr lang="en-US" altLang="en-US" dirty="0"/>
              <a:t>re </a:t>
            </a:r>
            <a:r>
              <a:rPr lang="en-US" altLang="en-US" dirty="0" err="1"/>
              <a:t>personne</a:t>
            </a:r>
            <a:r>
              <a:rPr lang="en-US" altLang="en-US" dirty="0"/>
              <a:t> du </a:t>
            </a:r>
            <a:r>
              <a:rPr lang="en-US" altLang="en-US" dirty="0" err="1"/>
              <a:t>singulier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r>
              <a:rPr lang="en-US" altLang="en-US" dirty="0" err="1"/>
              <a:t>Est-ce</a:t>
            </a:r>
            <a:r>
              <a:rPr lang="en-US" altLang="en-US" dirty="0"/>
              <a:t> </a:t>
            </a:r>
            <a:r>
              <a:rPr lang="en-US" altLang="en-US" dirty="0" err="1"/>
              <a:t>que</a:t>
            </a:r>
            <a:r>
              <a:rPr lang="en-US" altLang="en-US" dirty="0"/>
              <a:t> je pars avec </a:t>
            </a:r>
            <a:r>
              <a:rPr lang="en-US" altLang="en-US" dirty="0" err="1"/>
              <a:t>vous</a:t>
            </a:r>
            <a:r>
              <a:rPr lang="en-US" altLang="en-US" dirty="0"/>
              <a:t>?</a:t>
            </a:r>
          </a:p>
          <a:p>
            <a:r>
              <a:rPr lang="en-US" altLang="en-US" dirty="0" err="1"/>
              <a:t>Est-ce</a:t>
            </a:r>
            <a:r>
              <a:rPr lang="en-US" altLang="en-US" dirty="0"/>
              <a:t> </a:t>
            </a:r>
            <a:r>
              <a:rPr lang="en-US" altLang="en-US" dirty="0" err="1"/>
              <a:t>que</a:t>
            </a:r>
            <a:r>
              <a:rPr lang="en-US" altLang="en-US" dirty="0"/>
              <a:t> je </a:t>
            </a:r>
            <a:r>
              <a:rPr lang="en-US" altLang="en-US" dirty="0" err="1"/>
              <a:t>joue</a:t>
            </a:r>
            <a:r>
              <a:rPr lang="en-US" altLang="en-US" dirty="0"/>
              <a:t> </a:t>
            </a:r>
            <a:r>
              <a:rPr lang="en-US" altLang="en-US" dirty="0" err="1"/>
              <a:t>mieux</a:t>
            </a:r>
            <a:r>
              <a:rPr lang="en-US" altLang="en-US" dirty="0"/>
              <a:t> au tennis </a:t>
            </a:r>
            <a:r>
              <a:rPr lang="en-US" altLang="en-US" dirty="0" err="1"/>
              <a:t>que</a:t>
            </a:r>
            <a:r>
              <a:rPr lang="en-US" altLang="en-US" dirty="0"/>
              <a:t> </a:t>
            </a:r>
            <a:r>
              <a:rPr lang="en-US" altLang="en-US" dirty="0" err="1"/>
              <a:t>Julien</a:t>
            </a:r>
            <a:r>
              <a:rPr lang="en-US" altLang="en-US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d. Il est tr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s courant dans la langue parl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e d’employer la forme d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clarative et d’indiquer une question seulement par l’intonation. Quelque fois on ajoute </a:t>
            </a:r>
            <a:r>
              <a:rPr lang="en-US" altLang="en-US" i="1"/>
              <a:t>n’est-ce pas.</a:t>
            </a:r>
          </a:p>
          <a:p>
            <a:pPr>
              <a:buFont typeface="Wingdings" pitchFamily="2" charset="2"/>
              <a:buNone/>
            </a:pPr>
            <a:endParaRPr lang="en-US" altLang="en-US" i="1"/>
          </a:p>
          <a:p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 va?  </a:t>
            </a:r>
          </a:p>
          <a:p>
            <a:r>
              <a:rPr lang="en-US" altLang="en-US"/>
              <a:t>On y va?</a:t>
            </a:r>
          </a:p>
          <a:p>
            <a:r>
              <a:rPr lang="en-US" altLang="en-US"/>
              <a:t>Tu viens?</a:t>
            </a:r>
          </a:p>
          <a:p>
            <a:r>
              <a:rPr lang="en-US" altLang="en-US"/>
              <a:t>Il fait beau, n’est-ce pas?</a:t>
            </a:r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 flipV="1">
            <a:off x="2743200" y="4038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 flipV="1">
            <a:off x="3124200" y="4495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2" name="Line 6"/>
          <p:cNvSpPr>
            <a:spLocks noChangeShapeType="1"/>
          </p:cNvSpPr>
          <p:nvPr/>
        </p:nvSpPr>
        <p:spPr bwMode="auto">
          <a:xfrm flipV="1">
            <a:off x="3276600" y="5029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3" name="Line 7"/>
          <p:cNvSpPr>
            <a:spLocks noChangeShapeType="1"/>
          </p:cNvSpPr>
          <p:nvPr/>
        </p:nvSpPr>
        <p:spPr bwMode="auto">
          <a:xfrm flipV="1">
            <a:off x="5486400" y="5562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Remarquez bien: L’emploi de l’affirmatif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accentu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 </a:t>
            </a:r>
            <a:r>
              <a:rPr lang="en-US" altLang="en-US" i="1"/>
              <a:t>si </a:t>
            </a:r>
            <a:r>
              <a:rPr lang="en-US" altLang="en-US"/>
              <a:t>apr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 la forme interrogative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gative.</a:t>
            </a:r>
          </a:p>
          <a:p>
            <a:endParaRPr lang="en-US" altLang="en-US"/>
          </a:p>
          <a:p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 ne va pas? Si, 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 va!</a:t>
            </a:r>
          </a:p>
          <a:p>
            <a:r>
              <a:rPr lang="en-US" altLang="en-US"/>
              <a:t>Vous n’</a:t>
            </a:r>
            <a:r>
              <a:rPr lang="en-US" altLang="en-US">
                <a:cs typeface="Arial" charset="0"/>
              </a:rPr>
              <a:t>ê</a:t>
            </a:r>
            <a:r>
              <a:rPr lang="en-US" altLang="en-US"/>
              <a:t>tes pas am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ricain? Si, je suis am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ricain.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L’importance du 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sent comme “source” des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formes des autres temps de verbe.</a:t>
            </a:r>
          </a:p>
          <a:p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Comparez: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Ils viennent		que je vienne (subjonctif)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Nous venons	Je venais (imparfait)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			venant (participe 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sent)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Vous venez	venez (imp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ratif)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Emploi- Contrairement </a:t>
            </a:r>
            <a:r>
              <a:rPr lang="en-US" altLang="en-US" sz="3200" b="1">
                <a:cs typeface="Times New Roman" pitchFamily="18" charset="0"/>
              </a:rPr>
              <a:t>à</a:t>
            </a:r>
            <a:r>
              <a:rPr lang="en-US" altLang="en-US" sz="3200" b="1"/>
              <a:t> l’anglais, </a:t>
            </a:r>
            <a:r>
              <a:rPr lang="en-US" altLang="en-US" sz="3200" b="1" i="1"/>
              <a:t>il n’y a qu’un seul temps pr</a:t>
            </a:r>
            <a:r>
              <a:rPr lang="en-US" altLang="en-US" sz="3200" b="1" i="1">
                <a:cs typeface="Times New Roman" pitchFamily="18" charset="0"/>
              </a:rPr>
              <a:t>é</a:t>
            </a:r>
            <a:r>
              <a:rPr lang="en-US" altLang="en-US" sz="3200" b="1" i="1"/>
              <a:t>sent </a:t>
            </a:r>
            <a:r>
              <a:rPr lang="en-US" altLang="en-US" sz="3200" b="1"/>
              <a:t>en fran</a:t>
            </a:r>
            <a:r>
              <a:rPr lang="en-US" altLang="en-US" sz="3200" b="1">
                <a:cs typeface="Times New Roman" pitchFamily="18" charset="0"/>
              </a:rPr>
              <a:t>ç</a:t>
            </a:r>
            <a:r>
              <a:rPr lang="en-US" altLang="en-US" sz="3200" b="1"/>
              <a:t>ais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1. Le 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sent: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a. Exprime une action pr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sente. 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Char char="§"/>
            </a:pPr>
            <a:r>
              <a:rPr lang="en-US" altLang="en-US"/>
              <a:t>Maintenant je travaille. Ne me parlez pas.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Le jouter court vite.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Il donne un coup de pied.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2296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600"/>
              <a:t>b. D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crit un 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tat actuel.</a:t>
            </a:r>
          </a:p>
          <a:p>
            <a:r>
              <a:rPr lang="en-US" altLang="en-US" sz="2600"/>
              <a:t>Il fait beau aujourd’hui.</a:t>
            </a:r>
          </a:p>
          <a:p>
            <a:r>
              <a:rPr lang="en-US" altLang="en-US" sz="2600"/>
              <a:t>Je n’ai pas d’argent.</a:t>
            </a:r>
          </a:p>
          <a:p>
            <a:endParaRPr lang="en-US" altLang="en-US" sz="2600"/>
          </a:p>
          <a:p>
            <a:pPr>
              <a:buFont typeface="Wingdings" pitchFamily="2" charset="2"/>
              <a:buNone/>
            </a:pPr>
            <a:r>
              <a:rPr lang="en-US" altLang="en-US" sz="2600"/>
              <a:t>c. Exprime une v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rit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 g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n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rale.</a:t>
            </a:r>
          </a:p>
          <a:p>
            <a:r>
              <a:rPr lang="en-US" altLang="en-US" sz="2600"/>
              <a:t>Elle parle fran</a:t>
            </a:r>
            <a:r>
              <a:rPr lang="en-US" altLang="en-US" sz="2600">
                <a:cs typeface="Arial" charset="0"/>
              </a:rPr>
              <a:t>ç</a:t>
            </a:r>
            <a:r>
              <a:rPr lang="en-US" altLang="en-US" sz="2600"/>
              <a:t>ais.                                         </a:t>
            </a:r>
          </a:p>
          <a:p>
            <a:r>
              <a:rPr lang="en-US" altLang="en-US" sz="2600"/>
              <a:t>La richesse ne fait pas le bonheur.</a:t>
            </a:r>
          </a:p>
          <a:p>
            <a:endParaRPr lang="en-US" altLang="en-US" sz="2600"/>
          </a:p>
          <a:p>
            <a:pPr>
              <a:buFont typeface="Wingdings" pitchFamily="2" charset="2"/>
              <a:buNone/>
            </a:pPr>
            <a:r>
              <a:rPr lang="en-US" altLang="en-US" sz="2600"/>
              <a:t>d. Constate une habitude pr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sente.</a:t>
            </a:r>
          </a:p>
          <a:p>
            <a:r>
              <a:rPr lang="en-US" altLang="en-US" sz="2600"/>
              <a:t>Elle est toujours fatigu</a:t>
            </a:r>
            <a:r>
              <a:rPr lang="en-US" altLang="en-US" sz="2600">
                <a:cs typeface="Arial" charset="0"/>
              </a:rPr>
              <a:t>é</a:t>
            </a:r>
            <a:r>
              <a:rPr lang="en-US" altLang="en-US" sz="2600"/>
              <a:t>e.</a:t>
            </a:r>
          </a:p>
          <a:p>
            <a:r>
              <a:rPr lang="en-US" altLang="en-US" sz="2600"/>
              <a:t>Il finit ses devoirs tous les soirs avant minuit.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Terminaisons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848600" cy="5181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err="1"/>
              <a:t>Masculin</a:t>
            </a:r>
            <a:r>
              <a:rPr lang="en-US" altLang="en-US" dirty="0"/>
              <a:t> (cont.):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u="sng" dirty="0"/>
              <a:t>-</a:t>
            </a:r>
            <a:r>
              <a:rPr lang="en-US" altLang="en-US" sz="2400" b="1" u="sng" dirty="0" err="1"/>
              <a:t>tre</a:t>
            </a:r>
            <a:r>
              <a:rPr lang="en-US" altLang="en-US" sz="2400" dirty="0"/>
              <a:t>				</a:t>
            </a:r>
            <a:r>
              <a:rPr lang="en-US" altLang="en-US" sz="2400" b="1" u="sng" dirty="0"/>
              <a:t>-</a:t>
            </a:r>
            <a:r>
              <a:rPr lang="en-US" altLang="en-US" sz="2400" b="1" u="sng" dirty="0" err="1"/>
              <a:t>cle</a:t>
            </a:r>
            <a:r>
              <a:rPr lang="en-US" altLang="en-US" sz="24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thermom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tre</a:t>
            </a:r>
            <a:r>
              <a:rPr lang="en-US" altLang="en-US" sz="2400" dirty="0"/>
              <a:t>		Le si</a:t>
            </a:r>
            <a:r>
              <a:rPr lang="en-US" altLang="en-US" sz="2400" dirty="0">
                <a:cs typeface="Arial" charset="0"/>
              </a:rPr>
              <a:t>è</a:t>
            </a:r>
            <a:r>
              <a:rPr lang="en-US" altLang="en-US" sz="2400" dirty="0"/>
              <a:t>cle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					Le cycle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400" b="1" u="sng" dirty="0" smtClean="0"/>
              <a:t>-</a:t>
            </a:r>
            <a:r>
              <a:rPr lang="en-US" altLang="en-US" sz="2400" b="1" u="sng" dirty="0" err="1" smtClean="0">
                <a:cs typeface="Arial" charset="0"/>
              </a:rPr>
              <a:t>è</a:t>
            </a:r>
            <a:r>
              <a:rPr lang="en-US" altLang="en-US" sz="2400" b="1" u="sng" dirty="0" err="1" smtClean="0"/>
              <a:t>me</a:t>
            </a:r>
            <a:r>
              <a:rPr lang="en-US" altLang="en-US" sz="2400" dirty="0"/>
              <a:t>				Le </a:t>
            </a:r>
            <a:r>
              <a:rPr lang="en-US" altLang="en-US" sz="2400" dirty="0" err="1" smtClean="0"/>
              <a:t>couvercle</a:t>
            </a:r>
            <a:r>
              <a:rPr lang="en-US" altLang="en-US" sz="24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po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me</a:t>
            </a:r>
            <a:r>
              <a:rPr lang="en-US" altLang="en-US" sz="2400" dirty="0"/>
              <a:t>			Le miracle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th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me</a:t>
            </a:r>
            <a:r>
              <a:rPr lang="en-US" altLang="en-US" sz="2400" dirty="0"/>
              <a:t>			Le </a:t>
            </a:r>
            <a:r>
              <a:rPr lang="en-US" altLang="en-US" sz="2400" dirty="0" err="1"/>
              <a:t>spectale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					Le monocle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u="sng" dirty="0"/>
              <a:t>-</a:t>
            </a:r>
            <a:r>
              <a:rPr lang="en-US" altLang="en-US" sz="2400" b="1" u="sng" dirty="0" err="1">
                <a:cs typeface="Arial" charset="0"/>
              </a:rPr>
              <a:t>è</a:t>
            </a:r>
            <a:r>
              <a:rPr lang="en-US" altLang="en-US" sz="2400" b="1" u="sng" dirty="0" err="1"/>
              <a:t>ge</a:t>
            </a:r>
            <a:endParaRPr lang="en-US" altLang="en-US" sz="2400" b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Le </a:t>
            </a:r>
            <a:r>
              <a:rPr lang="en-US" altLang="en-US" sz="2400" dirty="0" err="1"/>
              <a:t>pi</a:t>
            </a:r>
            <a:r>
              <a:rPr lang="en-US" altLang="en-US" sz="2400" dirty="0" err="1">
                <a:cs typeface="Arial" charset="0"/>
              </a:rPr>
              <a:t>è</a:t>
            </a:r>
            <a:r>
              <a:rPr lang="en-US" altLang="en-US" sz="2400" dirty="0" err="1"/>
              <a:t>ge</a:t>
            </a:r>
            <a:r>
              <a:rPr lang="en-US" altLang="en-US" sz="2400" dirty="0"/>
              <a:t>			</a:t>
            </a:r>
            <a:r>
              <a:rPr lang="en-US" altLang="en-US" sz="2400" b="1" u="sng" dirty="0"/>
              <a:t>-</a:t>
            </a:r>
            <a:r>
              <a:rPr lang="en-US" altLang="en-US" sz="2400" b="1" u="sng" dirty="0" err="1"/>
              <a:t>cre</a:t>
            </a:r>
            <a:endParaRPr lang="en-US" altLang="en-US" sz="2400" b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Le cort</a:t>
            </a:r>
            <a:r>
              <a:rPr lang="en-US" altLang="en-US" sz="2400" dirty="0">
                <a:cs typeface="Arial" charset="0"/>
              </a:rPr>
              <a:t>è</a:t>
            </a:r>
            <a:r>
              <a:rPr lang="en-US" altLang="en-US" sz="2400" dirty="0"/>
              <a:t>ge 			Le fiacre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					Le </a:t>
            </a:r>
            <a:r>
              <a:rPr lang="en-US" altLang="en-US" sz="2400" dirty="0" err="1"/>
              <a:t>sucre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</p:txBody>
      </p:sp>
      <p:pic>
        <p:nvPicPr>
          <p:cNvPr id="101382" name="Picture 6" descr="MCj041362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14600"/>
            <a:ext cx="2292350" cy="344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2. </a:t>
            </a:r>
            <a:r>
              <a:rPr lang="en-US" altLang="en-US" dirty="0" err="1"/>
              <a:t>Certaines</a:t>
            </a:r>
            <a:r>
              <a:rPr lang="en-US" altLang="en-US" dirty="0"/>
              <a:t> locutions </a:t>
            </a:r>
            <a:r>
              <a:rPr lang="en-US" altLang="en-US" dirty="0" err="1"/>
              <a:t>employant</a:t>
            </a:r>
            <a:r>
              <a:rPr lang="en-US" altLang="en-US" dirty="0"/>
              <a:t> le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</a:t>
            </a:r>
            <a:r>
              <a:rPr lang="en-US" altLang="en-US" dirty="0"/>
              <a:t>: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a. </a:t>
            </a:r>
            <a:r>
              <a:rPr lang="en-US" altLang="en-US" i="1" dirty="0" err="1"/>
              <a:t>Etre</a:t>
            </a:r>
            <a:r>
              <a:rPr lang="en-US" altLang="en-US" i="1" dirty="0"/>
              <a:t> en train de </a:t>
            </a:r>
            <a:r>
              <a:rPr lang="en-US" altLang="en-US" dirty="0" err="1" smtClean="0"/>
              <a:t>rendre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une</a:t>
            </a:r>
            <a:r>
              <a:rPr lang="en-US" altLang="en-US" dirty="0" smtClean="0"/>
              <a:t> action </a:t>
            </a:r>
            <a:r>
              <a:rPr lang="en-US" altLang="en-US" dirty="0"/>
              <a:t>encore plus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Papa </a:t>
            </a:r>
            <a:r>
              <a:rPr lang="en-US" altLang="en-US" dirty="0" err="1"/>
              <a:t>est</a:t>
            </a:r>
            <a:r>
              <a:rPr lang="en-US" altLang="en-US" dirty="0"/>
              <a:t> en train de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parer</a:t>
            </a:r>
            <a:r>
              <a:rPr lang="en-US" altLang="en-US" dirty="0"/>
              <a:t> le </a:t>
            </a:r>
            <a:r>
              <a:rPr lang="en-US" altLang="en-US" dirty="0" err="1"/>
              <a:t>d</a:t>
            </a:r>
            <a:r>
              <a:rPr lang="en-US" altLang="en-US" dirty="0" err="1">
                <a:cs typeface="Arial" charset="0"/>
              </a:rPr>
              <a:t>î</a:t>
            </a:r>
            <a:r>
              <a:rPr lang="en-US" altLang="en-US" dirty="0" err="1"/>
              <a:t>ner</a:t>
            </a:r>
            <a:r>
              <a:rPr lang="en-US" altLang="en-US" dirty="0"/>
              <a:t>. On </a:t>
            </a:r>
            <a:r>
              <a:rPr lang="en-US" altLang="en-US" dirty="0" err="1"/>
              <a:t>d</a:t>
            </a:r>
            <a:r>
              <a:rPr lang="en-US" altLang="en-US" dirty="0" err="1">
                <a:cs typeface="Arial" charset="0"/>
              </a:rPr>
              <a:t>î</a:t>
            </a:r>
            <a:r>
              <a:rPr lang="en-US" altLang="en-US" dirty="0" err="1"/>
              <a:t>ne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dix minutes. </a:t>
            </a:r>
          </a:p>
          <a:p>
            <a:r>
              <a:rPr lang="en-US" altLang="en-US" dirty="0"/>
              <a:t>Pierre </a:t>
            </a:r>
            <a:r>
              <a:rPr lang="en-US" altLang="en-US" dirty="0" err="1"/>
              <a:t>est</a:t>
            </a:r>
            <a:r>
              <a:rPr lang="en-US" altLang="en-US" dirty="0"/>
              <a:t> en train de </a:t>
            </a:r>
            <a:r>
              <a:rPr lang="en-US" altLang="en-US" dirty="0" err="1"/>
              <a:t>mettre</a:t>
            </a:r>
            <a:r>
              <a:rPr lang="en-US" altLang="en-US" dirty="0"/>
              <a:t> la table. </a:t>
            </a:r>
            <a:r>
              <a:rPr lang="en-US" altLang="en-US" dirty="0" err="1"/>
              <a:t>Va</a:t>
            </a:r>
            <a:r>
              <a:rPr lang="en-US" altLang="en-US" dirty="0"/>
              <a:t> </a:t>
            </a:r>
            <a:r>
              <a:rPr lang="en-US" altLang="en-US" dirty="0" err="1"/>
              <a:t>l’aider</a:t>
            </a:r>
            <a:r>
              <a:rPr lang="en-US" altLang="en-US" dirty="0"/>
              <a:t>!</a:t>
            </a:r>
          </a:p>
        </p:txBody>
      </p:sp>
      <p:pic>
        <p:nvPicPr>
          <p:cNvPr id="157708" name="Picture 12" descr="MCj041193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1295400" cy="129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b. </a:t>
            </a:r>
            <a:r>
              <a:rPr lang="en-US" altLang="en-US" i="1" dirty="0" err="1"/>
              <a:t>Avoir</a:t>
            </a:r>
            <a:r>
              <a:rPr lang="en-US" altLang="en-US" i="1" dirty="0"/>
              <a:t> </a:t>
            </a:r>
            <a:r>
              <a:rPr lang="en-US" altLang="en-US" i="1" dirty="0" err="1"/>
              <a:t>l’habitude</a:t>
            </a:r>
            <a:r>
              <a:rPr lang="en-US" altLang="en-US" i="1" dirty="0"/>
              <a:t> de </a:t>
            </a:r>
            <a:r>
              <a:rPr lang="en-US" altLang="en-US" dirty="0" err="1" smtClean="0"/>
              <a:t>constater</a:t>
            </a:r>
            <a:r>
              <a:rPr lang="en-US" altLang="en-US" dirty="0" smtClean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action encore plus </a:t>
            </a:r>
            <a:r>
              <a:rPr lang="en-US" altLang="en-US" dirty="0" err="1"/>
              <a:t>habituelle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Nous </a:t>
            </a:r>
            <a:r>
              <a:rPr lang="en-US" altLang="en-US" dirty="0" err="1"/>
              <a:t>avons</a:t>
            </a:r>
            <a:r>
              <a:rPr lang="en-US" altLang="en-US" dirty="0"/>
              <a:t> </a:t>
            </a:r>
            <a:r>
              <a:rPr lang="en-US" altLang="en-US" dirty="0" err="1"/>
              <a:t>l’habitude</a:t>
            </a:r>
            <a:r>
              <a:rPr lang="en-US" altLang="en-US" dirty="0"/>
              <a:t> de passer les </a:t>
            </a:r>
            <a:r>
              <a:rPr lang="en-US" altLang="en-US" dirty="0" err="1"/>
              <a:t>vacances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le Midi.</a:t>
            </a:r>
          </a:p>
          <a:p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c. Le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</a:t>
            </a:r>
            <a:r>
              <a:rPr lang="en-US" altLang="en-US" dirty="0"/>
              <a:t> </a:t>
            </a:r>
            <a:r>
              <a:rPr lang="en-US" altLang="en-US" dirty="0" err="1" smtClean="0"/>
              <a:t>s’emploie</a:t>
            </a:r>
            <a:r>
              <a:rPr lang="en-US" altLang="en-US" dirty="0" smtClean="0"/>
              <a:t> </a:t>
            </a:r>
            <a:r>
              <a:rPr lang="en-US" altLang="en-US" dirty="0"/>
              <a:t>apr</a:t>
            </a:r>
            <a:r>
              <a:rPr lang="en-US" altLang="en-US" dirty="0">
                <a:cs typeface="Arial" charset="0"/>
              </a:rPr>
              <a:t>è</a:t>
            </a:r>
            <a:r>
              <a:rPr lang="en-US" altLang="en-US" dirty="0"/>
              <a:t>s </a:t>
            </a:r>
            <a:r>
              <a:rPr lang="en-US" altLang="en-US" i="1" dirty="0" err="1"/>
              <a:t>quand</a:t>
            </a:r>
            <a:r>
              <a:rPr lang="en-US" altLang="en-US" i="1" dirty="0"/>
              <a:t> </a:t>
            </a:r>
            <a:r>
              <a:rPr lang="en-US" altLang="en-US" dirty="0"/>
              <a:t>pour </a:t>
            </a:r>
            <a:r>
              <a:rPr lang="en-US" altLang="en-US" dirty="0" err="1" smtClean="0"/>
              <a:t>exprimer</a:t>
            </a:r>
            <a:r>
              <a:rPr lang="en-US" altLang="en-US" dirty="0" smtClean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v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rit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</a:t>
            </a:r>
            <a:r>
              <a:rPr lang="en-US" altLang="en-US" dirty="0" err="1"/>
              <a:t>g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n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rale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Quand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neige</a:t>
            </a:r>
            <a:r>
              <a:rPr lang="en-US" altLang="en-US" dirty="0"/>
              <a:t>, le </a:t>
            </a:r>
            <a:r>
              <a:rPr lang="en-US" altLang="en-US" dirty="0" err="1"/>
              <a:t>soleil</a:t>
            </a:r>
            <a:r>
              <a:rPr lang="en-US" altLang="en-US" dirty="0"/>
              <a:t> ne </a:t>
            </a:r>
            <a:r>
              <a:rPr lang="en-US" altLang="en-US" dirty="0" err="1"/>
              <a:t>brille</a:t>
            </a:r>
            <a:r>
              <a:rPr lang="en-US" altLang="en-US" dirty="0"/>
              <a:t> pas.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53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d. </a:t>
            </a:r>
            <a:r>
              <a:rPr lang="en-US" altLang="en-US" dirty="0" err="1"/>
              <a:t>Quand</a:t>
            </a:r>
            <a:r>
              <a:rPr lang="en-US" altLang="en-US" dirty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action </a:t>
            </a:r>
            <a:r>
              <a:rPr lang="en-US" altLang="en-US" dirty="0" err="1"/>
              <a:t>ou</a:t>
            </a:r>
            <a:r>
              <a:rPr lang="en-US" altLang="en-US" dirty="0"/>
              <a:t> un 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tat</a:t>
            </a:r>
            <a:r>
              <a:rPr lang="en-US" altLang="en-US" dirty="0"/>
              <a:t> </a:t>
            </a:r>
            <a:r>
              <a:rPr lang="en-US" altLang="en-US" dirty="0" err="1"/>
              <a:t>commenc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le pass</a:t>
            </a:r>
            <a:r>
              <a:rPr lang="en-US" altLang="en-US" dirty="0">
                <a:cs typeface="Arial" charset="0"/>
              </a:rPr>
              <a:t>é</a:t>
            </a:r>
            <a:r>
              <a:rPr lang="en-US" altLang="en-US" dirty="0"/>
              <a:t> continue </a:t>
            </a:r>
            <a:r>
              <a:rPr lang="en-US" altLang="en-US" dirty="0" err="1"/>
              <a:t>dans</a:t>
            </a:r>
            <a:r>
              <a:rPr lang="en-US" altLang="en-US" dirty="0"/>
              <a:t> le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</a:t>
            </a:r>
            <a:r>
              <a:rPr lang="en-US" altLang="en-US" dirty="0"/>
              <a:t>, on </a:t>
            </a:r>
            <a:r>
              <a:rPr lang="en-US" altLang="en-US" dirty="0" err="1" smtClean="0"/>
              <a:t>emploie</a:t>
            </a:r>
            <a:r>
              <a:rPr lang="en-US" altLang="en-US" dirty="0" smtClean="0"/>
              <a:t> </a:t>
            </a:r>
            <a:r>
              <a:rPr lang="en-US" altLang="en-US" dirty="0"/>
              <a:t>le temps </a:t>
            </a:r>
            <a:r>
              <a:rPr lang="en-US" altLang="en-US" dirty="0" err="1"/>
              <a:t>pr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sent</a:t>
            </a:r>
            <a:r>
              <a:rPr lang="en-US" altLang="en-US" dirty="0"/>
              <a:t> du </a:t>
            </a:r>
            <a:r>
              <a:rPr lang="en-US" altLang="en-US" dirty="0" err="1"/>
              <a:t>verbe</a:t>
            </a:r>
            <a:r>
              <a:rPr lang="en-US" altLang="en-US" dirty="0"/>
              <a:t> avec </a:t>
            </a:r>
            <a:r>
              <a:rPr lang="en-US" altLang="en-US" i="1" dirty="0" err="1"/>
              <a:t>depuis</a:t>
            </a:r>
            <a:r>
              <a:rPr lang="en-US" alt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err="1"/>
              <a:t>Depuis</a:t>
            </a:r>
            <a:r>
              <a:rPr lang="en-US" altLang="en-US" dirty="0"/>
              <a:t> </a:t>
            </a:r>
            <a:r>
              <a:rPr lang="en-US" altLang="en-US" dirty="0" err="1"/>
              <a:t>quand</a:t>
            </a:r>
            <a:r>
              <a:rPr lang="en-US" altLang="en-US" dirty="0"/>
              <a:t> </a:t>
            </a:r>
            <a:r>
              <a:rPr lang="en-US" dirty="0" err="1" smtClean="0"/>
              <a:t>ê</a:t>
            </a:r>
            <a:r>
              <a:rPr lang="en-US" altLang="en-US" dirty="0" err="1" smtClean="0"/>
              <a:t>tes-vous</a:t>
            </a:r>
            <a:r>
              <a:rPr lang="en-US" altLang="en-US" dirty="0" smtClean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Paris? 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(Je </a:t>
            </a:r>
            <a:r>
              <a:rPr lang="en-US" altLang="en-US" dirty="0" err="1"/>
              <a:t>suis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Paris </a:t>
            </a:r>
            <a:r>
              <a:rPr lang="en-US" altLang="en-US" dirty="0" err="1"/>
              <a:t>depuis</a:t>
            </a:r>
            <a:r>
              <a:rPr lang="en-US" altLang="en-US" dirty="0"/>
              <a:t> le 20 mars.)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(Je </a:t>
            </a:r>
            <a:r>
              <a:rPr lang="en-US" altLang="en-US" dirty="0" err="1"/>
              <a:t>suis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Paris </a:t>
            </a:r>
            <a:r>
              <a:rPr lang="en-US" altLang="en-US" dirty="0" err="1"/>
              <a:t>depuis</a:t>
            </a:r>
            <a:r>
              <a:rPr lang="en-US" altLang="en-US" dirty="0"/>
              <a:t> </a:t>
            </a:r>
            <a:r>
              <a:rPr lang="en-US" altLang="en-US" dirty="0" err="1"/>
              <a:t>mon</a:t>
            </a:r>
            <a:r>
              <a:rPr lang="en-US" altLang="en-US" dirty="0"/>
              <a:t> </a:t>
            </a:r>
            <a:r>
              <a:rPr lang="en-US" altLang="en-US" dirty="0" err="1"/>
              <a:t>arriv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e</a:t>
            </a:r>
            <a:r>
              <a:rPr lang="en-US" altLang="en-US" dirty="0"/>
              <a:t> en France.)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(Je </a:t>
            </a:r>
            <a:r>
              <a:rPr lang="en-US" altLang="en-US" dirty="0" err="1"/>
              <a:t>suis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</a:t>
            </a:r>
            <a:r>
              <a:rPr lang="en-US" altLang="en-US" dirty="0"/>
              <a:t> Paris </a:t>
            </a:r>
            <a:r>
              <a:rPr lang="en-US" altLang="en-US" dirty="0" err="1"/>
              <a:t>depuis</a:t>
            </a:r>
            <a:r>
              <a:rPr lang="en-US" altLang="en-US" dirty="0"/>
              <a:t> </a:t>
            </a:r>
            <a:r>
              <a:rPr lang="en-US" altLang="en-US" dirty="0" err="1"/>
              <a:t>que</a:t>
            </a:r>
            <a:r>
              <a:rPr lang="en-US" altLang="en-US" dirty="0"/>
              <a:t> je </a:t>
            </a:r>
            <a:r>
              <a:rPr lang="en-US" altLang="en-US" dirty="0" err="1"/>
              <a:t>suis</a:t>
            </a:r>
            <a:r>
              <a:rPr lang="en-US" altLang="en-US" dirty="0"/>
              <a:t> </a:t>
            </a:r>
            <a:r>
              <a:rPr lang="en-US" altLang="en-US" dirty="0" err="1"/>
              <a:t>arriv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/>
              <a:t> en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France)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Depuis combien de temps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tudiez-vous 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fran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ais?(pour cette question la r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ponse peut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prendre quatre formes possibles.)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(Nous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tudions le fran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ais </a:t>
            </a:r>
            <a:r>
              <a:rPr lang="en-US" altLang="en-US" i="1"/>
              <a:t>depuis </a:t>
            </a:r>
            <a:r>
              <a:rPr lang="en-US" altLang="en-US"/>
              <a:t>deux semaines.)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(</a:t>
            </a:r>
            <a:r>
              <a:rPr lang="en-US" altLang="en-US" i="1"/>
              <a:t>Voil</a:t>
            </a:r>
            <a:r>
              <a:rPr lang="en-US" altLang="en-US" i="1">
                <a:cs typeface="Arial" charset="0"/>
              </a:rPr>
              <a:t>à</a:t>
            </a:r>
            <a:r>
              <a:rPr lang="en-US" altLang="en-US" i="1"/>
              <a:t> </a:t>
            </a:r>
            <a:r>
              <a:rPr lang="en-US" altLang="en-US"/>
              <a:t>deux semaines que nous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tudions le fran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ais.)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/>
              <a:t>(Il y a </a:t>
            </a:r>
            <a:r>
              <a:rPr lang="en-US" altLang="en-US"/>
              <a:t>deux semaines que nous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tudions le fran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ais.)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/>
              <a:t>(</a:t>
            </a:r>
            <a:r>
              <a:rPr lang="en-US" altLang="en-US" i="1">
                <a:cs typeface="Arial" charset="0"/>
              </a:rPr>
              <a:t>Ç</a:t>
            </a:r>
            <a:r>
              <a:rPr lang="en-US" altLang="en-US" i="1"/>
              <a:t>a fait </a:t>
            </a:r>
            <a:r>
              <a:rPr lang="en-US" altLang="en-US"/>
              <a:t>deux semaines que nous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tudions 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fran</a:t>
            </a:r>
            <a:r>
              <a:rPr lang="en-US" altLang="en-US">
                <a:cs typeface="Arial" charset="0"/>
              </a:rPr>
              <a:t>ç</a:t>
            </a:r>
            <a:r>
              <a:rPr lang="en-US" altLang="en-US"/>
              <a:t>ais.)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L’emploi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9248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i="1" dirty="0"/>
              <a:t>MAIS: avec </a:t>
            </a:r>
            <a:r>
              <a:rPr lang="en-US" altLang="en-US" i="1" dirty="0" err="1"/>
              <a:t>une</a:t>
            </a:r>
            <a:r>
              <a:rPr lang="en-US" altLang="en-US" i="1" dirty="0"/>
              <a:t> </a:t>
            </a:r>
            <a:r>
              <a:rPr lang="en-US" altLang="en-US" i="1" dirty="0" err="1"/>
              <a:t>n</a:t>
            </a:r>
            <a:r>
              <a:rPr lang="en-US" altLang="en-US" i="1" dirty="0" err="1">
                <a:cs typeface="Arial" charset="0"/>
              </a:rPr>
              <a:t>é</a:t>
            </a:r>
            <a:r>
              <a:rPr lang="en-US" altLang="en-US" i="1" dirty="0" err="1"/>
              <a:t>gation</a:t>
            </a:r>
            <a:r>
              <a:rPr lang="en-US" altLang="en-US" i="1" dirty="0"/>
              <a:t>, </a:t>
            </a:r>
            <a:r>
              <a:rPr lang="en-US" altLang="en-US" dirty="0" err="1"/>
              <a:t>comme</a:t>
            </a:r>
            <a:r>
              <a:rPr lang="en-US" altLang="en-US" dirty="0"/>
              <a:t> </a:t>
            </a:r>
            <a:r>
              <a:rPr lang="en-US" altLang="en-US" dirty="0" err="1"/>
              <a:t>l’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dirty="0" err="1"/>
              <a:t>tat</a:t>
            </a:r>
            <a:r>
              <a:rPr lang="en-US" altLang="en-US" dirty="0"/>
              <a:t> ne </a:t>
            </a:r>
            <a:r>
              <a:rPr lang="en-US" altLang="en-US" dirty="0" err="1"/>
              <a:t>dure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plus, on </a:t>
            </a:r>
            <a:r>
              <a:rPr lang="en-US" altLang="en-US" dirty="0" err="1" smtClean="0"/>
              <a:t>emploie</a:t>
            </a:r>
            <a:r>
              <a:rPr lang="en-US" altLang="en-US" dirty="0" smtClean="0"/>
              <a:t> </a:t>
            </a:r>
            <a:r>
              <a:rPr lang="en-US" altLang="en-US" dirty="0" err="1"/>
              <a:t>souvent</a:t>
            </a:r>
            <a:r>
              <a:rPr lang="en-US" altLang="en-US" dirty="0"/>
              <a:t> le pass</a:t>
            </a:r>
            <a:r>
              <a:rPr lang="en-US" altLang="en-US" dirty="0">
                <a:cs typeface="Arial" charset="0"/>
              </a:rPr>
              <a:t>é</a:t>
            </a:r>
            <a:r>
              <a:rPr lang="en-US" altLang="en-US" dirty="0"/>
              <a:t> </a:t>
            </a:r>
            <a:r>
              <a:rPr lang="en-US" altLang="en-US" dirty="0" err="1" smtClean="0"/>
              <a:t>compos</a:t>
            </a:r>
            <a:r>
              <a:rPr lang="en-US" altLang="en-US" dirty="0" err="1" smtClean="0">
                <a:cs typeface="Arial" charset="0"/>
              </a:rPr>
              <a:t>é</a:t>
            </a:r>
            <a:r>
              <a:rPr lang="en-US" altLang="en-US" dirty="0"/>
              <a:t> </a:t>
            </a:r>
            <a:r>
              <a:rPr lang="en-US" altLang="en-US" dirty="0" smtClean="0"/>
              <a:t>avec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depuis</a:t>
            </a:r>
            <a:r>
              <a:rPr lang="en-US" altLang="en-US" i="1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i="1" dirty="0"/>
          </a:p>
          <a:p>
            <a:pPr>
              <a:lnSpc>
                <a:spcPct val="90000"/>
              </a:lnSpc>
            </a:pPr>
            <a:r>
              <a:rPr lang="en-US" altLang="en-US" i="1" dirty="0"/>
              <a:t>Je </a:t>
            </a:r>
            <a:r>
              <a:rPr lang="en-US" altLang="en-US" i="1" dirty="0" err="1"/>
              <a:t>n’ai</a:t>
            </a:r>
            <a:r>
              <a:rPr lang="en-US" altLang="en-US" i="1" dirty="0"/>
              <a:t> pas 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i="1" dirty="0" err="1"/>
              <a:t>tudi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i="1" dirty="0"/>
              <a:t> le </a:t>
            </a:r>
            <a:r>
              <a:rPr lang="en-US" altLang="en-US" i="1" dirty="0" err="1"/>
              <a:t>fran</a:t>
            </a:r>
            <a:r>
              <a:rPr lang="en-US" altLang="en-US" i="1" dirty="0" err="1">
                <a:cs typeface="Arial" charset="0"/>
              </a:rPr>
              <a:t>ç</a:t>
            </a:r>
            <a:r>
              <a:rPr lang="en-US" altLang="en-US" i="1" dirty="0" err="1"/>
              <a:t>ais</a:t>
            </a:r>
            <a:r>
              <a:rPr lang="en-US" altLang="en-US" i="1" dirty="0"/>
              <a:t> </a:t>
            </a:r>
            <a:r>
              <a:rPr lang="en-US" altLang="en-US" i="1" dirty="0" err="1"/>
              <a:t>depuis</a:t>
            </a:r>
            <a:r>
              <a:rPr lang="en-US" altLang="en-US" i="1" dirty="0"/>
              <a:t> </a:t>
            </a:r>
            <a:r>
              <a:rPr lang="en-US" altLang="en-US" i="1" dirty="0" err="1"/>
              <a:t>deux</a:t>
            </a:r>
            <a:r>
              <a:rPr lang="en-US" altLang="en-US" i="1" dirty="0"/>
              <a:t> </a:t>
            </a:r>
            <a:r>
              <a:rPr lang="en-US" altLang="en-US" i="1" dirty="0" err="1"/>
              <a:t>semaines</a:t>
            </a:r>
            <a:r>
              <a:rPr lang="en-US" altLang="en-US" i="1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Nous </a:t>
            </a:r>
            <a:r>
              <a:rPr lang="en-US" altLang="en-US" i="1" dirty="0" err="1"/>
              <a:t>n’avons</a:t>
            </a:r>
            <a:r>
              <a:rPr lang="en-US" altLang="en-US" i="1" dirty="0"/>
              <a:t> pas </a:t>
            </a:r>
            <a:r>
              <a:rPr lang="en-US" altLang="en-US" i="1" dirty="0" err="1"/>
              <a:t>visit</a:t>
            </a:r>
            <a:r>
              <a:rPr lang="en-US" altLang="en-US" dirty="0" err="1">
                <a:cs typeface="Arial" charset="0"/>
              </a:rPr>
              <a:t>é</a:t>
            </a:r>
            <a:r>
              <a:rPr lang="en-US" altLang="en-US" i="1" dirty="0"/>
              <a:t> la France </a:t>
            </a:r>
            <a:r>
              <a:rPr lang="en-US" altLang="en-US" i="1" dirty="0" err="1"/>
              <a:t>depuis</a:t>
            </a:r>
            <a:r>
              <a:rPr lang="en-US" altLang="en-US" i="1" dirty="0"/>
              <a:t> </a:t>
            </a:r>
            <a:r>
              <a:rPr lang="en-US" altLang="en-US" i="1" dirty="0" err="1"/>
              <a:t>trois</a:t>
            </a:r>
            <a:r>
              <a:rPr lang="en-US" altLang="en-US" i="1" dirty="0"/>
              <a:t> ans.</a:t>
            </a:r>
          </a:p>
          <a:p>
            <a:pPr>
              <a:lnSpc>
                <a:spcPct val="90000"/>
              </a:lnSpc>
            </a:pPr>
            <a:r>
              <a:rPr lang="en-US" altLang="en-US" i="1" dirty="0" err="1"/>
              <a:t>Ils</a:t>
            </a:r>
            <a:r>
              <a:rPr lang="en-US" altLang="en-US" i="1" dirty="0"/>
              <a:t> </a:t>
            </a:r>
            <a:r>
              <a:rPr lang="en-US" altLang="en-US" i="1" dirty="0" err="1"/>
              <a:t>n’ont</a:t>
            </a:r>
            <a:r>
              <a:rPr lang="en-US" altLang="en-US" i="1" dirty="0"/>
              <a:t> pas vu </a:t>
            </a:r>
            <a:r>
              <a:rPr lang="en-US" altLang="en-US" i="1" dirty="0" err="1"/>
              <a:t>leurs</a:t>
            </a:r>
            <a:r>
              <a:rPr lang="en-US" altLang="en-US" i="1" dirty="0"/>
              <a:t> </a:t>
            </a:r>
            <a:r>
              <a:rPr lang="en-US" altLang="en-US" i="1" dirty="0" err="1"/>
              <a:t>petits-enfants</a:t>
            </a:r>
            <a:r>
              <a:rPr lang="en-US" altLang="en-US" i="1" dirty="0"/>
              <a:t> </a:t>
            </a:r>
            <a:r>
              <a:rPr lang="en-US" altLang="en-US" i="1" dirty="0" err="1"/>
              <a:t>depuis</a:t>
            </a:r>
            <a:r>
              <a:rPr lang="en-US" altLang="en-US" i="1" dirty="0"/>
              <a:t> No</a:t>
            </a:r>
            <a:r>
              <a:rPr lang="en-US" altLang="en-US" i="1" dirty="0">
                <a:cs typeface="Arial" charset="0"/>
              </a:rPr>
              <a:t>ë</a:t>
            </a:r>
            <a:r>
              <a:rPr lang="en-US" altLang="en-US" i="1" dirty="0"/>
              <a:t>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72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e. </a:t>
            </a:r>
            <a:r>
              <a:rPr lang="en-US" altLang="en-US" i="1"/>
              <a:t>Pendant que </a:t>
            </a:r>
            <a:r>
              <a:rPr lang="en-US" altLang="en-US"/>
              <a:t>indique la simultan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it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 de deux actions ou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tats.</a:t>
            </a:r>
          </a:p>
          <a:p>
            <a:r>
              <a:rPr lang="en-US" altLang="en-US"/>
              <a:t>Pendant que je suis </a:t>
            </a:r>
            <a:r>
              <a:rPr lang="en-US" altLang="en-US">
                <a:cs typeface="Arial" charset="0"/>
              </a:rPr>
              <a:t>à</a:t>
            </a:r>
            <a:r>
              <a:rPr lang="en-US" altLang="en-US"/>
              <a:t> Paris je visite autant de mus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es que possible.</a:t>
            </a:r>
          </a:p>
          <a:p>
            <a:r>
              <a:rPr lang="en-US" altLang="en-US"/>
              <a:t>Tu ne peux pas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tudier pendant que tu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coutes la radio.</a:t>
            </a:r>
          </a:p>
          <a:p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  <p:pic>
        <p:nvPicPr>
          <p:cNvPr id="162824" name="Picture 8" descr="MCj029011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343400"/>
            <a:ext cx="2319338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f. </a:t>
            </a:r>
            <a:r>
              <a:rPr lang="en-US" altLang="en-US" i="1"/>
              <a:t>Tandis que </a:t>
            </a:r>
            <a:r>
              <a:rPr lang="en-US" altLang="en-US"/>
              <a:t>indique un contraste entre deux actions ou 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tats simultan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s.</a:t>
            </a:r>
          </a:p>
          <a:p>
            <a:r>
              <a:rPr lang="en-US" altLang="en-US"/>
              <a:t>Ce n’est pas juste! Vous jouez tandis que je travaille.</a:t>
            </a:r>
          </a:p>
          <a:p>
            <a:r>
              <a:rPr lang="en-US" altLang="en-US"/>
              <a:t>Moi, j’habite New York tandis que mon fr</a:t>
            </a:r>
            <a:r>
              <a:rPr lang="en-US" altLang="en-US">
                <a:cs typeface="Arial" charset="0"/>
              </a:rPr>
              <a:t>è</a:t>
            </a:r>
            <a:r>
              <a:rPr lang="en-US" altLang="en-US"/>
              <a:t>re habite Paris.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L’imperatif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Il </a:t>
            </a:r>
            <a:r>
              <a:rPr lang="en-US" altLang="en-US" dirty="0" err="1"/>
              <a:t>existe</a:t>
            </a:r>
            <a:r>
              <a:rPr lang="en-US" altLang="en-US" dirty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forme</a:t>
            </a:r>
            <a:r>
              <a:rPr lang="en-US" altLang="en-US" dirty="0"/>
              <a:t> de </a:t>
            </a:r>
            <a:r>
              <a:rPr lang="en-US" altLang="en-US" dirty="0" err="1"/>
              <a:t>l’impératif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à la </a:t>
            </a:r>
            <a:r>
              <a:rPr lang="en-US" altLang="en-US" dirty="0" err="1">
                <a:cs typeface="Arial" charset="0"/>
              </a:rPr>
              <a:t>deuxième</a:t>
            </a:r>
            <a:endParaRPr lang="en-US" altLang="en-US" dirty="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en-US" dirty="0" err="1">
                <a:cs typeface="Arial" charset="0"/>
              </a:rPr>
              <a:t>personne</a:t>
            </a:r>
            <a:r>
              <a:rPr lang="en-US" altLang="en-US" dirty="0">
                <a:cs typeface="Arial" charset="0"/>
              </a:rPr>
              <a:t> du </a:t>
            </a:r>
            <a:r>
              <a:rPr lang="en-US" altLang="en-US" dirty="0" err="1">
                <a:cs typeface="Arial" charset="0"/>
              </a:rPr>
              <a:t>singulier</a:t>
            </a:r>
            <a:r>
              <a:rPr lang="en-US" altLang="en-US" dirty="0">
                <a:cs typeface="Arial" charset="0"/>
              </a:rPr>
              <a:t> et du </a:t>
            </a:r>
            <a:r>
              <a:rPr lang="en-US" altLang="en-US" dirty="0" err="1">
                <a:cs typeface="Arial" charset="0"/>
              </a:rPr>
              <a:t>pluriel</a:t>
            </a:r>
            <a:r>
              <a:rPr lang="en-US" altLang="en-US" dirty="0">
                <a:cs typeface="Arial" charset="0"/>
              </a:rPr>
              <a:t> et à la</a:t>
            </a:r>
          </a:p>
          <a:p>
            <a:pPr>
              <a:buFont typeface="Wingdings" pitchFamily="2" charset="2"/>
              <a:buNone/>
            </a:pPr>
            <a:r>
              <a:rPr lang="en-US" altLang="en-US" dirty="0">
                <a:cs typeface="Arial" charset="0"/>
              </a:rPr>
              <a:t>p</a:t>
            </a:r>
            <a:r>
              <a:rPr lang="en-US" altLang="en-US" dirty="0" smtClean="0">
                <a:cs typeface="Arial" charset="0"/>
              </a:rPr>
              <a:t>remière </a:t>
            </a:r>
            <a:r>
              <a:rPr lang="en-US" altLang="en-US" dirty="0" err="1">
                <a:cs typeface="Arial" charset="0"/>
              </a:rPr>
              <a:t>personne</a:t>
            </a:r>
            <a:r>
              <a:rPr lang="en-US" altLang="en-US" dirty="0">
                <a:cs typeface="Arial" charset="0"/>
              </a:rPr>
              <a:t> du </a:t>
            </a:r>
            <a:r>
              <a:rPr lang="en-US" altLang="en-US" dirty="0" err="1">
                <a:cs typeface="Arial" charset="0"/>
              </a:rPr>
              <a:t>pluriel</a:t>
            </a:r>
            <a:r>
              <a:rPr lang="en-US" altLang="en-US" dirty="0">
                <a:cs typeface="Arial" charset="0"/>
              </a:rPr>
              <a:t>.  En </a:t>
            </a:r>
            <a:r>
              <a:rPr lang="en-US" altLang="en-US" dirty="0" err="1">
                <a:cs typeface="Arial" charset="0"/>
              </a:rPr>
              <a:t>générale</a:t>
            </a:r>
            <a:r>
              <a:rPr lang="en-US" altLang="en-US" dirty="0">
                <a:cs typeface="Arial" charset="0"/>
              </a:rPr>
              <a:t>, </a:t>
            </a:r>
          </a:p>
          <a:p>
            <a:pPr>
              <a:buFont typeface="Wingdings" pitchFamily="2" charset="2"/>
              <a:buNone/>
            </a:pPr>
            <a:r>
              <a:rPr lang="en-US" altLang="en-US" dirty="0" err="1">
                <a:cs typeface="Arial" charset="0"/>
              </a:rPr>
              <a:t>dans</a:t>
            </a:r>
            <a:r>
              <a:rPr lang="en-US" altLang="en-US" dirty="0">
                <a:cs typeface="Arial" charset="0"/>
              </a:rPr>
              <a:t> les </a:t>
            </a:r>
            <a:r>
              <a:rPr lang="en-US" altLang="en-US" dirty="0" err="1">
                <a:cs typeface="Arial" charset="0"/>
              </a:rPr>
              <a:t>trois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cas</a:t>
            </a:r>
            <a:r>
              <a:rPr lang="en-US" altLang="en-US" dirty="0">
                <a:cs typeface="Arial" charset="0"/>
              </a:rPr>
              <a:t>, la </a:t>
            </a:r>
            <a:r>
              <a:rPr lang="en-US" altLang="en-US" dirty="0" err="1">
                <a:cs typeface="Arial" charset="0"/>
              </a:rPr>
              <a:t>forme</a:t>
            </a:r>
            <a:r>
              <a:rPr lang="en-US" altLang="en-US" dirty="0">
                <a:cs typeface="Arial" charset="0"/>
              </a:rPr>
              <a:t> de </a:t>
            </a:r>
            <a:r>
              <a:rPr lang="en-US" altLang="en-US" dirty="0" err="1">
                <a:cs typeface="Arial" charset="0"/>
              </a:rPr>
              <a:t>l’impératif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est</a:t>
            </a:r>
            <a:r>
              <a:rPr lang="en-US" altLang="en-US" dirty="0">
                <a:cs typeface="Arial" charset="0"/>
              </a:rPr>
              <a:t> la </a:t>
            </a:r>
          </a:p>
          <a:p>
            <a:pPr>
              <a:buFont typeface="Wingdings" pitchFamily="2" charset="2"/>
              <a:buNone/>
            </a:pPr>
            <a:r>
              <a:rPr lang="en-US" altLang="en-US" dirty="0" err="1">
                <a:cs typeface="Arial" charset="0"/>
              </a:rPr>
              <a:t>même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que</a:t>
            </a:r>
            <a:r>
              <a:rPr lang="en-US" altLang="en-US" dirty="0">
                <a:cs typeface="Arial" charset="0"/>
              </a:rPr>
              <a:t> la </a:t>
            </a:r>
            <a:r>
              <a:rPr lang="en-US" altLang="en-US" dirty="0" err="1">
                <a:cs typeface="Arial" charset="0"/>
              </a:rPr>
              <a:t>forme</a:t>
            </a:r>
            <a:r>
              <a:rPr lang="en-US" altLang="en-US" dirty="0">
                <a:cs typeface="Arial" charset="0"/>
              </a:rPr>
              <a:t> du </a:t>
            </a:r>
            <a:r>
              <a:rPr lang="en-US" altLang="en-US" dirty="0" err="1">
                <a:cs typeface="Arial" charset="0"/>
              </a:rPr>
              <a:t>présent</a:t>
            </a:r>
            <a:r>
              <a:rPr lang="en-US" altLang="en-US" dirty="0">
                <a:cs typeface="Arial" charset="0"/>
              </a:rPr>
              <a:t>, sans le </a:t>
            </a:r>
            <a:r>
              <a:rPr lang="en-US" altLang="en-US" dirty="0" err="1">
                <a:cs typeface="Arial" charset="0"/>
              </a:rPr>
              <a:t>sujet</a:t>
            </a:r>
            <a:r>
              <a:rPr lang="en-US" altLang="en-US" dirty="0">
                <a:cs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dirty="0" err="1">
                <a:cs typeface="Arial" charset="0"/>
              </a:rPr>
              <a:t>Mais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il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faut</a:t>
            </a: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>
                <a:cs typeface="Arial" charset="0"/>
              </a:rPr>
              <a:t>noter</a:t>
            </a:r>
            <a:r>
              <a:rPr lang="en-US" altLang="en-US" dirty="0">
                <a:cs typeface="Arial" charset="0"/>
              </a:rPr>
              <a:t> les exceptions </a:t>
            </a:r>
            <a:r>
              <a:rPr lang="en-US" altLang="en-US" dirty="0" err="1">
                <a:cs typeface="Arial" charset="0"/>
              </a:rPr>
              <a:t>suivantes</a:t>
            </a:r>
            <a:r>
              <a:rPr lang="en-US" altLang="en-US" dirty="0"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 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1. Pour les verbes de la première conjugaison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(et </a:t>
            </a:r>
            <a:r>
              <a:rPr lang="en-US" altLang="en-US" sz="2400" i="1"/>
              <a:t>aller</a:t>
            </a:r>
            <a:r>
              <a:rPr lang="en-US" altLang="en-US" sz="2400"/>
              <a:t>), le </a:t>
            </a:r>
            <a:r>
              <a:rPr lang="en-US" altLang="en-US" sz="2400" i="1"/>
              <a:t>s</a:t>
            </a:r>
            <a:r>
              <a:rPr lang="en-US" altLang="en-US" sz="2400"/>
              <a:t> final de la deuxième personne est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supprimé.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240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	Va!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	Mange!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240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Remarquez bien:  Ces formes irrégulières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existent pour des raisons de prononciation: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	Vas-y!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2400"/>
              <a:t>	Manges-en!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2400"/>
          </a:p>
          <a:p>
            <a:pPr marL="533400" indent="-533400">
              <a:buFont typeface="Wingdings" pitchFamily="2" charset="2"/>
              <a:buNone/>
            </a:pPr>
            <a:endParaRPr lang="en-US" altLang="en-US" sz="2400"/>
          </a:p>
        </p:txBody>
      </p:sp>
      <p:pic>
        <p:nvPicPr>
          <p:cNvPr id="235524" name="Picture 4" descr="Smiley-food-spaguett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6670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2. A la forme affirmative, les pronoms objets (y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compris les pronoms réfléchis) sont placés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après le verbe.  A la forme négative ils sont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placés avant le verbe.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Comparez: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Lève-toi		Ne te lève pas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Allez-vous-en	Ne vous en allez pas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Regardez-moi	Ne me regardez pas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en-US" altLang="en-US"/>
              <a:t>Terminaisons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010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Féminin:</a:t>
            </a:r>
          </a:p>
          <a:p>
            <a:pPr>
              <a:buFont typeface="Wingdings" pitchFamily="2" charset="2"/>
              <a:buNone/>
            </a:pPr>
            <a:endParaRPr lang="en-US" altLang="en-US" sz="2400" b="1" u="sng"/>
          </a:p>
          <a:p>
            <a:pPr>
              <a:buFont typeface="Wingdings" pitchFamily="2" charset="2"/>
              <a:buNone/>
            </a:pPr>
            <a:r>
              <a:rPr lang="en-US" altLang="en-US" sz="2400" b="1" u="sng"/>
              <a:t>-tion</a:t>
            </a:r>
            <a:r>
              <a:rPr lang="en-US" altLang="en-US" sz="2400"/>
              <a:t>				</a:t>
            </a:r>
            <a:r>
              <a:rPr lang="en-US" altLang="en-US" sz="2400" b="1" u="sng"/>
              <a:t>-t</a:t>
            </a:r>
            <a:r>
              <a:rPr lang="en-US" altLang="en-US" sz="2400" b="1" u="sng">
                <a:cs typeface="Arial" charset="0"/>
              </a:rPr>
              <a:t>é</a:t>
            </a:r>
            <a:r>
              <a:rPr lang="en-US" altLang="en-US" sz="2400" b="1" u="sng"/>
              <a:t>, -i</a:t>
            </a:r>
            <a:r>
              <a:rPr lang="en-US" altLang="en-US" sz="2400" b="1" u="sng">
                <a:cs typeface="Arial" charset="0"/>
              </a:rPr>
              <a:t>é</a:t>
            </a:r>
            <a:endParaRPr lang="en-US" altLang="en-US" sz="2400" b="1" u="sng"/>
          </a:p>
          <a:p>
            <a:pPr>
              <a:buFont typeface="Wingdings" pitchFamily="2" charset="2"/>
              <a:buNone/>
            </a:pPr>
            <a:r>
              <a:rPr lang="en-US" altLang="en-US" sz="2400"/>
              <a:t>La nation			La puret</a:t>
            </a:r>
            <a:r>
              <a:rPr lang="en-US" altLang="en-US" sz="2400">
                <a:cs typeface="Arial" charset="0"/>
              </a:rPr>
              <a:t>é</a:t>
            </a:r>
            <a:endParaRPr lang="en-US" altLang="en-US" sz="2400"/>
          </a:p>
          <a:p>
            <a:pPr>
              <a:buFont typeface="Wingdings" pitchFamily="2" charset="2"/>
              <a:buNone/>
            </a:pPr>
            <a:r>
              <a:rPr lang="en-US" altLang="en-US" sz="2400"/>
              <a:t>La r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volution			L’amiti</a:t>
            </a:r>
            <a:r>
              <a:rPr lang="en-US" altLang="en-US" sz="2400">
                <a:cs typeface="Arial" charset="0"/>
              </a:rPr>
              <a:t>é</a:t>
            </a: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r>
              <a:rPr lang="en-US" altLang="en-US" sz="2400" b="1" u="sng"/>
              <a:t>-ison</a:t>
            </a:r>
            <a:r>
              <a:rPr lang="en-US" altLang="en-US" sz="2400"/>
              <a:t>				</a:t>
            </a:r>
            <a:r>
              <a:rPr lang="en-US" altLang="en-US" sz="2400" b="1" u="sng"/>
              <a:t>-eur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La maison			La valeur	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La prison			La couleur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				L’ardeur (</a:t>
            </a:r>
            <a:r>
              <a:rPr lang="en-US" altLang="en-US" sz="2400" i="1"/>
              <a:t>MAIS:</a:t>
            </a:r>
            <a:r>
              <a:rPr lang="en-US" altLang="en-US" sz="2400"/>
              <a:t> le bonheur, le 					     malheur)</a:t>
            </a:r>
          </a:p>
        </p:txBody>
      </p:sp>
      <p:pic>
        <p:nvPicPr>
          <p:cNvPr id="102414" name="Picture 14" descr="MPj043946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57400"/>
            <a:ext cx="24828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Formation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3. Impératifs irréguliers: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 b="1"/>
              <a:t>Etre		Avoir		Savoir	Vouloir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sois 		aie		sache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soyons 	ayons	sachions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soyez	ayez		sachiez	veuillez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Emploi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L’impératif</a:t>
            </a:r>
            <a:r>
              <a:rPr lang="en-US" altLang="en-US" dirty="0"/>
              <a:t> </a:t>
            </a:r>
            <a:r>
              <a:rPr lang="en-US" altLang="en-US" dirty="0" err="1" smtClean="0"/>
              <a:t>s’emploie</a:t>
            </a:r>
            <a:r>
              <a:rPr lang="en-US" altLang="en-US" dirty="0" smtClean="0"/>
              <a:t> </a:t>
            </a:r>
            <a:r>
              <a:rPr lang="en-US" altLang="en-US" dirty="0"/>
              <a:t>pour </a:t>
            </a:r>
            <a:r>
              <a:rPr lang="en-US" altLang="en-US" dirty="0" err="1"/>
              <a:t>exprimer</a:t>
            </a:r>
            <a:r>
              <a:rPr lang="en-US" altLang="en-US" dirty="0"/>
              <a:t> un </a:t>
            </a:r>
            <a:r>
              <a:rPr lang="en-US" altLang="en-US" dirty="0" err="1"/>
              <a:t>ordre</a:t>
            </a:r>
            <a:r>
              <a:rPr lang="en-US" altLang="en-US" dirty="0"/>
              <a:t> au </a:t>
            </a:r>
            <a:r>
              <a:rPr lang="en-US" altLang="en-US" dirty="0" err="1"/>
              <a:t>présent</a:t>
            </a:r>
            <a:r>
              <a:rPr lang="en-US" altLang="en-US" dirty="0"/>
              <a:t> au </a:t>
            </a:r>
            <a:r>
              <a:rPr lang="en-US" altLang="en-US" dirty="0" err="1"/>
              <a:t>futur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 err="1"/>
              <a:t>Dépêchez-vous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Si </a:t>
            </a:r>
            <a:r>
              <a:rPr lang="en-US" altLang="en-US" dirty="0" err="1"/>
              <a:t>tu</a:t>
            </a:r>
            <a:r>
              <a:rPr lang="en-US" altLang="en-US" dirty="0"/>
              <a:t> arrives </a:t>
            </a:r>
            <a:r>
              <a:rPr lang="en-US" altLang="en-US" dirty="0" err="1"/>
              <a:t>avant</a:t>
            </a:r>
            <a:r>
              <a:rPr lang="en-US" altLang="en-US" dirty="0"/>
              <a:t> midi, </a:t>
            </a:r>
            <a:r>
              <a:rPr lang="en-US" altLang="en-US" dirty="0" err="1"/>
              <a:t>téléphone-moi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Remarquez</a:t>
            </a:r>
            <a:r>
              <a:rPr lang="en-US" altLang="en-US" dirty="0"/>
              <a:t> </a:t>
            </a:r>
            <a:r>
              <a:rPr lang="en-US" altLang="en-US" dirty="0" err="1"/>
              <a:t>bien</a:t>
            </a:r>
            <a:r>
              <a:rPr lang="en-US" altLang="en-US" dirty="0"/>
              <a:t>: </a:t>
            </a:r>
            <a:r>
              <a:rPr lang="en-US" altLang="en-US" dirty="0" err="1"/>
              <a:t>l’emploi</a:t>
            </a:r>
            <a:r>
              <a:rPr lang="en-US" altLang="en-US" dirty="0"/>
              <a:t> </a:t>
            </a:r>
            <a:r>
              <a:rPr lang="en-US" altLang="en-US" dirty="0" err="1"/>
              <a:t>particulier</a:t>
            </a:r>
            <a:r>
              <a:rPr lang="en-US" altLang="en-US" dirty="0"/>
              <a:t> de </a:t>
            </a:r>
            <a:r>
              <a:rPr lang="en-US" altLang="en-US" i="1" dirty="0" err="1"/>
              <a:t>veuillez</a:t>
            </a:r>
            <a:r>
              <a:rPr lang="en-US" altLang="en-US" i="1" dirty="0"/>
              <a:t> </a:t>
            </a:r>
            <a:r>
              <a:rPr lang="en-US" altLang="en-US" dirty="0" err="1"/>
              <a:t>comme</a:t>
            </a:r>
            <a:r>
              <a:rPr lang="en-US" altLang="en-US" dirty="0"/>
              <a:t> </a:t>
            </a:r>
            <a:r>
              <a:rPr lang="en-US" altLang="en-US" dirty="0" err="1"/>
              <a:t>formule</a:t>
            </a:r>
            <a:r>
              <a:rPr lang="en-US" altLang="en-US" dirty="0"/>
              <a:t> de politesse.</a:t>
            </a:r>
          </a:p>
          <a:p>
            <a:pPr lvl="1"/>
            <a:r>
              <a:rPr lang="en-US" altLang="en-US" dirty="0" err="1"/>
              <a:t>Comparez</a:t>
            </a:r>
            <a:r>
              <a:rPr lang="en-US" altLang="en-US" dirty="0"/>
              <a:t>:  </a:t>
            </a:r>
            <a:r>
              <a:rPr lang="en-US" altLang="en-US" dirty="0" err="1"/>
              <a:t>Veuillez</a:t>
            </a:r>
            <a:r>
              <a:rPr lang="en-US" altLang="en-US" dirty="0"/>
              <a:t> </a:t>
            </a:r>
            <a:r>
              <a:rPr lang="en-US" altLang="en-US" dirty="0" err="1"/>
              <a:t>m’excuser</a:t>
            </a:r>
            <a:r>
              <a:rPr lang="en-US" altLang="en-US" dirty="0"/>
              <a:t>.  </a:t>
            </a:r>
            <a:r>
              <a:rPr lang="en-US" altLang="en-US" dirty="0" err="1"/>
              <a:t>Excusez-moi</a:t>
            </a:r>
            <a:r>
              <a:rPr lang="en-US" altLang="en-US" dirty="0"/>
              <a:t> </a:t>
            </a:r>
            <a:r>
              <a:rPr lang="en-US" altLang="en-US" dirty="0" err="1"/>
              <a:t>s’il</a:t>
            </a:r>
            <a:r>
              <a:rPr lang="en-US" altLang="en-US" dirty="0"/>
              <a:t> </a:t>
            </a:r>
            <a:r>
              <a:rPr lang="en-US" altLang="en-US" dirty="0" err="1"/>
              <a:t>vous</a:t>
            </a:r>
            <a:r>
              <a:rPr lang="en-US" altLang="en-US" dirty="0"/>
              <a:t> </a:t>
            </a:r>
            <a:r>
              <a:rPr lang="en-US" altLang="en-US" dirty="0" err="1"/>
              <a:t>plaît</a:t>
            </a:r>
            <a:r>
              <a:rPr lang="en-US" altLang="en-US" dirty="0"/>
              <a:t>.</a:t>
            </a:r>
          </a:p>
          <a:p>
            <a:pPr lvl="1"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Passif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Contrairement</a:t>
            </a:r>
            <a:r>
              <a:rPr lang="en-US" altLang="en-US" dirty="0"/>
              <a:t> à </a:t>
            </a:r>
            <a:r>
              <a:rPr lang="en-US" altLang="en-US" dirty="0" err="1"/>
              <a:t>l’anglais</a:t>
            </a:r>
            <a:r>
              <a:rPr lang="en-US" altLang="en-US" dirty="0"/>
              <a:t>, le </a:t>
            </a:r>
            <a:r>
              <a:rPr lang="en-US" altLang="en-US" dirty="0" err="1"/>
              <a:t>passif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voix</a:t>
            </a:r>
            <a:r>
              <a:rPr lang="en-US" altLang="en-US" dirty="0"/>
              <a:t> qui </a:t>
            </a:r>
            <a:r>
              <a:rPr lang="en-US" altLang="en-US" dirty="0" err="1"/>
              <a:t>s’emloie</a:t>
            </a:r>
            <a:r>
              <a:rPr lang="en-US" altLang="en-US" dirty="0"/>
              <a:t> </a:t>
            </a:r>
            <a:r>
              <a:rPr lang="en-US" altLang="en-US" dirty="0" err="1"/>
              <a:t>très</a:t>
            </a:r>
            <a:r>
              <a:rPr lang="en-US" altLang="en-US" dirty="0"/>
              <a:t> </a:t>
            </a:r>
            <a:r>
              <a:rPr lang="en-US" altLang="en-US" dirty="0" err="1"/>
              <a:t>peu</a:t>
            </a:r>
            <a:r>
              <a:rPr lang="en-US" altLang="en-US" dirty="0"/>
              <a:t> en </a:t>
            </a:r>
            <a:r>
              <a:rPr lang="en-US" altLang="en-US" dirty="0" err="1"/>
              <a:t>français</a:t>
            </a:r>
            <a:r>
              <a:rPr lang="en-US" altLang="en-US" dirty="0"/>
              <a:t>.  Il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généralement</a:t>
            </a:r>
            <a:r>
              <a:rPr lang="en-US" altLang="en-US" dirty="0"/>
              <a:t> </a:t>
            </a:r>
            <a:r>
              <a:rPr lang="en-US" altLang="en-US" dirty="0" err="1"/>
              <a:t>préférable</a:t>
            </a:r>
            <a:r>
              <a:rPr lang="en-US" altLang="en-US" dirty="0"/>
              <a:t> </a:t>
            </a:r>
            <a:r>
              <a:rPr lang="en-US" altLang="en-US" dirty="0" err="1"/>
              <a:t>d’employer</a:t>
            </a:r>
            <a:r>
              <a:rPr lang="en-US" altLang="en-US" dirty="0"/>
              <a:t> la </a:t>
            </a:r>
            <a:r>
              <a:rPr lang="en-US" altLang="en-US" dirty="0" err="1"/>
              <a:t>voix</a:t>
            </a:r>
            <a:r>
              <a:rPr lang="en-US" altLang="en-US" dirty="0"/>
              <a:t> active.  </a:t>
            </a:r>
            <a:r>
              <a:rPr lang="en-US" altLang="en-US" dirty="0" err="1"/>
              <a:t>Quand</a:t>
            </a:r>
            <a:r>
              <a:rPr lang="en-US" altLang="en-US" dirty="0"/>
              <a:t> le </a:t>
            </a:r>
            <a:r>
              <a:rPr lang="en-US" altLang="en-US" dirty="0" err="1" smtClean="0"/>
              <a:t>verb</a:t>
            </a:r>
            <a:r>
              <a:rPr lang="en-US" altLang="en-US" dirty="0" err="1" smtClean="0"/>
              <a:t>e</a:t>
            </a:r>
            <a:r>
              <a:rPr lang="en-US" altLang="en-US" dirty="0" smtClean="0"/>
              <a:t> </a:t>
            </a:r>
            <a:r>
              <a:rPr lang="en-US" altLang="en-US" dirty="0" err="1"/>
              <a:t>actif</a:t>
            </a:r>
            <a:r>
              <a:rPr lang="en-US" altLang="en-US" dirty="0"/>
              <a:t> </a:t>
            </a:r>
            <a:r>
              <a:rPr lang="en-US" altLang="en-US" dirty="0" err="1"/>
              <a:t>n’a</a:t>
            </a:r>
            <a:r>
              <a:rPr lang="en-US" altLang="en-US" dirty="0"/>
              <a:t> pas de </a:t>
            </a:r>
            <a:r>
              <a:rPr lang="en-US" altLang="en-US" dirty="0" err="1"/>
              <a:t>sujet</a:t>
            </a:r>
            <a:r>
              <a:rPr lang="en-US" altLang="en-US" dirty="0"/>
              <a:t> précis, on </a:t>
            </a:r>
            <a:r>
              <a:rPr lang="en-US" altLang="en-US" dirty="0" err="1"/>
              <a:t>évite</a:t>
            </a:r>
            <a:r>
              <a:rPr lang="en-US" altLang="en-US" dirty="0"/>
              <a:t> la </a:t>
            </a:r>
            <a:r>
              <a:rPr lang="en-US" altLang="en-US" dirty="0" err="1"/>
              <a:t>forme</a:t>
            </a:r>
            <a:r>
              <a:rPr lang="en-US" altLang="en-US" dirty="0"/>
              <a:t> passive en </a:t>
            </a:r>
            <a:r>
              <a:rPr lang="en-US" altLang="en-US" dirty="0" err="1"/>
              <a:t>employant</a:t>
            </a:r>
            <a:r>
              <a:rPr lang="en-US" altLang="en-US" dirty="0"/>
              <a:t> </a:t>
            </a:r>
            <a:r>
              <a:rPr lang="en-US" altLang="en-US" i="1" dirty="0"/>
              <a:t>on </a:t>
            </a:r>
            <a:r>
              <a:rPr lang="en-US" altLang="en-US" dirty="0"/>
              <a:t>(qui </a:t>
            </a:r>
            <a:r>
              <a:rPr lang="en-US" altLang="en-US" dirty="0" err="1"/>
              <a:t>remplace</a:t>
            </a:r>
            <a:r>
              <a:rPr lang="en-US" altLang="en-US" dirty="0"/>
              <a:t> </a:t>
            </a:r>
            <a:r>
              <a:rPr lang="en-US" altLang="en-US" i="1" dirty="0"/>
              <a:t>je, nous, </a:t>
            </a:r>
            <a:r>
              <a:rPr lang="en-US" altLang="en-US" i="1" dirty="0" err="1"/>
              <a:t>ils</a:t>
            </a:r>
            <a:r>
              <a:rPr lang="en-US" altLang="en-US" dirty="0"/>
              <a:t>,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i="1" dirty="0"/>
              <a:t>tout le monde</a:t>
            </a:r>
            <a:r>
              <a:rPr lang="en-US" altLang="en-US" dirty="0"/>
              <a:t>)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bien</a:t>
            </a:r>
            <a:r>
              <a:rPr lang="en-US" altLang="en-US" dirty="0"/>
              <a:t> la </a:t>
            </a:r>
            <a:r>
              <a:rPr lang="en-US" altLang="en-US" dirty="0" err="1"/>
              <a:t>forme</a:t>
            </a:r>
            <a:r>
              <a:rPr lang="en-US" altLang="en-US" dirty="0"/>
              <a:t> </a:t>
            </a:r>
            <a:r>
              <a:rPr lang="en-US" altLang="en-US" dirty="0" err="1"/>
              <a:t>pronominale</a:t>
            </a:r>
            <a:r>
              <a:rPr lang="en-US" altLang="en-US" dirty="0"/>
              <a:t> du </a:t>
            </a:r>
            <a:r>
              <a:rPr lang="en-US" altLang="en-US" dirty="0" err="1"/>
              <a:t>verbe</a:t>
            </a:r>
            <a:r>
              <a:rPr lang="en-US" altLang="en-US" dirty="0"/>
              <a:t>.  (</a:t>
            </a:r>
            <a:r>
              <a:rPr lang="en-US" altLang="en-US" dirty="0" err="1"/>
              <a:t>Voir</a:t>
            </a:r>
            <a:r>
              <a:rPr lang="en-US" altLang="en-US" dirty="0"/>
              <a:t> p. 10.)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Passif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Comparez:</a:t>
            </a:r>
          </a:p>
        </p:txBody>
      </p:sp>
      <p:graphicFrame>
        <p:nvGraphicFramePr>
          <p:cNvPr id="247846" name="Group 38"/>
          <p:cNvGraphicFramePr>
            <a:graphicFrameLocks noGrp="1"/>
          </p:cNvGraphicFramePr>
          <p:nvPr/>
        </p:nvGraphicFramePr>
        <p:xfrm>
          <a:off x="762000" y="2438400"/>
          <a:ext cx="8153400" cy="3763964"/>
        </p:xfrm>
        <a:graphic>
          <a:graphicData uri="http://schemas.openxmlformats.org/drawingml/2006/table">
            <a:tbl>
              <a:tblPr/>
              <a:tblGrid>
                <a:gridCol w="3751263"/>
                <a:gridCol w="4402137"/>
              </a:tblGrid>
              <a:tr h="642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Phrase Active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Phrase Passive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 livre est vendu à la librairie en ville.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vend ce livre à la librairie en ville.  Ce livre se vend à la librairie en ville.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Ces livres sont vendus à la librairie en ville.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 vend ces livres à la librairie en ville.  Ces livres se vendent à la librairie en ville.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Passif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Remarquez bien: Au lieu de décrire une action présente, le passif présent s’emploie quelquefois pour exprimer le résultat d’une action passé.</a:t>
            </a:r>
          </a:p>
          <a:p>
            <a:endParaRPr lang="en-US" altLang="en-US"/>
          </a:p>
          <a:p>
            <a:r>
              <a:rPr lang="en-US" altLang="en-US"/>
              <a:t>Comparez:  Notre travail est fini, je crois.  Notre travail est toujours fini avant six heures.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Passif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r>
              <a:rPr lang="en-US" altLang="en-US"/>
              <a:t>Après certains verbes, par est remplacé par de devant le complément quand on décrit un état.  Les verbes qui exigent souvent cet emploi sont: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	accompagner	entourer	respecter	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	aimer			obéir		suivre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	craindre		précéder	voir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Ex.  Il est aimé de ses collègues.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772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Certains groupes de mots ont tous le m</a:t>
            </a:r>
            <a:r>
              <a:rPr lang="en-US" altLang="en-US">
                <a:cs typeface="Arial" charset="0"/>
              </a:rPr>
              <a:t>ê</a:t>
            </a:r>
            <a:r>
              <a:rPr lang="en-US" altLang="en-US"/>
              <a:t>me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genre. Il va sans dire que tous les m</a:t>
            </a:r>
            <a:r>
              <a:rPr lang="en-US" altLang="en-US">
                <a:cs typeface="Arial" charset="0"/>
              </a:rPr>
              <a:t>â</a:t>
            </a:r>
            <a:r>
              <a:rPr lang="en-US" altLang="en-US"/>
              <a:t>les sont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masculins et que les femelles sont f</a:t>
            </a:r>
            <a:r>
              <a:rPr lang="en-US" altLang="en-US">
                <a:cs typeface="Arial" charset="0"/>
              </a:rPr>
              <a:t>é</a:t>
            </a:r>
            <a:r>
              <a:rPr lang="en-US" altLang="en-US"/>
              <a:t>minins. 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Sens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5064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/>
              <a:t>Masculin: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i="1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i="1" u="sng"/>
              <a:t>Les m</a:t>
            </a:r>
            <a:r>
              <a:rPr lang="en-US" altLang="en-US" sz="2400" b="1" i="1" u="sng">
                <a:cs typeface="Arial" charset="0"/>
              </a:rPr>
              <a:t>é</a:t>
            </a:r>
            <a:r>
              <a:rPr lang="en-US" altLang="en-US" sz="2400" b="1" i="1" u="sng"/>
              <a:t>taux</a:t>
            </a:r>
            <a:r>
              <a:rPr lang="en-US" altLang="en-US" sz="2400" i="1"/>
              <a:t>				</a:t>
            </a:r>
            <a:r>
              <a:rPr lang="en-US" altLang="en-US" sz="2400" b="1" i="1" u="sng"/>
              <a:t>Les arbres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Le cuivre				Le platane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L’or					Le tilleul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Le plomb				L’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rable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i="1" u="sng"/>
              <a:t>Les saisons, les mois, et</a:t>
            </a:r>
            <a:r>
              <a:rPr lang="en-US" altLang="en-US" sz="2400" b="1" i="1"/>
              <a:t>	        </a:t>
            </a:r>
            <a:r>
              <a:rPr lang="en-US" altLang="en-US" sz="2400" b="1" i="1" u="sng"/>
              <a:t>Les objets provenant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i="1" u="sng"/>
              <a:t>Les jours de la semaine</a:t>
            </a:r>
            <a:r>
              <a:rPr lang="en-US" altLang="en-US" sz="2400" i="1"/>
              <a:t>	        </a:t>
            </a:r>
            <a:r>
              <a:rPr lang="en-US" altLang="en-US" sz="2400" b="1" i="1" u="sng"/>
              <a:t>d’une r</a:t>
            </a:r>
            <a:r>
              <a:rPr lang="en-US" altLang="en-US" sz="2400" b="1" i="1" u="sng">
                <a:cs typeface="Arial" charset="0"/>
              </a:rPr>
              <a:t>é</a:t>
            </a:r>
            <a:r>
              <a:rPr lang="en-US" altLang="en-US" sz="2400" b="1" i="1" u="sng"/>
              <a:t>gion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Le dimanche			        Le champagne (le vin)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L’hiver				        Le camembert (le fromage)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/>
              <a:t>D</a:t>
            </a:r>
            <a:r>
              <a:rPr lang="en-US" altLang="en-US" sz="2400">
                <a:cs typeface="Arial" charset="0"/>
              </a:rPr>
              <a:t>é</a:t>
            </a:r>
            <a:r>
              <a:rPr lang="en-US" altLang="en-US" sz="2400"/>
              <a:t>cembre			        Le France (le paquebot)</a:t>
            </a:r>
          </a:p>
        </p:txBody>
      </p:sp>
      <p:pic>
        <p:nvPicPr>
          <p:cNvPr id="104455" name="Picture 7" descr="MPj043846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362200"/>
            <a:ext cx="1752600" cy="175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67" name="Picture 19" descr="MCj039859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0"/>
            <a:ext cx="1952625" cy="210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altLang="en-US"/>
              <a:t>Sens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/>
              <a:t>Masculin (cont.):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u="sng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/>
              <a:t>Les mesures m</a:t>
            </a:r>
            <a:r>
              <a:rPr lang="en-US" altLang="en-US" sz="2400" b="1" i="1" u="sng">
                <a:cs typeface="Arial" charset="0"/>
              </a:rPr>
              <a:t>é</a:t>
            </a:r>
            <a:r>
              <a:rPr lang="en-US" altLang="en-US" sz="2400" b="1" i="1" u="sng"/>
              <a:t>triques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kilom</a:t>
            </a:r>
            <a:r>
              <a:rPr lang="en-US" altLang="en-US" sz="2400">
                <a:cs typeface="Arial" charset="0"/>
              </a:rPr>
              <a:t>è</a:t>
            </a:r>
            <a:r>
              <a:rPr lang="en-US" altLang="en-US" sz="2400"/>
              <a:t>tre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litre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kilogramme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/>
              <a:t>Les noms compos</a:t>
            </a:r>
            <a:r>
              <a:rPr lang="en-US" altLang="en-US" sz="2400" b="1" i="1" u="sng">
                <a:cs typeface="Arial" charset="0"/>
              </a:rPr>
              <a:t>é</a:t>
            </a:r>
            <a:r>
              <a:rPr lang="en-US" altLang="en-US" sz="2400" b="1" i="1" u="sng"/>
              <a:t>s (dont une partie au moins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u="sng"/>
              <a:t>n’est pas un nom d’origine)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porte-monnaie		L’apr</a:t>
            </a:r>
            <a:r>
              <a:rPr lang="en-US" altLang="en-US" sz="2400">
                <a:cs typeface="Arial" charset="0"/>
              </a:rPr>
              <a:t>è</a:t>
            </a:r>
            <a:r>
              <a:rPr lang="en-US" altLang="en-US" sz="2400"/>
              <a:t>s-midi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pourboire			Le savoir-faire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coffre-fort			L’essuie-glace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/>
              <a:t>Le parapluie			Le cessez-le-feu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945</TotalTime>
  <Words>2956</Words>
  <Application>Microsoft Office PowerPoint</Application>
  <PresentationFormat>On-screen Show (4:3)</PresentationFormat>
  <Paragraphs>633</Paragraphs>
  <Slides>65</Slides>
  <Notes>65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Layers</vt:lpstr>
      <vt:lpstr>Première Leçon</vt:lpstr>
      <vt:lpstr>Points De Départ</vt:lpstr>
      <vt:lpstr>Explication</vt:lpstr>
      <vt:lpstr>Terminaisons</vt:lpstr>
      <vt:lpstr>Terminaisons</vt:lpstr>
      <vt:lpstr>Terminaisons</vt:lpstr>
      <vt:lpstr>Sens</vt:lpstr>
      <vt:lpstr>Sens</vt:lpstr>
      <vt:lpstr>Sens</vt:lpstr>
      <vt:lpstr>Sens</vt:lpstr>
      <vt:lpstr>Sens</vt:lpstr>
      <vt:lpstr>Origines</vt:lpstr>
      <vt:lpstr>Origines</vt:lpstr>
      <vt:lpstr>Remarquez Bien: </vt:lpstr>
      <vt:lpstr>Le féminin des noms</vt:lpstr>
      <vt:lpstr>Le feminin des noms (cont.)</vt:lpstr>
      <vt:lpstr>Remarquez bien</vt:lpstr>
      <vt:lpstr>Les noms de deux genres</vt:lpstr>
      <vt:lpstr>L’article défini</vt:lpstr>
      <vt:lpstr>L’article défini</vt:lpstr>
      <vt:lpstr>L’article indéfini</vt:lpstr>
      <vt:lpstr>L’article partitif</vt:lpstr>
      <vt:lpstr>L’article partitif</vt:lpstr>
      <vt:lpstr>L’article partitif</vt:lpstr>
      <vt:lpstr>L’article partitif</vt:lpstr>
      <vt:lpstr>L’article partitif</vt:lpstr>
      <vt:lpstr>L’article partitif</vt:lpstr>
      <vt:lpstr>L’article partitif</vt:lpstr>
      <vt:lpstr>Pas d’article</vt:lpstr>
      <vt:lpstr>Pas d’article</vt:lpstr>
      <vt:lpstr> LES VERBES</vt:lpstr>
      <vt:lpstr>LES VERBES (cont.) </vt:lpstr>
      <vt:lpstr>Formation</vt:lpstr>
      <vt:lpstr>Formation (cont.)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Formation</vt:lpstr>
      <vt:lpstr>Emploi- Contrairement à l’anglais, il n’y a qu’un seul temps présent en français</vt:lpstr>
      <vt:lpstr>Emploi</vt:lpstr>
      <vt:lpstr>Emploi</vt:lpstr>
      <vt:lpstr>Emploi</vt:lpstr>
      <vt:lpstr>Emploi</vt:lpstr>
      <vt:lpstr>Emploi</vt:lpstr>
      <vt:lpstr>L’emploi</vt:lpstr>
      <vt:lpstr>Emploi</vt:lpstr>
      <vt:lpstr>Emploi</vt:lpstr>
      <vt:lpstr>L’imperatif</vt:lpstr>
      <vt:lpstr>Formation </vt:lpstr>
      <vt:lpstr>Formation</vt:lpstr>
      <vt:lpstr>Formation</vt:lpstr>
      <vt:lpstr>Emploi</vt:lpstr>
      <vt:lpstr>Le Passif</vt:lpstr>
      <vt:lpstr>Le Passif</vt:lpstr>
      <vt:lpstr>Le Passif</vt:lpstr>
      <vt:lpstr>Le Passif</vt:lpstr>
    </vt:vector>
  </TitlesOfParts>
  <Company>Westborough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Priemiere Lecon</dc:title>
  <dc:creator>trotind</dc:creator>
  <cp:lastModifiedBy>Dominique Trotin</cp:lastModifiedBy>
  <cp:revision>233</cp:revision>
  <cp:lastPrinted>1601-01-01T00:00:00Z</cp:lastPrinted>
  <dcterms:created xsi:type="dcterms:W3CDTF">2008-11-18T18:13:10Z</dcterms:created>
  <dcterms:modified xsi:type="dcterms:W3CDTF">2013-09-04T14:31:13Z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