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fr-FR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fr-FR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fr-FR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ABDD559-71FF-4A48-818B-3FE3D7BF6D25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41632322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fr-FR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fr-FR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Click to edit Master text styles</a:t>
            </a:r>
          </a:p>
          <a:p>
            <a:pPr lvl="1"/>
            <a:r>
              <a:rPr lang="en-US" altLang="fr-FR" smtClean="0"/>
              <a:t>Second level</a:t>
            </a:r>
          </a:p>
          <a:p>
            <a:pPr lvl="2"/>
            <a:r>
              <a:rPr lang="en-US" altLang="fr-FR" smtClean="0"/>
              <a:t>Third level</a:t>
            </a:r>
          </a:p>
          <a:p>
            <a:pPr lvl="3"/>
            <a:r>
              <a:rPr lang="en-US" altLang="fr-FR" smtClean="0"/>
              <a:t>Fourth level</a:t>
            </a:r>
          </a:p>
          <a:p>
            <a:pPr lvl="4"/>
            <a:r>
              <a:rPr lang="en-US" altLang="fr-FR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fr-FR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C6A6916-F092-40CA-82DF-F0180D577D4C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8101051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DFDCEF-82B1-4937-AEE1-CA1468D44DAA}" type="slidenum">
              <a:rPr lang="en-US" altLang="fr-FR"/>
              <a:pPr/>
              <a:t>1</a:t>
            </a:fld>
            <a:endParaRPr lang="en-US" altLang="fr-FR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8DC323-7F0E-4E84-BBF7-57D692B7338B}" type="slidenum">
              <a:rPr lang="en-US" altLang="fr-FR"/>
              <a:pPr/>
              <a:t>10</a:t>
            </a:fld>
            <a:endParaRPr lang="en-US" altLang="fr-FR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492F1E-9E2B-4D46-99EA-3B4357B5FAC3}" type="slidenum">
              <a:rPr lang="en-US" altLang="fr-FR"/>
              <a:pPr/>
              <a:t>11</a:t>
            </a:fld>
            <a:endParaRPr lang="en-US" altLang="fr-FR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D58466-A947-4B6F-912D-CE75F4AA4408}" type="slidenum">
              <a:rPr lang="en-US" altLang="fr-FR"/>
              <a:pPr/>
              <a:t>12</a:t>
            </a:fld>
            <a:endParaRPr lang="en-US" altLang="fr-FR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8D14F1-ECC4-4C02-B407-C744026EF276}" type="slidenum">
              <a:rPr lang="en-US" altLang="fr-FR"/>
              <a:pPr/>
              <a:t>13</a:t>
            </a:fld>
            <a:endParaRPr lang="en-US" altLang="fr-FR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97DB11-78A4-4BEE-AEDB-928083DF8069}" type="slidenum">
              <a:rPr lang="en-US" altLang="fr-FR"/>
              <a:pPr/>
              <a:t>14</a:t>
            </a:fld>
            <a:endParaRPr lang="en-US" altLang="fr-FR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444F37-FA43-4698-811A-9EA6FAB8BAA3}" type="slidenum">
              <a:rPr lang="en-US" altLang="fr-FR"/>
              <a:pPr/>
              <a:t>15</a:t>
            </a:fld>
            <a:endParaRPr lang="en-US" altLang="fr-FR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66967E-272F-41CF-8913-D10346AE12AC}" type="slidenum">
              <a:rPr lang="en-US" altLang="fr-FR"/>
              <a:pPr/>
              <a:t>16</a:t>
            </a:fld>
            <a:endParaRPr lang="en-US" altLang="fr-FR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073A19-07A9-4EE9-B239-E810FD6428BD}" type="slidenum">
              <a:rPr lang="en-US" altLang="fr-FR"/>
              <a:pPr/>
              <a:t>17</a:t>
            </a:fld>
            <a:endParaRPr lang="en-US" altLang="fr-FR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84AE32-F14B-4EC3-9EAB-CB29C2D1ED32}" type="slidenum">
              <a:rPr lang="en-US" altLang="fr-FR"/>
              <a:pPr/>
              <a:t>18</a:t>
            </a:fld>
            <a:endParaRPr lang="en-US" altLang="fr-FR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69E912-2582-4E82-8B6D-0D8FB3C1B302}" type="slidenum">
              <a:rPr lang="en-US" altLang="fr-FR"/>
              <a:pPr/>
              <a:t>2</a:t>
            </a:fld>
            <a:endParaRPr lang="en-US" altLang="fr-FR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E24189-CA17-48E7-B61E-DABF5DAAC3C6}" type="slidenum">
              <a:rPr lang="en-US" altLang="fr-FR"/>
              <a:pPr/>
              <a:t>3</a:t>
            </a:fld>
            <a:endParaRPr lang="en-US" altLang="fr-FR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E158C6-1932-4959-B52C-4A8B2B627718}" type="slidenum">
              <a:rPr lang="en-US" altLang="fr-FR"/>
              <a:pPr/>
              <a:t>4</a:t>
            </a:fld>
            <a:endParaRPr lang="en-US" altLang="fr-FR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C1C18B-CE11-4D14-A473-4B9E3429A6C5}" type="slidenum">
              <a:rPr lang="en-US" altLang="fr-FR"/>
              <a:pPr/>
              <a:t>5</a:t>
            </a:fld>
            <a:endParaRPr lang="en-US" altLang="fr-FR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09246C-DF4E-44A1-A42F-8DF44CEB0AF0}" type="slidenum">
              <a:rPr lang="en-US" altLang="fr-FR"/>
              <a:pPr/>
              <a:t>6</a:t>
            </a:fld>
            <a:endParaRPr lang="en-US" altLang="fr-FR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971F2C-1A7D-45A1-B679-2447CD5DBAA4}" type="slidenum">
              <a:rPr lang="en-US" altLang="fr-FR"/>
              <a:pPr/>
              <a:t>7</a:t>
            </a:fld>
            <a:endParaRPr lang="en-US" altLang="fr-FR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E7FEB2-0382-4C13-96E4-55D31553CADA}" type="slidenum">
              <a:rPr lang="en-US" altLang="fr-FR"/>
              <a:pPr/>
              <a:t>8</a:t>
            </a:fld>
            <a:endParaRPr lang="en-US" altLang="fr-FR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B36238-D6AB-400B-AE5E-CCB69712E62E}" type="slidenum">
              <a:rPr lang="en-US" altLang="fr-FR"/>
              <a:pPr/>
              <a:t>9</a:t>
            </a:fld>
            <a:endParaRPr lang="en-US" altLang="fr-FR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4301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fr-FR" altLang="fr-FR" sz="2400">
                <a:latin typeface="Times New Roman" pitchFamily="18" charset="0"/>
              </a:endParaRPr>
            </a:p>
          </p:txBody>
        </p:sp>
        <p:grpSp>
          <p:nvGrpSpPr>
            <p:cNvPr id="43012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43013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fr-FR" altLang="fr-FR" sz="2400">
                  <a:latin typeface="Times New Roman" pitchFamily="18" charset="0"/>
                </a:endParaRPr>
              </a:p>
            </p:txBody>
          </p:sp>
          <p:sp>
            <p:nvSpPr>
              <p:cNvPr id="43014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fr-FR" altLang="fr-FR" sz="2400">
                  <a:latin typeface="Times New Roman" pitchFamily="18" charset="0"/>
                </a:endParaRPr>
              </a:p>
            </p:txBody>
          </p:sp>
          <p:sp>
            <p:nvSpPr>
              <p:cNvPr id="43015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43016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43017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fr-FR" altLang="fr-FR" sz="2400">
                  <a:latin typeface="Times New Roman" pitchFamily="18" charset="0"/>
                </a:endParaRPr>
              </a:p>
            </p:txBody>
          </p:sp>
          <p:sp>
            <p:nvSpPr>
              <p:cNvPr id="43018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</p:grpSp>
      <p:sp>
        <p:nvSpPr>
          <p:cNvPr id="4301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fr-FR" noProof="0" smtClean="0"/>
              <a:t>Click to edit Master title style</a:t>
            </a:r>
          </a:p>
        </p:txBody>
      </p:sp>
      <p:sp>
        <p:nvSpPr>
          <p:cNvPr id="4302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fr-FR" noProof="0" smtClean="0"/>
              <a:t>Click to edit Master subtitle style</a:t>
            </a:r>
          </a:p>
        </p:txBody>
      </p:sp>
      <p:sp>
        <p:nvSpPr>
          <p:cNvPr id="43021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43022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43023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E6032F3-B1D1-4923-A4E8-F8FB4AA9243B}" type="slidenum">
              <a:rPr lang="en-US" altLang="fr-FR"/>
              <a:pPr/>
              <a:t>‹#›</a:t>
            </a:fld>
            <a:endParaRPr lang="en-US" alt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7763D-B1C9-4654-B391-64C3BD96B398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404147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5B2F65-2A45-4580-ABFF-9070C45BFF30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984328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6EFE7-4B38-4C84-82AC-C7ED7B3ACEB1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886144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23A999-355C-4EAA-8F70-C248EEE733B7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139708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45C9C4-595B-449A-8E7E-57604F00D528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720563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9153BB-3BA9-4A3A-B305-72FC0F6D809D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162986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7D4DCE-8BF9-4015-8E23-F3157284D49C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805133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E02A43-A55B-44B3-AEB8-F3B6CF2B7804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71402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B97938-5D84-4B47-8E4B-03CB6BEDB9DC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756158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8B87D5-7A41-41F5-88BA-B0C93436A0DF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378504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4198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fr-FR" altLang="fr-FR" sz="2400">
                <a:latin typeface="Times New Roman" pitchFamily="18" charset="0"/>
              </a:endParaRPr>
            </a:p>
          </p:txBody>
        </p:sp>
        <p:grpSp>
          <p:nvGrpSpPr>
            <p:cNvPr id="41988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41989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fr-FR" altLang="fr-FR" sz="2400">
                  <a:latin typeface="Times New Roman" pitchFamily="18" charset="0"/>
                </a:endParaRPr>
              </a:p>
            </p:txBody>
          </p:sp>
          <p:sp>
            <p:nvSpPr>
              <p:cNvPr id="41990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</p:grpSp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Click to edit Master title style</a:t>
            </a:r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Click to edit Master text styles</a:t>
            </a:r>
          </a:p>
          <a:p>
            <a:pPr lvl="1"/>
            <a:r>
              <a:rPr lang="en-US" altLang="fr-FR" smtClean="0"/>
              <a:t>Second level</a:t>
            </a:r>
          </a:p>
          <a:p>
            <a:pPr lvl="2"/>
            <a:r>
              <a:rPr lang="en-US" altLang="fr-FR" smtClean="0"/>
              <a:t>Third level</a:t>
            </a:r>
          </a:p>
          <a:p>
            <a:pPr lvl="3"/>
            <a:r>
              <a:rPr lang="en-US" altLang="fr-FR" smtClean="0"/>
              <a:t>Fourth level</a:t>
            </a:r>
          </a:p>
          <a:p>
            <a:pPr lvl="4"/>
            <a:r>
              <a:rPr lang="en-US" altLang="fr-FR" smtClean="0"/>
              <a:t>Fifth level</a:t>
            </a:r>
          </a:p>
        </p:txBody>
      </p:sp>
      <p:sp>
        <p:nvSpPr>
          <p:cNvPr id="4199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fr-FR"/>
          </a:p>
        </p:txBody>
      </p:sp>
      <p:sp>
        <p:nvSpPr>
          <p:cNvPr id="4199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fr-FR"/>
          </a:p>
        </p:txBody>
      </p:sp>
      <p:sp>
        <p:nvSpPr>
          <p:cNvPr id="4199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D730B178-42E3-4F2C-8507-3AEC217A4C2F}" type="slidenum">
              <a:rPr lang="en-US" altLang="fr-FR"/>
              <a:pPr/>
              <a:t>‹#›</a:t>
            </a:fld>
            <a:endParaRPr lang="en-US" altLang="fr-FR"/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143000"/>
            <a:ext cx="7696200" cy="2209800"/>
          </a:xfrm>
        </p:spPr>
        <p:txBody>
          <a:bodyPr/>
          <a:lstStyle/>
          <a:p>
            <a:pPr algn="ctr"/>
            <a:r>
              <a:rPr lang="en-US" altLang="fr-FR" smtClean="0"/>
              <a:t>Troisi</a:t>
            </a:r>
            <a:r>
              <a:rPr lang="en-US" altLang="fr-FR" smtClean="0">
                <a:cs typeface="Times New Roman" pitchFamily="18" charset="0"/>
              </a:rPr>
              <a:t>è</a:t>
            </a:r>
            <a:r>
              <a:rPr lang="en-US" altLang="fr-FR" smtClean="0"/>
              <a:t>me </a:t>
            </a:r>
            <a:r>
              <a:rPr lang="en-US" altLang="fr-FR"/>
              <a:t>Le</a:t>
            </a:r>
            <a:r>
              <a:rPr lang="en-US" altLang="fr-FR">
                <a:cs typeface="Times New Roman" pitchFamily="18" charset="0"/>
              </a:rPr>
              <a:t>ç</a:t>
            </a:r>
            <a:r>
              <a:rPr lang="en-US" altLang="fr-FR"/>
              <a:t>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fr-FR"/>
              <a:t>Les Temps du Futur et du Conditionnel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Le Conditionnel Présent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876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fr-FR" sz="1600"/>
              <a:t>Pour former le conditionnel, on prend le radical du futur et on ajoute les </a:t>
            </a:r>
          </a:p>
          <a:p>
            <a:pPr>
              <a:buFont typeface="Wingdings" pitchFamily="2" charset="2"/>
              <a:buNone/>
            </a:pPr>
            <a:r>
              <a:rPr lang="en-US" altLang="fr-FR" sz="1600"/>
              <a:t>terminaisons de l’imparfait.</a:t>
            </a:r>
          </a:p>
          <a:p>
            <a:pPr>
              <a:buFont typeface="Wingdings" pitchFamily="2" charset="2"/>
              <a:buNone/>
            </a:pPr>
            <a:endParaRPr lang="en-US" altLang="fr-FR" sz="1600"/>
          </a:p>
          <a:p>
            <a:pPr>
              <a:buFont typeface="Wingdings" pitchFamily="2" charset="2"/>
              <a:buNone/>
            </a:pPr>
            <a:r>
              <a:rPr lang="en-US" altLang="fr-FR" sz="1600"/>
              <a:t>Parler					Finir																												</a:t>
            </a:r>
          </a:p>
          <a:p>
            <a:pPr>
              <a:buFont typeface="Wingdings" pitchFamily="2" charset="2"/>
              <a:buNone/>
            </a:pPr>
            <a:r>
              <a:rPr lang="en-US" altLang="fr-FR" sz="1600"/>
              <a:t>						</a:t>
            </a:r>
          </a:p>
          <a:p>
            <a:pPr>
              <a:buFont typeface="Wingdings" pitchFamily="2" charset="2"/>
              <a:buNone/>
            </a:pPr>
            <a:r>
              <a:rPr lang="en-US" altLang="fr-FR" sz="1600"/>
              <a:t>Rendre  </a:t>
            </a:r>
          </a:p>
          <a:p>
            <a:pPr>
              <a:buFont typeface="Wingdings" pitchFamily="2" charset="2"/>
              <a:buNone/>
            </a:pPr>
            <a:endParaRPr lang="en-US" altLang="fr-FR" sz="1600"/>
          </a:p>
          <a:p>
            <a:pPr>
              <a:buFont typeface="Wingdings" pitchFamily="2" charset="2"/>
              <a:buNone/>
            </a:pPr>
            <a:endParaRPr lang="en-US" altLang="fr-FR" sz="1600"/>
          </a:p>
          <a:p>
            <a:pPr>
              <a:buFont typeface="Wingdings" pitchFamily="2" charset="2"/>
              <a:buNone/>
            </a:pPr>
            <a:endParaRPr lang="en-US" altLang="fr-FR" sz="1600"/>
          </a:p>
          <a:p>
            <a:pPr>
              <a:buFont typeface="Wingdings" pitchFamily="2" charset="2"/>
              <a:buNone/>
            </a:pPr>
            <a:endParaRPr lang="en-US" altLang="fr-FR" sz="1600"/>
          </a:p>
          <a:p>
            <a:pPr>
              <a:buFont typeface="Wingdings" pitchFamily="2" charset="2"/>
              <a:buNone/>
            </a:pPr>
            <a:endParaRPr lang="en-US" altLang="fr-FR" sz="900"/>
          </a:p>
          <a:p>
            <a:pPr>
              <a:buFont typeface="Wingdings" pitchFamily="2" charset="2"/>
              <a:buNone/>
            </a:pPr>
            <a:r>
              <a:rPr lang="en-US" altLang="fr-FR" sz="1600"/>
              <a:t>Les verbes qui ont un radical irrégulier au futur on la m</a:t>
            </a:r>
            <a:r>
              <a:rPr lang="en-US" altLang="fr-FR" sz="1600">
                <a:cs typeface="Arial" charset="0"/>
              </a:rPr>
              <a:t>ê</a:t>
            </a:r>
            <a:r>
              <a:rPr lang="en-US" altLang="fr-FR" sz="1600"/>
              <a:t>me irrégularité au </a:t>
            </a:r>
          </a:p>
          <a:p>
            <a:pPr>
              <a:buFont typeface="Wingdings" pitchFamily="2" charset="2"/>
              <a:buNone/>
            </a:pPr>
            <a:r>
              <a:rPr lang="en-US" altLang="fr-FR" sz="1600"/>
              <a:t>conditionnel, mais les terminaisons sont toujours réguli</a:t>
            </a:r>
            <a:r>
              <a:rPr lang="en-US" altLang="fr-FR" sz="1600">
                <a:cs typeface="Arial" charset="0"/>
              </a:rPr>
              <a:t>è</a:t>
            </a:r>
            <a:r>
              <a:rPr lang="en-US" altLang="fr-FR" sz="1600"/>
              <a:t>res.</a:t>
            </a:r>
          </a:p>
        </p:txBody>
      </p:sp>
      <p:graphicFrame>
        <p:nvGraphicFramePr>
          <p:cNvPr id="51231" name="Group 31"/>
          <p:cNvGraphicFramePr>
            <a:graphicFrameLocks noGrp="1"/>
          </p:cNvGraphicFramePr>
          <p:nvPr/>
        </p:nvGraphicFramePr>
        <p:xfrm>
          <a:off x="4800600" y="2895600"/>
          <a:ext cx="2667000" cy="914400"/>
        </p:xfrm>
        <a:graphic>
          <a:graphicData uri="http://schemas.openxmlformats.org/drawingml/2006/table">
            <a:tbl>
              <a:tblPr/>
              <a:tblGrid>
                <a:gridCol w="1333500"/>
                <a:gridCol w="1333500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 finir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ais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Nous finir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 finir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ais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Vous finir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iez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 finir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ait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Ils finir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aient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1232" name="Group 32"/>
          <p:cNvGraphicFramePr>
            <a:graphicFrameLocks noGrp="1"/>
          </p:cNvGraphicFramePr>
          <p:nvPr/>
        </p:nvGraphicFramePr>
        <p:xfrm>
          <a:off x="762000" y="2895600"/>
          <a:ext cx="2971800" cy="914400"/>
        </p:xfrm>
        <a:graphic>
          <a:graphicData uri="http://schemas.openxmlformats.org/drawingml/2006/table">
            <a:tbl>
              <a:tblPr/>
              <a:tblGrid>
                <a:gridCol w="1485900"/>
                <a:gridCol w="1485900"/>
              </a:tblGrid>
              <a:tr h="296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 parler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ais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Nous parler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 parler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ais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Vous parler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iez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 parler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ait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Ils parler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aient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1263" name="Group 63"/>
          <p:cNvGraphicFramePr>
            <a:graphicFrameLocks noGrp="1"/>
          </p:cNvGraphicFramePr>
          <p:nvPr/>
        </p:nvGraphicFramePr>
        <p:xfrm>
          <a:off x="838200" y="4419600"/>
          <a:ext cx="2971800" cy="920750"/>
        </p:xfrm>
        <a:graphic>
          <a:graphicData uri="http://schemas.openxmlformats.org/drawingml/2006/table">
            <a:tbl>
              <a:tblPr/>
              <a:tblGrid>
                <a:gridCol w="1485900"/>
                <a:gridCol w="1485900"/>
              </a:tblGrid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 rendr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ais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Nous rendr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 rendr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ais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Vous rendr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iez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 rendr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ait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Ils rendr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aient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Le Conditionnel Présent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077200" cy="5257800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sz="1600"/>
              <a:t>Le Conditionnel Présent: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en-US" altLang="fr-FR" sz="1600"/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altLang="fr-FR" sz="1600">
                <a:solidFill>
                  <a:schemeClr val="folHlink"/>
                </a:solidFill>
              </a:rPr>
              <a:t>Peut exprimer le futur dans le passé.</a:t>
            </a:r>
            <a:r>
              <a:rPr lang="en-US" altLang="fr-FR" sz="1600"/>
              <a:t> Dans une phrase o</a:t>
            </a:r>
            <a:r>
              <a:rPr lang="en-US" altLang="fr-FR" sz="1600">
                <a:cs typeface="Arial" charset="0"/>
              </a:rPr>
              <a:t>ù</a:t>
            </a:r>
            <a:r>
              <a:rPr lang="en-US" altLang="fr-FR" sz="1600"/>
              <a:t> il y a deux actions au passé, mais o</a:t>
            </a:r>
            <a:r>
              <a:rPr lang="en-US" altLang="fr-FR" sz="1600">
                <a:cs typeface="Arial" charset="0"/>
              </a:rPr>
              <a:t>ù</a:t>
            </a:r>
            <a:r>
              <a:rPr lang="en-US" altLang="fr-FR" sz="1600"/>
              <a:t> l’action dans la propositions subordonnée est au futur par rapport </a:t>
            </a:r>
            <a:r>
              <a:rPr lang="en-US" altLang="fr-FR" sz="1600">
                <a:cs typeface="Arial" charset="0"/>
              </a:rPr>
              <a:t>à</a:t>
            </a:r>
            <a:r>
              <a:rPr lang="en-US" altLang="fr-FR" sz="1600"/>
              <a:t> l’action de la proposition principale, on met le verbe subordonneé au conditionnel.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Comparez: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		</a:t>
            </a:r>
            <a:r>
              <a:rPr lang="en-US" altLang="fr-FR" sz="1600" i="1"/>
              <a:t>Present</a:t>
            </a:r>
            <a:r>
              <a:rPr lang="en-US" altLang="fr-FR" sz="1600"/>
              <a:t>				</a:t>
            </a:r>
            <a:r>
              <a:rPr lang="en-US" altLang="fr-FR" sz="1600" i="1"/>
              <a:t>Passé</a:t>
            </a:r>
            <a:endParaRPr lang="en-US" altLang="fr-FR" sz="1600"/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Il dit qu’il viendra demain.			Il a dit qu’il viendrait demain.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Je sais que tu feras.				Je savais que tu le ferais.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Ses parents pensent qu’il sera avocat.		Ses parents pensaient qu’il serait 					avocat.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Le professeur nous avertit que l’examen		Le professeur nous a avertis que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sera difficile.				l’examen serait difficile.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US" altLang="fr-FR" sz="1600"/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 startAt="2"/>
            </a:pPr>
            <a:r>
              <a:rPr lang="en-US" altLang="fr-FR" sz="1600">
                <a:solidFill>
                  <a:schemeClr val="folHlink"/>
                </a:solidFill>
              </a:rPr>
              <a:t>Peut </a:t>
            </a:r>
            <a:r>
              <a:rPr lang="en-US" altLang="fr-FR" sz="1600">
                <a:solidFill>
                  <a:schemeClr val="folHlink"/>
                </a:solidFill>
                <a:cs typeface="Arial" charset="0"/>
              </a:rPr>
              <a:t>ê</a:t>
            </a:r>
            <a:r>
              <a:rPr lang="en-US" altLang="fr-FR" sz="1600">
                <a:solidFill>
                  <a:schemeClr val="folHlink"/>
                </a:solidFill>
              </a:rPr>
              <a:t>tre une forme de politesse.</a:t>
            </a:r>
            <a:r>
              <a:rPr lang="en-US" altLang="fr-FR" sz="1600"/>
              <a:t> Dans ce cas il atténue ou adoucit un désir, un souhait ou une question. Cette forme de politesse s’emploie plus souvent avec les verbes vouloir, aimer et pouvoir.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Ex. Je voudrais vous parler.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Le Conditionnel Présent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001000" cy="4530725"/>
          </a:xfrm>
        </p:spPr>
        <p:txBody>
          <a:bodyPr/>
          <a:lstStyle/>
          <a:p>
            <a:pPr marL="533400" indent="-533400">
              <a:buClr>
                <a:schemeClr val="tx1"/>
              </a:buClr>
              <a:buFont typeface="Wingdings" pitchFamily="2" charset="2"/>
              <a:buAutoNum type="arabicPeriod" startAt="3"/>
            </a:pPr>
            <a:r>
              <a:rPr lang="en-US" altLang="fr-FR" sz="1600"/>
              <a:t>S’emploie toujours apr</a:t>
            </a:r>
            <a:r>
              <a:rPr lang="en-US" altLang="fr-FR" sz="1600">
                <a:cs typeface="Arial" charset="0"/>
              </a:rPr>
              <a:t>è</a:t>
            </a:r>
            <a:r>
              <a:rPr lang="en-US" altLang="fr-FR" sz="1600"/>
              <a:t>s </a:t>
            </a:r>
            <a:r>
              <a:rPr lang="en-US" altLang="fr-FR" sz="1600" i="1">
                <a:solidFill>
                  <a:schemeClr val="folHlink"/>
                </a:solidFill>
              </a:rPr>
              <a:t>au cas o</a:t>
            </a:r>
            <a:r>
              <a:rPr lang="en-US" altLang="fr-FR" sz="1600" i="1">
                <a:solidFill>
                  <a:schemeClr val="folHlink"/>
                </a:solidFill>
                <a:cs typeface="Arial" charset="0"/>
              </a:rPr>
              <a:t>ù</a:t>
            </a:r>
            <a:r>
              <a:rPr lang="en-US" altLang="fr-FR" sz="1600"/>
              <a:t>, qui exprime une éventualité possible.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Ex. Au cas o</a:t>
            </a:r>
            <a:r>
              <a:rPr lang="en-US" altLang="fr-FR" sz="1600">
                <a:cs typeface="Arial" charset="0"/>
              </a:rPr>
              <a:t>ù</a:t>
            </a:r>
            <a:r>
              <a:rPr lang="en-US" altLang="fr-FR" sz="1600"/>
              <a:t> il ne serait pas </a:t>
            </a:r>
            <a:r>
              <a:rPr lang="en-US" altLang="fr-FR" sz="1600" smtClean="0"/>
              <a:t>là, </a:t>
            </a:r>
            <a:r>
              <a:rPr lang="en-US" altLang="fr-FR" sz="1600"/>
              <a:t>vous pourriez lui laisser un mot.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endParaRPr lang="en-US" altLang="fr-FR" sz="1600"/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rabicPeriod" startAt="4"/>
            </a:pPr>
            <a:r>
              <a:rPr lang="en-US" altLang="fr-FR" sz="1600"/>
              <a:t>S’emploie toujours comme résultat d’une condition introduite par </a:t>
            </a:r>
            <a:r>
              <a:rPr lang="en-US" altLang="fr-FR" sz="1600" i="1">
                <a:solidFill>
                  <a:schemeClr val="folHlink"/>
                </a:solidFill>
              </a:rPr>
              <a:t>si + l’imparfait.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endParaRPr lang="en-US" altLang="fr-FR" sz="1600"/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		Condition				Résultat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Si je savais la réponse,		je la crierais </a:t>
            </a:r>
            <a:r>
              <a:rPr lang="en-US" altLang="fr-FR" sz="1600" smtClean="0"/>
              <a:t>à </a:t>
            </a:r>
            <a:r>
              <a:rPr lang="en-US" altLang="fr-FR" sz="1600"/>
              <a:t>haute voix.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S’il y avait de la brume, 		nous ne ferions pas de voile.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S’ils avaient une voiture,		ils iraient voir leurs parents.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Si elle avait de l’argent,		elle ach</a:t>
            </a:r>
            <a:r>
              <a:rPr lang="en-US" altLang="fr-FR" sz="1600">
                <a:cs typeface="Arial" charset="0"/>
              </a:rPr>
              <a:t>è</a:t>
            </a:r>
            <a:r>
              <a:rPr lang="en-US" altLang="fr-FR" sz="1600"/>
              <a:t>terait un magnétoscope.</a:t>
            </a: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838200" y="2971800"/>
            <a:ext cx="70104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Le Conditionnel Passé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029200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sz="1600"/>
              <a:t>Pour former le conditonnel passé, on conjugue le verbe auxiliaire au conditionnel 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sz="1600"/>
              <a:t>présent, et on ajoute le participe passé. La négation, l’interrogation et les r</a:t>
            </a:r>
            <a:r>
              <a:rPr lang="en-US" altLang="fr-FR" sz="1600">
                <a:cs typeface="Arial" charset="0"/>
              </a:rPr>
              <a:t>è</a:t>
            </a:r>
            <a:r>
              <a:rPr lang="en-US" altLang="fr-FR" sz="1600"/>
              <a:t>gles 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sz="1600"/>
              <a:t>pour l’accord du participe passé sont les m</a:t>
            </a:r>
            <a:r>
              <a:rPr lang="en-US" altLang="fr-FR" sz="1600">
                <a:cs typeface="Arial" charset="0"/>
              </a:rPr>
              <a:t>ê</a:t>
            </a:r>
            <a:r>
              <a:rPr lang="en-US" altLang="fr-FR" sz="1600"/>
              <a:t>mes qu’aux autres temps composés.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en-US" altLang="fr-FR" sz="1600"/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sz="1600"/>
              <a:t>Le conditionnel passé: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altLang="fr-FR" sz="1600"/>
              <a:t>Peut </a:t>
            </a:r>
            <a:r>
              <a:rPr lang="en-US" altLang="fr-FR" sz="1600">
                <a:cs typeface="Arial" charset="0"/>
              </a:rPr>
              <a:t>ê</a:t>
            </a:r>
            <a:r>
              <a:rPr lang="en-US" altLang="fr-FR" sz="1600"/>
              <a:t>tre une fome de politesse au passé et peut souvent exprimer le regret d’un désir manqué.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Ex. J’aurais voulu vous présenter mes parents, mais vous n’étiez pas l</a:t>
            </a:r>
            <a:r>
              <a:rPr lang="en-US" altLang="fr-FR" sz="1600">
                <a:cs typeface="Arial" charset="0"/>
              </a:rPr>
              <a:t>à</a:t>
            </a:r>
            <a:r>
              <a:rPr lang="en-US" altLang="fr-FR" sz="1600"/>
              <a:t>.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US" altLang="fr-FR" sz="1600"/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 startAt="2"/>
            </a:pPr>
            <a:r>
              <a:rPr lang="en-US" altLang="fr-FR" sz="1600"/>
              <a:t>Peut exprimer une action qui ne s’est jamais réalisée au passé, et il s’emploie comme résultat d’une conditon introduite par </a:t>
            </a:r>
            <a:r>
              <a:rPr lang="en-US" altLang="fr-FR" sz="1600" i="1">
                <a:solidFill>
                  <a:schemeClr val="folHlink"/>
                </a:solidFill>
              </a:rPr>
              <a:t>si + le plus-que-parfait</a:t>
            </a:r>
            <a:r>
              <a:rPr lang="en-US" altLang="fr-FR" sz="1600"/>
              <a:t>.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US" altLang="fr-FR" sz="900"/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400"/>
              <a:t>		Condition				Résultat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400"/>
              <a:t>Si vous étiez venu,			nous aurions été contents.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400"/>
              <a:t>S’il avait plu hier,			nous serions restés </a:t>
            </a:r>
            <a:r>
              <a:rPr lang="en-US" altLang="fr-FR" sz="1400">
                <a:cs typeface="Arial" charset="0"/>
              </a:rPr>
              <a:t>à</a:t>
            </a:r>
            <a:r>
              <a:rPr lang="en-US" altLang="fr-FR" sz="1400"/>
              <a:t> la maison.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400"/>
              <a:t>Si j’avais su cela,			je l’aurais acheté.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400"/>
              <a:t>Si vous l’aviez bien expliqué		nous l’aurions compris.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US" altLang="fr-FR" sz="1400"/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 startAt="3"/>
            </a:pPr>
            <a:r>
              <a:rPr lang="en-US" altLang="fr-FR" sz="1600"/>
              <a:t>Peut exprimer une action au passé qui est probable, mais pas tout </a:t>
            </a:r>
            <a:r>
              <a:rPr lang="en-US" altLang="fr-FR" sz="1600">
                <a:cs typeface="Arial" charset="0"/>
              </a:rPr>
              <a:t>à</a:t>
            </a:r>
            <a:r>
              <a:rPr lang="en-US" altLang="fr-FR" sz="1600"/>
              <a:t> fait s</a:t>
            </a:r>
            <a:r>
              <a:rPr lang="en-US" altLang="fr-FR" sz="1600">
                <a:cs typeface="Arial" charset="0"/>
              </a:rPr>
              <a:t>û</a:t>
            </a:r>
            <a:r>
              <a:rPr lang="en-US" altLang="fr-FR" sz="1600"/>
              <a:t>re.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Ex. Leur nouvelle voiture est </a:t>
            </a:r>
            <a:r>
              <a:rPr lang="en-US" altLang="fr-FR" sz="1600" smtClean="0"/>
              <a:t>chère</a:t>
            </a:r>
            <a:r>
              <a:rPr lang="en-US" altLang="fr-FR" sz="1600"/>
              <a:t>; ils l’auraient achetée </a:t>
            </a:r>
            <a:r>
              <a:rPr lang="en-US" altLang="fr-FR" sz="1600">
                <a:cs typeface="Arial" charset="0"/>
              </a:rPr>
              <a:t>à</a:t>
            </a:r>
            <a:r>
              <a:rPr lang="en-US" altLang="fr-FR" sz="1600"/>
              <a:t> crédit.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838200" y="4572000"/>
            <a:ext cx="64770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Les Phrases Conditionnelles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001000" cy="4953000"/>
          </a:xfrm>
        </p:spPr>
        <p:txBody>
          <a:bodyPr/>
          <a:lstStyle/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La fa</a:t>
            </a:r>
            <a:r>
              <a:rPr lang="en-US" altLang="fr-FR" sz="1600">
                <a:cs typeface="Arial" charset="0"/>
              </a:rPr>
              <a:t>ç</a:t>
            </a:r>
            <a:r>
              <a:rPr lang="en-US" altLang="fr-FR" sz="1600"/>
              <a:t>on la plus courante d’exprimer une supposition est de l’introduire au moyen de 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la conjonction si. La proposition subordonée introduite par si décrit la conditon, et la 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proposition principale décrit le résultat de cette condition. Les suppositons 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exprimées par les phrases conditionnelles peuvent </a:t>
            </a:r>
            <a:r>
              <a:rPr lang="en-US" altLang="fr-FR" sz="1600">
                <a:cs typeface="Arial" charset="0"/>
              </a:rPr>
              <a:t>ê</a:t>
            </a:r>
            <a:r>
              <a:rPr lang="en-US" altLang="fr-FR" sz="1600"/>
              <a:t>tre: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altLang="fr-FR" sz="1600"/>
              <a:t>Probables (voir 1, 2, 3, ci-dessous.)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altLang="fr-FR" sz="1600"/>
              <a:t>Irréelles ou contraires </a:t>
            </a:r>
            <a:r>
              <a:rPr lang="en-US" altLang="fr-FR" sz="1600">
                <a:cs typeface="Arial" charset="0"/>
              </a:rPr>
              <a:t>à</a:t>
            </a:r>
            <a:r>
              <a:rPr lang="en-US" altLang="fr-FR" sz="1600"/>
              <a:t> la réalité dans le présent (voir 4 ci-dessous.)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altLang="fr-FR" sz="1600"/>
              <a:t>Irréelles ou contraires </a:t>
            </a:r>
            <a:r>
              <a:rPr lang="en-US" altLang="fr-FR" sz="1600">
                <a:cs typeface="Arial" charset="0"/>
              </a:rPr>
              <a:t>à</a:t>
            </a:r>
            <a:r>
              <a:rPr lang="en-US" altLang="fr-FR" sz="1600"/>
              <a:t> la réalité dans le passé (voir 5 ci-dessous.)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endParaRPr lang="en-US" altLang="fr-FR" sz="900"/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Voici un tableau qui explique comme s’organisent les temps dans les phrases 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conditionnelles: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					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endParaRPr lang="en-US" altLang="fr-FR" sz="1600"/>
          </a:p>
        </p:txBody>
      </p:sp>
      <p:graphicFrame>
        <p:nvGraphicFramePr>
          <p:cNvPr id="55342" name="Group 46"/>
          <p:cNvGraphicFramePr>
            <a:graphicFrameLocks noGrp="1"/>
          </p:cNvGraphicFramePr>
          <p:nvPr/>
        </p:nvGraphicFramePr>
        <p:xfrm>
          <a:off x="1066800" y="4495800"/>
          <a:ext cx="7696200" cy="2157984"/>
        </p:xfrm>
        <a:graphic>
          <a:graphicData uri="http://schemas.openxmlformats.org/drawingml/2006/table">
            <a:tbl>
              <a:tblPr/>
              <a:tblGrid>
                <a:gridCol w="2565400"/>
                <a:gridCol w="2565400"/>
                <a:gridCol w="2565400"/>
              </a:tblGrid>
              <a:tr h="298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fr-FR" alt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Condition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Résultat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Suppositions possibles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57200" indent="-4572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876300" indent="-4191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314450" indent="-4000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90000"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 + le présent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90000"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 + le présent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90000"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 + le présent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l’impératif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 présent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 futur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Suppositions contraires 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à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la réalité dans le présent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57200" indent="-4572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876300" indent="-4191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314450" indent="-4000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90000"/>
                        <a:buFont typeface="Wingdings" pitchFamily="2" charset="2"/>
                        <a:buAutoNum type="arabicPeriod" startAt="4"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 + l’imparfait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 conditionnel présent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Suppositions contraires 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à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la réalité dans le passé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57200" indent="-4572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876300" indent="-4191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314450" indent="-4000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90000"/>
                        <a:buFont typeface="Wingdings" pitchFamily="2" charset="2"/>
                        <a:buAutoNum type="arabicPeriod" startAt="5"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 + le plus-que-parfait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 conditionnel passé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Les Phrases Conditionnelles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fr-FR" sz="1600"/>
              <a:t>Cette organisation des temps est absolue et catégorique. Il faut d’abord déterminer </a:t>
            </a:r>
          </a:p>
          <a:p>
            <a:pPr>
              <a:buFont typeface="Wingdings" pitchFamily="2" charset="2"/>
              <a:buNone/>
            </a:pPr>
            <a:r>
              <a:rPr lang="en-US" altLang="fr-FR" sz="1600"/>
              <a:t>si la condition exprimée apr</a:t>
            </a:r>
            <a:r>
              <a:rPr lang="en-US" altLang="fr-FR" sz="1600">
                <a:cs typeface="Arial" charset="0"/>
              </a:rPr>
              <a:t>è</a:t>
            </a:r>
            <a:r>
              <a:rPr lang="en-US" altLang="fr-FR" sz="1600"/>
              <a:t>s </a:t>
            </a:r>
            <a:r>
              <a:rPr lang="en-US" altLang="fr-FR" sz="1600" i="1">
                <a:solidFill>
                  <a:schemeClr val="folHlink"/>
                </a:solidFill>
              </a:rPr>
              <a:t>si</a:t>
            </a:r>
            <a:r>
              <a:rPr lang="en-US" altLang="fr-FR" sz="1600"/>
              <a:t> est possible ou contraire </a:t>
            </a:r>
            <a:r>
              <a:rPr lang="en-US" altLang="fr-FR" sz="1600">
                <a:cs typeface="Arial" charset="0"/>
              </a:rPr>
              <a:t>à</a:t>
            </a:r>
            <a:r>
              <a:rPr lang="en-US" altLang="fr-FR" sz="1600"/>
              <a:t> la réalité présente ou </a:t>
            </a:r>
          </a:p>
          <a:p>
            <a:pPr>
              <a:buFont typeface="Wingdings" pitchFamily="2" charset="2"/>
              <a:buNone/>
            </a:pPr>
            <a:r>
              <a:rPr lang="en-US" altLang="fr-FR" sz="1600"/>
              <a:t>passé. Alors, le temps du verbe du résultat est automatique.</a:t>
            </a:r>
          </a:p>
          <a:p>
            <a:pPr>
              <a:buFont typeface="Wingdings" pitchFamily="2" charset="2"/>
              <a:buNone/>
            </a:pPr>
            <a:endParaRPr lang="en-US" altLang="fr-FR" sz="1600"/>
          </a:p>
          <a:p>
            <a:pPr>
              <a:buFont typeface="Wingdings" pitchFamily="2" charset="2"/>
              <a:buNone/>
            </a:pPr>
            <a:r>
              <a:rPr lang="en-US" altLang="fr-FR" sz="1600"/>
              <a:t>Remarquez bien: Une phrase conditionnelle peut commencer par le résultat aussi </a:t>
            </a:r>
          </a:p>
          <a:p>
            <a:pPr>
              <a:buFont typeface="Wingdings" pitchFamily="2" charset="2"/>
              <a:buNone/>
            </a:pPr>
            <a:r>
              <a:rPr lang="en-US" altLang="fr-FR" sz="1600"/>
              <a:t>bien que par la condition. N’employez jamais ni le futur ni le conditionnel apr</a:t>
            </a:r>
            <a:r>
              <a:rPr lang="en-US" altLang="fr-FR" sz="1600">
                <a:cs typeface="Arial" charset="0"/>
              </a:rPr>
              <a:t>è</a:t>
            </a:r>
            <a:r>
              <a:rPr lang="en-US" altLang="fr-FR" sz="1600"/>
              <a:t>s </a:t>
            </a:r>
            <a:r>
              <a:rPr lang="en-US" altLang="fr-FR" sz="1600" i="1">
                <a:solidFill>
                  <a:schemeClr val="folHlink"/>
                </a:solidFill>
              </a:rPr>
              <a:t>si</a:t>
            </a:r>
            <a:r>
              <a:rPr lang="en-US" altLang="fr-FR" sz="1600"/>
              <a:t> </a:t>
            </a:r>
          </a:p>
          <a:p>
            <a:pPr>
              <a:buFont typeface="Wingdings" pitchFamily="2" charset="2"/>
              <a:buNone/>
            </a:pPr>
            <a:r>
              <a:rPr lang="en-US" altLang="fr-FR" sz="1600"/>
              <a:t>dans une phrase conditionnelle.</a:t>
            </a:r>
          </a:p>
          <a:p>
            <a:pPr>
              <a:buFont typeface="Wingdings" pitchFamily="2" charset="2"/>
              <a:buNone/>
            </a:pPr>
            <a:endParaRPr lang="en-US" altLang="fr-FR" sz="800"/>
          </a:p>
          <a:p>
            <a:pPr>
              <a:buFont typeface="Wingdings" pitchFamily="2" charset="2"/>
              <a:buNone/>
            </a:pPr>
            <a:r>
              <a:rPr lang="en-US" altLang="fr-FR" sz="1600"/>
              <a:t>Ex. Si vous ne portez pas votre manteau, vous aurez froid.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L’Emploi du Verbe </a:t>
            </a:r>
            <a:r>
              <a:rPr lang="en-US" altLang="fr-FR" i="1"/>
              <a:t>Devoir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Wingdings" pitchFamily="2" charset="2"/>
              <a:buNone/>
            </a:pPr>
            <a:r>
              <a:rPr lang="en-US" altLang="fr-FR" sz="1600"/>
              <a:t>Mod</a:t>
            </a:r>
            <a:r>
              <a:rPr lang="en-US" altLang="fr-FR" sz="1600">
                <a:cs typeface="Arial" charset="0"/>
              </a:rPr>
              <a:t>è</a:t>
            </a:r>
            <a:r>
              <a:rPr lang="en-US" altLang="fr-FR" sz="1600"/>
              <a:t>les:</a:t>
            </a:r>
          </a:p>
          <a:p>
            <a:pPr marL="533400" indent="-533400">
              <a:buFont typeface="Wingdings" pitchFamily="2" charset="2"/>
              <a:buNone/>
            </a:pPr>
            <a:endParaRPr lang="en-US" altLang="fr-FR" sz="900"/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altLang="fr-FR" sz="1600"/>
              <a:t>Mon fr</a:t>
            </a:r>
            <a:r>
              <a:rPr lang="en-US" altLang="fr-FR" sz="1600">
                <a:cs typeface="Arial" charset="0"/>
              </a:rPr>
              <a:t>ère m’a prêté de l’argent; je lui dois cinquante francs.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altLang="fr-FR" sz="1600">
                <a:cs typeface="Arial" charset="0"/>
              </a:rPr>
              <a:t>Les élèves doivent </a:t>
            </a:r>
            <a:r>
              <a:rPr lang="en-US" altLang="fr-FR" sz="1600" smtClean="0">
                <a:cs typeface="Arial" charset="0"/>
              </a:rPr>
              <a:t>faire </a:t>
            </a:r>
            <a:r>
              <a:rPr lang="en-US" altLang="fr-FR" sz="1600">
                <a:cs typeface="Arial" charset="0"/>
              </a:rPr>
              <a:t>des exercices tous les jours.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altLang="fr-FR" sz="1600">
                <a:cs typeface="Arial" charset="0"/>
              </a:rPr>
              <a:t>Cette semaine j’avais tant de travail que chaque soir j’ai dû travailler </a:t>
            </a:r>
            <a:r>
              <a:rPr lang="en-US" altLang="fr-FR" sz="1600" smtClean="0">
                <a:cs typeface="Arial" charset="0"/>
              </a:rPr>
              <a:t>jusqu’à </a:t>
            </a:r>
            <a:r>
              <a:rPr lang="en-US" altLang="fr-FR" sz="1600">
                <a:cs typeface="Arial" charset="0"/>
              </a:rPr>
              <a:t>minuit.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altLang="fr-FR" sz="1600">
                <a:cs typeface="Arial" charset="0"/>
              </a:rPr>
              <a:t>Henri est absent aujourd’hui; il doit être malade; il a dû prendre froid en faisant du ski le week-end dernier.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altLang="fr-FR" sz="1600">
                <a:cs typeface="Arial" charset="0"/>
              </a:rPr>
              <a:t>Il doit prendre des vacances en septembre.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altLang="fr-FR" sz="1600">
                <a:cs typeface="Arial" charset="0"/>
              </a:rPr>
              <a:t>Cet élève arrive en retard tous les jours; il devrait se lever plus tôt.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altLang="fr-FR" sz="1600">
                <a:cs typeface="Arial" charset="0"/>
              </a:rPr>
              <a:t>Le professeur était en retard ce matin et les élèves sont partis. Ils auraient dû attendre.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L’Emploi du Verbe </a:t>
            </a:r>
            <a:r>
              <a:rPr lang="en-US" altLang="fr-FR" i="1"/>
              <a:t>Devoir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sz="1600"/>
              <a:t>Le verbe devoir peut </a:t>
            </a:r>
            <a:r>
              <a:rPr lang="en-US" altLang="fr-FR" sz="1600">
                <a:cs typeface="Arial" charset="0"/>
              </a:rPr>
              <a:t>ê</a:t>
            </a:r>
            <a:r>
              <a:rPr lang="en-US" altLang="fr-FR" sz="1600"/>
              <a:t>tre employé comme: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altLang="fr-FR" sz="1600"/>
              <a:t>Verbe principal suivi d’un objet direct pour indiquer l’idée d’une dette.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Ex. Si tu paies mon d</a:t>
            </a:r>
            <a:r>
              <a:rPr lang="en-US" altLang="fr-FR" sz="1600">
                <a:cs typeface="Arial" charset="0"/>
              </a:rPr>
              <a:t>î</a:t>
            </a:r>
            <a:r>
              <a:rPr lang="en-US" altLang="fr-FR" sz="1600"/>
              <a:t>ner, je te devrai vingt francs.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US" altLang="fr-FR" sz="900"/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400"/>
              <a:t>2.</a:t>
            </a:r>
            <a:r>
              <a:rPr lang="en-US" altLang="fr-FR" sz="1600"/>
              <a:t>	Verbe auxiliaire suivi d’un verbe complément </a:t>
            </a:r>
            <a:r>
              <a:rPr lang="en-US" altLang="fr-FR" sz="1600" smtClean="0"/>
              <a:t>à </a:t>
            </a:r>
            <a:r>
              <a:rPr lang="en-US" altLang="fr-FR" sz="1600"/>
              <a:t>la forme infinitive pour:</a:t>
            </a:r>
          </a:p>
          <a:p>
            <a:pPr marL="952500" lvl="1" indent="-495300">
              <a:lnSpc>
                <a:spcPct val="90000"/>
              </a:lnSpc>
              <a:buClr>
                <a:schemeClr val="tx1"/>
              </a:buClr>
              <a:buSzPct val="90000"/>
              <a:buFont typeface="Wingdings" pitchFamily="2" charset="2"/>
              <a:buAutoNum type="alphaLcPeriod"/>
            </a:pPr>
            <a:r>
              <a:rPr lang="en-US" altLang="fr-FR" sz="1600"/>
              <a:t>Indiquer une obligation ou une nécessité.</a:t>
            </a:r>
          </a:p>
          <a:p>
            <a:pPr marL="952500" lvl="1" indent="-495300">
              <a:lnSpc>
                <a:spcPct val="90000"/>
              </a:lnSpc>
              <a:buClr>
                <a:schemeClr val="tx1"/>
              </a:buClr>
              <a:buSzPct val="90000"/>
              <a:buFont typeface="Wingdings" pitchFamily="2" charset="2"/>
              <a:buNone/>
            </a:pPr>
            <a:r>
              <a:rPr lang="en-US" altLang="fr-FR" sz="1600"/>
              <a:t>Ex. Quand elle était enfant, elle devait s’occuper de ses fr</a:t>
            </a:r>
            <a:r>
              <a:rPr lang="en-US" altLang="fr-FR" sz="1600">
                <a:cs typeface="Arial" charset="0"/>
              </a:rPr>
              <a:t>è</a:t>
            </a:r>
            <a:r>
              <a:rPr lang="en-US" altLang="fr-FR" sz="1600"/>
              <a:t>res cadets.</a:t>
            </a:r>
          </a:p>
          <a:p>
            <a:pPr marL="952500" lvl="1" indent="-495300">
              <a:lnSpc>
                <a:spcPct val="90000"/>
              </a:lnSpc>
              <a:buClr>
                <a:schemeClr val="tx1"/>
              </a:buClr>
              <a:buSzPct val="90000"/>
              <a:buFont typeface="Wingdings" pitchFamily="2" charset="2"/>
              <a:buAutoNum type="alphaLcPeriod" startAt="2"/>
            </a:pPr>
            <a:r>
              <a:rPr lang="en-US" altLang="fr-FR" sz="1600"/>
              <a:t>Indiquer une intention.</a:t>
            </a:r>
          </a:p>
          <a:p>
            <a:pPr marL="952500" lvl="1" indent="-495300">
              <a:lnSpc>
                <a:spcPct val="90000"/>
              </a:lnSpc>
              <a:buClr>
                <a:schemeClr val="tx1"/>
              </a:buClr>
              <a:buSzPct val="90000"/>
              <a:buFont typeface="Wingdings" pitchFamily="2" charset="2"/>
              <a:buNone/>
            </a:pPr>
            <a:r>
              <a:rPr lang="en-US" altLang="fr-FR" sz="1600"/>
              <a:t>Ex. Ils devaient arriver la semaine passé, mais ils étaient trop occupés.</a:t>
            </a:r>
          </a:p>
          <a:p>
            <a:pPr marL="952500" lvl="1" indent="-495300">
              <a:lnSpc>
                <a:spcPct val="90000"/>
              </a:lnSpc>
              <a:buClr>
                <a:schemeClr val="tx1"/>
              </a:buClr>
              <a:buSzPct val="90000"/>
              <a:buFont typeface="Wingdings" pitchFamily="2" charset="2"/>
              <a:buAutoNum type="alphaLcPeriod" startAt="3"/>
            </a:pPr>
            <a:r>
              <a:rPr lang="en-US" altLang="fr-FR" sz="1600"/>
              <a:t>Indiquer une explication probable.</a:t>
            </a:r>
          </a:p>
          <a:p>
            <a:pPr marL="952500" lvl="1" indent="-495300">
              <a:lnSpc>
                <a:spcPct val="90000"/>
              </a:lnSpc>
              <a:buClr>
                <a:schemeClr val="tx1"/>
              </a:buClr>
              <a:buSzPct val="90000"/>
              <a:buFont typeface="Wingdings" pitchFamily="2" charset="2"/>
              <a:buNone/>
            </a:pPr>
            <a:r>
              <a:rPr lang="en-US" altLang="fr-FR" sz="1600"/>
              <a:t>Ex. André a manqué notre rendez-vous; il a d</a:t>
            </a:r>
            <a:r>
              <a:rPr lang="en-US" altLang="fr-FR" sz="1600">
                <a:cs typeface="Arial" charset="0"/>
              </a:rPr>
              <a:t>û</a:t>
            </a:r>
            <a:r>
              <a:rPr lang="en-US" altLang="fr-FR" sz="1600"/>
              <a:t> avoir autre chose </a:t>
            </a:r>
            <a:r>
              <a:rPr lang="en-US" altLang="fr-FR" sz="1600">
                <a:cs typeface="Arial" charset="0"/>
              </a:rPr>
              <a:t>à</a:t>
            </a:r>
            <a:r>
              <a:rPr lang="en-US" altLang="fr-FR" sz="1600"/>
              <a:t> faire.</a:t>
            </a:r>
          </a:p>
          <a:p>
            <a:pPr marL="952500" lvl="1" indent="-495300">
              <a:lnSpc>
                <a:spcPct val="90000"/>
              </a:lnSpc>
              <a:buClr>
                <a:schemeClr val="tx1"/>
              </a:buClr>
              <a:buSzPct val="90000"/>
              <a:buFont typeface="Wingdings" pitchFamily="2" charset="2"/>
              <a:buAutoNum type="alphaLcPeriod" startAt="4"/>
            </a:pPr>
            <a:r>
              <a:rPr lang="en-US" altLang="fr-FR" sz="1600"/>
              <a:t>Indiquer, d’une </a:t>
            </a:r>
            <a:r>
              <a:rPr lang="en-US" altLang="fr-FR" sz="1600" smtClean="0"/>
              <a:t>façon </a:t>
            </a:r>
            <a:r>
              <a:rPr lang="en-US" altLang="fr-FR" sz="1600"/>
              <a:t>atténuée et polie, un conseil (souvent au sens moral). Il y a de fortes chances qu’on ne suive pas le conseil. Dans ce cas, on emploie toujours le conditionnel présent.</a:t>
            </a:r>
          </a:p>
          <a:p>
            <a:pPr marL="952500" lvl="1" indent="-495300">
              <a:lnSpc>
                <a:spcPct val="90000"/>
              </a:lnSpc>
              <a:buClr>
                <a:schemeClr val="tx1"/>
              </a:buClr>
              <a:buSzPct val="90000"/>
              <a:buFont typeface="Wingdings" pitchFamily="2" charset="2"/>
              <a:buNone/>
            </a:pPr>
            <a:r>
              <a:rPr lang="en-US" altLang="fr-FR" sz="1600"/>
              <a:t>Ex. Tu devrais téléphoner </a:t>
            </a:r>
            <a:r>
              <a:rPr lang="en-US" altLang="fr-FR" sz="1600">
                <a:cs typeface="Arial" charset="0"/>
              </a:rPr>
              <a:t>à</a:t>
            </a:r>
            <a:r>
              <a:rPr lang="en-US" altLang="fr-FR" sz="1600"/>
              <a:t> tes parents.</a:t>
            </a:r>
          </a:p>
          <a:p>
            <a:pPr marL="952500" lvl="1" indent="-495300">
              <a:lnSpc>
                <a:spcPct val="90000"/>
              </a:lnSpc>
              <a:buClr>
                <a:schemeClr val="tx1"/>
              </a:buClr>
              <a:buSzPct val="90000"/>
              <a:buFont typeface="Wingdings" pitchFamily="2" charset="2"/>
              <a:buAutoNum type="alphaLcPeriod" startAt="5"/>
            </a:pPr>
            <a:r>
              <a:rPr lang="en-US" altLang="fr-FR" sz="1600"/>
              <a:t>Indiquer le regret d’une action non accomplie ou un reproche pour une obligation manquée. Dans ce cas on emploie toujours le conditionnel passé.</a:t>
            </a:r>
          </a:p>
          <a:p>
            <a:pPr marL="952500" lvl="1" indent="-495300">
              <a:lnSpc>
                <a:spcPct val="90000"/>
              </a:lnSpc>
              <a:buClr>
                <a:schemeClr val="tx1"/>
              </a:buClr>
              <a:buSzPct val="90000"/>
              <a:buFont typeface="Wingdings" pitchFamily="2" charset="2"/>
              <a:buNone/>
            </a:pPr>
            <a:r>
              <a:rPr lang="en-US" altLang="fr-FR" sz="1600"/>
              <a:t>Ex. Elle aurait d</a:t>
            </a:r>
            <a:r>
              <a:rPr lang="en-US" altLang="fr-FR" sz="1600">
                <a:cs typeface="Arial" charset="0"/>
              </a:rPr>
              <a:t>û</a:t>
            </a:r>
            <a:r>
              <a:rPr lang="en-US" altLang="fr-FR" sz="1600"/>
              <a:t> aller chez le médecin hier.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L’Emploi du Verbe </a:t>
            </a:r>
            <a:r>
              <a:rPr lang="en-US" altLang="fr-FR" i="1"/>
              <a:t>Devoir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fr-FR" sz="1600"/>
              <a:t>Comparez:</a:t>
            </a:r>
          </a:p>
          <a:p>
            <a:pPr>
              <a:buFont typeface="Wingdings" pitchFamily="2" charset="2"/>
              <a:buNone/>
            </a:pPr>
            <a:endParaRPr lang="en-US" altLang="fr-FR" sz="1600"/>
          </a:p>
          <a:p>
            <a:pPr>
              <a:buFont typeface="Wingdings" pitchFamily="2" charset="2"/>
              <a:buNone/>
            </a:pPr>
            <a:r>
              <a:rPr lang="en-US" altLang="fr-FR" sz="1600"/>
              <a:t>Il doit partir - il est obligé de partir, ou il a l’intention de partir</a:t>
            </a:r>
          </a:p>
          <a:p>
            <a:pPr>
              <a:buFont typeface="Wingdings" pitchFamily="2" charset="2"/>
              <a:buNone/>
            </a:pPr>
            <a:r>
              <a:rPr lang="en-US" altLang="fr-FR" sz="1600"/>
              <a:t>Il doit </a:t>
            </a:r>
            <a:r>
              <a:rPr lang="en-US" altLang="fr-FR" sz="1600">
                <a:cs typeface="Arial" charset="0"/>
              </a:rPr>
              <a:t>ê</a:t>
            </a:r>
            <a:r>
              <a:rPr lang="en-US" altLang="fr-FR" sz="1600"/>
              <a:t>tre parti - il est probablement parti</a:t>
            </a:r>
          </a:p>
          <a:p>
            <a:pPr>
              <a:buFont typeface="Wingdings" pitchFamily="2" charset="2"/>
              <a:buNone/>
            </a:pPr>
            <a:r>
              <a:rPr lang="en-US" altLang="fr-FR" sz="1600"/>
              <a:t>Il devra partir - il sera obligé de partir</a:t>
            </a:r>
          </a:p>
          <a:p>
            <a:pPr>
              <a:buFont typeface="Wingdings" pitchFamily="2" charset="2"/>
              <a:buNone/>
            </a:pPr>
            <a:r>
              <a:rPr lang="en-US" altLang="fr-FR" sz="1600"/>
              <a:t>Il devait partir - il était obligé de partir, ou il avait l’intention de partir</a:t>
            </a:r>
          </a:p>
          <a:p>
            <a:pPr>
              <a:buFont typeface="Wingdings" pitchFamily="2" charset="2"/>
              <a:buNone/>
            </a:pPr>
            <a:r>
              <a:rPr lang="en-US" altLang="fr-FR" sz="1600"/>
              <a:t>Il devait </a:t>
            </a:r>
            <a:r>
              <a:rPr lang="en-US" altLang="fr-FR" sz="1600">
                <a:cs typeface="Arial" charset="0"/>
              </a:rPr>
              <a:t>ê</a:t>
            </a:r>
            <a:r>
              <a:rPr lang="en-US" altLang="fr-FR" sz="1600"/>
              <a:t>tre parti - il était probablement parti</a:t>
            </a:r>
          </a:p>
          <a:p>
            <a:pPr>
              <a:buFont typeface="Wingdings" pitchFamily="2" charset="2"/>
              <a:buNone/>
            </a:pPr>
            <a:r>
              <a:rPr lang="en-US" altLang="fr-FR" sz="1600"/>
              <a:t>Il a d</a:t>
            </a:r>
            <a:r>
              <a:rPr lang="en-US" altLang="fr-FR" sz="1600">
                <a:cs typeface="Arial" charset="0"/>
              </a:rPr>
              <a:t>û</a:t>
            </a:r>
            <a:r>
              <a:rPr lang="en-US" altLang="fr-FR" sz="1600"/>
              <a:t> partir - il a été obligé de partir, ou il est probablement parti</a:t>
            </a:r>
          </a:p>
          <a:p>
            <a:pPr>
              <a:buFont typeface="Wingdings" pitchFamily="2" charset="2"/>
              <a:buNone/>
            </a:pPr>
            <a:r>
              <a:rPr lang="en-US" altLang="fr-FR" sz="1600"/>
              <a:t>Il devrait partir - il a une obligation morale de partir, ou on lui conseille de partir</a:t>
            </a:r>
          </a:p>
          <a:p>
            <a:pPr>
              <a:buFont typeface="Wingdings" pitchFamily="2" charset="2"/>
              <a:buNone/>
            </a:pPr>
            <a:r>
              <a:rPr lang="en-US" altLang="fr-FR" sz="1600"/>
              <a:t>Il aurait d</a:t>
            </a:r>
            <a:r>
              <a:rPr lang="en-US" altLang="fr-FR" sz="1600">
                <a:cs typeface="Arial" charset="0"/>
              </a:rPr>
              <a:t>û</a:t>
            </a:r>
            <a:r>
              <a:rPr lang="en-US" altLang="fr-FR" sz="1600"/>
              <a:t> partir - on lui reproche de ne pas </a:t>
            </a:r>
            <a:r>
              <a:rPr lang="en-US" altLang="fr-FR" sz="1600">
                <a:cs typeface="Arial" charset="0"/>
              </a:rPr>
              <a:t>ê</a:t>
            </a:r>
            <a:r>
              <a:rPr lang="en-US" altLang="fr-FR" sz="1600"/>
              <a:t>tre parti, ou on regrette qu’il ne soit pas parti</a:t>
            </a:r>
          </a:p>
          <a:p>
            <a:pPr>
              <a:buFont typeface="Wingdings" pitchFamily="2" charset="2"/>
              <a:buNone/>
            </a:pPr>
            <a:endParaRPr lang="en-US" altLang="fr-FR" sz="1600"/>
          </a:p>
          <a:p>
            <a:pPr>
              <a:buFont typeface="Wingdings" pitchFamily="2" charset="2"/>
              <a:buNone/>
            </a:pPr>
            <a:r>
              <a:rPr lang="en-US" altLang="fr-FR" sz="1600"/>
              <a:t>Remarquez bien: Le sens du verbe </a:t>
            </a:r>
            <a:r>
              <a:rPr lang="en-US" altLang="fr-FR" sz="1600" i="1">
                <a:solidFill>
                  <a:schemeClr val="folHlink"/>
                </a:solidFill>
              </a:rPr>
              <a:t>devoir</a:t>
            </a:r>
            <a:r>
              <a:rPr lang="en-US" altLang="fr-FR" sz="1600">
                <a:solidFill>
                  <a:schemeClr val="folHlink"/>
                </a:solidFill>
              </a:rPr>
              <a:t> </a:t>
            </a:r>
            <a:r>
              <a:rPr lang="en-US" altLang="fr-FR" sz="1600"/>
              <a:t>dépend du contexte particulier.</a:t>
            </a:r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762000" y="1600200"/>
            <a:ext cx="8077200" cy="3276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Le Futur Proche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US" altLang="fr-FR" sz="160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endParaRPr lang="en-US" altLang="fr-FR" sz="160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endParaRPr lang="en-US" altLang="fr-FR" sz="160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endParaRPr lang="en-US" altLang="fr-FR" sz="160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altLang="fr-FR" sz="1600"/>
              <a:t>Le futur proche (</a:t>
            </a:r>
            <a:r>
              <a:rPr lang="en-US" altLang="fr-FR" sz="1600" i="1">
                <a:solidFill>
                  <a:schemeClr val="folHlink"/>
                </a:solidFill>
              </a:rPr>
              <a:t>aller</a:t>
            </a:r>
            <a:r>
              <a:rPr lang="en-US" altLang="fr-FR" sz="1600">
                <a:solidFill>
                  <a:schemeClr val="tx2"/>
                </a:solidFill>
              </a:rPr>
              <a:t> </a:t>
            </a:r>
            <a:r>
              <a:rPr lang="en-US" altLang="fr-FR" sz="1600"/>
              <a:t>+ l’infinitif) exprime une intention, une action ou un état qui </a:t>
            </a:r>
          </a:p>
          <a:p>
            <a:pPr>
              <a:buFont typeface="Wingdings" pitchFamily="2" charset="2"/>
              <a:buNone/>
            </a:pPr>
            <a:r>
              <a:rPr lang="en-US" altLang="fr-FR" sz="1600"/>
              <a:t>aura lieu dans un futur proche: dans deux ou trois minutes, dans quelques heures, </a:t>
            </a:r>
          </a:p>
          <a:p>
            <a:pPr>
              <a:buFont typeface="Wingdings" pitchFamily="2" charset="2"/>
              <a:buNone/>
            </a:pPr>
            <a:r>
              <a:rPr lang="en-US" altLang="fr-FR" sz="1600"/>
              <a:t>dans quelques jours.</a:t>
            </a:r>
          </a:p>
          <a:p>
            <a:pPr>
              <a:buFont typeface="Wingdings" pitchFamily="2" charset="2"/>
              <a:buNone/>
            </a:pPr>
            <a:endParaRPr lang="en-US" altLang="fr-FR" sz="1600"/>
          </a:p>
          <a:p>
            <a:pPr>
              <a:buFont typeface="Wingdings" pitchFamily="2" charset="2"/>
              <a:buNone/>
            </a:pPr>
            <a:r>
              <a:rPr lang="en-US" altLang="fr-FR" sz="1600"/>
              <a:t>Ex. Le </a:t>
            </a:r>
            <a:r>
              <a:rPr lang="en-US" altLang="fr-FR" sz="1600" smtClean="0"/>
              <a:t>professeur </a:t>
            </a:r>
            <a:r>
              <a:rPr lang="en-US" altLang="fr-FR" sz="1600"/>
              <a:t>va parler.		(Il est sur le point de parler.)</a:t>
            </a:r>
          </a:p>
          <a:p>
            <a:pPr>
              <a:buFont typeface="Wingdings" pitchFamily="2" charset="2"/>
              <a:buNone/>
            </a:pPr>
            <a:r>
              <a:rPr lang="en-US" altLang="fr-FR" sz="1600"/>
              <a:t>	Nous allons </a:t>
            </a:r>
            <a:r>
              <a:rPr lang="en-US" altLang="fr-FR" sz="1600">
                <a:cs typeface="Arial" charset="0"/>
              </a:rPr>
              <a:t>ê</a:t>
            </a:r>
            <a:r>
              <a:rPr lang="en-US" altLang="fr-FR" sz="1600"/>
              <a:t>tre fatigués ce soir.	(Nous serons fatigués dans un temps pr</a:t>
            </a:r>
            <a:r>
              <a:rPr lang="en-US" altLang="fr-FR" sz="1600">
                <a:cs typeface="Arial" charset="0"/>
              </a:rPr>
              <a:t>è</a:t>
            </a:r>
            <a:r>
              <a:rPr lang="en-US" altLang="fr-FR" sz="1600"/>
              <a:t>s</a:t>
            </a:r>
          </a:p>
          <a:p>
            <a:pPr>
              <a:buFont typeface="Wingdings" pitchFamily="2" charset="2"/>
              <a:buNone/>
            </a:pPr>
            <a:r>
              <a:rPr lang="en-US" altLang="fr-FR" sz="1600"/>
              <a:t>					du presént.)</a:t>
            </a: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1676400" y="2133600"/>
            <a:ext cx="563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 flipH="1">
            <a:off x="3581400" y="16764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 flipH="1">
            <a:off x="5257800" y="1905000"/>
            <a:ext cx="152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3962400" y="1828800"/>
            <a:ext cx="1828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r-FR" sz="1200"/>
              <a:t>Futur Proche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2286000" y="1600200"/>
            <a:ext cx="1143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r-FR" sz="1400"/>
              <a:t>PR</a:t>
            </a:r>
            <a:r>
              <a:rPr lang="en-US" altLang="fr-FR" sz="1400">
                <a:cs typeface="Arial" charset="0"/>
              </a:rPr>
              <a:t>É</a:t>
            </a:r>
            <a:r>
              <a:rPr lang="en-US" altLang="fr-FR" sz="1400"/>
              <a:t>SENT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4953000" y="1600200"/>
            <a:ext cx="1143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r-FR" sz="1400"/>
              <a:t>FUTUR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Le Futur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fr-FR" sz="1600"/>
              <a:t>Pour former le futur, on prend l’infinitif et on ajoute les terminaisons du futur (les </a:t>
            </a:r>
          </a:p>
          <a:p>
            <a:pPr>
              <a:buFont typeface="Wingdings" pitchFamily="2" charset="2"/>
              <a:buNone/>
            </a:pPr>
            <a:r>
              <a:rPr lang="en-US" altLang="fr-FR" sz="1600"/>
              <a:t>terminaisons du verbe </a:t>
            </a:r>
            <a:r>
              <a:rPr lang="en-US" altLang="fr-FR" sz="1600" i="1">
                <a:solidFill>
                  <a:schemeClr val="folHlink"/>
                </a:solidFill>
              </a:rPr>
              <a:t>avoir</a:t>
            </a:r>
            <a:r>
              <a:rPr lang="en-US" altLang="fr-FR" sz="1600"/>
              <a:t> au présent.) Si l’infinitif du verbe se termine en </a:t>
            </a:r>
            <a:r>
              <a:rPr lang="en-US" altLang="fr-FR" sz="1600" i="1">
                <a:solidFill>
                  <a:schemeClr val="folHlink"/>
                </a:solidFill>
              </a:rPr>
              <a:t>-re</a:t>
            </a:r>
            <a:r>
              <a:rPr lang="en-US" altLang="fr-FR" sz="1600"/>
              <a:t>, on </a:t>
            </a:r>
          </a:p>
          <a:p>
            <a:pPr>
              <a:buFont typeface="Wingdings" pitchFamily="2" charset="2"/>
              <a:buNone/>
            </a:pPr>
            <a:r>
              <a:rPr lang="en-US" altLang="fr-FR" sz="1600"/>
              <a:t>supprime le </a:t>
            </a:r>
            <a:r>
              <a:rPr lang="en-US" altLang="fr-FR" sz="1600" i="1">
                <a:solidFill>
                  <a:schemeClr val="folHlink"/>
                </a:solidFill>
              </a:rPr>
              <a:t>e</a:t>
            </a:r>
            <a:r>
              <a:rPr lang="en-US" altLang="fr-FR" sz="1600"/>
              <a:t>.</a:t>
            </a:r>
          </a:p>
          <a:p>
            <a:pPr>
              <a:buFont typeface="Wingdings" pitchFamily="2" charset="2"/>
              <a:buNone/>
            </a:pPr>
            <a:endParaRPr lang="en-US" altLang="fr-FR" sz="1600"/>
          </a:p>
          <a:p>
            <a:pPr>
              <a:buFont typeface="Wingdings" pitchFamily="2" charset="2"/>
              <a:buNone/>
            </a:pPr>
            <a:r>
              <a:rPr lang="en-US" altLang="fr-FR" sz="1600"/>
              <a:t>Parler					Finir</a:t>
            </a:r>
          </a:p>
          <a:p>
            <a:pPr>
              <a:buFont typeface="Wingdings" pitchFamily="2" charset="2"/>
              <a:buNone/>
            </a:pPr>
            <a:endParaRPr lang="en-US" altLang="fr-FR" sz="1600"/>
          </a:p>
          <a:p>
            <a:pPr>
              <a:buFont typeface="Wingdings" pitchFamily="2" charset="2"/>
              <a:buNone/>
            </a:pPr>
            <a:endParaRPr lang="en-US" altLang="fr-FR" sz="160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endParaRPr lang="en-US" altLang="fr-FR" sz="160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endParaRPr lang="en-US" altLang="fr-FR" sz="160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endParaRPr lang="en-US" altLang="fr-FR" sz="160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altLang="fr-FR" sz="1600"/>
              <a:t>Rendre</a:t>
            </a:r>
          </a:p>
          <a:p>
            <a:pPr>
              <a:buFont typeface="Wingdings" pitchFamily="2" charset="2"/>
              <a:buNone/>
            </a:pPr>
            <a:endParaRPr lang="en-US" altLang="fr-FR" sz="1600"/>
          </a:p>
        </p:txBody>
      </p:sp>
      <p:graphicFrame>
        <p:nvGraphicFramePr>
          <p:cNvPr id="44036" name="Group 4"/>
          <p:cNvGraphicFramePr>
            <a:graphicFrameLocks noGrp="1"/>
          </p:cNvGraphicFramePr>
          <p:nvPr/>
        </p:nvGraphicFramePr>
        <p:xfrm>
          <a:off x="990600" y="3200400"/>
          <a:ext cx="3657600" cy="1117601"/>
        </p:xfrm>
        <a:graphic>
          <a:graphicData uri="http://schemas.openxmlformats.org/drawingml/2006/table">
            <a:tbl>
              <a:tblPr/>
              <a:tblGrid>
                <a:gridCol w="1828800"/>
                <a:gridCol w="1828800"/>
              </a:tblGrid>
              <a:tr h="373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 parler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ai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Nous parler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 parler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as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Vous parler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ez</a:t>
                      </a:r>
                      <a:endParaRPr kumimoji="0" lang="en-US" alt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Il/Elle/On parler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Ils/Elles parler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ont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050" name="Group 18"/>
          <p:cNvGraphicFramePr>
            <a:graphicFrameLocks noGrp="1"/>
          </p:cNvGraphicFramePr>
          <p:nvPr/>
        </p:nvGraphicFramePr>
        <p:xfrm>
          <a:off x="5029200" y="3200400"/>
          <a:ext cx="3657600" cy="1117601"/>
        </p:xfrm>
        <a:graphic>
          <a:graphicData uri="http://schemas.openxmlformats.org/drawingml/2006/table">
            <a:tbl>
              <a:tblPr/>
              <a:tblGrid>
                <a:gridCol w="1828800"/>
                <a:gridCol w="1828800"/>
              </a:tblGrid>
              <a:tr h="373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 finir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ai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Nous finir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 fnir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as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Vous finir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ez</a:t>
                      </a:r>
                      <a:endParaRPr kumimoji="0" lang="en-US" alt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Il/Elle/On finir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Ils/Elles finir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ont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064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8670739"/>
              </p:ext>
            </p:extLst>
          </p:nvPr>
        </p:nvGraphicFramePr>
        <p:xfrm>
          <a:off x="990600" y="4953000"/>
          <a:ext cx="3657600" cy="1117601"/>
        </p:xfrm>
        <a:graphic>
          <a:graphicData uri="http://schemas.openxmlformats.org/drawingml/2006/table">
            <a:tbl>
              <a:tblPr/>
              <a:tblGrid>
                <a:gridCol w="1828800"/>
                <a:gridCol w="1828800"/>
              </a:tblGrid>
              <a:tr h="373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 rendr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ai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Nous 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rendr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ons</a:t>
                      </a:r>
                      <a:endParaRPr kumimoji="0" lang="en-US" alt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 rendr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as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Vous rendr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ez</a:t>
                      </a:r>
                      <a:endParaRPr kumimoji="0" lang="en-US" alt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Il/Elle/On rendr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Ils/Elles rendr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ont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Le Futur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fr-FR" sz="1600"/>
              <a:t>Quelques verbes ont un radical irrégulier au futur, mais les terminaisons sont </a:t>
            </a:r>
          </a:p>
          <a:p>
            <a:pPr>
              <a:buFont typeface="Wingdings" pitchFamily="2" charset="2"/>
              <a:buNone/>
            </a:pPr>
            <a:r>
              <a:rPr lang="en-US" altLang="fr-FR" sz="1600"/>
              <a:t>toujours réguli</a:t>
            </a:r>
            <a:r>
              <a:rPr lang="en-US" altLang="fr-FR" sz="1600">
                <a:cs typeface="Arial" charset="0"/>
              </a:rPr>
              <a:t>ères.</a:t>
            </a:r>
          </a:p>
          <a:p>
            <a:pPr>
              <a:buFont typeface="Wingdings" pitchFamily="2" charset="2"/>
              <a:buNone/>
            </a:pPr>
            <a:endParaRPr lang="en-US" altLang="fr-FR" sz="1600">
              <a:cs typeface="Arial" charset="0"/>
            </a:endParaRPr>
          </a:p>
          <a:p>
            <a:pPr>
              <a:buFont typeface="Wingdings" pitchFamily="2" charset="2"/>
              <a:buNone/>
            </a:pPr>
            <a:r>
              <a:rPr lang="en-US" altLang="fr-FR" sz="1400">
                <a:cs typeface="Arial" charset="0"/>
              </a:rPr>
              <a:t>Avoir - J’</a:t>
            </a:r>
            <a:r>
              <a:rPr lang="en-US" altLang="fr-FR" sz="1400">
                <a:solidFill>
                  <a:schemeClr val="folHlink"/>
                </a:solidFill>
                <a:cs typeface="Arial" charset="0"/>
              </a:rPr>
              <a:t>aur</a:t>
            </a:r>
            <a:r>
              <a:rPr lang="en-US" altLang="fr-FR" sz="1400">
                <a:cs typeface="Arial" charset="0"/>
              </a:rPr>
              <a:t>ai	Envoyer - J’</a:t>
            </a:r>
            <a:r>
              <a:rPr lang="en-US" altLang="fr-FR" sz="1400">
                <a:solidFill>
                  <a:schemeClr val="folHlink"/>
                </a:solidFill>
                <a:cs typeface="Arial" charset="0"/>
              </a:rPr>
              <a:t>enverr</a:t>
            </a:r>
            <a:r>
              <a:rPr lang="en-US" altLang="fr-FR" sz="1400">
                <a:cs typeface="Arial" charset="0"/>
              </a:rPr>
              <a:t>ai	           Pouvoir - Je </a:t>
            </a:r>
            <a:r>
              <a:rPr lang="en-US" altLang="fr-FR" sz="1400">
                <a:solidFill>
                  <a:schemeClr val="folHlink"/>
                </a:solidFill>
                <a:cs typeface="Arial" charset="0"/>
              </a:rPr>
              <a:t>pourr</a:t>
            </a:r>
            <a:r>
              <a:rPr lang="en-US" altLang="fr-FR" sz="1400">
                <a:cs typeface="Arial" charset="0"/>
              </a:rPr>
              <a:t>ai</a:t>
            </a:r>
          </a:p>
          <a:p>
            <a:pPr>
              <a:buFont typeface="Wingdings" pitchFamily="2" charset="2"/>
              <a:buNone/>
            </a:pPr>
            <a:r>
              <a:rPr lang="en-US" altLang="fr-FR" sz="1400">
                <a:cs typeface="Arial" charset="0"/>
              </a:rPr>
              <a:t>Etre - Je </a:t>
            </a:r>
            <a:r>
              <a:rPr lang="en-US" altLang="fr-FR" sz="1400">
                <a:solidFill>
                  <a:schemeClr val="folHlink"/>
                </a:solidFill>
                <a:cs typeface="Arial" charset="0"/>
              </a:rPr>
              <a:t>ser</a:t>
            </a:r>
            <a:r>
              <a:rPr lang="en-US" altLang="fr-FR" sz="1400">
                <a:cs typeface="Arial" charset="0"/>
              </a:rPr>
              <a:t>ai	Voir - Je </a:t>
            </a:r>
            <a:r>
              <a:rPr lang="en-US" altLang="fr-FR" sz="1400">
                <a:solidFill>
                  <a:schemeClr val="folHlink"/>
                </a:solidFill>
                <a:cs typeface="Arial" charset="0"/>
              </a:rPr>
              <a:t>verr</a:t>
            </a:r>
            <a:r>
              <a:rPr lang="en-US" altLang="fr-FR" sz="1400">
                <a:cs typeface="Arial" charset="0"/>
              </a:rPr>
              <a:t>ai	           Vouloir - Je </a:t>
            </a:r>
            <a:r>
              <a:rPr lang="en-US" altLang="fr-FR" sz="1400">
                <a:solidFill>
                  <a:schemeClr val="folHlink"/>
                </a:solidFill>
                <a:cs typeface="Arial" charset="0"/>
              </a:rPr>
              <a:t>voudr</a:t>
            </a:r>
            <a:r>
              <a:rPr lang="en-US" altLang="fr-FR" sz="1400">
                <a:cs typeface="Arial" charset="0"/>
              </a:rPr>
              <a:t>ai</a:t>
            </a:r>
          </a:p>
          <a:p>
            <a:pPr>
              <a:buFont typeface="Wingdings" pitchFamily="2" charset="2"/>
              <a:buNone/>
            </a:pPr>
            <a:r>
              <a:rPr lang="en-US" altLang="fr-FR" sz="1400">
                <a:cs typeface="Arial" charset="0"/>
              </a:rPr>
              <a:t>Aller - J’</a:t>
            </a:r>
            <a:r>
              <a:rPr lang="en-US" altLang="fr-FR" sz="1400">
                <a:solidFill>
                  <a:schemeClr val="folHlink"/>
                </a:solidFill>
                <a:cs typeface="Arial" charset="0"/>
              </a:rPr>
              <a:t>ir</a:t>
            </a:r>
            <a:r>
              <a:rPr lang="en-US" altLang="fr-FR" sz="1400">
                <a:cs typeface="Arial" charset="0"/>
              </a:rPr>
              <a:t>ai		Devoir - Je </a:t>
            </a:r>
            <a:r>
              <a:rPr lang="en-US" altLang="fr-FR" sz="1400">
                <a:solidFill>
                  <a:schemeClr val="folHlink"/>
                </a:solidFill>
                <a:cs typeface="Arial" charset="0"/>
              </a:rPr>
              <a:t>devr</a:t>
            </a:r>
            <a:r>
              <a:rPr lang="en-US" altLang="fr-FR" sz="1400">
                <a:cs typeface="Arial" charset="0"/>
              </a:rPr>
              <a:t>ai	           Venir - Je </a:t>
            </a:r>
            <a:r>
              <a:rPr lang="en-US" altLang="fr-FR" sz="1400">
                <a:solidFill>
                  <a:schemeClr val="folHlink"/>
                </a:solidFill>
                <a:cs typeface="Arial" charset="0"/>
              </a:rPr>
              <a:t>viendr</a:t>
            </a:r>
            <a:r>
              <a:rPr lang="en-US" altLang="fr-FR" sz="1400">
                <a:cs typeface="Arial" charset="0"/>
              </a:rPr>
              <a:t>ai</a:t>
            </a:r>
          </a:p>
          <a:p>
            <a:pPr>
              <a:buFont typeface="Wingdings" pitchFamily="2" charset="2"/>
              <a:buNone/>
            </a:pPr>
            <a:r>
              <a:rPr lang="en-US" altLang="fr-FR" sz="1400">
                <a:cs typeface="Arial" charset="0"/>
              </a:rPr>
              <a:t>Faire - Je </a:t>
            </a:r>
            <a:r>
              <a:rPr lang="en-US" altLang="fr-FR" sz="1400">
                <a:solidFill>
                  <a:schemeClr val="folHlink"/>
                </a:solidFill>
                <a:cs typeface="Arial" charset="0"/>
              </a:rPr>
              <a:t>fer</a:t>
            </a:r>
            <a:r>
              <a:rPr lang="en-US" altLang="fr-FR" sz="1400">
                <a:cs typeface="Arial" charset="0"/>
              </a:rPr>
              <a:t>ai	Savoir - Je </a:t>
            </a:r>
            <a:r>
              <a:rPr lang="en-US" altLang="fr-FR" sz="1400">
                <a:solidFill>
                  <a:schemeClr val="folHlink"/>
                </a:solidFill>
                <a:cs typeface="Arial" charset="0"/>
              </a:rPr>
              <a:t>saur</a:t>
            </a:r>
            <a:r>
              <a:rPr lang="en-US" altLang="fr-FR" sz="1400">
                <a:cs typeface="Arial" charset="0"/>
              </a:rPr>
              <a:t>ai</a:t>
            </a:r>
          </a:p>
          <a:p>
            <a:pPr>
              <a:buFont typeface="Wingdings" pitchFamily="2" charset="2"/>
              <a:buNone/>
            </a:pPr>
            <a:endParaRPr lang="en-US" altLang="fr-FR" sz="1400">
              <a:cs typeface="Arial" charset="0"/>
            </a:endParaRPr>
          </a:p>
          <a:p>
            <a:pPr>
              <a:buFont typeface="Wingdings" pitchFamily="2" charset="2"/>
              <a:buNone/>
            </a:pPr>
            <a:r>
              <a:rPr lang="en-US" altLang="fr-FR" sz="1600">
                <a:cs typeface="Arial" charset="0"/>
              </a:rPr>
              <a:t>Les verbes qui font un changement orthographique au présent font le même </a:t>
            </a:r>
          </a:p>
          <a:p>
            <a:pPr>
              <a:buFont typeface="Wingdings" pitchFamily="2" charset="2"/>
              <a:buNone/>
            </a:pPr>
            <a:r>
              <a:rPr lang="en-US" altLang="fr-FR" sz="1600">
                <a:cs typeface="Arial" charset="0"/>
              </a:rPr>
              <a:t>changement dans toutes les formes du futur.</a:t>
            </a:r>
          </a:p>
          <a:p>
            <a:pPr>
              <a:buFont typeface="Wingdings" pitchFamily="2" charset="2"/>
              <a:buNone/>
            </a:pPr>
            <a:endParaRPr lang="en-US" altLang="fr-FR" sz="1400">
              <a:cs typeface="Arial" charset="0"/>
            </a:endParaRPr>
          </a:p>
          <a:p>
            <a:pPr>
              <a:buFont typeface="Wingdings" pitchFamily="2" charset="2"/>
              <a:buNone/>
            </a:pPr>
            <a:r>
              <a:rPr lang="en-US" altLang="fr-FR" sz="1600" i="1">
                <a:cs typeface="Arial" charset="0"/>
              </a:rPr>
              <a:t>Se Lever, Mener, Acheter			Jeter, Appeler</a:t>
            </a:r>
          </a:p>
          <a:p>
            <a:pPr>
              <a:buFont typeface="Wingdings" pitchFamily="2" charset="2"/>
              <a:buNone/>
            </a:pPr>
            <a:endParaRPr lang="en-US" altLang="fr-FR" sz="1600" i="1">
              <a:cs typeface="Arial" charset="0"/>
            </a:endParaRP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914400" y="2438400"/>
            <a:ext cx="60198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aphicFrame>
        <p:nvGraphicFramePr>
          <p:cNvPr id="45080" name="Group 24"/>
          <p:cNvGraphicFramePr>
            <a:graphicFrameLocks noGrp="1"/>
          </p:cNvGraphicFramePr>
          <p:nvPr/>
        </p:nvGraphicFramePr>
        <p:xfrm>
          <a:off x="990600" y="5029200"/>
          <a:ext cx="3505200" cy="914400"/>
        </p:xfrm>
        <a:graphic>
          <a:graphicData uri="http://schemas.openxmlformats.org/drawingml/2006/table">
            <a:tbl>
              <a:tblPr/>
              <a:tblGrid>
                <a:gridCol w="1752600"/>
                <a:gridCol w="1752600"/>
              </a:tblGrid>
              <a:tr h="220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 me l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è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verai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Nous nous l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è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verons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 te l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è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veras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Vous vous l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è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verez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 se l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è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Ils se l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è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veront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081" name="Group 25"/>
          <p:cNvGraphicFramePr>
            <a:graphicFrameLocks noGrp="1"/>
          </p:cNvGraphicFramePr>
          <p:nvPr/>
        </p:nvGraphicFramePr>
        <p:xfrm>
          <a:off x="5410200" y="5029200"/>
          <a:ext cx="3505200" cy="914400"/>
        </p:xfrm>
        <a:graphic>
          <a:graphicData uri="http://schemas.openxmlformats.org/drawingml/2006/table">
            <a:tbl>
              <a:tblPr/>
              <a:tblGrid>
                <a:gridCol w="1752600"/>
                <a:gridCol w="1752600"/>
              </a:tblGrid>
              <a:tr h="220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 je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tt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erai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Nous je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tt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erons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 je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tt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eras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Vous je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tt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erez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 je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tt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Ils je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tt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eront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Le Futur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029200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sz="1600" i="1">
                <a:cs typeface="Arial" charset="0"/>
              </a:rPr>
              <a:t>Nettoyer, Ennuyer			MAIS: Répéter, Espérer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en-US" altLang="fr-FR" sz="1600" i="1">
              <a:cs typeface="Arial" charset="0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en-US" altLang="fr-FR" sz="1600" i="1">
              <a:cs typeface="Arial" charset="0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en-US" altLang="fr-FR" sz="1600" i="1">
              <a:cs typeface="Arial" charset="0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en-US" altLang="fr-FR" sz="1600" i="1">
              <a:cs typeface="Arial" charset="0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en-US" altLang="fr-FR" sz="1600">
              <a:cs typeface="Arial" charset="0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sz="1600" i="1">
                <a:cs typeface="Arial" charset="0"/>
              </a:rPr>
              <a:t>___________________________________________________________________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en-US" altLang="fr-FR" sz="1600" i="1">
              <a:cs typeface="Arial" charset="0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sz="1600">
                <a:cs typeface="Arial" charset="0"/>
              </a:rPr>
              <a:t>Emploi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en-US" altLang="fr-FR" sz="1600">
              <a:cs typeface="Arial" charset="0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en-US" altLang="fr-FR" sz="1600">
              <a:cs typeface="Arial" charset="0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en-US" altLang="fr-FR" sz="1600">
              <a:cs typeface="Arial" charset="0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en-US" altLang="fr-FR" sz="1600">
              <a:cs typeface="Arial" charset="0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sz="1600">
                <a:cs typeface="Arial" charset="0"/>
              </a:rPr>
              <a:t>Le futur exprime une action, un événement ou un état qui doivent se produire dans 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sz="1600">
                <a:cs typeface="Arial" charset="0"/>
              </a:rPr>
              <a:t>l’avenir.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en-US" altLang="fr-FR" sz="900">
              <a:cs typeface="Arial" charset="0"/>
            </a:endParaRP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altLang="fr-FR" sz="1600">
                <a:cs typeface="Arial" charset="0"/>
              </a:rPr>
              <a:t>Après les expressions de </a:t>
            </a:r>
            <a:r>
              <a:rPr lang="en-US" altLang="fr-FR" sz="1600" smtClean="0">
                <a:cs typeface="Arial" charset="0"/>
              </a:rPr>
              <a:t>temps</a:t>
            </a:r>
            <a:r>
              <a:rPr lang="en-US" altLang="fr-FR" sz="1600" smtClean="0">
                <a:solidFill>
                  <a:schemeClr val="folHlink"/>
                </a:solidFill>
                <a:cs typeface="Arial" charset="0"/>
              </a:rPr>
              <a:t> </a:t>
            </a:r>
            <a:r>
              <a:rPr lang="en-US" altLang="fr-FR" sz="1600" i="1">
                <a:solidFill>
                  <a:schemeClr val="folHlink"/>
                </a:solidFill>
                <a:cs typeface="Arial" charset="0"/>
              </a:rPr>
              <a:t>quand</a:t>
            </a:r>
            <a:r>
              <a:rPr lang="en-US" altLang="fr-FR" sz="1600" i="1">
                <a:cs typeface="Arial" charset="0"/>
              </a:rPr>
              <a:t>,</a:t>
            </a:r>
            <a:r>
              <a:rPr lang="en-US" altLang="fr-FR" sz="1600" i="1">
                <a:solidFill>
                  <a:schemeClr val="folHlink"/>
                </a:solidFill>
                <a:cs typeface="Arial" charset="0"/>
              </a:rPr>
              <a:t> lorsque</a:t>
            </a:r>
            <a:r>
              <a:rPr lang="en-US" altLang="fr-FR" sz="1600" i="1">
                <a:cs typeface="Arial" charset="0"/>
              </a:rPr>
              <a:t>, </a:t>
            </a:r>
            <a:r>
              <a:rPr lang="en-US" altLang="fr-FR" sz="1600" i="1">
                <a:solidFill>
                  <a:schemeClr val="folHlink"/>
                </a:solidFill>
                <a:cs typeface="Arial" charset="0"/>
              </a:rPr>
              <a:t>dès que</a:t>
            </a:r>
            <a:r>
              <a:rPr lang="en-US" altLang="fr-FR" sz="1600">
                <a:cs typeface="Arial" charset="0"/>
              </a:rPr>
              <a:t> et </a:t>
            </a:r>
            <a:r>
              <a:rPr lang="en-US" altLang="fr-FR" sz="1600" i="1">
                <a:solidFill>
                  <a:schemeClr val="folHlink"/>
                </a:solidFill>
                <a:cs typeface="Arial" charset="0"/>
              </a:rPr>
              <a:t>aussitôt que</a:t>
            </a:r>
            <a:r>
              <a:rPr lang="en-US" altLang="fr-FR" sz="1600">
                <a:cs typeface="Arial" charset="0"/>
              </a:rPr>
              <a:t>, si l’action exprimée se produit au futur, employez le futur.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sz="1600">
                <a:cs typeface="Arial" charset="0"/>
              </a:rPr>
              <a:t>Ex. Quand je serai riche, j’aurai une maison à la campagne.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en-US" altLang="fr-FR" sz="1600">
              <a:cs typeface="Arial" charset="0"/>
            </a:endParaRPr>
          </a:p>
        </p:txBody>
      </p:sp>
      <p:graphicFrame>
        <p:nvGraphicFramePr>
          <p:cNvPr id="46084" name="Group 4"/>
          <p:cNvGraphicFramePr>
            <a:graphicFrameLocks noGrp="1"/>
          </p:cNvGraphicFramePr>
          <p:nvPr/>
        </p:nvGraphicFramePr>
        <p:xfrm>
          <a:off x="4724400" y="2057400"/>
          <a:ext cx="3505200" cy="914400"/>
        </p:xfrm>
        <a:graphic>
          <a:graphicData uri="http://schemas.openxmlformats.org/drawingml/2006/table">
            <a:tbl>
              <a:tblPr/>
              <a:tblGrid>
                <a:gridCol w="1752600"/>
                <a:gridCol w="1752600"/>
              </a:tblGrid>
              <a:tr h="220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 répéterai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Nous répéterons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 répéteras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Vous répéterez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 répétera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Ils répéteront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6098" name="Group 18"/>
          <p:cNvGraphicFramePr>
            <a:graphicFrameLocks noGrp="1"/>
          </p:cNvGraphicFramePr>
          <p:nvPr/>
        </p:nvGraphicFramePr>
        <p:xfrm>
          <a:off x="838200" y="2057400"/>
          <a:ext cx="3505200" cy="914400"/>
        </p:xfrm>
        <a:graphic>
          <a:graphicData uri="http://schemas.openxmlformats.org/drawingml/2006/table">
            <a:tbl>
              <a:tblPr/>
              <a:tblGrid>
                <a:gridCol w="1752600"/>
                <a:gridCol w="1752600"/>
              </a:tblGrid>
              <a:tr h="220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 netto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erai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Nous netto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erons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 netto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eras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Vous netto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erez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 netto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Ils netto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eront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6112" name="Line 32"/>
          <p:cNvSpPr>
            <a:spLocks noChangeShapeType="1"/>
          </p:cNvSpPr>
          <p:nvPr/>
        </p:nvSpPr>
        <p:spPr bwMode="auto">
          <a:xfrm>
            <a:off x="1752600" y="4495800"/>
            <a:ext cx="563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6113" name="Line 33"/>
          <p:cNvSpPr>
            <a:spLocks noChangeShapeType="1"/>
          </p:cNvSpPr>
          <p:nvPr/>
        </p:nvSpPr>
        <p:spPr bwMode="auto">
          <a:xfrm flipH="1">
            <a:off x="3657600" y="40386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6114" name="Line 34"/>
          <p:cNvSpPr>
            <a:spLocks noChangeShapeType="1"/>
          </p:cNvSpPr>
          <p:nvPr/>
        </p:nvSpPr>
        <p:spPr bwMode="auto">
          <a:xfrm flipH="1">
            <a:off x="5334000" y="4267200"/>
            <a:ext cx="152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6115" name="Text Box 35"/>
          <p:cNvSpPr txBox="1">
            <a:spLocks noChangeArrowheads="1"/>
          </p:cNvSpPr>
          <p:nvPr/>
        </p:nvSpPr>
        <p:spPr bwMode="auto">
          <a:xfrm>
            <a:off x="4038600" y="4191000"/>
            <a:ext cx="1828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r-FR" sz="1200"/>
              <a:t>Futur Proche</a:t>
            </a:r>
          </a:p>
        </p:txBody>
      </p:sp>
      <p:sp>
        <p:nvSpPr>
          <p:cNvPr id="46116" name="Text Box 36"/>
          <p:cNvSpPr txBox="1">
            <a:spLocks noChangeArrowheads="1"/>
          </p:cNvSpPr>
          <p:nvPr/>
        </p:nvSpPr>
        <p:spPr bwMode="auto">
          <a:xfrm>
            <a:off x="2362200" y="3962400"/>
            <a:ext cx="1143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r-FR" sz="1400"/>
              <a:t>PR</a:t>
            </a:r>
            <a:r>
              <a:rPr lang="en-US" altLang="fr-FR" sz="1400">
                <a:cs typeface="Arial" charset="0"/>
              </a:rPr>
              <a:t>É</a:t>
            </a:r>
            <a:r>
              <a:rPr lang="en-US" altLang="fr-FR" sz="1400"/>
              <a:t>SENT</a:t>
            </a:r>
          </a:p>
        </p:txBody>
      </p:sp>
      <p:sp>
        <p:nvSpPr>
          <p:cNvPr id="46117" name="Text Box 37"/>
          <p:cNvSpPr txBox="1">
            <a:spLocks noChangeArrowheads="1"/>
          </p:cNvSpPr>
          <p:nvPr/>
        </p:nvSpPr>
        <p:spPr bwMode="auto">
          <a:xfrm>
            <a:off x="5029200" y="3962400"/>
            <a:ext cx="1143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r-FR" sz="1400"/>
              <a:t>FUTUR</a:t>
            </a:r>
          </a:p>
        </p:txBody>
      </p:sp>
      <p:sp>
        <p:nvSpPr>
          <p:cNvPr id="46118" name="Text Box 38"/>
          <p:cNvSpPr txBox="1">
            <a:spLocks noChangeArrowheads="1"/>
          </p:cNvSpPr>
          <p:nvPr/>
        </p:nvSpPr>
        <p:spPr bwMode="auto">
          <a:xfrm>
            <a:off x="5791200" y="4191000"/>
            <a:ext cx="1143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r-FR" sz="1200"/>
              <a:t>Futur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Le Futur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953000"/>
          </a:xfrm>
        </p:spPr>
        <p:txBody>
          <a:bodyPr/>
          <a:lstStyle/>
          <a:p>
            <a:pPr marL="533400" indent="-533400">
              <a:buClr>
                <a:schemeClr val="tx1"/>
              </a:buClr>
              <a:buFont typeface="Wingdings" pitchFamily="2" charset="2"/>
              <a:buAutoNum type="arabicPeriod" startAt="2"/>
            </a:pPr>
            <a:r>
              <a:rPr lang="en-US" altLang="fr-FR" sz="1600"/>
              <a:t>Le futur peut avoir le sens d’un impératif. On peut employer le futur pour atténuer un ordre ou un conseil.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Ex. Vous prendrez ces pilules tous les matins.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endParaRPr lang="en-US" altLang="fr-FR" sz="1600"/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rabicPeriod" startAt="3"/>
            </a:pPr>
            <a:r>
              <a:rPr lang="en-US" altLang="fr-FR" sz="1600"/>
              <a:t>Dans une phrase qui exprime une condition avec </a:t>
            </a:r>
            <a:r>
              <a:rPr lang="en-US" altLang="fr-FR" sz="1600" i="1">
                <a:solidFill>
                  <a:schemeClr val="folHlink"/>
                </a:solidFill>
              </a:rPr>
              <a:t>si + le présent</a:t>
            </a:r>
            <a:r>
              <a:rPr lang="en-US" altLang="fr-FR" sz="1600"/>
              <a:t>, le résultat de cette condition est au futur quand la phrase relate un incident particulier au futur.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endParaRPr lang="en-US" altLang="fr-FR" sz="1600"/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400"/>
              <a:t>    </a:t>
            </a:r>
            <a:r>
              <a:rPr lang="en-US" altLang="fr-FR" sz="1400" i="1"/>
              <a:t>Condition		         Résultat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400"/>
              <a:t>Si vous venez,		nous serons contents.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400"/>
              <a:t>S’il pleut demain,		on n’ira pas a la campagne.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400"/>
              <a:t>Si j’ai le temps,		j’irai au cinéma.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400"/>
              <a:t>Si nous trouvons le chat	nous le mettrons dans la maison</a:t>
            </a:r>
            <a:r>
              <a:rPr lang="en-US" altLang="fr-FR" sz="1600"/>
              <a:t>.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endParaRPr lang="en-US" altLang="fr-FR" sz="900"/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endParaRPr lang="en-US" altLang="fr-FR" sz="1200"/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Remarquez bien: Quoique le moment du verbe introduit par </a:t>
            </a:r>
            <a:r>
              <a:rPr lang="en-US" altLang="fr-FR" sz="1600" i="1">
                <a:solidFill>
                  <a:schemeClr val="folHlink"/>
                </a:solidFill>
              </a:rPr>
              <a:t>si</a:t>
            </a:r>
            <a:r>
              <a:rPr lang="en-US" altLang="fr-FR" sz="1600"/>
              <a:t> exprime le futur, on 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 smtClean="0"/>
              <a:t>n’emploie  </a:t>
            </a:r>
            <a:r>
              <a:rPr lang="en-US" altLang="fr-FR" sz="1600"/>
              <a:t>jamais le futur apr</a:t>
            </a:r>
            <a:r>
              <a:rPr lang="en-US" altLang="fr-FR" sz="1600">
                <a:cs typeface="Arial" charset="0"/>
              </a:rPr>
              <a:t>è</a:t>
            </a:r>
            <a:r>
              <a:rPr lang="en-US" altLang="fr-FR" sz="1600"/>
              <a:t>s </a:t>
            </a:r>
            <a:r>
              <a:rPr lang="en-US" altLang="fr-FR" sz="1600" i="1">
                <a:solidFill>
                  <a:schemeClr val="folHlink"/>
                </a:solidFill>
              </a:rPr>
              <a:t>‘si’</a:t>
            </a:r>
            <a:r>
              <a:rPr lang="en-US" altLang="fr-FR" sz="1600"/>
              <a:t> dans une phrase conditionnelle.</a:t>
            </a: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762000" y="3733800"/>
            <a:ext cx="5715000" cy="167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Le Futur Antérieur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029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fr-FR" sz="1600"/>
              <a:t>Le futur antérieur est un temps composé. Pour former le futur antérieur, on prend le </a:t>
            </a:r>
          </a:p>
          <a:p>
            <a:pPr>
              <a:buFont typeface="Wingdings" pitchFamily="2" charset="2"/>
              <a:buNone/>
            </a:pPr>
            <a:r>
              <a:rPr lang="en-US" altLang="fr-FR" sz="1600"/>
              <a:t>futur de l’auxiliaire </a:t>
            </a:r>
            <a:r>
              <a:rPr lang="en-US" altLang="fr-FR" sz="1600" i="1">
                <a:solidFill>
                  <a:schemeClr val="folHlink"/>
                </a:solidFill>
              </a:rPr>
              <a:t>avoir</a:t>
            </a:r>
            <a:r>
              <a:rPr lang="en-US" altLang="fr-FR" sz="1600"/>
              <a:t> ou </a:t>
            </a:r>
            <a:r>
              <a:rPr lang="en-US" altLang="fr-FR" sz="1600" i="1">
                <a:solidFill>
                  <a:schemeClr val="folHlink"/>
                </a:solidFill>
                <a:cs typeface="Arial" charset="0"/>
              </a:rPr>
              <a:t>ê</a:t>
            </a:r>
            <a:r>
              <a:rPr lang="en-US" altLang="fr-FR" sz="1600" i="1">
                <a:solidFill>
                  <a:schemeClr val="folHlink"/>
                </a:solidFill>
              </a:rPr>
              <a:t>tre</a:t>
            </a:r>
            <a:r>
              <a:rPr lang="en-US" altLang="fr-FR" sz="1600"/>
              <a:t> et on ajoute le participe passé. La négation, </a:t>
            </a:r>
          </a:p>
          <a:p>
            <a:pPr>
              <a:buNone/>
            </a:pPr>
            <a:r>
              <a:rPr lang="en-US" altLang="fr-FR" sz="1600"/>
              <a:t>l’interrogation et les r</a:t>
            </a:r>
            <a:r>
              <a:rPr lang="en-US" altLang="fr-FR" sz="1600">
                <a:cs typeface="Arial" charset="0"/>
              </a:rPr>
              <a:t>è</a:t>
            </a:r>
            <a:r>
              <a:rPr lang="en-US" altLang="fr-FR" sz="1600"/>
              <a:t>gles pour l’accord du participe </a:t>
            </a:r>
            <a:r>
              <a:rPr lang="en-US" altLang="fr-FR" sz="1600" smtClean="0"/>
              <a:t>passé </a:t>
            </a:r>
            <a:r>
              <a:rPr lang="en-US" altLang="fr-FR" sz="1600"/>
              <a:t>sont les </a:t>
            </a:r>
            <a:r>
              <a:rPr lang="en-US" altLang="fr-FR" sz="1600" smtClean="0"/>
              <a:t>mêmes </a:t>
            </a:r>
            <a:r>
              <a:rPr lang="en-US" altLang="fr-FR" sz="1600"/>
              <a:t>qu’aux </a:t>
            </a:r>
          </a:p>
          <a:p>
            <a:pPr>
              <a:buFont typeface="Wingdings" pitchFamily="2" charset="2"/>
              <a:buNone/>
            </a:pPr>
            <a:r>
              <a:rPr lang="en-US" altLang="fr-FR" sz="1600"/>
              <a:t>autres temps composés (le passé composé et le plus-que-parfait.)</a:t>
            </a:r>
          </a:p>
          <a:p>
            <a:pPr>
              <a:buFont typeface="Wingdings" pitchFamily="2" charset="2"/>
              <a:buNone/>
            </a:pPr>
            <a:endParaRPr lang="en-US" altLang="fr-FR" sz="1600"/>
          </a:p>
          <a:p>
            <a:pPr>
              <a:buFont typeface="Wingdings" pitchFamily="2" charset="2"/>
              <a:buNone/>
            </a:pPr>
            <a:endParaRPr lang="en-US" altLang="fr-FR" sz="1600"/>
          </a:p>
          <a:p>
            <a:pPr>
              <a:buFont typeface="Wingdings" pitchFamily="2" charset="2"/>
              <a:buNone/>
            </a:pPr>
            <a:endParaRPr lang="en-US" altLang="fr-FR" sz="1600"/>
          </a:p>
          <a:p>
            <a:pPr>
              <a:buFont typeface="Wingdings" pitchFamily="2" charset="2"/>
              <a:buNone/>
            </a:pPr>
            <a:endParaRPr lang="en-US" altLang="fr-FR" sz="1600"/>
          </a:p>
          <a:p>
            <a:pPr>
              <a:buFont typeface="Wingdings" pitchFamily="2" charset="2"/>
              <a:buNone/>
            </a:pPr>
            <a:endParaRPr lang="en-US" altLang="fr-FR" sz="1600"/>
          </a:p>
          <a:p>
            <a:pPr>
              <a:buFont typeface="Wingdings" pitchFamily="2" charset="2"/>
              <a:buNone/>
            </a:pPr>
            <a:r>
              <a:rPr lang="en-US" altLang="fr-FR" sz="1600"/>
              <a:t>Le futur antérieur est, comme le plus-que-parfait, un temps relatif et il existe </a:t>
            </a:r>
          </a:p>
          <a:p>
            <a:pPr>
              <a:buFont typeface="Wingdings" pitchFamily="2" charset="2"/>
              <a:buNone/>
            </a:pPr>
            <a:r>
              <a:rPr lang="en-US" altLang="fr-FR" sz="1600"/>
              <a:t>seulement par rapport </a:t>
            </a:r>
            <a:r>
              <a:rPr lang="en-US" altLang="fr-FR" sz="1600">
                <a:cs typeface="Arial" charset="0"/>
              </a:rPr>
              <a:t>à</a:t>
            </a:r>
            <a:r>
              <a:rPr lang="en-US" altLang="fr-FR" sz="1600"/>
              <a:t> un autre temps futur. Le futur antérieur indique qu’une </a:t>
            </a:r>
          </a:p>
          <a:p>
            <a:pPr>
              <a:buFont typeface="Wingdings" pitchFamily="2" charset="2"/>
              <a:buNone/>
            </a:pPr>
            <a:r>
              <a:rPr lang="en-US" altLang="fr-FR" sz="1600"/>
              <a:t>action dans le futur sera réalisée et terminée avant une deuxi</a:t>
            </a:r>
            <a:r>
              <a:rPr lang="en-US" altLang="fr-FR" sz="1600">
                <a:cs typeface="Arial" charset="0"/>
              </a:rPr>
              <a:t>è</a:t>
            </a:r>
            <a:r>
              <a:rPr lang="en-US" altLang="fr-FR" sz="1600"/>
              <a:t>me action au futur.</a:t>
            </a:r>
          </a:p>
          <a:p>
            <a:pPr>
              <a:buFont typeface="Wingdings" pitchFamily="2" charset="2"/>
              <a:buNone/>
            </a:pPr>
            <a:endParaRPr lang="en-US" altLang="fr-FR" sz="1600"/>
          </a:p>
          <a:p>
            <a:pPr>
              <a:buFont typeface="Wingdings" pitchFamily="2" charset="2"/>
              <a:buNone/>
            </a:pPr>
            <a:r>
              <a:rPr lang="en-US" altLang="fr-FR" sz="1600"/>
              <a:t>Ex. Je vous pr</a:t>
            </a:r>
            <a:r>
              <a:rPr lang="en-US" altLang="fr-FR" sz="1600">
                <a:cs typeface="Arial" charset="0"/>
              </a:rPr>
              <a:t>ê</a:t>
            </a:r>
            <a:r>
              <a:rPr lang="en-US" altLang="fr-FR" sz="1600"/>
              <a:t>terai cette </a:t>
            </a:r>
            <a:r>
              <a:rPr lang="en-US" altLang="fr-FR" sz="1600" smtClean="0"/>
              <a:t>revue </a:t>
            </a:r>
            <a:r>
              <a:rPr lang="en-US" altLang="fr-FR" sz="1600"/>
              <a:t>d</a:t>
            </a:r>
            <a:r>
              <a:rPr lang="en-US" altLang="fr-FR" sz="1600">
                <a:cs typeface="Arial" charset="0"/>
              </a:rPr>
              <a:t>è</a:t>
            </a:r>
            <a:r>
              <a:rPr lang="en-US" altLang="fr-FR" sz="1600"/>
              <a:t>s que je l’aurai lue.</a:t>
            </a:r>
          </a:p>
          <a:p>
            <a:pPr>
              <a:buFont typeface="Wingdings" pitchFamily="2" charset="2"/>
              <a:buNone/>
            </a:pPr>
            <a:r>
              <a:rPr lang="en-US" altLang="fr-FR" sz="1600"/>
              <a:t>(Deux actions au futur: l’action de lire est terminée avant l’action de pr</a:t>
            </a:r>
            <a:r>
              <a:rPr lang="en-US" altLang="fr-FR" sz="1600">
                <a:cs typeface="Arial" charset="0"/>
              </a:rPr>
              <a:t>ê</a:t>
            </a:r>
            <a:r>
              <a:rPr lang="en-US" altLang="fr-FR" sz="1600"/>
              <a:t>ter.)</a:t>
            </a:r>
          </a:p>
          <a:p>
            <a:pPr>
              <a:buFont typeface="Wingdings" pitchFamily="2" charset="2"/>
              <a:buNone/>
            </a:pPr>
            <a:endParaRPr lang="en-US" altLang="fr-FR" sz="1600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>
            <a:off x="1676400" y="3581400"/>
            <a:ext cx="594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8134" name="Line 6"/>
          <p:cNvSpPr>
            <a:spLocks noChangeShapeType="1"/>
          </p:cNvSpPr>
          <p:nvPr/>
        </p:nvSpPr>
        <p:spPr bwMode="auto">
          <a:xfrm flipH="1">
            <a:off x="3124200" y="31242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8135" name="Line 7"/>
          <p:cNvSpPr>
            <a:spLocks noChangeShapeType="1"/>
          </p:cNvSpPr>
          <p:nvPr/>
        </p:nvSpPr>
        <p:spPr bwMode="auto">
          <a:xfrm flipH="1">
            <a:off x="4800600" y="3352800"/>
            <a:ext cx="152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3505200" y="3276600"/>
            <a:ext cx="1828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r-FR" sz="1200"/>
              <a:t>Futur Proche</a:t>
            </a:r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1828800" y="3048000"/>
            <a:ext cx="1143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r-FR" sz="1400"/>
              <a:t>PR</a:t>
            </a:r>
            <a:r>
              <a:rPr lang="en-US" altLang="fr-FR" sz="1400">
                <a:cs typeface="Arial" charset="0"/>
              </a:rPr>
              <a:t>É</a:t>
            </a:r>
            <a:r>
              <a:rPr lang="en-US" altLang="fr-FR" sz="1400"/>
              <a:t>SENT</a:t>
            </a:r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4495800" y="3048000"/>
            <a:ext cx="1143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r-FR" sz="1400"/>
              <a:t>FUTUR</a:t>
            </a:r>
          </a:p>
        </p:txBody>
      </p:sp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6553200" y="3276600"/>
            <a:ext cx="1143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r-FR" sz="1200"/>
              <a:t>Futur</a:t>
            </a:r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 flipH="1">
            <a:off x="6096000" y="3352800"/>
            <a:ext cx="152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8141" name="Text Box 13"/>
          <p:cNvSpPr txBox="1">
            <a:spLocks noChangeArrowheads="1"/>
          </p:cNvSpPr>
          <p:nvPr/>
        </p:nvSpPr>
        <p:spPr bwMode="auto">
          <a:xfrm>
            <a:off x="4953000" y="3276600"/>
            <a:ext cx="1219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r-FR" sz="1200"/>
              <a:t>Futur Antérieur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Le Futur Antérieur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r>
              <a:rPr lang="en-US" altLang="fr-FR" sz="1600"/>
              <a:t>Quand			j’aurai lu mon courrier, j’irai au réfectoire.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altLang="fr-FR" sz="1600"/>
              <a:t>Lorsque			son p</a:t>
            </a:r>
            <a:r>
              <a:rPr lang="en-US" altLang="fr-FR" sz="1600">
                <a:cs typeface="Arial" charset="0"/>
              </a:rPr>
              <a:t>è</a:t>
            </a:r>
            <a:r>
              <a:rPr lang="en-US" altLang="fr-FR" sz="1600"/>
              <a:t>re sera mort, il sera riche.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altLang="fr-FR" sz="1600"/>
              <a:t>Aussit</a:t>
            </a:r>
            <a:r>
              <a:rPr lang="en-US" altLang="fr-FR" sz="1600">
                <a:cs typeface="Arial" charset="0"/>
              </a:rPr>
              <a:t>ô</a:t>
            </a:r>
            <a:r>
              <a:rPr lang="en-US" altLang="fr-FR" sz="1600"/>
              <a:t>t que		les chasse-neige sont passés, nous sortirons la voiture.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altLang="fr-FR" sz="1600"/>
              <a:t>D</a:t>
            </a:r>
            <a:r>
              <a:rPr lang="en-US" altLang="fr-FR" sz="1600">
                <a:cs typeface="Arial" charset="0"/>
              </a:rPr>
              <a:t>è</a:t>
            </a:r>
            <a:r>
              <a:rPr lang="en-US" altLang="fr-FR" sz="1600"/>
              <a:t>s que			nous aurons vu le firlm, nous le discuterons en classe.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altLang="fr-FR" sz="1600"/>
              <a:t>Apr</a:t>
            </a:r>
            <a:r>
              <a:rPr lang="en-US" altLang="fr-FR" sz="1600">
                <a:cs typeface="Arial" charset="0"/>
              </a:rPr>
              <a:t>è</a:t>
            </a:r>
            <a:r>
              <a:rPr lang="en-US" altLang="fr-FR" sz="1600"/>
              <a:t>s que</a:t>
            </a:r>
          </a:p>
          <a:p>
            <a:pPr marL="533400" indent="-533400">
              <a:buFont typeface="Wingdings" pitchFamily="2" charset="2"/>
              <a:buNone/>
            </a:pPr>
            <a:endParaRPr lang="en-US" altLang="fr-FR" sz="1600"/>
          </a:p>
          <a:p>
            <a:pPr marL="533400" indent="-533400">
              <a:buFont typeface="Wingdings" pitchFamily="2" charset="2"/>
              <a:buNone/>
            </a:pPr>
            <a:endParaRPr lang="en-US" altLang="fr-FR" sz="1600"/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altLang="fr-FR" sz="1600"/>
              <a:t>Au futur, les conjonctions </a:t>
            </a:r>
            <a:r>
              <a:rPr lang="en-US" altLang="fr-FR" sz="1600" i="1">
                <a:solidFill>
                  <a:schemeClr val="folHlink"/>
                </a:solidFill>
              </a:rPr>
              <a:t>aussit</a:t>
            </a:r>
            <a:r>
              <a:rPr lang="en-US" altLang="fr-FR" sz="1600" i="1">
                <a:solidFill>
                  <a:schemeClr val="folHlink"/>
                </a:solidFill>
                <a:cs typeface="Arial" charset="0"/>
              </a:rPr>
              <a:t>ô</a:t>
            </a:r>
            <a:r>
              <a:rPr lang="en-US" altLang="fr-FR" sz="1600" i="1">
                <a:solidFill>
                  <a:schemeClr val="folHlink"/>
                </a:solidFill>
              </a:rPr>
              <a:t>t que, d</a:t>
            </a:r>
            <a:r>
              <a:rPr lang="en-US" altLang="fr-FR" sz="1600" i="1">
                <a:solidFill>
                  <a:schemeClr val="folHlink"/>
                </a:solidFill>
                <a:cs typeface="Arial" charset="0"/>
              </a:rPr>
              <a:t>è</a:t>
            </a:r>
            <a:r>
              <a:rPr lang="en-US" altLang="fr-FR" sz="1600" i="1">
                <a:solidFill>
                  <a:schemeClr val="folHlink"/>
                </a:solidFill>
              </a:rPr>
              <a:t>s que, et apr</a:t>
            </a:r>
            <a:r>
              <a:rPr lang="en-US" altLang="fr-FR" sz="1600" i="1">
                <a:solidFill>
                  <a:schemeClr val="folHlink"/>
                </a:solidFill>
                <a:cs typeface="Arial" charset="0"/>
              </a:rPr>
              <a:t>è</a:t>
            </a:r>
            <a:r>
              <a:rPr lang="en-US" altLang="fr-FR" sz="1600" i="1">
                <a:solidFill>
                  <a:schemeClr val="folHlink"/>
                </a:solidFill>
              </a:rPr>
              <a:t>s que</a:t>
            </a:r>
            <a:r>
              <a:rPr lang="en-US" altLang="fr-FR" sz="1600"/>
              <a:t> exigent plus souvent un futur antérieur </a:t>
            </a:r>
            <a:r>
              <a:rPr lang="en-US" altLang="fr-FR" sz="1600">
                <a:cs typeface="Arial" charset="0"/>
              </a:rPr>
              <a:t>à</a:t>
            </a:r>
            <a:r>
              <a:rPr lang="en-US" altLang="fr-FR" sz="1600"/>
              <a:t> cause de leur sens. </a:t>
            </a:r>
            <a:r>
              <a:rPr lang="en-US" altLang="fr-FR" sz="1600" i="1">
                <a:solidFill>
                  <a:schemeClr val="folHlink"/>
                </a:solidFill>
              </a:rPr>
              <a:t>Aussit</a:t>
            </a:r>
            <a:r>
              <a:rPr lang="en-US" altLang="fr-FR" sz="1600" i="1">
                <a:solidFill>
                  <a:schemeClr val="folHlink"/>
                </a:solidFill>
                <a:cs typeface="Arial" charset="0"/>
              </a:rPr>
              <a:t>ô</a:t>
            </a:r>
            <a:r>
              <a:rPr lang="en-US" altLang="fr-FR" sz="1600" i="1">
                <a:solidFill>
                  <a:schemeClr val="folHlink"/>
                </a:solidFill>
              </a:rPr>
              <a:t>t que</a:t>
            </a:r>
            <a:r>
              <a:rPr lang="en-US" altLang="fr-FR" sz="1600"/>
              <a:t> et </a:t>
            </a:r>
            <a:r>
              <a:rPr lang="en-US" altLang="fr-FR" sz="1600" i="1">
                <a:solidFill>
                  <a:schemeClr val="folHlink"/>
                </a:solidFill>
              </a:rPr>
              <a:t>d</a:t>
            </a:r>
            <a:r>
              <a:rPr lang="en-US" altLang="fr-FR" sz="1600" i="1">
                <a:solidFill>
                  <a:schemeClr val="folHlink"/>
                </a:solidFill>
                <a:cs typeface="Arial" charset="0"/>
              </a:rPr>
              <a:t>è</a:t>
            </a:r>
            <a:r>
              <a:rPr lang="en-US" altLang="fr-FR" sz="1600" i="1">
                <a:solidFill>
                  <a:schemeClr val="folHlink"/>
                </a:solidFill>
              </a:rPr>
              <a:t>s que</a:t>
            </a:r>
            <a:r>
              <a:rPr lang="en-US" altLang="fr-FR" sz="1600"/>
              <a:t> sont des synonymes qui veulent dire “</a:t>
            </a:r>
            <a:r>
              <a:rPr lang="en-US" altLang="fr-FR" sz="1600">
                <a:cs typeface="Arial" charset="0"/>
              </a:rPr>
              <a:t>à</a:t>
            </a:r>
            <a:r>
              <a:rPr lang="en-US" altLang="fr-FR" sz="1600"/>
              <a:t> partir du moment o</a:t>
            </a:r>
            <a:r>
              <a:rPr lang="en-US" altLang="fr-FR" sz="1600">
                <a:cs typeface="Arial" charset="0"/>
              </a:rPr>
              <a:t>ù</a:t>
            </a:r>
            <a:r>
              <a:rPr lang="en-US" altLang="fr-FR" sz="1600"/>
              <a:t>,” et soulignent une rupture brusque qui sépare deux moments.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altLang="fr-FR" sz="1600"/>
              <a:t>Ex. Aussit</a:t>
            </a:r>
            <a:r>
              <a:rPr lang="en-US" altLang="fr-FR" sz="1600" i="1">
                <a:cs typeface="Arial" charset="0"/>
              </a:rPr>
              <a:t>ô</a:t>
            </a:r>
            <a:r>
              <a:rPr lang="en-US" altLang="fr-FR" sz="1600"/>
              <a:t>t que ses parents lui auront envoyé de l’argent, il me remboursera. (tout de suite </a:t>
            </a:r>
            <a:r>
              <a:rPr lang="en-US" altLang="fr-FR" sz="1600" smtClean="0"/>
              <a:t>apr</a:t>
            </a:r>
            <a:r>
              <a:rPr lang="en-US" altLang="fr-FR" sz="1600" smtClean="0">
                <a:cs typeface="Arial" charset="0"/>
              </a:rPr>
              <a:t>è</a:t>
            </a:r>
            <a:r>
              <a:rPr lang="en-US" altLang="fr-FR" sz="1600" smtClean="0"/>
              <a:t>s)</a:t>
            </a:r>
            <a:endParaRPr lang="en-US" altLang="fr-FR" sz="1600"/>
          </a:p>
          <a:p>
            <a:pPr marL="533400" indent="-533400">
              <a:buFont typeface="Wingdings" pitchFamily="2" charset="2"/>
              <a:buNone/>
            </a:pPr>
            <a:endParaRPr lang="en-US" altLang="fr-FR" sz="1600"/>
          </a:p>
        </p:txBody>
      </p:sp>
      <p:sp>
        <p:nvSpPr>
          <p:cNvPr id="49156" name="AutoShape 4"/>
          <p:cNvSpPr>
            <a:spLocks/>
          </p:cNvSpPr>
          <p:nvPr/>
        </p:nvSpPr>
        <p:spPr bwMode="auto">
          <a:xfrm>
            <a:off x="2133600" y="1676400"/>
            <a:ext cx="381000" cy="1447800"/>
          </a:xfrm>
          <a:prstGeom prst="rightBrace">
            <a:avLst>
              <a:gd name="adj1" fmla="val 3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9157" name="AutoShape 5"/>
          <p:cNvSpPr>
            <a:spLocks/>
          </p:cNvSpPr>
          <p:nvPr/>
        </p:nvSpPr>
        <p:spPr bwMode="auto">
          <a:xfrm>
            <a:off x="2971800" y="1676400"/>
            <a:ext cx="381000" cy="1447800"/>
          </a:xfrm>
          <a:prstGeom prst="leftBrace">
            <a:avLst>
              <a:gd name="adj1" fmla="val 3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Le Futur Antérieur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Clr>
                <a:schemeClr val="tx1"/>
              </a:buClr>
              <a:buFont typeface="Wingdings" pitchFamily="2" charset="2"/>
              <a:buAutoNum type="arabicPeriod" startAt="2"/>
            </a:pPr>
            <a:r>
              <a:rPr lang="en-US" altLang="fr-FR" sz="1600"/>
              <a:t>On n’emploie pas le futur antérieur:</a:t>
            </a:r>
          </a:p>
          <a:p>
            <a:pPr marL="952500" lvl="1" indent="-495300">
              <a:buClr>
                <a:schemeClr val="tx1"/>
              </a:buClr>
              <a:buFont typeface="Wingdings" pitchFamily="2" charset="2"/>
              <a:buAutoNum type="alphaLcPeriod"/>
            </a:pPr>
            <a:r>
              <a:rPr lang="en-US" altLang="fr-FR" sz="1600"/>
              <a:t>Apr</a:t>
            </a:r>
            <a:r>
              <a:rPr lang="en-US" altLang="fr-FR" sz="1600">
                <a:cs typeface="Arial" charset="0"/>
              </a:rPr>
              <a:t>è</a:t>
            </a:r>
            <a:r>
              <a:rPr lang="en-US" altLang="fr-FR" sz="1600"/>
              <a:t>s </a:t>
            </a:r>
            <a:r>
              <a:rPr lang="en-US" altLang="fr-FR" sz="1600" i="1">
                <a:solidFill>
                  <a:schemeClr val="folHlink"/>
                </a:solidFill>
              </a:rPr>
              <a:t>apr</a:t>
            </a:r>
            <a:r>
              <a:rPr lang="en-US" altLang="fr-FR" sz="1600" i="1">
                <a:solidFill>
                  <a:schemeClr val="folHlink"/>
                </a:solidFill>
                <a:cs typeface="Arial" charset="0"/>
              </a:rPr>
              <a:t>è</a:t>
            </a:r>
            <a:r>
              <a:rPr lang="en-US" altLang="fr-FR" sz="1600" i="1">
                <a:solidFill>
                  <a:schemeClr val="folHlink"/>
                </a:solidFill>
              </a:rPr>
              <a:t>s que</a:t>
            </a:r>
            <a:r>
              <a:rPr lang="en-US" altLang="fr-FR" sz="1600"/>
              <a:t>, quand les deux </a:t>
            </a:r>
            <a:r>
              <a:rPr lang="en-US" altLang="fr-FR" sz="1600" smtClean="0"/>
              <a:t>prépositions </a:t>
            </a:r>
            <a:r>
              <a:rPr lang="en-US" altLang="fr-FR" sz="1600"/>
              <a:t>ont le m</a:t>
            </a:r>
            <a:r>
              <a:rPr lang="en-US" altLang="fr-FR" sz="1600">
                <a:cs typeface="Arial" charset="0"/>
              </a:rPr>
              <a:t>ê</a:t>
            </a:r>
            <a:r>
              <a:rPr lang="en-US" altLang="fr-FR" sz="1600"/>
              <a:t>me sujet. Dans ce cas, il faut employer l’infinitif passé (</a:t>
            </a:r>
            <a:r>
              <a:rPr lang="en-US" altLang="fr-FR" sz="1600" i="1">
                <a:solidFill>
                  <a:schemeClr val="folHlink"/>
                </a:solidFill>
              </a:rPr>
              <a:t>apr</a:t>
            </a:r>
            <a:r>
              <a:rPr lang="en-US" altLang="fr-FR" sz="1600" i="1">
                <a:solidFill>
                  <a:schemeClr val="folHlink"/>
                </a:solidFill>
                <a:cs typeface="Arial" charset="0"/>
              </a:rPr>
              <a:t>è</a:t>
            </a:r>
            <a:r>
              <a:rPr lang="en-US" altLang="fr-FR" sz="1600" i="1">
                <a:solidFill>
                  <a:schemeClr val="folHlink"/>
                </a:solidFill>
              </a:rPr>
              <a:t>s + avoir/</a:t>
            </a:r>
            <a:r>
              <a:rPr lang="en-US" altLang="fr-FR" sz="1600" i="1">
                <a:solidFill>
                  <a:schemeClr val="folHlink"/>
                </a:solidFill>
                <a:cs typeface="Arial" charset="0"/>
              </a:rPr>
              <a:t>ê</a:t>
            </a:r>
            <a:r>
              <a:rPr lang="en-US" altLang="fr-FR" sz="1600" i="1">
                <a:solidFill>
                  <a:schemeClr val="folHlink"/>
                </a:solidFill>
              </a:rPr>
              <a:t>tre + le participe passé</a:t>
            </a:r>
            <a:r>
              <a:rPr lang="en-US" altLang="fr-FR" sz="1600"/>
              <a:t>.) Le participe passé suit les m</a:t>
            </a:r>
            <a:r>
              <a:rPr lang="en-US" altLang="fr-FR" sz="1600">
                <a:cs typeface="Arial" charset="0"/>
              </a:rPr>
              <a:t>ê</a:t>
            </a:r>
            <a:r>
              <a:rPr lang="en-US" altLang="fr-FR" sz="1600"/>
              <a:t>mes r</a:t>
            </a:r>
            <a:r>
              <a:rPr lang="en-US" altLang="fr-FR" sz="1600">
                <a:cs typeface="Arial" charset="0"/>
              </a:rPr>
              <a:t>è</a:t>
            </a:r>
            <a:r>
              <a:rPr lang="en-US" altLang="fr-FR" sz="1600"/>
              <a:t>gles d’accord que le participe passé dans le temps composés.</a:t>
            </a:r>
          </a:p>
          <a:p>
            <a:pPr marL="952500" lvl="1" indent="-495300"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Comparez:</a:t>
            </a:r>
          </a:p>
          <a:p>
            <a:pPr marL="952500" lvl="1" indent="-495300"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 i="1">
                <a:solidFill>
                  <a:schemeClr val="folHlink"/>
                </a:solidFill>
              </a:rPr>
              <a:t>Nous</a:t>
            </a:r>
            <a:r>
              <a:rPr lang="en-US" altLang="fr-FR" sz="1600"/>
              <a:t> rentrerons, </a:t>
            </a:r>
            <a:r>
              <a:rPr lang="en-US" altLang="fr-FR" sz="1600" smtClean="0"/>
              <a:t>puis </a:t>
            </a:r>
            <a:r>
              <a:rPr lang="en-US" altLang="fr-FR" sz="1600" i="1">
                <a:solidFill>
                  <a:schemeClr val="folHlink"/>
                </a:solidFill>
              </a:rPr>
              <a:t>nous</a:t>
            </a:r>
            <a:r>
              <a:rPr lang="en-US" altLang="fr-FR" sz="1600"/>
              <a:t> servirons le d</a:t>
            </a:r>
            <a:r>
              <a:rPr lang="en-US" altLang="fr-FR" sz="1600">
                <a:cs typeface="Arial" charset="0"/>
              </a:rPr>
              <a:t>î</a:t>
            </a:r>
            <a:r>
              <a:rPr lang="en-US" altLang="fr-FR" sz="1600"/>
              <a:t>ner.</a:t>
            </a:r>
          </a:p>
          <a:p>
            <a:pPr marL="952500" lvl="1" indent="-495300"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Apr</a:t>
            </a:r>
            <a:r>
              <a:rPr lang="en-US" altLang="fr-FR" sz="1600">
                <a:cs typeface="Arial" charset="0"/>
              </a:rPr>
              <a:t>è</a:t>
            </a:r>
            <a:r>
              <a:rPr lang="en-US" altLang="fr-FR" sz="1600"/>
              <a:t>s </a:t>
            </a:r>
            <a:r>
              <a:rPr lang="en-US" altLang="fr-FR" sz="1600">
                <a:cs typeface="Arial" charset="0"/>
              </a:rPr>
              <a:t>ê</a:t>
            </a:r>
            <a:r>
              <a:rPr lang="en-US" altLang="fr-FR" sz="1600"/>
              <a:t>tre rentrés, nous servirons le d</a:t>
            </a:r>
            <a:r>
              <a:rPr lang="en-US" altLang="fr-FR" sz="1600">
                <a:cs typeface="Arial" charset="0"/>
              </a:rPr>
              <a:t>î</a:t>
            </a:r>
            <a:r>
              <a:rPr lang="en-US" altLang="fr-FR" sz="1600"/>
              <a:t>ner.</a:t>
            </a:r>
          </a:p>
          <a:p>
            <a:pPr marL="952500" lvl="1" indent="-495300">
              <a:buClr>
                <a:schemeClr val="tx1"/>
              </a:buClr>
              <a:buFont typeface="Wingdings" pitchFamily="2" charset="2"/>
              <a:buNone/>
            </a:pPr>
            <a:endParaRPr lang="en-US" altLang="fr-FR" sz="900"/>
          </a:p>
          <a:p>
            <a:pPr marL="952500" lvl="1" indent="-495300">
              <a:buClr>
                <a:schemeClr val="tx1"/>
              </a:buClr>
              <a:buFont typeface="Wingdings" pitchFamily="2" charset="2"/>
              <a:buAutoNum type="alphaLcPeriod" startAt="2"/>
            </a:pPr>
            <a:r>
              <a:rPr lang="en-US" altLang="fr-FR" sz="1600"/>
              <a:t>Avec </a:t>
            </a:r>
            <a:r>
              <a:rPr lang="en-US" altLang="fr-FR" sz="1600" i="1">
                <a:solidFill>
                  <a:schemeClr val="folHlink"/>
                </a:solidFill>
              </a:rPr>
              <a:t>aussit</a:t>
            </a:r>
            <a:r>
              <a:rPr lang="en-US" altLang="fr-FR" sz="1600" i="1">
                <a:solidFill>
                  <a:schemeClr val="folHlink"/>
                </a:solidFill>
                <a:cs typeface="Arial" charset="0"/>
              </a:rPr>
              <a:t>ô</a:t>
            </a:r>
            <a:r>
              <a:rPr lang="en-US" altLang="fr-FR" sz="1600" i="1">
                <a:solidFill>
                  <a:schemeClr val="folHlink"/>
                </a:solidFill>
              </a:rPr>
              <a:t>t</a:t>
            </a:r>
            <a:r>
              <a:rPr lang="en-US" altLang="fr-FR" sz="1600"/>
              <a:t> quand les deux </a:t>
            </a:r>
            <a:r>
              <a:rPr lang="en-US" altLang="fr-FR" sz="1600" smtClean="0"/>
              <a:t>prépositions </a:t>
            </a:r>
            <a:r>
              <a:rPr lang="en-US" altLang="fr-FR" sz="1600"/>
              <a:t>ont le m</a:t>
            </a:r>
            <a:r>
              <a:rPr lang="en-US" altLang="fr-FR" sz="1600">
                <a:cs typeface="Arial" charset="0"/>
              </a:rPr>
              <a:t>ê</a:t>
            </a:r>
            <a:r>
              <a:rPr lang="en-US" altLang="fr-FR" sz="1600"/>
              <a:t>me sujet. Dans ce cas, on met le participe passé directement apr</a:t>
            </a:r>
            <a:r>
              <a:rPr lang="en-US" altLang="fr-FR" sz="1600">
                <a:cs typeface="Arial" charset="0"/>
              </a:rPr>
              <a:t>è</a:t>
            </a:r>
            <a:r>
              <a:rPr lang="en-US" altLang="fr-FR" sz="1600"/>
              <a:t>s </a:t>
            </a:r>
            <a:r>
              <a:rPr lang="en-US" altLang="fr-FR" sz="1600" i="1">
                <a:solidFill>
                  <a:schemeClr val="folHlink"/>
                </a:solidFill>
              </a:rPr>
              <a:t>aussit</a:t>
            </a:r>
            <a:r>
              <a:rPr lang="en-US" altLang="fr-FR" sz="1600" i="1">
                <a:solidFill>
                  <a:schemeClr val="folHlink"/>
                </a:solidFill>
                <a:cs typeface="Arial" charset="0"/>
              </a:rPr>
              <a:t>ô</a:t>
            </a:r>
            <a:r>
              <a:rPr lang="en-US" altLang="fr-FR" sz="1600" i="1">
                <a:solidFill>
                  <a:schemeClr val="folHlink"/>
                </a:solidFill>
              </a:rPr>
              <a:t>t</a:t>
            </a:r>
            <a:r>
              <a:rPr lang="en-US" altLang="fr-FR" sz="1600"/>
              <a:t>. Cet emploi est possible, mais pas obligatoire.</a:t>
            </a:r>
          </a:p>
          <a:p>
            <a:pPr marL="952500" lvl="1" indent="-495300"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Comparez:</a:t>
            </a:r>
          </a:p>
          <a:p>
            <a:pPr marL="952500" lvl="1" indent="-495300"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Aussit</a:t>
            </a:r>
            <a:r>
              <a:rPr lang="en-US" altLang="fr-FR" sz="1600">
                <a:cs typeface="Arial" charset="0"/>
              </a:rPr>
              <a:t>ô</a:t>
            </a:r>
            <a:r>
              <a:rPr lang="en-US" altLang="fr-FR" sz="1600"/>
              <a:t>t qu’on l’aura dit, on le fera.</a:t>
            </a:r>
          </a:p>
          <a:p>
            <a:pPr marL="952500" lvl="1" indent="-495300">
              <a:buClr>
                <a:schemeClr val="tx1"/>
              </a:buClr>
              <a:buFont typeface="Wingdings" pitchFamily="2" charset="2"/>
              <a:buNone/>
            </a:pPr>
            <a:r>
              <a:rPr lang="en-US" altLang="fr-FR" sz="1600"/>
              <a:t>Aussit</a:t>
            </a:r>
            <a:r>
              <a:rPr lang="en-US" altLang="fr-FR" sz="1600">
                <a:cs typeface="Arial" charset="0"/>
              </a:rPr>
              <a:t>ô</a:t>
            </a:r>
            <a:r>
              <a:rPr lang="en-US" altLang="fr-FR" sz="1600"/>
              <a:t>t dit, aussit</a:t>
            </a:r>
            <a:r>
              <a:rPr lang="en-US" altLang="fr-FR" sz="1600">
                <a:cs typeface="Arial" charset="0"/>
              </a:rPr>
              <a:t>ô</a:t>
            </a:r>
            <a:r>
              <a:rPr lang="en-US" altLang="fr-FR" sz="1600"/>
              <a:t>t fait.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yers">
  <a:themeElements>
    <a:clrScheme name="Layers 1">
      <a:dk1>
        <a:srgbClr val="993300"/>
      </a:dk1>
      <a:lt1>
        <a:srgbClr val="CCCCCC"/>
      </a:lt1>
      <a:dk2>
        <a:srgbClr val="000000"/>
      </a:dk2>
      <a:lt2>
        <a:srgbClr val="FFFFFF"/>
      </a:lt2>
      <a:accent1>
        <a:srgbClr val="576F2B"/>
      </a:accent1>
      <a:accent2>
        <a:srgbClr val="666699"/>
      </a:accent2>
      <a:accent3>
        <a:srgbClr val="AAAAAA"/>
      </a:accent3>
      <a:accent4>
        <a:srgbClr val="AEAEAE"/>
      </a:accent4>
      <a:accent5>
        <a:srgbClr val="B4BBAC"/>
      </a:accent5>
      <a:accent6>
        <a:srgbClr val="5C5C8A"/>
      </a:accent6>
      <a:hlink>
        <a:srgbClr val="993300"/>
      </a:hlink>
      <a:folHlink>
        <a:srgbClr val="CC9900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168</TotalTime>
  <Words>1381</Words>
  <Application>Microsoft Office PowerPoint</Application>
  <PresentationFormat>On-screen Show (4:3)</PresentationFormat>
  <Paragraphs>334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Layers</vt:lpstr>
      <vt:lpstr>Troisième Leçon</vt:lpstr>
      <vt:lpstr>Le Futur Proche</vt:lpstr>
      <vt:lpstr>Le Futur</vt:lpstr>
      <vt:lpstr>Le Futur</vt:lpstr>
      <vt:lpstr>Le Futur</vt:lpstr>
      <vt:lpstr>Le Futur</vt:lpstr>
      <vt:lpstr>Le Futur Antérieur</vt:lpstr>
      <vt:lpstr>Le Futur Antérieur</vt:lpstr>
      <vt:lpstr>Le Futur Antérieur</vt:lpstr>
      <vt:lpstr>Le Conditionnel Présent</vt:lpstr>
      <vt:lpstr>Le Conditionnel Présent</vt:lpstr>
      <vt:lpstr>Le Conditionnel Présent</vt:lpstr>
      <vt:lpstr>Le Conditionnel Passé</vt:lpstr>
      <vt:lpstr>Les Phrases Conditionnelles</vt:lpstr>
      <vt:lpstr>Les Phrases Conditionnelles</vt:lpstr>
      <vt:lpstr>L’Emploi du Verbe Devoir</vt:lpstr>
      <vt:lpstr>L’Emploi du Verbe Devoir</vt:lpstr>
      <vt:lpstr>L’Emploi du Verbe Devoir</vt:lpstr>
    </vt:vector>
  </TitlesOfParts>
  <Company>Westborough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Trosième Leçon</dc:title>
  <dc:creator>trotind</dc:creator>
  <cp:lastModifiedBy>Dominique Trotin</cp:lastModifiedBy>
  <cp:revision>13</cp:revision>
  <dcterms:created xsi:type="dcterms:W3CDTF">2008-04-14T13:11:09Z</dcterms:created>
  <dcterms:modified xsi:type="dcterms:W3CDTF">2013-11-13T13:45:15Z</dcterms:modified>
</cp:coreProperties>
</file>