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1" r:id="rId17"/>
    <p:sldId id="272" r:id="rId18"/>
    <p:sldId id="274" r:id="rId19"/>
    <p:sldId id="275" r:id="rId20"/>
    <p:sldId id="276" r:id="rId21"/>
    <p:sldId id="277" r:id="rId22"/>
    <p:sldId id="278"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373978-9BF2-4444-BEB3-0CF3B9A496B3}" type="datetimeFigureOut">
              <a:rPr lang="en-US" smtClean="0"/>
              <a:pPr/>
              <a:t>8/20/2013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FA4390-F629-413C-88E2-C6E48C8F20EB}"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dirty="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dirty="0"/>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dirty="0"/>
              </a:p>
            </p:txBody>
          </p:sp>
        </p:grpSp>
      </p:grpSp>
      <p:sp>
        <p:nvSpPr>
          <p:cNvPr id="4097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4097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fld id="{A5A5B720-017E-4797-B0C4-E577DAA3BD2E}" type="datetimeFigureOut">
              <a:rPr lang="en-US"/>
              <a:pPr>
                <a:defRPr/>
              </a:pPr>
              <a:t>8/20/2013</a:t>
            </a:fld>
            <a:endParaRPr lang="en-US" dirty="0"/>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en-US" dirty="0"/>
          </a:p>
        </p:txBody>
      </p:sp>
      <p:sp>
        <p:nvSpPr>
          <p:cNvPr id="15" name="Rectangle 15"/>
          <p:cNvSpPr>
            <a:spLocks noGrp="1" noChangeArrowheads="1"/>
          </p:cNvSpPr>
          <p:nvPr>
            <p:ph type="sldNum" sz="quarter" idx="12"/>
          </p:nvPr>
        </p:nvSpPr>
        <p:spPr/>
        <p:txBody>
          <a:bodyPr/>
          <a:lstStyle>
            <a:lvl1pPr>
              <a:defRPr/>
            </a:lvl1pPr>
          </a:lstStyle>
          <a:p>
            <a:pPr>
              <a:defRPr/>
            </a:pPr>
            <a:fld id="{63A11B70-6029-4FDC-AF8B-BD62C1D29F0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fld id="{81D0F846-A786-48CE-AE6F-8E50B0E10825}" type="datetimeFigureOut">
              <a:rPr lang="en-US"/>
              <a:pPr>
                <a:defRPr/>
              </a:pPr>
              <a:t>8/20/2013</a:t>
            </a:fld>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4EDF636-8484-4AB9-BDCB-6A4479525BE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fld id="{613D8229-7AE3-4310-B4B8-5E86D161043C}" type="datetimeFigureOut">
              <a:rPr lang="en-US"/>
              <a:pPr>
                <a:defRPr/>
              </a:pPr>
              <a:t>8/20/2013</a:t>
            </a:fld>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C05794BB-B690-48EB-9144-711CE824DD8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fld id="{ACF8F3C8-0D63-480D-BFAB-50749634BCC0}" type="datetimeFigureOut">
              <a:rPr lang="en-US"/>
              <a:pPr>
                <a:defRPr/>
              </a:pPr>
              <a:t>8/20/2013</a:t>
            </a:fld>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EF413051-8339-45A1-A8B9-58D3063FAE7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fld id="{96258261-12D8-4706-AD6F-D5A06B438EEB}" type="datetimeFigureOut">
              <a:rPr lang="en-US"/>
              <a:pPr>
                <a:defRPr/>
              </a:pPr>
              <a:t>8/20/2013</a:t>
            </a:fld>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20B4E5A-E078-46DE-A4B0-ABE158A09EE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fld id="{63F68DDB-AB33-4027-8E9D-FDBC2373ED14}" type="datetimeFigureOut">
              <a:rPr lang="en-US"/>
              <a:pPr>
                <a:defRPr/>
              </a:pPr>
              <a:t>8/20/2013</a:t>
            </a:fld>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7D167A2C-6ED3-4B30-BF9B-9E8FE87B382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fld id="{0C60EB17-567E-4677-8C2D-3136B0CF9B73}" type="datetimeFigureOut">
              <a:rPr lang="en-US"/>
              <a:pPr>
                <a:defRPr/>
              </a:pPr>
              <a:t>8/20/2013</a:t>
            </a:fld>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B639AEA0-893B-4F5D-898F-ED489311821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fld id="{EEB92959-A1A7-4BA1-B433-9BF9FF499EF1}" type="datetimeFigureOut">
              <a:rPr lang="en-US"/>
              <a:pPr>
                <a:defRPr/>
              </a:pPr>
              <a:t>8/20/2013</a:t>
            </a:fld>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1D08816A-9FA4-457D-9398-1A4696536A2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81D2F1B9-768C-4F5B-B2D1-DF228B5D72D3}" type="datetimeFigureOut">
              <a:rPr lang="en-US"/>
              <a:pPr>
                <a:defRPr/>
              </a:pPr>
              <a:t>8/20/2013</a:t>
            </a:fld>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D8E9035-8A38-4AED-A1CB-52482EBAFF4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648C3280-52A2-4207-89B0-05B6C681A5E1}" type="datetimeFigureOut">
              <a:rPr lang="en-US"/>
              <a:pPr>
                <a:defRPr/>
              </a:pPr>
              <a:t>8/20/2013</a:t>
            </a:fld>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6621EE5-1BA3-4E40-9B1E-80642882DB6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F1ABC8F0-7491-43D9-9EE4-079FF1BCE3A7}" type="datetimeFigureOut">
              <a:rPr lang="en-US"/>
              <a:pPr>
                <a:defRPr/>
              </a:pPr>
              <a:t>8/20/2013</a:t>
            </a:fld>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A1E72D0-E5FF-4CB1-A5EE-D89A5A1160A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3993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dirty="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3994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dirty="0">
                  <a:latin typeface="Times New Roman" pitchFamily="18" charset="0"/>
                </a:endParaRPr>
              </a:p>
            </p:txBody>
          </p:sp>
          <p:sp>
            <p:nvSpPr>
              <p:cNvPr id="3994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dirty="0"/>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94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fld id="{A08DDBC6-5143-4BA5-85D2-B7F3FB31D053}" type="datetimeFigureOut">
              <a:rPr lang="en-US"/>
              <a:pPr>
                <a:defRPr/>
              </a:pPr>
              <a:t>8/20/2013</a:t>
            </a:fld>
            <a:endParaRPr lang="en-US" dirty="0"/>
          </a:p>
        </p:txBody>
      </p:sp>
      <p:sp>
        <p:nvSpPr>
          <p:cNvPr id="3994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dirty="0"/>
          </a:p>
        </p:txBody>
      </p:sp>
      <p:sp>
        <p:nvSpPr>
          <p:cNvPr id="3994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A61DAC34-054F-4B72-BE24-556E6D55617A}" type="slidenum">
              <a:rPr lang="en-US"/>
              <a:pPr>
                <a:defRPr/>
              </a:pPr>
              <a:t>‹#›</a:t>
            </a:fld>
            <a:endParaRPr lang="en-US" dirty="0"/>
          </a:p>
        </p:txBody>
      </p:sp>
      <p:sp>
        <p:nvSpPr>
          <p:cNvPr id="3994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idx="4294967295"/>
          </p:nvPr>
        </p:nvSpPr>
        <p:spPr>
          <a:xfrm>
            <a:off x="228600" y="1295400"/>
            <a:ext cx="8229600" cy="1143000"/>
          </a:xfrm>
        </p:spPr>
        <p:txBody>
          <a:bodyPr/>
          <a:lstStyle/>
          <a:p>
            <a:pPr eaLnBrk="1" hangingPunct="1"/>
            <a:r>
              <a:rPr lang="en-US" dirty="0" smtClean="0"/>
              <a:t>Lumbar (Spinal) </a:t>
            </a:r>
            <a:r>
              <a:rPr lang="en-US" dirty="0" smtClean="0"/>
              <a:t>Drain</a:t>
            </a:r>
            <a:endParaRPr lang="en-US" dirty="0" smtClean="0"/>
          </a:p>
        </p:txBody>
      </p:sp>
      <p:sp>
        <p:nvSpPr>
          <p:cNvPr id="13314" name="Subtitle 2"/>
          <p:cNvSpPr>
            <a:spLocks noGrp="1"/>
          </p:cNvSpPr>
          <p:nvPr>
            <p:ph type="subTitle" idx="4294967295"/>
          </p:nvPr>
        </p:nvSpPr>
        <p:spPr>
          <a:xfrm>
            <a:off x="1849438" y="3659188"/>
            <a:ext cx="6045200" cy="1755775"/>
          </a:xfrm>
        </p:spPr>
        <p:txBody>
          <a:bodyPr/>
          <a:lstStyle/>
          <a:p>
            <a:pPr marL="0" indent="0" algn="ctr" eaLnBrk="1" hangingPunct="1">
              <a:buFont typeface="Wingdings" pitchFamily="2" charset="2"/>
              <a:buNone/>
            </a:pPr>
            <a:r>
              <a:rPr lang="en-US" sz="2000" b="1" dirty="0" smtClean="0">
                <a:solidFill>
                  <a:srgbClr val="898989"/>
                </a:solidFill>
              </a:rPr>
              <a:t>Emily </a:t>
            </a:r>
            <a:r>
              <a:rPr lang="en-US" sz="2000" b="1" dirty="0" smtClean="0">
                <a:solidFill>
                  <a:srgbClr val="898989"/>
                </a:solidFill>
              </a:rPr>
              <a:t>Castro, BSN, MSN</a:t>
            </a:r>
            <a:r>
              <a:rPr lang="en-US" sz="2000" b="1" dirty="0" smtClean="0">
                <a:solidFill>
                  <a:srgbClr val="898989"/>
                </a:solidFill>
              </a:rPr>
              <a:t>, CCRN</a:t>
            </a:r>
          </a:p>
          <a:p>
            <a:pPr marL="0" indent="0" algn="ctr" eaLnBrk="1" hangingPunct="1">
              <a:buFont typeface="Wingdings" pitchFamily="2" charset="2"/>
              <a:buNone/>
            </a:pPr>
            <a:r>
              <a:rPr lang="en-US" sz="2000" b="1" dirty="0" smtClean="0">
                <a:solidFill>
                  <a:srgbClr val="898989"/>
                </a:solidFill>
              </a:rPr>
              <a:t>Critical Care Nurse Educator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p:txBody>
          <a:bodyPr/>
          <a:lstStyle/>
          <a:p>
            <a:pPr eaLnBrk="1" hangingPunct="1"/>
            <a:r>
              <a:rPr lang="en-US" dirty="0" smtClean="0"/>
              <a:t>Procedure</a:t>
            </a:r>
          </a:p>
        </p:txBody>
      </p:sp>
      <p:sp>
        <p:nvSpPr>
          <p:cNvPr id="22530" name="Text Placeholder 2"/>
          <p:cNvSpPr>
            <a:spLocks noGrp="1"/>
          </p:cNvSpPr>
          <p:nvPr>
            <p:ph type="body" idx="4294967295"/>
          </p:nvPr>
        </p:nvSpPr>
        <p:spPr>
          <a:xfrm>
            <a:off x="457200" y="1295400"/>
            <a:ext cx="4040188" cy="639763"/>
          </a:xfrm>
        </p:spPr>
        <p:txBody>
          <a:bodyPr anchor="b"/>
          <a:lstStyle/>
          <a:p>
            <a:pPr marL="0" indent="0" eaLnBrk="1" hangingPunct="1">
              <a:buFont typeface="Wingdings" pitchFamily="2" charset="2"/>
              <a:buNone/>
            </a:pPr>
            <a:r>
              <a:rPr lang="en-US" sz="2000" b="1" dirty="0" smtClean="0"/>
              <a:t>Steps</a:t>
            </a:r>
          </a:p>
        </p:txBody>
      </p:sp>
      <p:sp>
        <p:nvSpPr>
          <p:cNvPr id="22531" name="Content Placeholder 3"/>
          <p:cNvSpPr>
            <a:spLocks noGrp="1"/>
          </p:cNvSpPr>
          <p:nvPr>
            <p:ph sz="half" idx="4294967295"/>
          </p:nvPr>
        </p:nvSpPr>
        <p:spPr>
          <a:xfrm>
            <a:off x="914400" y="2174875"/>
            <a:ext cx="3816350" cy="3956050"/>
          </a:xfrm>
        </p:spPr>
        <p:txBody>
          <a:bodyPr/>
          <a:lstStyle/>
          <a:p>
            <a:pPr eaLnBrk="1" hangingPunct="1">
              <a:lnSpc>
                <a:spcPct val="90000"/>
              </a:lnSpc>
            </a:pPr>
            <a:r>
              <a:rPr lang="en-US" sz="2000" dirty="0" smtClean="0"/>
              <a:t>Perform neurological assessment  (Basic Neurological with PERRL) every hour x 4 as ordered </a:t>
            </a:r>
            <a:r>
              <a:rPr lang="en-US" sz="2000" dirty="0" smtClean="0"/>
              <a:t>  </a:t>
            </a:r>
            <a:r>
              <a:rPr lang="en-US" sz="2000" dirty="0" smtClean="0"/>
              <a:t>then every 4 hours as ordered :including  sensory and motor function in the upper and lower extremities, and bowel and bladder function.</a:t>
            </a:r>
          </a:p>
          <a:p>
            <a:pPr eaLnBrk="1" hangingPunct="1">
              <a:lnSpc>
                <a:spcPct val="90000"/>
              </a:lnSpc>
            </a:pPr>
            <a:endParaRPr lang="en-US" sz="2000" dirty="0" smtClean="0"/>
          </a:p>
        </p:txBody>
      </p:sp>
      <p:sp>
        <p:nvSpPr>
          <p:cNvPr id="22532"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22533"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Detect neurological problems </a:t>
            </a:r>
          </a:p>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en-US" sz="2000" dirty="0" smtClean="0"/>
              <a:t>Avoid hyper flexion, rotation, or extension of the hip or neck because this may impede drain flow.</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idx="4294967295"/>
          </p:nvPr>
        </p:nvSpPr>
        <p:spPr/>
        <p:txBody>
          <a:bodyPr/>
          <a:lstStyle/>
          <a:p>
            <a:pPr eaLnBrk="1" hangingPunct="1"/>
            <a:r>
              <a:rPr lang="en-US" dirty="0" smtClean="0"/>
              <a:t>Procedure</a:t>
            </a:r>
          </a:p>
        </p:txBody>
      </p:sp>
      <p:sp>
        <p:nvSpPr>
          <p:cNvPr id="23554" name="Text Placeholder 2"/>
          <p:cNvSpPr>
            <a:spLocks noGrp="1"/>
          </p:cNvSpPr>
          <p:nvPr>
            <p:ph type="body" idx="4294967295"/>
          </p:nvPr>
        </p:nvSpPr>
        <p:spPr>
          <a:xfrm>
            <a:off x="609600" y="1295400"/>
            <a:ext cx="4040188" cy="639763"/>
          </a:xfrm>
        </p:spPr>
        <p:txBody>
          <a:bodyPr anchor="b"/>
          <a:lstStyle/>
          <a:p>
            <a:pPr marL="0" indent="0" eaLnBrk="1" hangingPunct="1">
              <a:buFont typeface="Wingdings" pitchFamily="2" charset="2"/>
              <a:buNone/>
            </a:pPr>
            <a:r>
              <a:rPr lang="en-US" sz="2000" b="1" dirty="0" smtClean="0"/>
              <a:t>Steps</a:t>
            </a:r>
          </a:p>
        </p:txBody>
      </p:sp>
      <p:sp>
        <p:nvSpPr>
          <p:cNvPr id="23555" name="Content Placeholder 3"/>
          <p:cNvSpPr>
            <a:spLocks noGrp="1"/>
          </p:cNvSpPr>
          <p:nvPr>
            <p:ph sz="half" idx="4294967295"/>
          </p:nvPr>
        </p:nvSpPr>
        <p:spPr>
          <a:xfrm>
            <a:off x="914400" y="2174875"/>
            <a:ext cx="3816350" cy="3956050"/>
          </a:xfrm>
        </p:spPr>
        <p:txBody>
          <a:bodyPr/>
          <a:lstStyle/>
          <a:p>
            <a:pPr eaLnBrk="1" hangingPunct="1"/>
            <a:r>
              <a:rPr lang="en-US" sz="2000" dirty="0" smtClean="0"/>
              <a:t>Maintain head of the bed at the level ordered, keeping head, neck, back in a neutral position. Patient may be turned as necessary. </a:t>
            </a:r>
          </a:p>
          <a:p>
            <a:pPr eaLnBrk="1" hangingPunct="1"/>
            <a:r>
              <a:rPr lang="en-US" sz="2000" dirty="0" smtClean="0"/>
              <a:t>Reassess the level of transducer, zero reference, and level line of the drip chamber. Relevel and zero as needed. </a:t>
            </a:r>
          </a:p>
        </p:txBody>
      </p:sp>
      <p:sp>
        <p:nvSpPr>
          <p:cNvPr id="23556"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23557"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Prevent overdrainage or underdrainage. If overdrainage is suspected, clamp the drain, lower head of the bed and assess neurologic status.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p:txBody>
          <a:bodyPr/>
          <a:lstStyle/>
          <a:p>
            <a:pPr eaLnBrk="1" hangingPunct="1"/>
            <a:r>
              <a:rPr lang="en-US" dirty="0" smtClean="0"/>
              <a:t>Troubleshooting</a:t>
            </a:r>
          </a:p>
        </p:txBody>
      </p:sp>
      <p:sp>
        <p:nvSpPr>
          <p:cNvPr id="24578" name="Text Placeholder 2"/>
          <p:cNvSpPr>
            <a:spLocks noGrp="1"/>
          </p:cNvSpPr>
          <p:nvPr>
            <p:ph type="body" idx="4294967295"/>
          </p:nvPr>
        </p:nvSpPr>
        <p:spPr>
          <a:xfrm>
            <a:off x="457200" y="1535113"/>
            <a:ext cx="4040188" cy="639762"/>
          </a:xfrm>
        </p:spPr>
        <p:txBody>
          <a:bodyPr anchor="b"/>
          <a:lstStyle/>
          <a:p>
            <a:pPr marL="0" indent="0" eaLnBrk="1" hangingPunct="1">
              <a:buFont typeface="Wingdings" pitchFamily="2" charset="2"/>
              <a:buNone/>
            </a:pPr>
            <a:r>
              <a:rPr lang="en-US" sz="2400" b="1" dirty="0" smtClean="0"/>
              <a:t>Possible Complications</a:t>
            </a:r>
          </a:p>
        </p:txBody>
      </p:sp>
      <p:sp>
        <p:nvSpPr>
          <p:cNvPr id="24579"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Infection</a:t>
            </a:r>
            <a:r>
              <a:rPr lang="en-US" sz="2400" dirty="0" smtClean="0"/>
              <a:t> occurs with increase in length of therapy, if the system is opened, a break in the sterile field, leakage at the site of insertion or with drain obstruction. </a:t>
            </a:r>
          </a:p>
        </p:txBody>
      </p:sp>
      <p:sp>
        <p:nvSpPr>
          <p:cNvPr id="24580"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Nursing Interventions</a:t>
            </a:r>
          </a:p>
        </p:txBody>
      </p:sp>
      <p:sp>
        <p:nvSpPr>
          <p:cNvPr id="24581"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Monitor for signs and symptoms of infection, fever, redness, swelling, or drainage at insertion site including sign and symptoms of meningeal irritation, i.e. stiff neck, headache, vomiting, photophobia, and decrease level of consciousness.  Report all findings to MD/NP/PA.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idx="4294967295"/>
          </p:nvPr>
        </p:nvSpPr>
        <p:spPr/>
        <p:txBody>
          <a:bodyPr/>
          <a:lstStyle/>
          <a:p>
            <a:pPr eaLnBrk="1" hangingPunct="1"/>
            <a:r>
              <a:rPr lang="en-US" dirty="0" smtClean="0"/>
              <a:t>Troubleshooting</a:t>
            </a:r>
          </a:p>
        </p:txBody>
      </p:sp>
      <p:sp>
        <p:nvSpPr>
          <p:cNvPr id="25602" name="Text Placeholder 2"/>
          <p:cNvSpPr>
            <a:spLocks noGrp="1"/>
          </p:cNvSpPr>
          <p:nvPr>
            <p:ph type="body" idx="4294967295"/>
          </p:nvPr>
        </p:nvSpPr>
        <p:spPr>
          <a:xfrm>
            <a:off x="457200" y="1828800"/>
            <a:ext cx="4040188" cy="639763"/>
          </a:xfrm>
        </p:spPr>
        <p:txBody>
          <a:bodyPr anchor="b"/>
          <a:lstStyle/>
          <a:p>
            <a:pPr marL="0" indent="0" eaLnBrk="1" hangingPunct="1">
              <a:buFont typeface="Wingdings" pitchFamily="2" charset="2"/>
              <a:buNone/>
            </a:pPr>
            <a:r>
              <a:rPr lang="en-US" sz="2400" b="1" dirty="0" smtClean="0"/>
              <a:t>Possible Complications</a:t>
            </a:r>
          </a:p>
          <a:p>
            <a:pPr marL="0" indent="0" eaLnBrk="1" hangingPunct="1">
              <a:buFont typeface="Wingdings" pitchFamily="2" charset="2"/>
              <a:buNone/>
            </a:pPr>
            <a:endParaRPr lang="en-US" sz="2400" b="1" dirty="0" smtClean="0"/>
          </a:p>
        </p:txBody>
      </p:sp>
      <p:sp>
        <p:nvSpPr>
          <p:cNvPr id="25603"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Pain</a:t>
            </a:r>
            <a:r>
              <a:rPr lang="en-US" sz="2400" dirty="0" smtClean="0"/>
              <a:t> due to nerve root irritation in relation to the position of the lumbar drain.</a:t>
            </a:r>
          </a:p>
        </p:txBody>
      </p:sp>
      <p:sp>
        <p:nvSpPr>
          <p:cNvPr id="25604" name="Text Placeholder 4"/>
          <p:cNvSpPr>
            <a:spLocks noGrp="1"/>
          </p:cNvSpPr>
          <p:nvPr>
            <p:ph type="body" sz="quarter" idx="4294967295"/>
          </p:nvPr>
        </p:nvSpPr>
        <p:spPr>
          <a:xfrm>
            <a:off x="4419600" y="1295400"/>
            <a:ext cx="4041775" cy="639763"/>
          </a:xfrm>
        </p:spPr>
        <p:txBody>
          <a:bodyPr anchor="b"/>
          <a:lstStyle/>
          <a:p>
            <a:pPr marL="0" indent="0" eaLnBrk="1" hangingPunct="1">
              <a:buFont typeface="Wingdings" pitchFamily="2" charset="2"/>
              <a:buNone/>
            </a:pPr>
            <a:r>
              <a:rPr lang="en-US" sz="2000" b="1" dirty="0" smtClean="0"/>
              <a:t>Nursing Interventions</a:t>
            </a:r>
          </a:p>
        </p:txBody>
      </p:sp>
      <p:sp>
        <p:nvSpPr>
          <p:cNvPr id="25605"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Monitor for the presence of radicular leg pain, numbness or tingling, and changes in deep tendon reflexes.  Notify MD/NP/PA.  Nursing interventions may include changing the patient’s position and administering analgesic medication as needed. </a:t>
            </a:r>
          </a:p>
          <a:p>
            <a:pPr eaLnBrk="1" hangingPunct="1">
              <a:buFont typeface="Wingdings" pitchFamily="2" charset="2"/>
              <a:buNone/>
            </a:pPr>
            <a:r>
              <a:rPr lang="en-US" sz="2000" dirty="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p:txBody>
          <a:bodyPr/>
          <a:lstStyle/>
          <a:p>
            <a:pPr eaLnBrk="1" hangingPunct="1"/>
            <a:r>
              <a:rPr lang="en-US" dirty="0" smtClean="0"/>
              <a:t>Troubleshooting</a:t>
            </a:r>
          </a:p>
        </p:txBody>
      </p:sp>
      <p:sp>
        <p:nvSpPr>
          <p:cNvPr id="26626" name="Text Placeholder 2"/>
          <p:cNvSpPr>
            <a:spLocks noGrp="1"/>
          </p:cNvSpPr>
          <p:nvPr>
            <p:ph type="body" idx="4294967295"/>
          </p:nvPr>
        </p:nvSpPr>
        <p:spPr>
          <a:xfrm>
            <a:off x="457200" y="1295400"/>
            <a:ext cx="4040188" cy="639763"/>
          </a:xfrm>
        </p:spPr>
        <p:txBody>
          <a:bodyPr anchor="b"/>
          <a:lstStyle/>
          <a:p>
            <a:pPr marL="0" indent="0" eaLnBrk="1" hangingPunct="1">
              <a:buFont typeface="Wingdings" pitchFamily="2" charset="2"/>
              <a:buNone/>
            </a:pPr>
            <a:r>
              <a:rPr lang="en-US" sz="2400" b="1" dirty="0" smtClean="0"/>
              <a:t>Possible Complications</a:t>
            </a:r>
          </a:p>
        </p:txBody>
      </p:sp>
      <p:sp>
        <p:nvSpPr>
          <p:cNvPr id="26627"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Tension pneumocranium</a:t>
            </a:r>
            <a:r>
              <a:rPr lang="en-US" sz="2400" b="1" dirty="0" smtClean="0"/>
              <a:t> is </a:t>
            </a:r>
            <a:r>
              <a:rPr lang="en-US" sz="2400" dirty="0" smtClean="0"/>
              <a:t>due to over drainage of CSF.  A negative pressure gradient is created by the combination of head elevation and excess CSF drainage.</a:t>
            </a:r>
          </a:p>
        </p:txBody>
      </p:sp>
      <p:sp>
        <p:nvSpPr>
          <p:cNvPr id="26628" name="Text Placeholder 4"/>
          <p:cNvSpPr>
            <a:spLocks noGrp="1"/>
          </p:cNvSpPr>
          <p:nvPr>
            <p:ph type="body" sz="quarter" idx="4294967295"/>
          </p:nvPr>
        </p:nvSpPr>
        <p:spPr>
          <a:xfrm>
            <a:off x="4648200" y="1676400"/>
            <a:ext cx="4041775" cy="639763"/>
          </a:xfrm>
        </p:spPr>
        <p:txBody>
          <a:bodyPr anchor="b"/>
          <a:lstStyle/>
          <a:p>
            <a:pPr marL="0" indent="0" eaLnBrk="1" hangingPunct="1">
              <a:buFont typeface="Wingdings" pitchFamily="2" charset="2"/>
              <a:buNone/>
            </a:pPr>
            <a:r>
              <a:rPr lang="en-US" sz="2000" b="1" dirty="0" smtClean="0"/>
              <a:t>Nursing Interventions</a:t>
            </a:r>
          </a:p>
          <a:p>
            <a:pPr marL="0" indent="0" eaLnBrk="1" hangingPunct="1">
              <a:buFont typeface="Wingdings" pitchFamily="2" charset="2"/>
              <a:buNone/>
            </a:pPr>
            <a:endParaRPr lang="en-US" sz="2000" b="1" dirty="0" smtClean="0"/>
          </a:p>
        </p:txBody>
      </p:sp>
      <p:sp>
        <p:nvSpPr>
          <p:cNvPr id="26629" name="Content Placeholder 5"/>
          <p:cNvSpPr>
            <a:spLocks noGrp="1"/>
          </p:cNvSpPr>
          <p:nvPr>
            <p:ph sz="quarter" idx="4294967295"/>
          </p:nvPr>
        </p:nvSpPr>
        <p:spPr>
          <a:xfrm>
            <a:off x="4872038" y="1905000"/>
            <a:ext cx="3817937" cy="3956050"/>
          </a:xfrm>
        </p:spPr>
        <p:txBody>
          <a:bodyPr/>
          <a:lstStyle/>
          <a:p>
            <a:pPr eaLnBrk="1" hangingPunct="1"/>
            <a:r>
              <a:rPr lang="en-US" sz="2000" dirty="0" smtClean="0"/>
              <a:t>Monitor for signs and symptoms of sudden decrease in level consciousness or development of neurologic deficit.  Notify MD/NP/PA immediately.</a:t>
            </a:r>
            <a:r>
              <a:rPr lang="en-US" sz="2000" b="1" dirty="0" smtClean="0"/>
              <a:t>  </a:t>
            </a:r>
            <a:r>
              <a:rPr lang="en-US" sz="2000" dirty="0" smtClean="0"/>
              <a:t>Treatment may include placing patient in a supine or a slight trendelenburg position, administering high-flow oxygen and performing ongoing assessment.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p:txBody>
          <a:bodyPr/>
          <a:lstStyle/>
          <a:p>
            <a:pPr eaLnBrk="1" hangingPunct="1"/>
            <a:r>
              <a:rPr lang="en-US" dirty="0" smtClean="0"/>
              <a:t>Troubleshooting</a:t>
            </a:r>
          </a:p>
        </p:txBody>
      </p:sp>
      <p:sp>
        <p:nvSpPr>
          <p:cNvPr id="27650" name="Text Placeholder 2"/>
          <p:cNvSpPr>
            <a:spLocks noGrp="1"/>
          </p:cNvSpPr>
          <p:nvPr>
            <p:ph type="body" idx="4294967295"/>
          </p:nvPr>
        </p:nvSpPr>
        <p:spPr>
          <a:xfrm>
            <a:off x="457200" y="1295400"/>
            <a:ext cx="4040188" cy="639763"/>
          </a:xfrm>
        </p:spPr>
        <p:txBody>
          <a:bodyPr anchor="b"/>
          <a:lstStyle/>
          <a:p>
            <a:pPr marL="0" indent="0" eaLnBrk="1" hangingPunct="1">
              <a:buFont typeface="Wingdings" pitchFamily="2" charset="2"/>
              <a:buNone/>
            </a:pPr>
            <a:r>
              <a:rPr lang="en-US" sz="2400" b="1" dirty="0" smtClean="0"/>
              <a:t>Possible Complications</a:t>
            </a:r>
          </a:p>
        </p:txBody>
      </p:sp>
      <p:sp>
        <p:nvSpPr>
          <p:cNvPr id="27651"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Central herniation</a:t>
            </a:r>
            <a:r>
              <a:rPr lang="en-US" sz="2400" dirty="0" smtClean="0"/>
              <a:t> results from rapid drainage of the CSF and an increased ICP, causing a downward shifting of intracranial contents.</a:t>
            </a:r>
          </a:p>
        </p:txBody>
      </p:sp>
      <p:sp>
        <p:nvSpPr>
          <p:cNvPr id="27652" name="Text Placeholder 4"/>
          <p:cNvSpPr>
            <a:spLocks noGrp="1"/>
          </p:cNvSpPr>
          <p:nvPr>
            <p:ph type="body" sz="quarter" idx="4294967295"/>
          </p:nvPr>
        </p:nvSpPr>
        <p:spPr>
          <a:xfrm>
            <a:off x="4648200" y="1676400"/>
            <a:ext cx="4041775" cy="639763"/>
          </a:xfrm>
        </p:spPr>
        <p:txBody>
          <a:bodyPr anchor="b"/>
          <a:lstStyle/>
          <a:p>
            <a:pPr marL="0" indent="0" eaLnBrk="1" hangingPunct="1">
              <a:buFont typeface="Wingdings" pitchFamily="2" charset="2"/>
              <a:buNone/>
            </a:pPr>
            <a:r>
              <a:rPr lang="en-US" sz="2000" b="1" dirty="0" smtClean="0"/>
              <a:t>Nursing Interventions</a:t>
            </a:r>
          </a:p>
          <a:p>
            <a:pPr marL="0" indent="0" eaLnBrk="1" hangingPunct="1">
              <a:buFont typeface="Wingdings" pitchFamily="2" charset="2"/>
              <a:buNone/>
            </a:pPr>
            <a:endParaRPr lang="en-US" sz="2000" b="1" dirty="0" smtClean="0"/>
          </a:p>
        </p:txBody>
      </p:sp>
      <p:sp>
        <p:nvSpPr>
          <p:cNvPr id="27653"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Monitor for signs and symptoms of decrease level of consciousness, irritability, confusion, weakness, paresis, abnormal breathing patterns, and changes in pupillary reactivity and size.  Notify MD/NP/PA immediately</a:t>
            </a:r>
            <a:r>
              <a:rPr lang="en-US" sz="2000" b="1" dirty="0" smtClean="0"/>
              <a:t>.</a:t>
            </a:r>
            <a:r>
              <a:rPr lang="en-US" sz="2000" dirty="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p:txBody>
          <a:bodyPr/>
          <a:lstStyle/>
          <a:p>
            <a:pPr eaLnBrk="1" hangingPunct="1"/>
            <a:r>
              <a:rPr lang="en-US" dirty="0" smtClean="0"/>
              <a:t>Troubleshooting</a:t>
            </a:r>
          </a:p>
        </p:txBody>
      </p:sp>
      <p:sp>
        <p:nvSpPr>
          <p:cNvPr id="28674" name="Text Placeholder 2"/>
          <p:cNvSpPr>
            <a:spLocks noGrp="1"/>
          </p:cNvSpPr>
          <p:nvPr>
            <p:ph type="body" idx="4294967295"/>
          </p:nvPr>
        </p:nvSpPr>
        <p:spPr>
          <a:xfrm>
            <a:off x="762000" y="1219200"/>
            <a:ext cx="4040188" cy="639763"/>
          </a:xfrm>
        </p:spPr>
        <p:txBody>
          <a:bodyPr anchor="b"/>
          <a:lstStyle/>
          <a:p>
            <a:pPr marL="0" indent="0" eaLnBrk="1" hangingPunct="1">
              <a:lnSpc>
                <a:spcPct val="90000"/>
              </a:lnSpc>
              <a:buFont typeface="Wingdings" pitchFamily="2" charset="2"/>
              <a:buNone/>
            </a:pPr>
            <a:r>
              <a:rPr lang="en-US" sz="2400" b="1" dirty="0" smtClean="0"/>
              <a:t>Possible Complications</a:t>
            </a:r>
          </a:p>
        </p:txBody>
      </p:sp>
      <p:sp>
        <p:nvSpPr>
          <p:cNvPr id="28675"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Subdural hematoma </a:t>
            </a:r>
            <a:r>
              <a:rPr lang="en-US" sz="2400" dirty="0" smtClean="0"/>
              <a:t>results from over drainage or from CSF draining too rapidly. </a:t>
            </a:r>
          </a:p>
        </p:txBody>
      </p:sp>
      <p:sp>
        <p:nvSpPr>
          <p:cNvPr id="28676" name="Text Placeholder 4"/>
          <p:cNvSpPr>
            <a:spLocks noGrp="1"/>
          </p:cNvSpPr>
          <p:nvPr>
            <p:ph type="body" sz="quarter" idx="4294967295"/>
          </p:nvPr>
        </p:nvSpPr>
        <p:spPr>
          <a:xfrm>
            <a:off x="4648200" y="1600200"/>
            <a:ext cx="4041775" cy="639763"/>
          </a:xfrm>
        </p:spPr>
        <p:txBody>
          <a:bodyPr anchor="b"/>
          <a:lstStyle/>
          <a:p>
            <a:pPr marL="0" indent="0" eaLnBrk="1" hangingPunct="1">
              <a:buFont typeface="Wingdings" pitchFamily="2" charset="2"/>
              <a:buNone/>
            </a:pPr>
            <a:r>
              <a:rPr lang="en-US" sz="2000" b="1" dirty="0" smtClean="0"/>
              <a:t>Nursing Interventions</a:t>
            </a:r>
          </a:p>
          <a:p>
            <a:pPr marL="0" indent="0" eaLnBrk="1" hangingPunct="1">
              <a:buFont typeface="Wingdings" pitchFamily="2" charset="2"/>
              <a:buNone/>
            </a:pPr>
            <a:endParaRPr lang="en-US" sz="2000" b="1" dirty="0" smtClean="0"/>
          </a:p>
        </p:txBody>
      </p:sp>
      <p:sp>
        <p:nvSpPr>
          <p:cNvPr id="28677" name="Content Placeholder 5"/>
          <p:cNvSpPr>
            <a:spLocks noGrp="1"/>
          </p:cNvSpPr>
          <p:nvPr>
            <p:ph sz="quarter" idx="4294967295"/>
          </p:nvPr>
        </p:nvSpPr>
        <p:spPr>
          <a:xfrm>
            <a:off x="4876800" y="2209800"/>
            <a:ext cx="3817938" cy="3956050"/>
          </a:xfrm>
        </p:spPr>
        <p:txBody>
          <a:bodyPr/>
          <a:lstStyle/>
          <a:p>
            <a:pPr eaLnBrk="1" hangingPunct="1"/>
            <a:r>
              <a:rPr lang="en-US" sz="2000" dirty="0" smtClean="0"/>
              <a:t>Monitor for signs and symptoms of decrease level of consciousness, irritability, confusion, weakness, paresis, and change in pupillary reactivity.  Notify MD/NP/PA immediately.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idx="4294967295"/>
          </p:nvPr>
        </p:nvSpPr>
        <p:spPr/>
        <p:txBody>
          <a:bodyPr/>
          <a:lstStyle/>
          <a:p>
            <a:pPr eaLnBrk="1" hangingPunct="1"/>
            <a:r>
              <a:rPr lang="en-US" dirty="0" smtClean="0"/>
              <a:t>Troubleshooting</a:t>
            </a:r>
          </a:p>
        </p:txBody>
      </p:sp>
      <p:sp>
        <p:nvSpPr>
          <p:cNvPr id="29698" name="Text Placeholder 2"/>
          <p:cNvSpPr>
            <a:spLocks noGrp="1"/>
          </p:cNvSpPr>
          <p:nvPr>
            <p:ph type="body" idx="4294967295"/>
          </p:nvPr>
        </p:nvSpPr>
        <p:spPr>
          <a:xfrm>
            <a:off x="457200" y="1295400"/>
            <a:ext cx="4040188" cy="639763"/>
          </a:xfrm>
        </p:spPr>
        <p:txBody>
          <a:bodyPr anchor="b"/>
          <a:lstStyle/>
          <a:p>
            <a:pPr marL="0" indent="0" eaLnBrk="1" hangingPunct="1">
              <a:buFont typeface="Wingdings" pitchFamily="2" charset="2"/>
              <a:buNone/>
            </a:pPr>
            <a:r>
              <a:rPr lang="en-US" sz="2400" b="1" dirty="0" smtClean="0"/>
              <a:t>Possible Complications</a:t>
            </a:r>
          </a:p>
        </p:txBody>
      </p:sp>
      <p:sp>
        <p:nvSpPr>
          <p:cNvPr id="29699"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Intradural hematoma</a:t>
            </a:r>
            <a:r>
              <a:rPr lang="en-US" sz="2400" dirty="0" smtClean="0"/>
              <a:t> is a complication resulting at the insertion site which may occur following drain removal.</a:t>
            </a:r>
          </a:p>
        </p:txBody>
      </p:sp>
      <p:sp>
        <p:nvSpPr>
          <p:cNvPr id="29700" name="Text Placeholder 4"/>
          <p:cNvSpPr>
            <a:spLocks noGrp="1"/>
          </p:cNvSpPr>
          <p:nvPr>
            <p:ph type="body" sz="quarter" idx="4294967295"/>
          </p:nvPr>
        </p:nvSpPr>
        <p:spPr>
          <a:xfrm>
            <a:off x="4648200" y="1600200"/>
            <a:ext cx="4041775" cy="639763"/>
          </a:xfrm>
        </p:spPr>
        <p:txBody>
          <a:bodyPr anchor="b"/>
          <a:lstStyle/>
          <a:p>
            <a:pPr marL="0" indent="0" eaLnBrk="1" hangingPunct="1">
              <a:buFont typeface="Wingdings" pitchFamily="2" charset="2"/>
              <a:buNone/>
            </a:pPr>
            <a:r>
              <a:rPr lang="en-US" sz="2000" b="1" dirty="0" smtClean="0"/>
              <a:t>Nursing Interventions</a:t>
            </a:r>
          </a:p>
          <a:p>
            <a:pPr marL="0" indent="0" eaLnBrk="1" hangingPunct="1">
              <a:buFont typeface="Wingdings" pitchFamily="2" charset="2"/>
              <a:buNone/>
            </a:pPr>
            <a:endParaRPr lang="en-US" sz="2000" b="1" dirty="0" smtClean="0"/>
          </a:p>
        </p:txBody>
      </p:sp>
      <p:sp>
        <p:nvSpPr>
          <p:cNvPr id="29701"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Monitor for signs and symptoms of progressive lower extremity paresis, loss of reflexes, and decrease muscle tone.  Notify MD/NP/PA immediately and anticipate potential surgical evacuation.</a:t>
            </a:r>
            <a:endParaRPr lang="en-US" sz="2000" b="1" dirty="0" smtClean="0"/>
          </a:p>
          <a:p>
            <a:pPr eaLnBrk="1" hangingPunct="1"/>
            <a:r>
              <a:rPr lang="en-US" sz="1200" b="1" dirty="0" smtClean="0"/>
              <a:t>NOTE: PATIENTS WITH A SPINAL DRAIN SHOULD NOT BE ON ANY TYPE OF ANTICOAGULANT (e.g. HEPARIN, ASA, OR PLAVIX).  IF PATIENT HAS ANTICOAGULANT MEDICATION ORDERED, NOTIFY MD/NP/PA PRIOR TO D/C OF LUMBAR DRAIN!</a:t>
            </a:r>
            <a:r>
              <a:rPr lang="en-US" sz="1200"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p:txBody>
          <a:bodyPr/>
          <a:lstStyle/>
          <a:p>
            <a:pPr eaLnBrk="1" hangingPunct="1"/>
            <a:r>
              <a:rPr lang="en-US" dirty="0" smtClean="0"/>
              <a:t>Troubleshooting</a:t>
            </a:r>
          </a:p>
        </p:txBody>
      </p:sp>
      <p:sp>
        <p:nvSpPr>
          <p:cNvPr id="30722" name="Text Placeholder 2"/>
          <p:cNvSpPr>
            <a:spLocks noGrp="1"/>
          </p:cNvSpPr>
          <p:nvPr>
            <p:ph type="body" idx="4294967295"/>
          </p:nvPr>
        </p:nvSpPr>
        <p:spPr>
          <a:xfrm>
            <a:off x="457200" y="1371600"/>
            <a:ext cx="4040188" cy="639763"/>
          </a:xfrm>
        </p:spPr>
        <p:txBody>
          <a:bodyPr anchor="b"/>
          <a:lstStyle/>
          <a:p>
            <a:pPr marL="0" indent="0" eaLnBrk="1" hangingPunct="1">
              <a:buFont typeface="Wingdings" pitchFamily="2" charset="2"/>
              <a:buNone/>
            </a:pPr>
            <a:r>
              <a:rPr lang="en-US" sz="2400" b="1" dirty="0" smtClean="0"/>
              <a:t>Possible Complications</a:t>
            </a:r>
          </a:p>
        </p:txBody>
      </p:sp>
      <p:sp>
        <p:nvSpPr>
          <p:cNvPr id="30723" name="Content Placeholder 3"/>
          <p:cNvSpPr>
            <a:spLocks noGrp="1"/>
          </p:cNvSpPr>
          <p:nvPr>
            <p:ph sz="half" idx="4294967295"/>
          </p:nvPr>
        </p:nvSpPr>
        <p:spPr>
          <a:xfrm>
            <a:off x="914400" y="2174875"/>
            <a:ext cx="3816350" cy="3956050"/>
          </a:xfrm>
        </p:spPr>
        <p:txBody>
          <a:bodyPr/>
          <a:lstStyle/>
          <a:p>
            <a:pPr eaLnBrk="1" hangingPunct="1"/>
            <a:r>
              <a:rPr lang="en-US" sz="2400" b="1" u="sng" dirty="0" smtClean="0"/>
              <a:t>CSF Leak after removal of lumbar drains</a:t>
            </a:r>
            <a:r>
              <a:rPr lang="en-US" sz="2400" dirty="0" smtClean="0"/>
              <a:t> is a complication resulting at the insertion site, following drain removal. </a:t>
            </a:r>
          </a:p>
        </p:txBody>
      </p:sp>
      <p:sp>
        <p:nvSpPr>
          <p:cNvPr id="30724" name="Text Placeholder 4"/>
          <p:cNvSpPr>
            <a:spLocks noGrp="1"/>
          </p:cNvSpPr>
          <p:nvPr>
            <p:ph type="body" sz="quarter" idx="4294967295"/>
          </p:nvPr>
        </p:nvSpPr>
        <p:spPr>
          <a:xfrm>
            <a:off x="4648200" y="1752600"/>
            <a:ext cx="4041775" cy="639763"/>
          </a:xfrm>
        </p:spPr>
        <p:txBody>
          <a:bodyPr anchor="b"/>
          <a:lstStyle/>
          <a:p>
            <a:pPr marL="0" indent="0" eaLnBrk="1" hangingPunct="1">
              <a:buFont typeface="Wingdings" pitchFamily="2" charset="2"/>
              <a:buNone/>
            </a:pPr>
            <a:r>
              <a:rPr lang="en-US" sz="2000" b="1" dirty="0" smtClean="0"/>
              <a:t>Nursing Interventions</a:t>
            </a:r>
          </a:p>
          <a:p>
            <a:pPr marL="0" indent="0" eaLnBrk="1" hangingPunct="1">
              <a:buFont typeface="Wingdings" pitchFamily="2" charset="2"/>
              <a:buNone/>
            </a:pPr>
            <a:endParaRPr lang="en-US" sz="2000" b="1" dirty="0" smtClean="0"/>
          </a:p>
        </p:txBody>
      </p:sp>
      <p:sp>
        <p:nvSpPr>
          <p:cNvPr id="30725"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Monitor for signs and symptoms of sudden decrease in level consciousness or development of neurologic deficit.  Notify MD/NP/PA immediately. </a:t>
            </a:r>
            <a:r>
              <a:rPr lang="en-US" sz="1800" dirty="0" smtClean="0"/>
              <a:t>Treatment may include performing ongoing neurologic assessment and observation of lumbar site.  Patients with any neurologic change, particularly with the onset of a headache may require a blood patch.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p:txBody>
          <a:bodyPr/>
          <a:lstStyle/>
          <a:p>
            <a:pPr eaLnBrk="1" hangingPunct="1"/>
            <a:r>
              <a:rPr lang="en-US" dirty="0" smtClean="0"/>
              <a:t>Removal of Lumbar Drain</a:t>
            </a:r>
          </a:p>
        </p:txBody>
      </p:sp>
      <p:sp>
        <p:nvSpPr>
          <p:cNvPr id="31746" name="Rectangle 3"/>
          <p:cNvSpPr>
            <a:spLocks noGrp="1"/>
          </p:cNvSpPr>
          <p:nvPr>
            <p:ph type="body" idx="4294967295"/>
          </p:nvPr>
        </p:nvSpPr>
        <p:spPr/>
        <p:txBody>
          <a:bodyPr/>
          <a:lstStyle/>
          <a:p>
            <a:pPr eaLnBrk="1" hangingPunct="1"/>
            <a:r>
              <a:rPr lang="en-US" dirty="0" smtClean="0"/>
              <a:t>Apply a sterile occlusive dressing.</a:t>
            </a:r>
          </a:p>
          <a:p>
            <a:pPr eaLnBrk="1" hangingPunct="1"/>
            <a:r>
              <a:rPr lang="en-US" dirty="0" smtClean="0"/>
              <a:t>Continue to assess the patient’s neurologic status and dressing after removal of the catheter for CSF leak.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p:txBody>
          <a:bodyPr/>
          <a:lstStyle/>
          <a:p>
            <a:pPr eaLnBrk="1" hangingPunct="1"/>
            <a:r>
              <a:rPr lang="en-US" dirty="0" smtClean="0"/>
              <a:t>Indication</a:t>
            </a:r>
          </a:p>
        </p:txBody>
      </p:sp>
      <p:sp>
        <p:nvSpPr>
          <p:cNvPr id="14338" name="Content Placeholder 2"/>
          <p:cNvSpPr>
            <a:spLocks noGrp="1"/>
          </p:cNvSpPr>
          <p:nvPr>
            <p:ph idx="4294967295"/>
          </p:nvPr>
        </p:nvSpPr>
        <p:spPr/>
        <p:txBody>
          <a:bodyPr/>
          <a:lstStyle/>
          <a:p>
            <a:pPr eaLnBrk="1" hangingPunct="1">
              <a:lnSpc>
                <a:spcPct val="90000"/>
              </a:lnSpc>
            </a:pPr>
            <a:r>
              <a:rPr lang="en-US" dirty="0" smtClean="0"/>
              <a:t>Normal adult </a:t>
            </a:r>
            <a:r>
              <a:rPr lang="en-US" dirty="0" err="1" smtClean="0"/>
              <a:t>intraspinal</a:t>
            </a:r>
            <a:r>
              <a:rPr lang="en-US" dirty="0" smtClean="0"/>
              <a:t> (lumbar) </a:t>
            </a:r>
            <a:r>
              <a:rPr lang="en-US" dirty="0" smtClean="0"/>
              <a:t>pressure is 0 to 10 mmHg.</a:t>
            </a:r>
          </a:p>
          <a:p>
            <a:pPr lvl="1" eaLnBrk="1" hangingPunct="1">
              <a:lnSpc>
                <a:spcPct val="90000"/>
              </a:lnSpc>
            </a:pPr>
            <a:r>
              <a:rPr lang="en-US" dirty="0" smtClean="0"/>
              <a:t>Corresponds with intracranial pressure</a:t>
            </a:r>
          </a:p>
          <a:p>
            <a:pPr eaLnBrk="1" hangingPunct="1">
              <a:lnSpc>
                <a:spcPct val="90000"/>
              </a:lnSpc>
            </a:pPr>
            <a:r>
              <a:rPr lang="en-US" dirty="0" smtClean="0"/>
              <a:t>Lumbar drain also called lumbar subarachnoid catheter or intrathecal catheter</a:t>
            </a:r>
          </a:p>
          <a:p>
            <a:pPr eaLnBrk="1" hangingPunct="1">
              <a:lnSpc>
                <a:spcPct val="90000"/>
              </a:lnSpc>
            </a:pPr>
            <a:r>
              <a:rPr lang="en-US" dirty="0" smtClean="0"/>
              <a:t>Lumbar drain is used in the perioperative management of intraspinal pressure during and after thoraco or thoraco-abdominal aortic aneurysmal repair.</a:t>
            </a:r>
          </a:p>
          <a:p>
            <a:pPr eaLnBrk="1" hangingPunct="1">
              <a:lnSpc>
                <a:spcPct val="90000"/>
              </a:lnSpc>
            </a:pPr>
            <a:endParaRPr lang="en-US" dirty="0" smtClean="0"/>
          </a:p>
          <a:p>
            <a:pPr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idx="4294967295"/>
          </p:nvPr>
        </p:nvSpPr>
        <p:spPr/>
        <p:txBody>
          <a:bodyPr/>
          <a:lstStyle/>
          <a:p>
            <a:pPr eaLnBrk="1" hangingPunct="1"/>
            <a:r>
              <a:rPr lang="en-US" sz="3800" dirty="0" smtClean="0"/>
              <a:t>Normal Lumbar </a:t>
            </a:r>
            <a:br>
              <a:rPr lang="en-US" sz="3800" dirty="0" smtClean="0"/>
            </a:br>
            <a:r>
              <a:rPr lang="en-US" sz="3800" dirty="0" smtClean="0"/>
              <a:t>CSF Pressure Waveform</a:t>
            </a:r>
          </a:p>
        </p:txBody>
      </p:sp>
      <p:sp>
        <p:nvSpPr>
          <p:cNvPr id="32770" name="Rectangle 3"/>
          <p:cNvSpPr>
            <a:spLocks noGrp="1"/>
          </p:cNvSpPr>
          <p:nvPr>
            <p:ph type="body" idx="4294967295"/>
          </p:nvPr>
        </p:nvSpPr>
        <p:spPr/>
        <p:txBody>
          <a:bodyPr/>
          <a:lstStyle/>
          <a:p>
            <a:pPr eaLnBrk="1" hangingPunct="1"/>
            <a:r>
              <a:rPr lang="en-US" sz="2700" dirty="0" smtClean="0"/>
              <a:t>ICP waveform has three peaks:</a:t>
            </a:r>
          </a:p>
          <a:p>
            <a:pPr lvl="1" eaLnBrk="1" hangingPunct="1"/>
            <a:r>
              <a:rPr lang="en-US" sz="2900" dirty="0" smtClean="0"/>
              <a:t>P1</a:t>
            </a:r>
            <a:r>
              <a:rPr lang="en-US" sz="2900" dirty="0" smtClean="0">
                <a:latin typeface="Verdana" pitchFamily="34" charset="0"/>
              </a:rPr>
              <a:t>—</a:t>
            </a:r>
            <a:r>
              <a:rPr lang="en-US" sz="2900" dirty="0" smtClean="0"/>
              <a:t>the percussion wave (arterial)</a:t>
            </a:r>
          </a:p>
          <a:p>
            <a:pPr lvl="1" eaLnBrk="1" hangingPunct="1"/>
            <a:r>
              <a:rPr lang="en-US" sz="2900" dirty="0" smtClean="0"/>
              <a:t>P2</a:t>
            </a:r>
            <a:r>
              <a:rPr lang="en-US" sz="2900" dirty="0" smtClean="0">
                <a:latin typeface="Verdana" pitchFamily="34" charset="0"/>
              </a:rPr>
              <a:t>—</a:t>
            </a:r>
            <a:r>
              <a:rPr lang="en-US" sz="2900" dirty="0" smtClean="0"/>
              <a:t> the tidal wave (rebound)</a:t>
            </a:r>
          </a:p>
          <a:p>
            <a:pPr lvl="1" eaLnBrk="1" hangingPunct="1"/>
            <a:r>
              <a:rPr lang="en-US" sz="2900" dirty="0" smtClean="0"/>
              <a:t>P3</a:t>
            </a:r>
            <a:r>
              <a:rPr lang="en-US" sz="2900" dirty="0" smtClean="0">
                <a:latin typeface="Verdana" pitchFamily="34" charset="0"/>
              </a:rPr>
              <a:t>—</a:t>
            </a:r>
            <a:r>
              <a:rPr lang="en-US" sz="2900" dirty="0" smtClean="0"/>
              <a:t>the dicrotic wave (venous)</a:t>
            </a:r>
          </a:p>
          <a:p>
            <a:pPr eaLnBrk="1" hangingPunct="1">
              <a:buFont typeface="Wingdings" pitchFamily="2" charset="2"/>
              <a:buNone/>
            </a:pPr>
            <a:endParaRPr lang="en-US" dirty="0" smtClean="0"/>
          </a:p>
        </p:txBody>
      </p:sp>
      <p:pic>
        <p:nvPicPr>
          <p:cNvPr id="32771" name="Picture 4" descr="p123"/>
          <p:cNvPicPr>
            <a:picLocks noChangeAspect="1" noChangeArrowheads="1"/>
          </p:cNvPicPr>
          <p:nvPr/>
        </p:nvPicPr>
        <p:blipFill>
          <a:blip r:embed="rId2" cstate="print"/>
          <a:srcRect/>
          <a:stretch>
            <a:fillRect/>
          </a:stretch>
        </p:blipFill>
        <p:spPr bwMode="auto">
          <a:xfrm>
            <a:off x="2514600" y="3886200"/>
            <a:ext cx="3810000" cy="2533650"/>
          </a:xfrm>
          <a:prstGeom prst="rect">
            <a:avLst/>
          </a:prstGeom>
          <a:noFill/>
          <a:ln w="38100">
            <a:solidFill>
              <a:schemeClr val="tx2"/>
            </a:solid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p:cNvSpPr>
            <a:spLocks noGrp="1"/>
          </p:cNvSpPr>
          <p:nvPr>
            <p:ph type="title" idx="4294967295"/>
          </p:nvPr>
        </p:nvSpPr>
        <p:spPr/>
        <p:txBody>
          <a:bodyPr/>
          <a:lstStyle/>
          <a:p>
            <a:pPr eaLnBrk="1" hangingPunct="1"/>
            <a:r>
              <a:rPr lang="en-US" sz="3800" dirty="0" smtClean="0"/>
              <a:t>Abnormal Lumbar </a:t>
            </a:r>
            <a:br>
              <a:rPr lang="en-US" sz="3800" dirty="0" smtClean="0"/>
            </a:br>
            <a:r>
              <a:rPr lang="en-US" sz="3800" dirty="0" smtClean="0"/>
              <a:t>CSF Pressure  Waveform</a:t>
            </a:r>
          </a:p>
        </p:txBody>
      </p:sp>
      <p:graphicFrame>
        <p:nvGraphicFramePr>
          <p:cNvPr id="34820" name="Object 4"/>
          <p:cNvGraphicFramePr>
            <a:graphicFrameLocks noChangeAspect="1"/>
          </p:cNvGraphicFramePr>
          <p:nvPr>
            <p:ph idx="4294967295"/>
          </p:nvPr>
        </p:nvGraphicFramePr>
        <p:xfrm>
          <a:off x="1993900" y="2209800"/>
          <a:ext cx="4732338" cy="1831975"/>
        </p:xfrm>
        <a:graphic>
          <a:graphicData uri="http://schemas.openxmlformats.org/presentationml/2006/ole">
            <p:oleObj spid="_x0000_s34820" name="Bitmap Image" r:id="rId3" imgW="5009524" imgH="1828571" progId="PBrush">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idx="4294967295"/>
          </p:nvPr>
        </p:nvSpPr>
        <p:spPr/>
        <p:txBody>
          <a:bodyPr/>
          <a:lstStyle/>
          <a:p>
            <a:pPr eaLnBrk="1" hangingPunct="1"/>
            <a:r>
              <a:rPr lang="en-US" dirty="0" smtClean="0"/>
              <a:t>References</a:t>
            </a:r>
          </a:p>
        </p:txBody>
      </p:sp>
      <p:sp>
        <p:nvSpPr>
          <p:cNvPr id="35842" name="Rectangle 3"/>
          <p:cNvSpPr>
            <a:spLocks noGrp="1"/>
          </p:cNvSpPr>
          <p:nvPr>
            <p:ph type="body" idx="4294967295"/>
          </p:nvPr>
        </p:nvSpPr>
        <p:spPr/>
        <p:txBody>
          <a:bodyPr/>
          <a:lstStyle/>
          <a:p>
            <a:pPr eaLnBrk="1" hangingPunct="1">
              <a:lnSpc>
                <a:spcPct val="90000"/>
              </a:lnSpc>
            </a:pPr>
            <a:r>
              <a:rPr lang="en-US" sz="2400" dirty="0" smtClean="0"/>
              <a:t>Hickey, J. V. (2003). </a:t>
            </a:r>
            <a:r>
              <a:rPr lang="en-US" sz="2400" i="1" dirty="0" smtClean="0"/>
              <a:t>The clinical practice</a:t>
            </a:r>
            <a:r>
              <a:rPr lang="en-US" sz="2400" dirty="0" smtClean="0"/>
              <a:t> </a:t>
            </a:r>
            <a:r>
              <a:rPr lang="en-US" sz="2400" i="1" dirty="0" smtClean="0"/>
              <a:t>of neurological and neurosurgical nursing</a:t>
            </a:r>
            <a:r>
              <a:rPr lang="en-US" sz="2400" dirty="0" smtClean="0"/>
              <a:t> (5th ed.). Philadelphia: Lippincott.</a:t>
            </a:r>
          </a:p>
          <a:p>
            <a:pPr eaLnBrk="1" hangingPunct="1">
              <a:lnSpc>
                <a:spcPct val="90000"/>
              </a:lnSpc>
            </a:pPr>
            <a:r>
              <a:rPr lang="en-US" sz="2400" dirty="0" smtClean="0"/>
              <a:t>March, K. (2004). Intracranial pressure concepts and cerebral blood flow. In M. K. Bader &amp; L. R. Littlejohns (Ed.), </a:t>
            </a:r>
            <a:r>
              <a:rPr lang="en-US" sz="2400" i="1" dirty="0" smtClean="0"/>
              <a:t>AANN core curriculum for neuroscience nursing</a:t>
            </a:r>
            <a:r>
              <a:rPr lang="en-US" sz="2400" dirty="0" smtClean="0"/>
              <a:t> (pp. 87–114). Philadelphia: Saunders.</a:t>
            </a:r>
          </a:p>
          <a:p>
            <a:pPr eaLnBrk="1" hangingPunct="1">
              <a:lnSpc>
                <a:spcPct val="90000"/>
              </a:lnSpc>
            </a:pPr>
            <a:r>
              <a:rPr lang="en-US" sz="2400" dirty="0" smtClean="0"/>
              <a:t>Wiegand, D. (2011). </a:t>
            </a:r>
            <a:r>
              <a:rPr lang="en-US" sz="2400" i="1" dirty="0" smtClean="0"/>
              <a:t>AACN procedure manual for critical care </a:t>
            </a:r>
            <a:r>
              <a:rPr lang="en-US" sz="2400" dirty="0" smtClean="0"/>
              <a:t>(6</a:t>
            </a:r>
            <a:r>
              <a:rPr lang="en-US" sz="2400" baseline="30000" dirty="0" smtClean="0"/>
              <a:t>th</a:t>
            </a:r>
            <a:r>
              <a:rPr lang="en-US" sz="2400" dirty="0" smtClean="0"/>
              <a:t> ed.). Philadelphia: Saunders.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idx="4294967295"/>
          </p:nvPr>
        </p:nvSpPr>
        <p:spPr/>
        <p:txBody>
          <a:bodyPr/>
          <a:lstStyle/>
          <a:p>
            <a:pPr eaLnBrk="1" hangingPunct="1"/>
            <a:r>
              <a:rPr lang="en-US" dirty="0" smtClean="0"/>
              <a:t>Indications/Contraindications</a:t>
            </a:r>
            <a:endParaRPr lang="en-US" dirty="0" smtClean="0"/>
          </a:p>
        </p:txBody>
      </p:sp>
      <p:sp>
        <p:nvSpPr>
          <p:cNvPr id="15362" name="Content Placeholder 2"/>
          <p:cNvSpPr>
            <a:spLocks noGrp="1"/>
          </p:cNvSpPr>
          <p:nvPr>
            <p:ph idx="4294967295"/>
          </p:nvPr>
        </p:nvSpPr>
        <p:spPr/>
        <p:txBody>
          <a:bodyPr/>
          <a:lstStyle/>
          <a:p>
            <a:pPr eaLnBrk="1" hangingPunct="1"/>
            <a:r>
              <a:rPr lang="en-US" dirty="0" smtClean="0"/>
              <a:t>Lumbar drain</a:t>
            </a:r>
          </a:p>
          <a:p>
            <a:pPr lvl="1" eaLnBrk="1" hangingPunct="1"/>
            <a:r>
              <a:rPr lang="en-US" dirty="0" smtClean="0"/>
              <a:t>Used to improve impaired spinal cord perfusion related to spinal cord edema</a:t>
            </a:r>
          </a:p>
          <a:p>
            <a:pPr lvl="1" eaLnBrk="1" hangingPunct="1"/>
            <a:r>
              <a:rPr lang="en-US" dirty="0" smtClean="0"/>
              <a:t>Contraindicated for those patients with midline mass effect</a:t>
            </a:r>
          </a:p>
          <a:p>
            <a:pPr lvl="1" eaLnBrk="1" hangingPunct="1"/>
            <a:r>
              <a:rPr lang="en-US" dirty="0" smtClean="0"/>
              <a:t>A CT scan is helpful to confirm discernible basal cisterns and absence of mass lesion which may lessen the risk of herniation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p:txBody>
          <a:bodyPr/>
          <a:lstStyle/>
          <a:p>
            <a:pPr eaLnBrk="1" hangingPunct="1"/>
            <a:r>
              <a:rPr lang="en-US" dirty="0" smtClean="0"/>
              <a:t>Patient Assessment</a:t>
            </a:r>
          </a:p>
        </p:txBody>
      </p:sp>
      <p:sp>
        <p:nvSpPr>
          <p:cNvPr id="16386" name="Content Placeholder 2"/>
          <p:cNvSpPr>
            <a:spLocks noGrp="1"/>
          </p:cNvSpPr>
          <p:nvPr>
            <p:ph idx="4294967295"/>
          </p:nvPr>
        </p:nvSpPr>
        <p:spPr/>
        <p:txBody>
          <a:bodyPr/>
          <a:lstStyle/>
          <a:p>
            <a:pPr eaLnBrk="1" hangingPunct="1"/>
            <a:r>
              <a:rPr lang="en-US" dirty="0" smtClean="0"/>
              <a:t>Baseline data: assess the patient’s neurologic status, including LOC, cranial nerves, sensory and motor function in the upper and lower extremities, vital signs, bowel and bladder function, comfort level (including headache)</a:t>
            </a:r>
          </a:p>
          <a:p>
            <a:pPr eaLnBrk="1" hangingPunct="1"/>
            <a:r>
              <a:rPr lang="en-US" dirty="0" smtClean="0"/>
              <a:t>Baseline coagulation determines the risk for bleeding during and after lumbar drain insertion: PT/PTT/INR, CBC with platelets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p:txBody>
          <a:bodyPr/>
          <a:lstStyle/>
          <a:p>
            <a:pPr eaLnBrk="1" hangingPunct="1"/>
            <a:r>
              <a:rPr lang="en-US" dirty="0" smtClean="0"/>
              <a:t>Patient Assessment</a:t>
            </a:r>
          </a:p>
        </p:txBody>
      </p:sp>
      <p:sp>
        <p:nvSpPr>
          <p:cNvPr id="17410" name="Content Placeholder 2"/>
          <p:cNvSpPr>
            <a:spLocks noGrp="1"/>
          </p:cNvSpPr>
          <p:nvPr>
            <p:ph idx="4294967295"/>
          </p:nvPr>
        </p:nvSpPr>
        <p:spPr/>
        <p:txBody>
          <a:bodyPr/>
          <a:lstStyle/>
          <a:p>
            <a:pPr eaLnBrk="1" hangingPunct="1"/>
            <a:r>
              <a:rPr lang="en-US" dirty="0" smtClean="0"/>
              <a:t>Assess medication profile: recent anticoagulants, or anti-platelet agents may increase the risk of bleeding during and after lumbar drain insertion and after removal.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3"/>
          <p:cNvSpPr>
            <a:spLocks noGrp="1"/>
          </p:cNvSpPr>
          <p:nvPr>
            <p:ph type="title" idx="4294967295"/>
          </p:nvPr>
        </p:nvSpPr>
        <p:spPr/>
        <p:txBody>
          <a:bodyPr/>
          <a:lstStyle/>
          <a:p>
            <a:pPr eaLnBrk="1" hangingPunct="1"/>
            <a:r>
              <a:rPr lang="en-US" dirty="0" smtClean="0"/>
              <a:t>Procedure</a:t>
            </a:r>
          </a:p>
        </p:txBody>
      </p:sp>
      <p:sp>
        <p:nvSpPr>
          <p:cNvPr id="18434" name="Text Placeholder 4"/>
          <p:cNvSpPr>
            <a:spLocks noGrp="1"/>
          </p:cNvSpPr>
          <p:nvPr>
            <p:ph type="body" idx="4294967295"/>
          </p:nvPr>
        </p:nvSpPr>
        <p:spPr>
          <a:xfrm>
            <a:off x="457200" y="1371600"/>
            <a:ext cx="4040188" cy="639763"/>
          </a:xfrm>
        </p:spPr>
        <p:txBody>
          <a:bodyPr anchor="b"/>
          <a:lstStyle/>
          <a:p>
            <a:pPr marL="0" indent="0" eaLnBrk="1" hangingPunct="1">
              <a:buFont typeface="Wingdings" pitchFamily="2" charset="2"/>
              <a:buNone/>
            </a:pPr>
            <a:r>
              <a:rPr lang="en-US" sz="2000" b="1" dirty="0" smtClean="0"/>
              <a:t>Steps</a:t>
            </a:r>
          </a:p>
        </p:txBody>
      </p:sp>
      <p:sp>
        <p:nvSpPr>
          <p:cNvPr id="18435" name="Content Placeholder 5"/>
          <p:cNvSpPr>
            <a:spLocks noGrp="1"/>
          </p:cNvSpPr>
          <p:nvPr>
            <p:ph sz="half" idx="4294967295"/>
          </p:nvPr>
        </p:nvSpPr>
        <p:spPr>
          <a:xfrm>
            <a:off x="914400" y="2174875"/>
            <a:ext cx="3816350" cy="3956050"/>
          </a:xfrm>
        </p:spPr>
        <p:txBody>
          <a:bodyPr/>
          <a:lstStyle/>
          <a:p>
            <a:pPr eaLnBrk="1" hangingPunct="1"/>
            <a:r>
              <a:rPr lang="en-US" sz="2000" dirty="0" smtClean="0"/>
              <a:t>Flush the sterile CSF drainage system and transducer with preservative-free sterile saline normal saline solution.</a:t>
            </a:r>
          </a:p>
          <a:p>
            <a:pPr eaLnBrk="1" hangingPunct="1"/>
            <a:endParaRPr lang="en-US" sz="2000" dirty="0" smtClean="0"/>
          </a:p>
        </p:txBody>
      </p:sp>
      <p:sp>
        <p:nvSpPr>
          <p:cNvPr id="18436" name="Text Placeholder 6"/>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18437" name="Content Placeholder 7"/>
          <p:cNvSpPr>
            <a:spLocks noGrp="1"/>
          </p:cNvSpPr>
          <p:nvPr>
            <p:ph sz="quarter" idx="4294967295"/>
          </p:nvPr>
        </p:nvSpPr>
        <p:spPr>
          <a:xfrm>
            <a:off x="4868863" y="2174875"/>
            <a:ext cx="3817937" cy="3956050"/>
          </a:xfrm>
        </p:spPr>
        <p:txBody>
          <a:bodyPr/>
          <a:lstStyle/>
          <a:p>
            <a:pPr eaLnBrk="1" hangingPunct="1">
              <a:lnSpc>
                <a:spcPct val="90000"/>
              </a:lnSpc>
            </a:pPr>
            <a:r>
              <a:rPr lang="en-US" sz="2000" dirty="0" smtClean="0"/>
              <a:t>Preservative in normal saline may cause cortical necrosis. Allowing the CSF to flush the system after insertion of the catheter may allow air in the fluid-filled system, resulting in a damped waveform,  inaccurate intraspinal pressure values, and decreased drainage.</a:t>
            </a:r>
          </a:p>
          <a:p>
            <a:pPr eaLnBrk="1" hangingPunct="1">
              <a:lnSpc>
                <a:spcPct val="90000"/>
              </a:lnSpc>
            </a:pPr>
            <a:r>
              <a:rPr lang="en-US" sz="2000" dirty="0" smtClean="0"/>
              <a:t>Do not attach a pressurized IV fluid bag to the transducer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p:txBody>
          <a:bodyPr/>
          <a:lstStyle/>
          <a:p>
            <a:pPr eaLnBrk="1" hangingPunct="1"/>
            <a:r>
              <a:rPr lang="en-US" dirty="0" smtClean="0"/>
              <a:t>Procedure</a:t>
            </a:r>
          </a:p>
        </p:txBody>
      </p:sp>
      <p:sp>
        <p:nvSpPr>
          <p:cNvPr id="19458" name="Text Placeholder 2"/>
          <p:cNvSpPr>
            <a:spLocks noGrp="1"/>
          </p:cNvSpPr>
          <p:nvPr>
            <p:ph type="body" idx="4294967295"/>
          </p:nvPr>
        </p:nvSpPr>
        <p:spPr>
          <a:xfrm>
            <a:off x="457200" y="1371600"/>
            <a:ext cx="4040188" cy="639763"/>
          </a:xfrm>
        </p:spPr>
        <p:txBody>
          <a:bodyPr anchor="b"/>
          <a:lstStyle/>
          <a:p>
            <a:pPr marL="0" indent="0" eaLnBrk="1" hangingPunct="1">
              <a:buFont typeface="Wingdings" pitchFamily="2" charset="2"/>
              <a:buNone/>
            </a:pPr>
            <a:r>
              <a:rPr lang="en-US" sz="2000" b="1" dirty="0" smtClean="0"/>
              <a:t>Steps</a:t>
            </a:r>
          </a:p>
        </p:txBody>
      </p:sp>
      <p:sp>
        <p:nvSpPr>
          <p:cNvPr id="19459" name="Content Placeholder 3"/>
          <p:cNvSpPr>
            <a:spLocks noGrp="1"/>
          </p:cNvSpPr>
          <p:nvPr>
            <p:ph sz="half" idx="4294967295"/>
          </p:nvPr>
        </p:nvSpPr>
        <p:spPr>
          <a:xfrm>
            <a:off x="914400" y="2174875"/>
            <a:ext cx="3816350" cy="3956050"/>
          </a:xfrm>
        </p:spPr>
        <p:txBody>
          <a:bodyPr/>
          <a:lstStyle/>
          <a:p>
            <a:pPr eaLnBrk="1" hangingPunct="1"/>
            <a:r>
              <a:rPr lang="en-US" sz="2000" dirty="0" smtClean="0"/>
              <a:t>Attach the fluid-filled transducer to the CSF drainage system.</a:t>
            </a:r>
          </a:p>
          <a:p>
            <a:pPr eaLnBrk="1" hangingPunct="1"/>
            <a:r>
              <a:rPr lang="en-US" sz="2000" dirty="0" smtClean="0"/>
              <a:t>Connect the fluid-filled transducer to the pressure </a:t>
            </a:r>
            <a:r>
              <a:rPr lang="en-US" sz="2000" dirty="0" smtClean="0"/>
              <a:t>cable.</a:t>
            </a:r>
            <a:endParaRPr lang="en-US" sz="2000" dirty="0" smtClean="0"/>
          </a:p>
          <a:p>
            <a:pPr eaLnBrk="1" hangingPunct="1"/>
            <a:r>
              <a:rPr lang="en-US" sz="2000" dirty="0" smtClean="0"/>
              <a:t>Set the “0” reference line of the drip chamber at the level of the transducer  which is at zero reference.</a:t>
            </a:r>
          </a:p>
          <a:p>
            <a:pPr eaLnBrk="1" hangingPunct="1"/>
            <a:endParaRPr lang="en-US" sz="2000" dirty="0" smtClean="0"/>
          </a:p>
          <a:p>
            <a:pPr eaLnBrk="1" hangingPunct="1"/>
            <a:endParaRPr lang="en-US" sz="2000" dirty="0" smtClean="0"/>
          </a:p>
        </p:txBody>
      </p:sp>
      <p:sp>
        <p:nvSpPr>
          <p:cNvPr id="19460"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19461" name="Content Placeholder 5"/>
          <p:cNvSpPr>
            <a:spLocks noGrp="1"/>
          </p:cNvSpPr>
          <p:nvPr>
            <p:ph sz="quarter" idx="4294967295"/>
          </p:nvPr>
        </p:nvSpPr>
        <p:spPr>
          <a:xfrm>
            <a:off x="4868863" y="2174875"/>
            <a:ext cx="3817937" cy="3956050"/>
          </a:xfrm>
        </p:spPr>
        <p:txBody>
          <a:bodyPr/>
          <a:lstStyle/>
          <a:p>
            <a:pPr eaLnBrk="1" hangingPunct="1"/>
            <a:endParaRPr lang="en-US" sz="2000" dirty="0" smtClean="0"/>
          </a:p>
          <a:p>
            <a:pPr eaLnBrk="1" hangingPunct="1"/>
            <a:endParaRPr lang="en-US" sz="2000" dirty="0" smtClean="0"/>
          </a:p>
          <a:p>
            <a:pPr eaLnBrk="1" hangingPunct="1"/>
            <a:endParaRPr lang="en-US" sz="2000" dirty="0" smtClean="0"/>
          </a:p>
          <a:p>
            <a:pPr eaLnBrk="1" hangingPunct="1"/>
            <a:r>
              <a:rPr lang="en-US" sz="2000" dirty="0" smtClean="0"/>
              <a:t>Ensure that the waveform chosen for CSF monitoring is read on the “mean” setting.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idx="4294967295"/>
          </p:nvPr>
        </p:nvSpPr>
        <p:spPr/>
        <p:txBody>
          <a:bodyPr/>
          <a:lstStyle/>
          <a:p>
            <a:pPr eaLnBrk="1" hangingPunct="1"/>
            <a:r>
              <a:rPr lang="en-US" dirty="0" smtClean="0"/>
              <a:t>Procedure</a:t>
            </a:r>
          </a:p>
        </p:txBody>
      </p:sp>
      <p:sp>
        <p:nvSpPr>
          <p:cNvPr id="20482" name="Text Placeholder 2"/>
          <p:cNvSpPr>
            <a:spLocks noGrp="1"/>
          </p:cNvSpPr>
          <p:nvPr>
            <p:ph type="body" idx="4294967295"/>
          </p:nvPr>
        </p:nvSpPr>
        <p:spPr>
          <a:xfrm>
            <a:off x="609600" y="1371600"/>
            <a:ext cx="4040188" cy="639763"/>
          </a:xfrm>
        </p:spPr>
        <p:txBody>
          <a:bodyPr anchor="b"/>
          <a:lstStyle/>
          <a:p>
            <a:pPr marL="0" indent="0" eaLnBrk="1" hangingPunct="1">
              <a:buFont typeface="Wingdings" pitchFamily="2" charset="2"/>
              <a:buNone/>
            </a:pPr>
            <a:r>
              <a:rPr lang="en-US" sz="2000" b="1" dirty="0" smtClean="0"/>
              <a:t>Steps</a:t>
            </a:r>
          </a:p>
        </p:txBody>
      </p:sp>
      <p:sp>
        <p:nvSpPr>
          <p:cNvPr id="20483" name="Content Placeholder 3"/>
          <p:cNvSpPr>
            <a:spLocks noGrp="1"/>
          </p:cNvSpPr>
          <p:nvPr>
            <p:ph sz="half" idx="4294967295"/>
          </p:nvPr>
        </p:nvSpPr>
        <p:spPr>
          <a:xfrm>
            <a:off x="914400" y="2174875"/>
            <a:ext cx="3816350" cy="3956050"/>
          </a:xfrm>
        </p:spPr>
        <p:txBody>
          <a:bodyPr/>
          <a:lstStyle/>
          <a:p>
            <a:pPr eaLnBrk="1" hangingPunct="1"/>
            <a:r>
              <a:rPr lang="en-US" sz="2000" dirty="0" smtClean="0"/>
              <a:t>Level </a:t>
            </a:r>
            <a:r>
              <a:rPr lang="en-US" sz="2000" dirty="0" smtClean="0"/>
              <a:t>the transducer and the zero reference to the level of catheter </a:t>
            </a:r>
            <a:r>
              <a:rPr lang="en-US" sz="2000" dirty="0" smtClean="0"/>
              <a:t>insertion.</a:t>
            </a:r>
            <a:endParaRPr lang="en-US" sz="2000" dirty="0" smtClean="0"/>
          </a:p>
          <a:p>
            <a:pPr eaLnBrk="1" hangingPunct="1"/>
            <a:r>
              <a:rPr lang="en-US" sz="2000" dirty="0" smtClean="0"/>
              <a:t>Position the reference level of the drip chamber as prescribed (10-15 mmHg).</a:t>
            </a:r>
          </a:p>
          <a:p>
            <a:pPr eaLnBrk="1" hangingPunct="1">
              <a:buFont typeface="Wingdings" pitchFamily="2" charset="2"/>
              <a:buNone/>
            </a:pPr>
            <a:endParaRPr lang="en-US" sz="2000" dirty="0" smtClean="0"/>
          </a:p>
          <a:p>
            <a:pPr eaLnBrk="1" hangingPunct="1">
              <a:buFont typeface="Wingdings" pitchFamily="2" charset="2"/>
              <a:buNone/>
            </a:pPr>
            <a:endParaRPr lang="en-US" sz="2000" dirty="0" smtClean="0"/>
          </a:p>
          <a:p>
            <a:pPr eaLnBrk="1" hangingPunct="1"/>
            <a:r>
              <a:rPr lang="en-US" sz="2000" dirty="0" smtClean="0"/>
              <a:t>Zero the transducer. </a:t>
            </a:r>
          </a:p>
        </p:txBody>
      </p:sp>
      <p:sp>
        <p:nvSpPr>
          <p:cNvPr id="20484"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20485"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The anatomic reference point will be determined by the physician.</a:t>
            </a:r>
          </a:p>
          <a:p>
            <a:pPr eaLnBrk="1" hangingPunct="1"/>
            <a:r>
              <a:rPr lang="en-US" sz="2000" dirty="0" smtClean="0"/>
              <a:t>The relationship of the reference level of the drip chamber  to the anatomic reference point alters the rate of CSF drainage. </a:t>
            </a:r>
          </a:p>
          <a:p>
            <a:pPr eaLnBrk="1" hangingPunct="1"/>
            <a:r>
              <a:rPr lang="en-US" sz="2000" dirty="0" smtClean="0"/>
              <a:t>Ensures accurate data.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p:txBody>
          <a:bodyPr/>
          <a:lstStyle/>
          <a:p>
            <a:pPr eaLnBrk="1" hangingPunct="1"/>
            <a:r>
              <a:rPr lang="en-US" dirty="0" smtClean="0"/>
              <a:t>Procedure</a:t>
            </a:r>
          </a:p>
        </p:txBody>
      </p:sp>
      <p:sp>
        <p:nvSpPr>
          <p:cNvPr id="21506" name="Text Placeholder 2"/>
          <p:cNvSpPr>
            <a:spLocks noGrp="1"/>
          </p:cNvSpPr>
          <p:nvPr>
            <p:ph type="body" idx="4294967295"/>
          </p:nvPr>
        </p:nvSpPr>
        <p:spPr>
          <a:xfrm>
            <a:off x="457200" y="1535113"/>
            <a:ext cx="4040188" cy="639762"/>
          </a:xfrm>
        </p:spPr>
        <p:txBody>
          <a:bodyPr anchor="b"/>
          <a:lstStyle/>
          <a:p>
            <a:pPr marL="0" indent="0" eaLnBrk="1" hangingPunct="1">
              <a:buFont typeface="Wingdings" pitchFamily="2" charset="2"/>
              <a:buNone/>
            </a:pPr>
            <a:r>
              <a:rPr lang="en-US" sz="2000" b="1" dirty="0" smtClean="0"/>
              <a:t>Steps</a:t>
            </a:r>
          </a:p>
        </p:txBody>
      </p:sp>
      <p:sp>
        <p:nvSpPr>
          <p:cNvPr id="21507" name="Content Placeholder 3"/>
          <p:cNvSpPr>
            <a:spLocks noGrp="1"/>
          </p:cNvSpPr>
          <p:nvPr>
            <p:ph sz="half" idx="4294967295"/>
          </p:nvPr>
        </p:nvSpPr>
        <p:spPr>
          <a:xfrm>
            <a:off x="914400" y="2174875"/>
            <a:ext cx="3816350" cy="3956050"/>
          </a:xfrm>
        </p:spPr>
        <p:txBody>
          <a:bodyPr/>
          <a:lstStyle/>
          <a:p>
            <a:pPr eaLnBrk="1" hangingPunct="1"/>
            <a:r>
              <a:rPr lang="en-US" sz="2000" dirty="0" smtClean="0"/>
              <a:t>Note the initial CSF pressure, color, and </a:t>
            </a:r>
            <a:r>
              <a:rPr lang="en-US" sz="2000" dirty="0" smtClean="0"/>
              <a:t>clarity.</a:t>
            </a:r>
            <a:endParaRPr lang="en-US" sz="2000" dirty="0" smtClean="0"/>
          </a:p>
          <a:p>
            <a:pPr eaLnBrk="1" hangingPunct="1"/>
            <a:r>
              <a:rPr lang="en-US" sz="2000" dirty="0" smtClean="0"/>
              <a:t>If CSF pressure is greater than the prescribed target pressure (10-15 mmHg), drain 10 to 20 ml/hr until CSF pressure is within the  target </a:t>
            </a:r>
            <a:r>
              <a:rPr lang="en-US" sz="2000" dirty="0" smtClean="0"/>
              <a:t>range.</a:t>
            </a:r>
            <a:endParaRPr lang="en-US" sz="2000" dirty="0" smtClean="0"/>
          </a:p>
          <a:p>
            <a:pPr eaLnBrk="1" hangingPunct="1"/>
            <a:r>
              <a:rPr lang="en-US" sz="2000" dirty="0" smtClean="0"/>
              <a:t>If CSF pressure continues to be greater than the target range after 20ml has been drained within the hour, Notify MD/NP/PA for additional drainage </a:t>
            </a:r>
            <a:r>
              <a:rPr lang="en-US" sz="2000" dirty="0" smtClean="0"/>
              <a:t>order.</a:t>
            </a:r>
            <a:endParaRPr lang="en-US" sz="2000" dirty="0" smtClean="0"/>
          </a:p>
        </p:txBody>
      </p:sp>
      <p:sp>
        <p:nvSpPr>
          <p:cNvPr id="21508" name="Text Placeholder 4"/>
          <p:cNvSpPr>
            <a:spLocks noGrp="1"/>
          </p:cNvSpPr>
          <p:nvPr>
            <p:ph type="body" sz="quarter" idx="4294967295"/>
          </p:nvPr>
        </p:nvSpPr>
        <p:spPr>
          <a:xfrm>
            <a:off x="4645025" y="1535113"/>
            <a:ext cx="4041775" cy="639762"/>
          </a:xfrm>
        </p:spPr>
        <p:txBody>
          <a:bodyPr anchor="b"/>
          <a:lstStyle/>
          <a:p>
            <a:pPr marL="0" indent="0" eaLnBrk="1" hangingPunct="1">
              <a:buFont typeface="Wingdings" pitchFamily="2" charset="2"/>
              <a:buNone/>
            </a:pPr>
            <a:r>
              <a:rPr lang="en-US" sz="2000" b="1" dirty="0" smtClean="0"/>
              <a:t>Rationale/Special Considerations</a:t>
            </a:r>
          </a:p>
        </p:txBody>
      </p:sp>
      <p:sp>
        <p:nvSpPr>
          <p:cNvPr id="21509" name="Content Placeholder 5"/>
          <p:cNvSpPr>
            <a:spLocks noGrp="1"/>
          </p:cNvSpPr>
          <p:nvPr>
            <p:ph sz="quarter" idx="4294967295"/>
          </p:nvPr>
        </p:nvSpPr>
        <p:spPr>
          <a:xfrm>
            <a:off x="4868863" y="2174875"/>
            <a:ext cx="3817937" cy="3956050"/>
          </a:xfrm>
        </p:spPr>
        <p:txBody>
          <a:bodyPr/>
          <a:lstStyle/>
          <a:p>
            <a:pPr eaLnBrk="1" hangingPunct="1"/>
            <a:r>
              <a:rPr lang="en-US" sz="2000" dirty="0" smtClean="0"/>
              <a:t>Baseline data</a:t>
            </a:r>
          </a:p>
          <a:p>
            <a:pPr eaLnBrk="1" hangingPunct="1"/>
            <a:endParaRPr lang="en-US" sz="2000" dirty="0" smtClean="0"/>
          </a:p>
          <a:p>
            <a:pPr eaLnBrk="1" hangingPunct="1"/>
            <a:r>
              <a:rPr lang="en-US" sz="2000" dirty="0" smtClean="0"/>
              <a:t>The stopcock must be turned off to the drain to obtain an accurate intraspinal pressure. </a:t>
            </a:r>
          </a:p>
          <a:p>
            <a:pPr eaLnBrk="1" hangingPunct="1"/>
            <a:r>
              <a:rPr lang="en-US" sz="2000" dirty="0" smtClean="0"/>
              <a:t>Contact Provider Note</a:t>
            </a:r>
          </a:p>
          <a:p>
            <a:pPr eaLnBrk="1" hangingPunct="1"/>
            <a:endParaRPr lang="en-US"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229</TotalTime>
  <Words>1299</Words>
  <Application>Microsoft Office PowerPoint</Application>
  <PresentationFormat>On-screen Show (4:3)</PresentationFormat>
  <Paragraphs>120</Paragraphs>
  <Slides>22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Layers</vt:lpstr>
      <vt:lpstr>Bitmap Image</vt:lpstr>
      <vt:lpstr>Lumbar (Spinal) Drain</vt:lpstr>
      <vt:lpstr>Indication</vt:lpstr>
      <vt:lpstr>Indications/Contraindications</vt:lpstr>
      <vt:lpstr>Patient Assessment</vt:lpstr>
      <vt:lpstr>Patient Assessment</vt:lpstr>
      <vt:lpstr>Procedure</vt:lpstr>
      <vt:lpstr>Procedure</vt:lpstr>
      <vt:lpstr>Procedure</vt:lpstr>
      <vt:lpstr>Procedure</vt:lpstr>
      <vt:lpstr>Procedure</vt:lpstr>
      <vt:lpstr>Procedure</vt:lpstr>
      <vt:lpstr>Troubleshooting</vt:lpstr>
      <vt:lpstr>Troubleshooting</vt:lpstr>
      <vt:lpstr>Troubleshooting</vt:lpstr>
      <vt:lpstr>Troubleshooting</vt:lpstr>
      <vt:lpstr>Troubleshooting</vt:lpstr>
      <vt:lpstr>Troubleshooting</vt:lpstr>
      <vt:lpstr>Troubleshooting</vt:lpstr>
      <vt:lpstr>Removal of Lumbar Drain</vt:lpstr>
      <vt:lpstr>Normal Lumbar  CSF Pressure Waveform</vt:lpstr>
      <vt:lpstr>Abnormal Lumbar  CSF Pressure  Waveform</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Lumbar Drain</dc:title>
  <dc:creator>Emily Castro</dc:creator>
  <cp:lastModifiedBy>ecastro</cp:lastModifiedBy>
  <cp:revision>49</cp:revision>
  <cp:lastPrinted>2011-07-09T14:14:53Z</cp:lastPrinted>
  <dcterms:created xsi:type="dcterms:W3CDTF">2011-03-17T22:38:09Z</dcterms:created>
  <dcterms:modified xsi:type="dcterms:W3CDTF">2013-08-20T21:01:22Z</dcterms:modified>
</cp:coreProperties>
</file>