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5" r:id="rId5"/>
    <p:sldId id="267" r:id="rId6"/>
    <p:sldId id="268" r:id="rId7"/>
    <p:sldId id="269" r:id="rId8"/>
    <p:sldId id="266" r:id="rId9"/>
    <p:sldId id="270" r:id="rId10"/>
    <p:sldId id="271" r:id="rId11"/>
    <p:sldId id="272" r:id="rId12"/>
    <p:sldId id="273" r:id="rId13"/>
    <p:sldId id="262" r:id="rId14"/>
    <p:sldId id="257" r:id="rId15"/>
    <p:sldId id="258" r:id="rId16"/>
    <p:sldId id="259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0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7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2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9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4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9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3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0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0C4F5-65AE-4143-8B78-36CF3AD8056A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62FFF-B376-4AA5-8053-E9FF41A45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0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SAT II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genitive singular of “</a:t>
            </a:r>
            <a:r>
              <a:rPr lang="en-US" dirty="0" err="1" smtClean="0"/>
              <a:t>canis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Cani</a:t>
            </a:r>
            <a:endParaRPr lang="en-US" dirty="0" smtClean="0"/>
          </a:p>
          <a:p>
            <a:r>
              <a:rPr lang="en-US" dirty="0" err="1" smtClean="0"/>
              <a:t>canis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8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Which sentence is the same in meaning? “Dux </a:t>
            </a:r>
            <a:r>
              <a:rPr lang="en-US" sz="3600" dirty="0" err="1" smtClean="0"/>
              <a:t>hastā</a:t>
            </a:r>
            <a:r>
              <a:rPr lang="en-US" sz="3600" dirty="0" smtClean="0"/>
              <a:t> in </a:t>
            </a:r>
            <a:r>
              <a:rPr lang="en-US" sz="3600" dirty="0" err="1" smtClean="0"/>
              <a:t>proelio</a:t>
            </a:r>
            <a:r>
              <a:rPr lang="en-US" sz="3600" dirty="0" smtClean="0"/>
              <a:t> </a:t>
            </a:r>
            <a:r>
              <a:rPr lang="en-US" sz="3600" dirty="0" err="1" smtClean="0"/>
              <a:t>vulneratus</a:t>
            </a:r>
            <a:r>
              <a:rPr lang="en-US" sz="3600" dirty="0" smtClean="0"/>
              <a:t> est.”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 Hasta in </a:t>
            </a:r>
            <a:r>
              <a:rPr lang="en-US" dirty="0" err="1" smtClean="0"/>
              <a:t>proelio</a:t>
            </a:r>
            <a:r>
              <a:rPr lang="en-US" dirty="0" smtClean="0"/>
              <a:t> </a:t>
            </a:r>
            <a:r>
              <a:rPr lang="en-US" dirty="0" err="1" smtClean="0"/>
              <a:t>ducem</a:t>
            </a:r>
            <a:r>
              <a:rPr lang="en-US" dirty="0" smtClean="0"/>
              <a:t> </a:t>
            </a:r>
            <a:r>
              <a:rPr lang="en-US" dirty="0" err="1" smtClean="0"/>
              <a:t>vulneravit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B.  </a:t>
            </a:r>
            <a:r>
              <a:rPr lang="en-US" dirty="0" err="1" smtClean="0"/>
              <a:t>Proelium</a:t>
            </a:r>
            <a:r>
              <a:rPr lang="en-US" dirty="0" smtClean="0"/>
              <a:t> </a:t>
            </a:r>
            <a:r>
              <a:rPr lang="en-US" dirty="0" err="1" smtClean="0"/>
              <a:t>hastā</a:t>
            </a:r>
            <a:r>
              <a:rPr lang="en-US" dirty="0" smtClean="0"/>
              <a:t> </a:t>
            </a:r>
            <a:r>
              <a:rPr lang="en-US" dirty="0" err="1" smtClean="0"/>
              <a:t>ducis</a:t>
            </a:r>
            <a:r>
              <a:rPr lang="en-US" dirty="0" smtClean="0"/>
              <a:t> </a:t>
            </a:r>
            <a:r>
              <a:rPr lang="en-US" dirty="0" err="1" smtClean="0"/>
              <a:t>vulneravit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 Dux </a:t>
            </a:r>
            <a:r>
              <a:rPr lang="en-US" dirty="0" err="1" smtClean="0"/>
              <a:t>proeli</a:t>
            </a:r>
            <a:r>
              <a:rPr lang="en-US" dirty="0" smtClean="0"/>
              <a:t> </a:t>
            </a:r>
            <a:r>
              <a:rPr lang="en-US" dirty="0" err="1" smtClean="0"/>
              <a:t>hastam</a:t>
            </a:r>
            <a:r>
              <a:rPr lang="en-US" dirty="0" smtClean="0"/>
              <a:t> </a:t>
            </a:r>
            <a:r>
              <a:rPr lang="en-US" dirty="0" err="1" smtClean="0"/>
              <a:t>vulneravit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D.  </a:t>
            </a:r>
            <a:r>
              <a:rPr lang="en-US" dirty="0" err="1" smtClean="0"/>
              <a:t>Hastam</a:t>
            </a:r>
            <a:r>
              <a:rPr lang="en-US" dirty="0" smtClean="0"/>
              <a:t> dux in </a:t>
            </a:r>
            <a:r>
              <a:rPr lang="en-US" dirty="0" err="1" smtClean="0"/>
              <a:t>proelio</a:t>
            </a:r>
            <a:r>
              <a:rPr lang="en-US" dirty="0" smtClean="0"/>
              <a:t> </a:t>
            </a:r>
            <a:r>
              <a:rPr lang="en-US" dirty="0" err="1" smtClean="0"/>
              <a:t>vulneravit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2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”</a:t>
            </a:r>
            <a:r>
              <a:rPr lang="en-US" dirty="0" smtClean="0"/>
              <a:t> </a:t>
            </a:r>
            <a:r>
              <a:rPr lang="en-US" sz="3600" dirty="0" smtClean="0"/>
              <a:t>Which does not mean the same as this sentence?  “</a:t>
            </a:r>
            <a:r>
              <a:rPr lang="en-US" sz="3600" dirty="0" err="1" smtClean="0"/>
              <a:t>Troiani</a:t>
            </a:r>
            <a:r>
              <a:rPr lang="en-US" sz="3600" dirty="0" smtClean="0"/>
              <a:t> e </a:t>
            </a:r>
            <a:r>
              <a:rPr lang="en-US" sz="3600" dirty="0" err="1" smtClean="0"/>
              <a:t>regiā</a:t>
            </a:r>
            <a:r>
              <a:rPr lang="en-US" sz="3600" dirty="0" smtClean="0"/>
              <a:t> </a:t>
            </a:r>
            <a:r>
              <a:rPr lang="en-US" sz="3600" dirty="0" err="1" smtClean="0"/>
              <a:t>egressi</a:t>
            </a:r>
            <a:r>
              <a:rPr lang="en-US" sz="3600" dirty="0" smtClean="0"/>
              <a:t> </a:t>
            </a:r>
            <a:r>
              <a:rPr lang="en-US" sz="3600" dirty="0" err="1" smtClean="0"/>
              <a:t>sunt</a:t>
            </a:r>
            <a:r>
              <a:rPr lang="en-US" sz="3600" dirty="0" smtClean="0"/>
              <a:t> </a:t>
            </a:r>
            <a:r>
              <a:rPr lang="en-US" sz="3600" dirty="0" err="1" smtClean="0"/>
              <a:t>venatum</a:t>
            </a:r>
            <a:r>
              <a:rPr lang="en-US" sz="3600" dirty="0" smtClean="0"/>
              <a:t>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Troiani</a:t>
            </a:r>
            <a:r>
              <a:rPr lang="en-US" dirty="0" smtClean="0"/>
              <a:t> e </a:t>
            </a:r>
            <a:r>
              <a:rPr lang="en-US" dirty="0" err="1" smtClean="0"/>
              <a:t>regiā</a:t>
            </a:r>
            <a:r>
              <a:rPr lang="en-US" dirty="0" smtClean="0"/>
              <a:t> ad </a:t>
            </a:r>
            <a:r>
              <a:rPr lang="en-US" dirty="0" err="1" smtClean="0"/>
              <a:t>venandum</a:t>
            </a:r>
            <a:r>
              <a:rPr lang="en-US" dirty="0" smtClean="0"/>
              <a:t> </a:t>
            </a:r>
            <a:r>
              <a:rPr lang="en-US" dirty="0" err="1" smtClean="0"/>
              <a:t>egressi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Troiani</a:t>
            </a:r>
            <a:r>
              <a:rPr lang="en-US" dirty="0" smtClean="0"/>
              <a:t> e </a:t>
            </a:r>
            <a:r>
              <a:rPr lang="en-US" dirty="0" err="1" smtClean="0"/>
              <a:t>regiā</a:t>
            </a:r>
            <a:r>
              <a:rPr lang="en-US" dirty="0" smtClean="0"/>
              <a:t> </a:t>
            </a:r>
            <a:r>
              <a:rPr lang="en-US" dirty="0" err="1" smtClean="0"/>
              <a:t>egressi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et </a:t>
            </a:r>
            <a:r>
              <a:rPr lang="en-US" dirty="0" err="1" smtClean="0"/>
              <a:t>venabantur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Troiani</a:t>
            </a:r>
            <a:r>
              <a:rPr lang="en-US" dirty="0" smtClean="0"/>
              <a:t> e </a:t>
            </a:r>
            <a:r>
              <a:rPr lang="en-US" dirty="0" err="1" smtClean="0"/>
              <a:t>regiā</a:t>
            </a:r>
            <a:r>
              <a:rPr lang="en-US" dirty="0" smtClean="0"/>
              <a:t> </a:t>
            </a:r>
            <a:r>
              <a:rPr lang="en-US" dirty="0" err="1" smtClean="0"/>
              <a:t>egressi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venarentur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Troiani</a:t>
            </a:r>
            <a:r>
              <a:rPr lang="en-US" dirty="0" smtClean="0"/>
              <a:t> e </a:t>
            </a:r>
            <a:r>
              <a:rPr lang="en-US" dirty="0" err="1" smtClean="0"/>
              <a:t>regiā</a:t>
            </a:r>
            <a:r>
              <a:rPr lang="en-US" dirty="0" smtClean="0"/>
              <a:t> qui </a:t>
            </a:r>
            <a:r>
              <a:rPr lang="en-US" dirty="0" err="1" smtClean="0"/>
              <a:t>venarentur</a:t>
            </a:r>
            <a:r>
              <a:rPr lang="en-US" dirty="0" smtClean="0"/>
              <a:t> </a:t>
            </a:r>
            <a:r>
              <a:rPr lang="en-US" dirty="0" err="1" smtClean="0"/>
              <a:t>egressi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45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baseline="0" dirty="0" smtClean="0">
                <a:latin typeface="MinionPro-Regular"/>
              </a:rPr>
              <a:t>3. The </a:t>
            </a:r>
            <a:r>
              <a:rPr lang="en-US" b="0" i="0" u="sng" strike="noStrike" baseline="0" dirty="0" smtClean="0">
                <a:latin typeface="MinionPro-Regular"/>
              </a:rPr>
              <a:t>transition</a:t>
            </a:r>
            <a:r>
              <a:rPr lang="en-US" b="0" i="0" u="none" strike="noStrike" baseline="0" dirty="0" smtClean="0">
                <a:latin typeface="MinionPro-Regular"/>
              </a:rPr>
              <a:t> from adolescence to adulthood was easy.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(A) </a:t>
            </a:r>
            <a:r>
              <a:rPr lang="en-US" b="0" i="0" u="none" strike="noStrike" baseline="0" dirty="0" err="1" smtClean="0">
                <a:latin typeface="MinionPro-Regular"/>
              </a:rPr>
              <a:t>sedēre</a:t>
            </a:r>
            <a:endParaRPr lang="en-US" b="0" i="0" u="none" strike="noStrike" baseline="0" dirty="0" smtClean="0">
              <a:latin typeface="MinionPro-Regular"/>
            </a:endParaRPr>
          </a:p>
          <a:p>
            <a:r>
              <a:rPr lang="en-US" b="0" i="0" u="none" strike="noStrike" baseline="0" dirty="0" smtClean="0">
                <a:latin typeface="MinionPro-Regular"/>
              </a:rPr>
              <a:t>(B) </a:t>
            </a:r>
            <a:r>
              <a:rPr lang="en-US" b="0" i="0" u="none" strike="noStrike" baseline="0" dirty="0" err="1" smtClean="0">
                <a:latin typeface="MinionPro-Regular"/>
              </a:rPr>
              <a:t>īre</a:t>
            </a:r>
            <a:endParaRPr lang="en-US" b="0" i="0" u="none" strike="noStrike" baseline="0" dirty="0" smtClean="0">
              <a:latin typeface="MinionPro-Regular"/>
            </a:endParaRPr>
          </a:p>
          <a:p>
            <a:r>
              <a:rPr lang="en-US" b="0" i="0" u="none" strike="noStrike" baseline="0" dirty="0" smtClean="0">
                <a:latin typeface="MinionPro-Regular"/>
              </a:rPr>
              <a:t>(C) </a:t>
            </a:r>
            <a:r>
              <a:rPr lang="en-US" b="0" i="0" u="none" strike="noStrike" baseline="0" dirty="0" err="1" smtClean="0">
                <a:latin typeface="MinionPro-Regular"/>
              </a:rPr>
              <a:t>ferre</a:t>
            </a:r>
            <a:endParaRPr lang="en-US" b="0" i="0" u="none" strike="noStrike" baseline="0" dirty="0" smtClean="0">
              <a:latin typeface="MinionPro-Regular"/>
            </a:endParaRPr>
          </a:p>
          <a:p>
            <a:r>
              <a:rPr lang="en-US" b="0" i="0" u="none" strike="noStrike" baseline="0" dirty="0" smtClean="0">
                <a:latin typeface="MinionPro-Regular"/>
              </a:rPr>
              <a:t> (D) </a:t>
            </a:r>
            <a:r>
              <a:rPr lang="en-US" b="0" i="0" u="none" strike="noStrike" baseline="0" dirty="0" err="1" smtClean="0">
                <a:latin typeface="MinionPro-Regular"/>
              </a:rPr>
              <a:t>esse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31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 smtClean="0">
                <a:latin typeface="MinionPro-Regular"/>
              </a:rPr>
              <a:t>5. </a:t>
            </a:r>
            <a:r>
              <a:rPr lang="en-US" b="0" i="0" u="sng" strike="noStrike" baseline="0" dirty="0" err="1" smtClean="0">
                <a:latin typeface="MinionPro-Regular"/>
              </a:rPr>
              <a:t>Sī</a:t>
            </a:r>
            <a:r>
              <a:rPr lang="en-US" b="0" i="0" u="sng" strike="noStrike" baseline="0" dirty="0" smtClean="0">
                <a:latin typeface="MinionPro-Regular"/>
              </a:rPr>
              <a:t> </a:t>
            </a:r>
            <a:r>
              <a:rPr lang="en-US" b="0" i="0" u="sng" strike="noStrike" baseline="0" dirty="0" err="1" smtClean="0">
                <a:latin typeface="MinionPro-Regular"/>
              </a:rPr>
              <a:t>vocāvissēs</a:t>
            </a:r>
            <a:r>
              <a:rPr lang="en-US" b="0" i="0" u="sng" strike="noStrike" baseline="0" dirty="0" smtClean="0">
                <a:latin typeface="MinionPro-Regular"/>
              </a:rPr>
              <a:t>,</a:t>
            </a:r>
            <a:r>
              <a:rPr lang="en-US" b="0" i="0" u="none" strike="noStrike" baseline="0" dirty="0" smtClean="0">
                <a:latin typeface="MinionPro-Regular"/>
              </a:rPr>
              <a:t> </a:t>
            </a:r>
            <a:r>
              <a:rPr lang="en-US" b="0" i="0" u="none" strike="noStrike" baseline="0" dirty="0" err="1" smtClean="0">
                <a:latin typeface="MinionPro-Regular"/>
              </a:rPr>
              <a:t>laetī</a:t>
            </a:r>
            <a:r>
              <a:rPr lang="en-US" b="0" i="0" u="none" strike="noStrike" baseline="0" dirty="0" smtClean="0">
                <a:latin typeface="MinionPro-Regular"/>
              </a:rPr>
              <a:t> </a:t>
            </a:r>
            <a:r>
              <a:rPr lang="en-US" b="0" i="0" u="none" strike="noStrike" baseline="0" dirty="0" err="1" smtClean="0">
                <a:latin typeface="MinionPro-Regular"/>
              </a:rPr>
              <a:t>fuissēmus</a:t>
            </a:r>
            <a:r>
              <a:rPr lang="en-US" b="0" i="0" u="none" strike="noStrike" baseline="0" dirty="0" smtClean="0">
                <a:latin typeface="MinionPro-Regular"/>
              </a:rPr>
              <a:t>.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(A) If you were calling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(B) If you had called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(C) If you are calling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(D) If you should call</a:t>
            </a:r>
          </a:p>
          <a:p>
            <a:endParaRPr lang="en-US" b="0" i="0" u="none" strike="noStrike" baseline="0" dirty="0" smtClean="0"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50600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1800" dirty="0">
                <a:solidFill>
                  <a:prstClr val="black"/>
                </a:solidFill>
                <a:latin typeface="MinionPro-Regular"/>
              </a:rPr>
              <a:t>6. Agricola dīxit </a:t>
            </a:r>
            <a:r>
              <a:rPr lang="pt-BR" sz="1800" u="sng" dirty="0">
                <a:solidFill>
                  <a:prstClr val="black"/>
                </a:solidFill>
                <a:latin typeface="MinionPro-Regular"/>
              </a:rPr>
              <a:t>sē puellam vīsūrum esse.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latin typeface="MinionPro-Regular"/>
              </a:rPr>
              <a:t>(A) that he would see the girl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latin typeface="MinionPro-Regular"/>
              </a:rPr>
              <a:t>(B) that he had seen the girl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latin typeface="MinionPro-Regular"/>
              </a:rPr>
              <a:t>(C) that the girl would see him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latin typeface="MinionPro-Regular"/>
              </a:rPr>
              <a:t>(D) that they will see the girl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z="2500" dirty="0">
                <a:solidFill>
                  <a:prstClr val="black"/>
                </a:solidFill>
                <a:latin typeface="MinionPro-Regular"/>
              </a:rPr>
              <a:t>7. </a:t>
            </a:r>
            <a:r>
              <a:rPr lang="fr-FR" sz="2500" dirty="0" err="1">
                <a:solidFill>
                  <a:prstClr val="black"/>
                </a:solidFill>
                <a:latin typeface="MinionPro-Regular"/>
              </a:rPr>
              <a:t>Iter</a:t>
            </a:r>
            <a:r>
              <a:rPr lang="fr-FR" sz="2500" dirty="0">
                <a:solidFill>
                  <a:prstClr val="black"/>
                </a:solidFill>
                <a:latin typeface="MinionPro-Regular"/>
              </a:rPr>
              <a:t> </a:t>
            </a:r>
            <a:r>
              <a:rPr lang="fr-FR" sz="2500" dirty="0" err="1">
                <a:solidFill>
                  <a:prstClr val="black"/>
                </a:solidFill>
                <a:latin typeface="MinionPro-Regular"/>
              </a:rPr>
              <a:t>mīlitibus</a:t>
            </a:r>
            <a:r>
              <a:rPr lang="fr-FR" sz="2500" dirty="0">
                <a:solidFill>
                  <a:prstClr val="black"/>
                </a:solidFill>
                <a:latin typeface="MinionPro-Regular"/>
              </a:rPr>
              <a:t> </a:t>
            </a:r>
            <a:r>
              <a:rPr lang="fr-FR" sz="2500" dirty="0" err="1">
                <a:solidFill>
                  <a:prstClr val="black"/>
                </a:solidFill>
                <a:latin typeface="MinionPro-Regular"/>
              </a:rPr>
              <a:t>faciendum</a:t>
            </a:r>
            <a:r>
              <a:rPr lang="fr-FR" sz="2500" dirty="0">
                <a:solidFill>
                  <a:prstClr val="black"/>
                </a:solidFill>
                <a:latin typeface="MinionPro-Regular"/>
              </a:rPr>
              <a:t> est.</a:t>
            </a:r>
          </a:p>
          <a:p>
            <a:pPr lvl="0"/>
            <a:r>
              <a:rPr lang="en-US" sz="2500" dirty="0">
                <a:solidFill>
                  <a:prstClr val="black"/>
                </a:solidFill>
                <a:latin typeface="MinionPro-Regular"/>
              </a:rPr>
              <a:t>(A) The journey was made by the soldiers.</a:t>
            </a:r>
          </a:p>
          <a:p>
            <a:pPr lvl="0"/>
            <a:r>
              <a:rPr lang="en-US" sz="2500" dirty="0">
                <a:solidFill>
                  <a:prstClr val="black"/>
                </a:solidFill>
                <a:latin typeface="MinionPro-Regular"/>
              </a:rPr>
              <a:t>(B) The journey is being made by the soldiers.</a:t>
            </a:r>
          </a:p>
          <a:p>
            <a:pPr lvl="0"/>
            <a:r>
              <a:rPr lang="en-US" sz="2500" dirty="0">
                <a:solidFill>
                  <a:prstClr val="black"/>
                </a:solidFill>
                <a:latin typeface="MinionPro-Regular"/>
              </a:rPr>
              <a:t>(C) The soldiers must make a journey.</a:t>
            </a:r>
          </a:p>
          <a:p>
            <a:pPr lvl="0"/>
            <a:r>
              <a:rPr lang="en-US" sz="2500" dirty="0">
                <a:solidFill>
                  <a:prstClr val="black"/>
                </a:solidFill>
                <a:latin typeface="MinionPro-Regular"/>
              </a:rPr>
              <a:t>(D) The soldiers have made a journey.</a:t>
            </a:r>
            <a:endParaRPr lang="en-US" sz="25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477423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MinionPro-Regular"/>
              </a:rPr>
              <a:t>.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31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err="1" smtClean="0"/>
              <a:t>Troiā</a:t>
            </a:r>
            <a:r>
              <a:rPr lang="en-US" u="sng" dirty="0" smtClean="0"/>
              <a:t> </a:t>
            </a:r>
            <a:r>
              <a:rPr lang="en-US" u="sng" dirty="0" err="1" smtClean="0"/>
              <a:t>vastatā</a:t>
            </a:r>
            <a:r>
              <a:rPr lang="en-US" u="sng" dirty="0" smtClean="0"/>
              <a:t>,</a:t>
            </a:r>
            <a:r>
              <a:rPr lang="en-US" dirty="0" smtClean="0"/>
              <a:t> Aeneas cum </a:t>
            </a:r>
            <a:r>
              <a:rPr lang="en-US" dirty="0" err="1" smtClean="0"/>
              <a:t>sociis</a:t>
            </a:r>
            <a:r>
              <a:rPr lang="en-US" dirty="0" smtClean="0"/>
              <a:t> </a:t>
            </a:r>
            <a:r>
              <a:rPr lang="en-US" dirty="0" err="1" smtClean="0"/>
              <a:t>fugerunt</a:t>
            </a:r>
            <a:r>
              <a:rPr lang="en-US" dirty="0" smtClean="0"/>
              <a:t>.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While Troy was being destroyed</a:t>
            </a:r>
          </a:p>
          <a:p>
            <a:r>
              <a:rPr lang="en-US" dirty="0" smtClean="0"/>
              <a:t>B. Who destroyed Troy</a:t>
            </a:r>
          </a:p>
          <a:p>
            <a:r>
              <a:rPr lang="en-US" dirty="0" smtClean="0"/>
              <a:t>C.  After Troy was destroyed</a:t>
            </a:r>
          </a:p>
          <a:p>
            <a:r>
              <a:rPr lang="en-US" dirty="0" smtClean="0"/>
              <a:t>D. Before Troy was destroyed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50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Practice:  What tense and voice of the form?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2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 and passive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68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baseline="0" dirty="0" smtClean="0">
                <a:latin typeface="MinionPro-Regular"/>
              </a:rPr>
              <a:t>1. The dative singular of </a:t>
            </a:r>
            <a:r>
              <a:rPr lang="en-US" b="0" i="0" u="none" strike="noStrike" baseline="0" dirty="0" err="1" smtClean="0">
                <a:latin typeface="MinionPro-Regular"/>
              </a:rPr>
              <a:t>senātus</a:t>
            </a:r>
            <a:r>
              <a:rPr lang="en-US" b="0" i="0" u="none" strike="noStrike" baseline="0" dirty="0" smtClean="0">
                <a:latin typeface="MinionPro-Regular"/>
              </a:rPr>
              <a:t> is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(A) </a:t>
            </a:r>
            <a:r>
              <a:rPr lang="en-US" b="0" i="0" u="none" strike="noStrike" baseline="0" dirty="0" err="1" smtClean="0">
                <a:latin typeface="MinionPro-Regular"/>
              </a:rPr>
              <a:t>senātū</a:t>
            </a:r>
            <a:endParaRPr lang="en-US" b="0" i="0" u="none" strike="noStrike" baseline="0" dirty="0" smtClean="0">
              <a:latin typeface="MinionPro-Regular"/>
            </a:endParaRPr>
          </a:p>
          <a:p>
            <a:r>
              <a:rPr lang="en-US" b="0" i="0" u="none" strike="noStrike" baseline="0" dirty="0" smtClean="0">
                <a:latin typeface="MinionPro-Regular"/>
              </a:rPr>
              <a:t> (B) </a:t>
            </a:r>
            <a:r>
              <a:rPr lang="en-US" b="0" i="0" u="none" strike="noStrike" baseline="0" dirty="0" err="1" smtClean="0">
                <a:latin typeface="MinionPro-Regular"/>
              </a:rPr>
              <a:t>senātum</a:t>
            </a:r>
            <a:endParaRPr lang="en-US" b="0" i="0" u="none" strike="noStrike" baseline="0" dirty="0" smtClean="0">
              <a:latin typeface="MinionPro-Regular"/>
            </a:endParaRPr>
          </a:p>
          <a:p>
            <a:r>
              <a:rPr lang="en-US" b="0" i="0" u="none" strike="noStrike" baseline="0" dirty="0" smtClean="0">
                <a:latin typeface="MinionPro-Regular"/>
              </a:rPr>
              <a:t>(C) </a:t>
            </a:r>
            <a:r>
              <a:rPr lang="en-US" b="0" i="0" u="none" strike="noStrike" baseline="0" dirty="0" err="1" smtClean="0">
                <a:latin typeface="MinionPro-Regular"/>
              </a:rPr>
              <a:t>senātūs</a:t>
            </a:r>
            <a:r>
              <a:rPr lang="en-US" b="0" i="0" u="none" strike="noStrike" baseline="0" dirty="0" smtClean="0">
                <a:latin typeface="MinionPro-Regular"/>
              </a:rPr>
              <a:t> </a:t>
            </a:r>
          </a:p>
          <a:p>
            <a:r>
              <a:rPr lang="en-US" b="0" i="0" u="none" strike="noStrike" baseline="0" dirty="0" smtClean="0">
                <a:latin typeface="MinionPro-Regular"/>
              </a:rPr>
              <a:t>(D) </a:t>
            </a:r>
            <a:r>
              <a:rPr lang="en-US" b="0" i="0" u="none" strike="noStrike" baseline="0" dirty="0" err="1" smtClean="0">
                <a:latin typeface="MinionPro-Regular"/>
              </a:rPr>
              <a:t>senātuī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5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facientes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and 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6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haberi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and passive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47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Iturus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smtClean="0"/>
              <a:t>Future and 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5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tulisse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Perfect and 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6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subjunctive verb is in the same tense as the indicative verb?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Essent</a:t>
            </a:r>
            <a:endParaRPr lang="en-US" dirty="0" smtClean="0"/>
          </a:p>
          <a:p>
            <a:r>
              <a:rPr lang="en-US" dirty="0" err="1" smtClean="0"/>
              <a:t>sint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8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sequebamini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Secuti</a:t>
            </a:r>
            <a:r>
              <a:rPr lang="en-US" dirty="0" smtClean="0"/>
              <a:t> </a:t>
            </a:r>
            <a:r>
              <a:rPr lang="en-US" dirty="0" err="1" smtClean="0"/>
              <a:t>essetis</a:t>
            </a:r>
            <a:endParaRPr lang="en-US" dirty="0" smtClean="0"/>
          </a:p>
          <a:p>
            <a:r>
              <a:rPr lang="en-US" dirty="0" err="1" smtClean="0"/>
              <a:t>sequeremini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4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posueram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Potuissem</a:t>
            </a:r>
            <a:endParaRPr lang="en-US" dirty="0" smtClean="0"/>
          </a:p>
          <a:p>
            <a:r>
              <a:rPr lang="en-US" dirty="0" err="1" smtClean="0"/>
              <a:t>potuero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2. The present subjunctive passive of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capitis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 is</a:t>
            </a: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(A)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capiāminī</a:t>
            </a:r>
            <a:endParaRPr lang="en-US" b="0" i="0" u="none" strike="noStrike" baseline="0" dirty="0" smtClean="0">
              <a:solidFill>
                <a:srgbClr val="000000"/>
              </a:solidFill>
              <a:latin typeface="MinionPro-Regular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 (B)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capiēminī</a:t>
            </a:r>
            <a:endParaRPr lang="en-US" b="0" i="0" u="none" strike="noStrike" baseline="0" dirty="0" smtClean="0">
              <a:solidFill>
                <a:srgbClr val="000000"/>
              </a:solidFill>
              <a:latin typeface="MinionPro-Regular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(C)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caperēminī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 </a:t>
            </a: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(D)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capiminī</a:t>
            </a:r>
            <a:endParaRPr lang="en-US" b="0" i="0" u="none" strike="noStrike" baseline="0" dirty="0" smtClean="0">
              <a:solidFill>
                <a:srgbClr val="000000"/>
              </a:solidFill>
              <a:latin typeface="MinionPro-Regular"/>
            </a:endParaRPr>
          </a:p>
          <a:p>
            <a:r>
              <a:rPr lang="en-US" sz="3600" b="1" i="0" u="none" strike="noStrike" baseline="0" dirty="0" smtClean="0">
                <a:solidFill>
                  <a:srgbClr val="FFFFFF"/>
                </a:solidFill>
                <a:latin typeface="SerifaStd-Bold"/>
              </a:rPr>
              <a:t>Directions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8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case of the following nouns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Rerum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Genitive plural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8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urbium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Genitive plural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7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Felem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Accusative singular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32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Verbīs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Dative or ablative plural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12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word is in the same case as this noun?    </a:t>
            </a:r>
            <a:r>
              <a:rPr lang="en-US" dirty="0" err="1" smtClean="0"/>
              <a:t>agricolas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Servīs</a:t>
            </a:r>
            <a:endParaRPr lang="en-US" dirty="0" smtClean="0"/>
          </a:p>
          <a:p>
            <a:r>
              <a:rPr lang="en-US" dirty="0" err="1" smtClean="0"/>
              <a:t>acrīs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2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453</Words>
  <Application>Microsoft Office PowerPoint</Application>
  <PresentationFormat>On-screen Show (4:3)</PresentationFormat>
  <Paragraphs>85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SAT II Practice</vt:lpstr>
      <vt:lpstr>PowerPoint Presentation</vt:lpstr>
      <vt:lpstr>PowerPoint Presentation</vt:lpstr>
      <vt:lpstr>Practice </vt:lpstr>
      <vt:lpstr>Rerum </vt:lpstr>
      <vt:lpstr>urbium</vt:lpstr>
      <vt:lpstr>Felem </vt:lpstr>
      <vt:lpstr>Verbīs</vt:lpstr>
      <vt:lpstr>Which word is in the same case as this noun?    agricolas</vt:lpstr>
      <vt:lpstr>What is the genitive singular of “canis?”</vt:lpstr>
      <vt:lpstr>Which sentence is the same in meaning? “Dux hastā in proelio vulneratus est.”</vt:lpstr>
      <vt:lpstr>” Which does not mean the same as this sentence?  “Troiani e regiā egressi sunt venatum”</vt:lpstr>
      <vt:lpstr>PowerPoint Presentation</vt:lpstr>
      <vt:lpstr>PowerPoint Presentation</vt:lpstr>
      <vt:lpstr>PowerPoint Presentation</vt:lpstr>
      <vt:lpstr>PowerPoint Presentation</vt:lpstr>
      <vt:lpstr>Troiā vastatā, Aeneas cum sociis fugerunt.</vt:lpstr>
      <vt:lpstr>Practice:  What tense and voice of the form?</vt:lpstr>
      <vt:lpstr>tentus</vt:lpstr>
      <vt:lpstr>facientes</vt:lpstr>
      <vt:lpstr>haberi</vt:lpstr>
      <vt:lpstr>Iturus esse</vt:lpstr>
      <vt:lpstr>tulisse</vt:lpstr>
      <vt:lpstr>Which subjunctive verb is in the same tense as the indicative verb?</vt:lpstr>
      <vt:lpstr>sunt</vt:lpstr>
      <vt:lpstr>sequebamini</vt:lpstr>
      <vt:lpstr>posueram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 II Practice</dc:title>
  <dc:creator>Ellen Conrad</dc:creator>
  <cp:lastModifiedBy>Ellen Conrad</cp:lastModifiedBy>
  <cp:revision>6</cp:revision>
  <dcterms:created xsi:type="dcterms:W3CDTF">2015-03-26T17:50:58Z</dcterms:created>
  <dcterms:modified xsi:type="dcterms:W3CDTF">2015-03-26T18:46:07Z</dcterms:modified>
</cp:coreProperties>
</file>