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5/16/2017</a:t>
            </a:fld>
            <a:endParaRPr lang="en-US"/>
          </a:p>
        </p:txBody>
      </p:sp>
      <p:sp>
        <p:nvSpPr>
          <p:cNvPr id="16" name="Slide Number Placeholder 15"/>
          <p:cNvSpPr>
            <a:spLocks noGrp="1"/>
          </p:cNvSpPr>
          <p:nvPr>
            <p:ph type="sldNum" sz="quarter" idx="11"/>
          </p:nvPr>
        </p:nvSpPr>
        <p:spPr/>
        <p:txBody>
          <a:bodyPr/>
          <a:lstStyle/>
          <a:p>
            <a:fld id="{D2E57653-3E58-4892-A7ED-712530ACC680}" type="slidenum">
              <a:rPr kumimoji="0" lang="en-US" smtClean="0"/>
              <a:pPr eaLnBrk="1" latinLnBrk="0" hangingPunct="1"/>
              <a:t>‹#›</a:t>
            </a:fld>
            <a:endParaRPr kumimoji="0" lang="en-US"/>
          </a:p>
        </p:txBody>
      </p:sp>
      <p:sp>
        <p:nvSpPr>
          <p:cNvPr id="17" name="Footer Placeholder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5/16/2017</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5/16/2017</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pPr eaLnBrk="1" latinLnBrk="0" hangingPunct="1"/>
            <a:fld id="{B41ABA4E-CD72-497B-97AA-7213B3980F60}" type="datetimeFigureOut">
              <a:rPr lang="en-US" smtClean="0"/>
              <a:pPr eaLnBrk="1" latinLnBrk="0" hangingPunct="1"/>
              <a:t>5/16/2017</a:t>
            </a:fld>
            <a:endParaRPr lang="en-US"/>
          </a:p>
        </p:txBody>
      </p:sp>
      <p:sp>
        <p:nvSpPr>
          <p:cNvPr id="15" name="Slide Number Placeholder 14"/>
          <p:cNvSpPr>
            <a:spLocks noGrp="1"/>
          </p:cNvSpPr>
          <p:nvPr>
            <p:ph type="sldNum" sz="quarter" idx="15"/>
          </p:nvPr>
        </p:nvSpPr>
        <p:spPr/>
        <p:txBody>
          <a:bodyPr/>
          <a:lstStyle>
            <a:lvl1pPr algn="ctr">
              <a:defRPr/>
            </a:lvl1pPr>
          </a:lstStyle>
          <a:p>
            <a:fld id="{D2E57653-3E58-4892-A7ED-712530ACC680}" type="slidenum">
              <a:rPr kumimoji="0" lang="en-US" smtClean="0"/>
              <a:pPr eaLnBrk="1" latinLnBrk="0" hangingPunct="1"/>
              <a:t>‹#›</a:t>
            </a:fld>
            <a:endParaRPr kumimoji="0" lang="en-US"/>
          </a:p>
        </p:txBody>
      </p:sp>
      <p:sp>
        <p:nvSpPr>
          <p:cNvPr id="16" name="Footer Placeholder 15"/>
          <p:cNvSpPr>
            <a:spLocks noGrp="1"/>
          </p:cNvSpPr>
          <p:nvPr>
            <p:ph type="ftr" sz="quarter" idx="16"/>
          </p:nvPr>
        </p:nvSpPr>
        <p:spPr/>
        <p:txBody>
          <a:bodyPr/>
          <a:lstStyle/>
          <a:p>
            <a:endParaRPr kumimoji="0"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5/16/2017</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5/16/2017</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8" name="Footer Placeholder 7"/>
          <p:cNvSpPr>
            <a:spLocks noGrp="1"/>
          </p:cNvSpPr>
          <p:nvPr>
            <p:ph type="ftr" sz="quarter" idx="11"/>
          </p:nvPr>
        </p:nvSpPr>
        <p:spPr/>
        <p:txBody>
          <a:bodyPr/>
          <a:lstStyle/>
          <a:p>
            <a:endParaRPr kumimoji="0" lang="en-US"/>
          </a:p>
        </p:txBody>
      </p:sp>
      <p:sp>
        <p:nvSpPr>
          <p:cNvPr id="7" name="Date Placeholder 6"/>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5/16/2017</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5/16/2017</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5/16/2017</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pPr eaLnBrk="1" latinLnBrk="0" hangingPunct="1"/>
            <a:fld id="{B41ABA4E-CD72-497B-97AA-7213B3980F60}" type="datetimeFigureOut">
              <a:rPr lang="en-US" smtClean="0"/>
              <a:pPr eaLnBrk="1" latinLnBrk="0" hangingPunct="1"/>
              <a:t>5/16/2017</a:t>
            </a:fld>
            <a:endParaRPr lang="en-US"/>
          </a:p>
        </p:txBody>
      </p:sp>
      <p:sp>
        <p:nvSpPr>
          <p:cNvPr id="9" name="Slide Number Placeholder 8"/>
          <p:cNvSpPr>
            <a:spLocks noGrp="1"/>
          </p:cNvSpPr>
          <p:nvPr>
            <p:ph type="sldNum" sz="quarter" idx="15"/>
          </p:nvPr>
        </p:nvSpPr>
        <p:spPr/>
        <p:txBody>
          <a:bodyPr/>
          <a:lstStyle/>
          <a:p>
            <a:fld id="{D2E57653-3E58-4892-A7ED-712530ACC680}" type="slidenum">
              <a:rPr kumimoji="0" lang="en-US" smtClean="0"/>
              <a:pPr eaLnBrk="1" latinLnBrk="0" hangingPunct="1"/>
              <a:t>‹#›</a:t>
            </a:fld>
            <a:endParaRPr kumimoji="0" lang="en-US"/>
          </a:p>
        </p:txBody>
      </p:sp>
      <p:sp>
        <p:nvSpPr>
          <p:cNvPr id="10" name="Footer Placeholder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Drag picture to placeholder or click icon to add</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5/16/2017</a:t>
            </a:fld>
            <a:endParaRPr lang="en-US"/>
          </a:p>
        </p:txBody>
      </p:sp>
      <p:sp>
        <p:nvSpPr>
          <p:cNvPr id="9" name="Slide Number Placeholder 8"/>
          <p:cNvSpPr>
            <a:spLocks noGrp="1"/>
          </p:cNvSpPr>
          <p:nvPr>
            <p:ph type="sldNum" sz="quarter" idx="11"/>
          </p:nvPr>
        </p:nvSpPr>
        <p:spPr/>
        <p:txBody>
          <a:bodyPr/>
          <a:lstStyle/>
          <a:p>
            <a:fld id="{D2E57653-3E58-4892-A7ED-712530ACC680}" type="slidenum">
              <a:rPr kumimoji="0" lang="en-US" smtClean="0"/>
              <a:pPr eaLnBrk="1" latinLnBrk="0" hangingPunct="1"/>
              <a:t>‹#›</a:t>
            </a:fld>
            <a:endParaRPr kumimoji="0" lang="en-US"/>
          </a:p>
        </p:txBody>
      </p:sp>
      <p:sp>
        <p:nvSpPr>
          <p:cNvPr id="10" name="Footer Placeholder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eaLnBrk="1" latinLnBrk="0" hangingPunct="1"/>
            <a:fld id="{B41ABA4E-CD72-497B-97AA-7213B3980F60}" type="datetimeFigureOut">
              <a:rPr lang="en-US" smtClean="0"/>
              <a:pPr eaLnBrk="1" latinLnBrk="0" hangingPunct="1"/>
              <a:t>5/16/2017</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2E57653-3E58-4892-A7ED-712530ACC680}" type="slidenum">
              <a:rPr kumimoji="0" lang="en-US" smtClean="0"/>
              <a:pPr eaLnBrk="1" latinLnBrk="0" hangingPunct="1"/>
              <a:t>‹#›</a:t>
            </a:fld>
            <a:endParaRPr kumimoji="0"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Ancient China</a:t>
            </a:r>
            <a:endParaRPr lang="en-US" dirty="0"/>
          </a:p>
        </p:txBody>
      </p:sp>
      <p:sp>
        <p:nvSpPr>
          <p:cNvPr id="3" name="Title 2"/>
          <p:cNvSpPr>
            <a:spLocks noGrp="1"/>
          </p:cNvSpPr>
          <p:nvPr>
            <p:ph type="ctrTitle"/>
          </p:nvPr>
        </p:nvSpPr>
        <p:spPr/>
        <p:txBody>
          <a:bodyPr/>
          <a:lstStyle/>
          <a:p>
            <a:r>
              <a:rPr lang="en-US" dirty="0" smtClean="0"/>
              <a:t>Chapter 14</a:t>
            </a:r>
            <a:endParaRPr lang="en-US" dirty="0"/>
          </a:p>
        </p:txBody>
      </p:sp>
    </p:spTree>
    <p:extLst>
      <p:ext uri="{BB962C8B-B14F-4D97-AF65-F5344CB8AC3E}">
        <p14:creationId xmlns:p14="http://schemas.microsoft.com/office/powerpoint/2010/main" val="419449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andynasty2.jpg"/>
          <p:cNvPicPr>
            <a:picLocks noGrp="1" noChangeAspect="1"/>
          </p:cNvPicPr>
          <p:nvPr>
            <p:ph idx="1"/>
          </p:nvPr>
        </p:nvPicPr>
        <p:blipFill>
          <a:blip r:embed="rId2">
            <a:extLst>
              <a:ext uri="{28A0092B-C50C-407E-A947-70E740481C1C}">
                <a14:useLocalDpi xmlns:a14="http://schemas.microsoft.com/office/drawing/2010/main" val="0"/>
              </a:ext>
            </a:extLst>
          </a:blip>
          <a:srcRect l="-59333" r="-59333"/>
          <a:stretch>
            <a:fillRect/>
          </a:stretch>
        </p:blipFill>
        <p:spPr/>
      </p:pic>
      <p:sp>
        <p:nvSpPr>
          <p:cNvPr id="3" name="Title 2"/>
          <p:cNvSpPr>
            <a:spLocks noGrp="1"/>
          </p:cNvSpPr>
          <p:nvPr>
            <p:ph type="title"/>
          </p:nvPr>
        </p:nvSpPr>
        <p:spPr/>
        <p:txBody>
          <a:bodyPr>
            <a:normAutofit fontScale="90000"/>
          </a:bodyPr>
          <a:lstStyle/>
          <a:p>
            <a:r>
              <a:rPr lang="en-US" dirty="0" smtClean="0"/>
              <a:t>Section 2: China Under the Zhou Dynasty</a:t>
            </a:r>
            <a:endParaRPr lang="en-US" dirty="0"/>
          </a:p>
        </p:txBody>
      </p:sp>
      <p:sp>
        <p:nvSpPr>
          <p:cNvPr id="5" name="TextBox 4"/>
          <p:cNvSpPr txBox="1"/>
          <p:nvPr/>
        </p:nvSpPr>
        <p:spPr>
          <a:xfrm>
            <a:off x="583568" y="1870559"/>
            <a:ext cx="2917460" cy="923330"/>
          </a:xfrm>
          <a:prstGeom prst="rect">
            <a:avLst/>
          </a:prstGeom>
          <a:noFill/>
        </p:spPr>
        <p:txBody>
          <a:bodyPr wrap="none" rtlCol="0">
            <a:spAutoFit/>
          </a:bodyPr>
          <a:lstStyle/>
          <a:p>
            <a:r>
              <a:rPr lang="en-US" dirty="0" smtClean="0">
                <a:solidFill>
                  <a:srgbClr val="FF0000"/>
                </a:solidFill>
              </a:rPr>
              <a:t>Depiction of a Zhou </a:t>
            </a:r>
          </a:p>
          <a:p>
            <a:r>
              <a:rPr lang="en-US" dirty="0" smtClean="0">
                <a:solidFill>
                  <a:srgbClr val="FF0000"/>
                </a:solidFill>
              </a:rPr>
              <a:t>King. Image taken from:</a:t>
            </a:r>
          </a:p>
          <a:p>
            <a:r>
              <a:rPr lang="en-US" dirty="0" err="1" smtClean="0">
                <a:solidFill>
                  <a:srgbClr val="FF0000"/>
                </a:solidFill>
              </a:rPr>
              <a:t>chinatownconnection.com</a:t>
            </a:r>
            <a:r>
              <a:rPr lang="en-US" dirty="0" smtClean="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2197189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Zhou was able to gain power from the Shang, because the Shang rulers became corrupt and started to govern badly. The Shang rulers only cared about their own enjoyment and many people came to resent them. When the Zhou attacked the Shang, they did not even bother to put up a fight, but rather surrendered. </a:t>
            </a:r>
          </a:p>
        </p:txBody>
      </p:sp>
      <p:sp>
        <p:nvSpPr>
          <p:cNvPr id="3" name="Title 2"/>
          <p:cNvSpPr>
            <a:spLocks noGrp="1"/>
          </p:cNvSpPr>
          <p:nvPr>
            <p:ph type="title"/>
          </p:nvPr>
        </p:nvSpPr>
        <p:spPr/>
        <p:txBody>
          <a:bodyPr/>
          <a:lstStyle/>
          <a:p>
            <a:r>
              <a:rPr lang="en-US" dirty="0" smtClean="0"/>
              <a:t>The Zhou Ascend to Kings!!!</a:t>
            </a:r>
            <a:endParaRPr lang="en-US" dirty="0"/>
          </a:p>
        </p:txBody>
      </p:sp>
    </p:spTree>
    <p:extLst>
      <p:ext uri="{BB962C8B-B14F-4D97-AF65-F5344CB8AC3E}">
        <p14:creationId xmlns:p14="http://schemas.microsoft.com/office/powerpoint/2010/main" val="492540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Zhou kings claimed that they had the support of heaven, as the Shang did not oppose them during attack. </a:t>
            </a:r>
            <a:endParaRPr lang="en-US" dirty="0" smtClean="0"/>
          </a:p>
          <a:p>
            <a:r>
              <a:rPr lang="en-US" dirty="0" smtClean="0"/>
              <a:t>They </a:t>
            </a:r>
            <a:r>
              <a:rPr lang="en-US" dirty="0"/>
              <a:t>claimed that it was the Mandate of Heaven that ascended them to the throne. </a:t>
            </a:r>
            <a:endParaRPr lang="en-US" dirty="0" smtClean="0"/>
          </a:p>
          <a:p>
            <a:r>
              <a:rPr lang="en-US" dirty="0" smtClean="0"/>
              <a:t>The </a:t>
            </a:r>
            <a:r>
              <a:rPr lang="en-US" dirty="0"/>
              <a:t>Mandate of Heaven though had a draw back for rulers, because if they could not treat their subjects properly, then another ruler would receive the mandate to rule. </a:t>
            </a:r>
          </a:p>
        </p:txBody>
      </p:sp>
      <p:sp>
        <p:nvSpPr>
          <p:cNvPr id="3" name="Title 2"/>
          <p:cNvSpPr>
            <a:spLocks noGrp="1"/>
          </p:cNvSpPr>
          <p:nvPr>
            <p:ph type="title"/>
          </p:nvPr>
        </p:nvSpPr>
        <p:spPr/>
        <p:txBody>
          <a:bodyPr/>
          <a:lstStyle/>
          <a:p>
            <a:r>
              <a:rPr lang="en-US" dirty="0" smtClean="0"/>
              <a:t>The Mandate of Heaven Argument</a:t>
            </a:r>
            <a:endParaRPr lang="en-US" dirty="0"/>
          </a:p>
        </p:txBody>
      </p:sp>
    </p:spTree>
    <p:extLst>
      <p:ext uri="{BB962C8B-B14F-4D97-AF65-F5344CB8AC3E}">
        <p14:creationId xmlns:p14="http://schemas.microsoft.com/office/powerpoint/2010/main" val="3526845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The Zhou kings depended on family members to help rule their large kingdom. After a time, the relationship between the Zhou kings and the nobles in charge of the regions or states dwindled. </a:t>
            </a:r>
            <a:endParaRPr lang="en-US" dirty="0" smtClean="0"/>
          </a:p>
          <a:p>
            <a:r>
              <a:rPr lang="en-US" dirty="0" smtClean="0"/>
              <a:t>Eventually</a:t>
            </a:r>
            <a:r>
              <a:rPr lang="en-US" dirty="0"/>
              <a:t>, the nobles were trying to take over the Zhou king but with the help of his loyal noble friends he was able to defeat them. </a:t>
            </a:r>
            <a:endParaRPr lang="en-US" dirty="0" smtClean="0"/>
          </a:p>
          <a:p>
            <a:r>
              <a:rPr lang="en-US" dirty="0" smtClean="0"/>
              <a:t>After </a:t>
            </a:r>
            <a:r>
              <a:rPr lang="en-US" dirty="0"/>
              <a:t>the fighting ended, the Zhou king never gained full support and respect and this led to chaos. Warlords started arising and even though they pledged allegiance to the Zhou king, they always tried to take power. </a:t>
            </a:r>
          </a:p>
        </p:txBody>
      </p:sp>
      <p:sp>
        <p:nvSpPr>
          <p:cNvPr id="3" name="Title 2"/>
          <p:cNvSpPr>
            <a:spLocks noGrp="1"/>
          </p:cNvSpPr>
          <p:nvPr>
            <p:ph type="title"/>
          </p:nvPr>
        </p:nvSpPr>
        <p:spPr/>
        <p:txBody>
          <a:bodyPr/>
          <a:lstStyle/>
          <a:p>
            <a:r>
              <a:rPr lang="en-US" dirty="0" smtClean="0"/>
              <a:t>The Zhou Government</a:t>
            </a:r>
            <a:endParaRPr lang="en-US" dirty="0"/>
          </a:p>
        </p:txBody>
      </p:sp>
    </p:spTree>
    <p:extLst>
      <p:ext uri="{BB962C8B-B14F-4D97-AF65-F5344CB8AC3E}">
        <p14:creationId xmlns:p14="http://schemas.microsoft.com/office/powerpoint/2010/main" val="721872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Zhou kings were loosing control of the country and fighting consumed the people. Millions had died during war between weaker and stronger states. </a:t>
            </a:r>
            <a:endParaRPr lang="en-US" dirty="0" smtClean="0"/>
          </a:p>
          <a:p>
            <a:r>
              <a:rPr lang="en-US" dirty="0" smtClean="0"/>
              <a:t>China </a:t>
            </a:r>
            <a:r>
              <a:rPr lang="en-US" dirty="0"/>
              <a:t>was in total chaos for a total of 254 years before another dynasty was able to take power and unite China. </a:t>
            </a:r>
          </a:p>
        </p:txBody>
      </p:sp>
      <p:sp>
        <p:nvSpPr>
          <p:cNvPr id="3" name="Title 2"/>
          <p:cNvSpPr>
            <a:spLocks noGrp="1"/>
          </p:cNvSpPr>
          <p:nvPr>
            <p:ph type="title"/>
          </p:nvPr>
        </p:nvSpPr>
        <p:spPr/>
        <p:txBody>
          <a:bodyPr/>
          <a:lstStyle/>
          <a:p>
            <a:r>
              <a:rPr lang="en-US" dirty="0" smtClean="0"/>
              <a:t>Warring States Period</a:t>
            </a:r>
            <a:endParaRPr lang="en-US" dirty="0"/>
          </a:p>
        </p:txBody>
      </p:sp>
    </p:spTree>
    <p:extLst>
      <p:ext uri="{BB962C8B-B14F-4D97-AF65-F5344CB8AC3E}">
        <p14:creationId xmlns:p14="http://schemas.microsoft.com/office/powerpoint/2010/main" val="2633223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Zhou society consisted of the Zhou king at the top, his appointed nobles who led the states, merchants, artisans, and slaves, but the majority of the Zhou society consisted of peasants. </a:t>
            </a:r>
            <a:endParaRPr lang="en-US" dirty="0" smtClean="0"/>
          </a:p>
          <a:p>
            <a:r>
              <a:rPr lang="en-US" dirty="0"/>
              <a:t>The Chinese family was revered, as the family was at the top of their value list. Within the Chinese family, the older family members had the most power and respect. The younger family members had to earn respect. </a:t>
            </a:r>
          </a:p>
        </p:txBody>
      </p:sp>
      <p:sp>
        <p:nvSpPr>
          <p:cNvPr id="3" name="Title 2"/>
          <p:cNvSpPr>
            <a:spLocks noGrp="1"/>
          </p:cNvSpPr>
          <p:nvPr>
            <p:ph type="title"/>
          </p:nvPr>
        </p:nvSpPr>
        <p:spPr/>
        <p:txBody>
          <a:bodyPr/>
          <a:lstStyle/>
          <a:p>
            <a:r>
              <a:rPr lang="en-US" dirty="0" smtClean="0"/>
              <a:t>The Zhou Society</a:t>
            </a:r>
            <a:endParaRPr lang="en-US" dirty="0"/>
          </a:p>
        </p:txBody>
      </p:sp>
    </p:spTree>
    <p:extLst>
      <p:ext uri="{BB962C8B-B14F-4D97-AF65-F5344CB8AC3E}">
        <p14:creationId xmlns:p14="http://schemas.microsoft.com/office/powerpoint/2010/main" val="2231138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Zhou strengthened the economy by using iron to make stronger farming tools that led to greater food production. </a:t>
            </a:r>
            <a:endParaRPr lang="en-US" dirty="0" smtClean="0"/>
          </a:p>
          <a:p>
            <a:r>
              <a:rPr lang="en-US" dirty="0" smtClean="0"/>
              <a:t>They </a:t>
            </a:r>
            <a:r>
              <a:rPr lang="en-US" dirty="0"/>
              <a:t>built a network of roads that accommodated travel and trade. </a:t>
            </a:r>
            <a:endParaRPr lang="en-US" dirty="0" smtClean="0"/>
          </a:p>
          <a:p>
            <a:r>
              <a:rPr lang="en-US" dirty="0" smtClean="0"/>
              <a:t>Finally</a:t>
            </a:r>
            <a:r>
              <a:rPr lang="en-US" dirty="0"/>
              <a:t>, they created their own coin that </a:t>
            </a:r>
            <a:r>
              <a:rPr lang="en-US" dirty="0" smtClean="0"/>
              <a:t>made </a:t>
            </a:r>
            <a:r>
              <a:rPr lang="en-US" dirty="0"/>
              <a:t>trade easier. </a:t>
            </a:r>
          </a:p>
        </p:txBody>
      </p:sp>
      <p:sp>
        <p:nvSpPr>
          <p:cNvPr id="3" name="Title 2"/>
          <p:cNvSpPr>
            <a:spLocks noGrp="1"/>
          </p:cNvSpPr>
          <p:nvPr>
            <p:ph type="title"/>
          </p:nvPr>
        </p:nvSpPr>
        <p:spPr/>
        <p:txBody>
          <a:bodyPr/>
          <a:lstStyle/>
          <a:p>
            <a:r>
              <a:rPr lang="en-US" dirty="0" smtClean="0"/>
              <a:t>The Economy</a:t>
            </a:r>
            <a:endParaRPr lang="en-US" dirty="0"/>
          </a:p>
        </p:txBody>
      </p:sp>
    </p:spTree>
    <p:extLst>
      <p:ext uri="{BB962C8B-B14F-4D97-AF65-F5344CB8AC3E}">
        <p14:creationId xmlns:p14="http://schemas.microsoft.com/office/powerpoint/2010/main" val="2624499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onfucius02.jpg"/>
          <p:cNvPicPr>
            <a:picLocks noGrp="1" noChangeAspect="1"/>
          </p:cNvPicPr>
          <p:nvPr>
            <p:ph idx="1"/>
          </p:nvPr>
        </p:nvPicPr>
        <p:blipFill>
          <a:blip r:embed="rId2" cstate="email">
            <a:extLst>
              <a:ext uri="{28A0092B-C50C-407E-A947-70E740481C1C}">
                <a14:useLocalDpi xmlns:a14="http://schemas.microsoft.com/office/drawing/2010/main" val="0"/>
              </a:ext>
            </a:extLst>
          </a:blip>
          <a:srcRect l="-85452" r="-85452"/>
          <a:stretch>
            <a:fillRect/>
          </a:stretch>
        </p:blipFill>
        <p:spPr/>
      </p:pic>
      <p:sp>
        <p:nvSpPr>
          <p:cNvPr id="3" name="Title 2"/>
          <p:cNvSpPr>
            <a:spLocks noGrp="1"/>
          </p:cNvSpPr>
          <p:nvPr>
            <p:ph type="title"/>
          </p:nvPr>
        </p:nvSpPr>
        <p:spPr/>
        <p:txBody>
          <a:bodyPr>
            <a:normAutofit fontScale="90000"/>
          </a:bodyPr>
          <a:lstStyle/>
          <a:p>
            <a:r>
              <a:rPr lang="en-US" dirty="0" smtClean="0"/>
              <a:t>Section 3: Religions and Beliefs of Ancient China</a:t>
            </a:r>
            <a:endParaRPr lang="en-US" dirty="0"/>
          </a:p>
        </p:txBody>
      </p:sp>
      <p:sp>
        <p:nvSpPr>
          <p:cNvPr id="5" name="TextBox 4"/>
          <p:cNvSpPr txBox="1"/>
          <p:nvPr/>
        </p:nvSpPr>
        <p:spPr>
          <a:xfrm>
            <a:off x="635060" y="2316747"/>
            <a:ext cx="2181907" cy="923330"/>
          </a:xfrm>
          <a:prstGeom prst="rect">
            <a:avLst/>
          </a:prstGeom>
          <a:noFill/>
        </p:spPr>
        <p:txBody>
          <a:bodyPr wrap="none" rtlCol="0">
            <a:spAutoFit/>
          </a:bodyPr>
          <a:lstStyle/>
          <a:p>
            <a:r>
              <a:rPr lang="en-US" dirty="0" smtClean="0"/>
              <a:t>Image of Confucius.</a:t>
            </a:r>
          </a:p>
          <a:p>
            <a:r>
              <a:rPr lang="en-US" dirty="0" smtClean="0"/>
              <a:t>Image taken from:</a:t>
            </a:r>
          </a:p>
          <a:p>
            <a:r>
              <a:rPr lang="en-US" dirty="0" err="1" smtClean="0"/>
              <a:t>shunya.net</a:t>
            </a:r>
            <a:r>
              <a:rPr lang="en-US" dirty="0" smtClean="0"/>
              <a:t>.</a:t>
            </a:r>
            <a:endParaRPr lang="en-US" dirty="0"/>
          </a:p>
        </p:txBody>
      </p:sp>
    </p:spTree>
    <p:extLst>
      <p:ext uri="{BB962C8B-B14F-4D97-AF65-F5344CB8AC3E}">
        <p14:creationId xmlns:p14="http://schemas.microsoft.com/office/powerpoint/2010/main" val="3717811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Chinese people believed that there were good and bad spirits. </a:t>
            </a:r>
            <a:endParaRPr lang="en-US" dirty="0" smtClean="0"/>
          </a:p>
          <a:p>
            <a:r>
              <a:rPr lang="en-US" dirty="0" smtClean="0"/>
              <a:t>The </a:t>
            </a:r>
            <a:r>
              <a:rPr lang="en-US" dirty="0"/>
              <a:t>good spirits brought: rainfall so crops could grow, they brought happiness, and safety to sailors. </a:t>
            </a:r>
            <a:endParaRPr lang="en-US" dirty="0" smtClean="0"/>
          </a:p>
          <a:p>
            <a:r>
              <a:rPr lang="en-US" dirty="0" smtClean="0"/>
              <a:t>The </a:t>
            </a:r>
            <a:r>
              <a:rPr lang="en-US" dirty="0"/>
              <a:t>bad spirits brought bad things. </a:t>
            </a:r>
            <a:endParaRPr lang="en-US" dirty="0" smtClean="0"/>
          </a:p>
          <a:p>
            <a:r>
              <a:rPr lang="en-US" dirty="0" smtClean="0"/>
              <a:t>The </a:t>
            </a:r>
            <a:r>
              <a:rPr lang="en-US" dirty="0"/>
              <a:t>Chinese believed that bad spirits could live in your house bringing bad luck. </a:t>
            </a:r>
          </a:p>
        </p:txBody>
      </p:sp>
      <p:sp>
        <p:nvSpPr>
          <p:cNvPr id="3" name="Title 2"/>
          <p:cNvSpPr>
            <a:spLocks noGrp="1"/>
          </p:cNvSpPr>
          <p:nvPr>
            <p:ph type="title"/>
          </p:nvPr>
        </p:nvSpPr>
        <p:spPr/>
        <p:txBody>
          <a:bodyPr/>
          <a:lstStyle/>
          <a:p>
            <a:r>
              <a:rPr lang="en-US" dirty="0" smtClean="0"/>
              <a:t>Spiritual Traditions</a:t>
            </a:r>
            <a:endParaRPr lang="en-US" dirty="0"/>
          </a:p>
        </p:txBody>
      </p:sp>
    </p:spTree>
    <p:extLst>
      <p:ext uri="{BB962C8B-B14F-4D97-AF65-F5344CB8AC3E}">
        <p14:creationId xmlns:p14="http://schemas.microsoft.com/office/powerpoint/2010/main" val="1678988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Chinese people worshipped their ancestors, because they believed that family members lived on even after death. </a:t>
            </a:r>
            <a:endParaRPr lang="en-US" dirty="0" smtClean="0"/>
          </a:p>
          <a:p>
            <a:r>
              <a:rPr lang="en-US" dirty="0" smtClean="0"/>
              <a:t>They </a:t>
            </a:r>
            <a:r>
              <a:rPr lang="en-US" dirty="0"/>
              <a:t>built shrines and even left food for their ancestors. </a:t>
            </a:r>
          </a:p>
        </p:txBody>
      </p:sp>
      <p:sp>
        <p:nvSpPr>
          <p:cNvPr id="3" name="Title 2"/>
          <p:cNvSpPr>
            <a:spLocks noGrp="1"/>
          </p:cNvSpPr>
          <p:nvPr>
            <p:ph type="title"/>
          </p:nvPr>
        </p:nvSpPr>
        <p:spPr/>
        <p:txBody>
          <a:bodyPr/>
          <a:lstStyle/>
          <a:p>
            <a:r>
              <a:rPr lang="en-US" dirty="0" smtClean="0"/>
              <a:t>Worshipping their ancestors….</a:t>
            </a:r>
            <a:endParaRPr lang="en-US" dirty="0"/>
          </a:p>
        </p:txBody>
      </p:sp>
    </p:spTree>
    <p:extLst>
      <p:ext uri="{BB962C8B-B14F-4D97-AF65-F5344CB8AC3E}">
        <p14:creationId xmlns:p14="http://schemas.microsoft.com/office/powerpoint/2010/main" val="3215587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op_ten_ceos_in_ancient_china06f5bb5d1ac7de517dcc.jpg"/>
          <p:cNvPicPr>
            <a:picLocks noGrp="1" noChangeAspect="1"/>
          </p:cNvPicPr>
          <p:nvPr>
            <p:ph idx="1"/>
          </p:nvPr>
        </p:nvPicPr>
        <p:blipFill>
          <a:blip r:embed="rId2">
            <a:extLst>
              <a:ext uri="{28A0092B-C50C-407E-A947-70E740481C1C}">
                <a14:useLocalDpi xmlns:a14="http://schemas.microsoft.com/office/drawing/2010/main" val="0"/>
              </a:ext>
            </a:extLst>
          </a:blip>
          <a:srcRect t="12910" b="12910"/>
          <a:stretch>
            <a:fillRect/>
          </a:stretch>
        </p:blipFill>
        <p:spPr/>
      </p:pic>
      <p:sp>
        <p:nvSpPr>
          <p:cNvPr id="3" name="Title 2"/>
          <p:cNvSpPr>
            <a:spLocks noGrp="1"/>
          </p:cNvSpPr>
          <p:nvPr>
            <p:ph type="title"/>
          </p:nvPr>
        </p:nvSpPr>
        <p:spPr/>
        <p:txBody>
          <a:bodyPr>
            <a:normAutofit fontScale="90000"/>
          </a:bodyPr>
          <a:lstStyle/>
          <a:p>
            <a:r>
              <a:rPr lang="en-US" dirty="0" smtClean="0"/>
              <a:t>Pic depicting Ancient China. Image </a:t>
            </a:r>
            <a:r>
              <a:rPr lang="en-US" dirty="0"/>
              <a:t>taken from: </a:t>
            </a:r>
            <a:r>
              <a:rPr lang="en-US" dirty="0" err="1"/>
              <a:t>history.cultural-</a:t>
            </a:r>
            <a:r>
              <a:rPr lang="en-US" dirty="0" err="1" smtClean="0"/>
              <a:t>china.com</a:t>
            </a:r>
            <a:r>
              <a:rPr lang="en-US" dirty="0" smtClean="0"/>
              <a:t>.</a:t>
            </a:r>
            <a:endParaRPr lang="en-US" dirty="0"/>
          </a:p>
        </p:txBody>
      </p:sp>
    </p:spTree>
    <p:extLst>
      <p:ext uri="{BB962C8B-B14F-4D97-AF65-F5344CB8AC3E}">
        <p14:creationId xmlns:p14="http://schemas.microsoft.com/office/powerpoint/2010/main" val="3605613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Confucius lived in the time when the Zhou kings were loosing their power</a:t>
            </a:r>
            <a:r>
              <a:rPr lang="en-US" dirty="0" smtClean="0"/>
              <a:t>.</a:t>
            </a:r>
          </a:p>
          <a:p>
            <a:r>
              <a:rPr lang="en-US" dirty="0" smtClean="0"/>
              <a:t> </a:t>
            </a:r>
            <a:r>
              <a:rPr lang="en-US" dirty="0"/>
              <a:t>Confucius looked for ways to solve the problems of the time. </a:t>
            </a:r>
            <a:endParaRPr lang="en-US" dirty="0" smtClean="0"/>
          </a:p>
          <a:p>
            <a:r>
              <a:rPr lang="en-US" dirty="0" smtClean="0"/>
              <a:t>He </a:t>
            </a:r>
            <a:r>
              <a:rPr lang="en-US" dirty="0"/>
              <a:t>became revered by his people and is said to be the first teacher of China. </a:t>
            </a:r>
            <a:endParaRPr lang="en-US" dirty="0" smtClean="0"/>
          </a:p>
          <a:p>
            <a:r>
              <a:rPr lang="en-US" dirty="0"/>
              <a:t>Confucius looked around and noticed that officials did not often enforce the laws and thus people behaved badly. </a:t>
            </a:r>
            <a:endParaRPr lang="en-US" dirty="0" smtClean="0"/>
          </a:p>
          <a:p>
            <a:r>
              <a:rPr lang="en-US" dirty="0" smtClean="0"/>
              <a:t>He </a:t>
            </a:r>
            <a:r>
              <a:rPr lang="en-US" dirty="0"/>
              <a:t>also noticed that officials could be easily bribed. </a:t>
            </a:r>
            <a:endParaRPr lang="en-US" dirty="0" smtClean="0"/>
          </a:p>
          <a:p>
            <a:r>
              <a:rPr lang="en-US" dirty="0" smtClean="0"/>
              <a:t>He </a:t>
            </a:r>
            <a:r>
              <a:rPr lang="en-US" dirty="0"/>
              <a:t>believed that if the government went back to the ideology of the early Zhou kings, then the government would survive. </a:t>
            </a:r>
          </a:p>
        </p:txBody>
      </p:sp>
      <p:sp>
        <p:nvSpPr>
          <p:cNvPr id="3" name="Title 2"/>
          <p:cNvSpPr>
            <a:spLocks noGrp="1"/>
          </p:cNvSpPr>
          <p:nvPr>
            <p:ph type="title"/>
          </p:nvPr>
        </p:nvSpPr>
        <p:spPr/>
        <p:txBody>
          <a:bodyPr/>
          <a:lstStyle/>
          <a:p>
            <a:r>
              <a:rPr lang="en-US" dirty="0" smtClean="0"/>
              <a:t>Confucius</a:t>
            </a:r>
            <a:endParaRPr lang="en-US" dirty="0"/>
          </a:p>
        </p:txBody>
      </p:sp>
    </p:spTree>
    <p:extLst>
      <p:ext uri="{BB962C8B-B14F-4D97-AF65-F5344CB8AC3E}">
        <p14:creationId xmlns:p14="http://schemas.microsoft.com/office/powerpoint/2010/main" val="2630724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teachings of Confucianism are seen in the vision of a stable society that was based on specific relationships. </a:t>
            </a:r>
            <a:endParaRPr lang="en-US" dirty="0" smtClean="0"/>
          </a:p>
          <a:p>
            <a:r>
              <a:rPr lang="en-US" dirty="0" smtClean="0"/>
              <a:t>Confucius </a:t>
            </a:r>
            <a:r>
              <a:rPr lang="en-US" dirty="0"/>
              <a:t>thought that the type of relationships we have between certain people defines how we behave. </a:t>
            </a:r>
            <a:endParaRPr lang="en-US" dirty="0" smtClean="0"/>
          </a:p>
          <a:p>
            <a:r>
              <a:rPr lang="en-US" dirty="0" smtClean="0"/>
              <a:t>Confucian </a:t>
            </a:r>
            <a:r>
              <a:rPr lang="en-US" dirty="0"/>
              <a:t>believed that one of the most important relationships was that between a child and their parents. He believed that it was the duty to care and teach the young and in turn the young should respect their elders. </a:t>
            </a:r>
          </a:p>
        </p:txBody>
      </p:sp>
      <p:sp>
        <p:nvSpPr>
          <p:cNvPr id="3" name="Title 2"/>
          <p:cNvSpPr>
            <a:spLocks noGrp="1"/>
          </p:cNvSpPr>
          <p:nvPr>
            <p:ph type="title"/>
          </p:nvPr>
        </p:nvSpPr>
        <p:spPr/>
        <p:txBody>
          <a:bodyPr/>
          <a:lstStyle/>
          <a:p>
            <a:r>
              <a:rPr lang="en-US" dirty="0" smtClean="0"/>
              <a:t>Relationships and Confucianism</a:t>
            </a:r>
            <a:endParaRPr lang="en-US" dirty="0"/>
          </a:p>
        </p:txBody>
      </p:sp>
    </p:spTree>
    <p:extLst>
      <p:ext uri="{BB962C8B-B14F-4D97-AF65-F5344CB8AC3E}">
        <p14:creationId xmlns:p14="http://schemas.microsoft.com/office/powerpoint/2010/main" val="503171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Daoism is an ancient Chinese way of life that emphasizes a simple and natural existence. It is a philosophy of following the Dao or the natural way of the universe. </a:t>
            </a:r>
            <a:endParaRPr lang="en-US" dirty="0" smtClean="0"/>
          </a:p>
          <a:p>
            <a:endParaRPr lang="en-US" dirty="0"/>
          </a:p>
        </p:txBody>
      </p:sp>
      <p:sp>
        <p:nvSpPr>
          <p:cNvPr id="3" name="Title 2"/>
          <p:cNvSpPr>
            <a:spLocks noGrp="1"/>
          </p:cNvSpPr>
          <p:nvPr>
            <p:ph type="title"/>
          </p:nvPr>
        </p:nvSpPr>
        <p:spPr/>
        <p:txBody>
          <a:bodyPr/>
          <a:lstStyle/>
          <a:p>
            <a:r>
              <a:rPr lang="en-US" dirty="0" smtClean="0"/>
              <a:t>Daoism</a:t>
            </a:r>
            <a:endParaRPr lang="en-US" dirty="0"/>
          </a:p>
        </p:txBody>
      </p:sp>
      <p:pic>
        <p:nvPicPr>
          <p:cNvPr id="4" name="Picture 3" descr="daoism.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572932" y="2796231"/>
            <a:ext cx="3761295" cy="3846136"/>
          </a:xfrm>
          <a:prstGeom prst="rect">
            <a:avLst/>
          </a:prstGeom>
        </p:spPr>
      </p:pic>
      <p:sp>
        <p:nvSpPr>
          <p:cNvPr id="5" name="TextBox 4"/>
          <p:cNvSpPr txBox="1"/>
          <p:nvPr/>
        </p:nvSpPr>
        <p:spPr>
          <a:xfrm>
            <a:off x="1699214" y="4204467"/>
            <a:ext cx="2906527" cy="923330"/>
          </a:xfrm>
          <a:prstGeom prst="rect">
            <a:avLst/>
          </a:prstGeom>
          <a:noFill/>
        </p:spPr>
        <p:txBody>
          <a:bodyPr wrap="none" rtlCol="0">
            <a:spAutoFit/>
          </a:bodyPr>
          <a:lstStyle/>
          <a:p>
            <a:r>
              <a:rPr lang="en-US" dirty="0" smtClean="0"/>
              <a:t>Picture representing</a:t>
            </a:r>
          </a:p>
          <a:p>
            <a:r>
              <a:rPr lang="en-US" dirty="0" smtClean="0"/>
              <a:t>Daoism. Image taken from:</a:t>
            </a:r>
          </a:p>
          <a:p>
            <a:r>
              <a:rPr lang="en-US" dirty="0" err="1" smtClean="0"/>
              <a:t>drmaryann.wordpress.com</a:t>
            </a:r>
            <a:r>
              <a:rPr lang="en-US" dirty="0" smtClean="0"/>
              <a:t>.</a:t>
            </a:r>
            <a:endParaRPr lang="en-US" dirty="0"/>
          </a:p>
        </p:txBody>
      </p:sp>
    </p:spTree>
    <p:extLst>
      <p:ext uri="{BB962C8B-B14F-4D97-AF65-F5344CB8AC3E}">
        <p14:creationId xmlns:p14="http://schemas.microsoft.com/office/powerpoint/2010/main" val="20652692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a:t>Laozi</a:t>
            </a:r>
            <a:r>
              <a:rPr lang="en-US" dirty="0"/>
              <a:t> is known as the founder of Daoism and the writer of the Dao Do Jing. </a:t>
            </a:r>
          </a:p>
        </p:txBody>
      </p:sp>
      <p:sp>
        <p:nvSpPr>
          <p:cNvPr id="3" name="Title 2"/>
          <p:cNvSpPr>
            <a:spLocks noGrp="1"/>
          </p:cNvSpPr>
          <p:nvPr>
            <p:ph type="title"/>
          </p:nvPr>
        </p:nvSpPr>
        <p:spPr/>
        <p:txBody>
          <a:bodyPr/>
          <a:lstStyle/>
          <a:p>
            <a:r>
              <a:rPr lang="en-US" dirty="0" err="1" smtClean="0"/>
              <a:t>Laozi</a:t>
            </a:r>
            <a:endParaRPr lang="en-US" dirty="0"/>
          </a:p>
        </p:txBody>
      </p:sp>
    </p:spTree>
    <p:extLst>
      <p:ext uri="{BB962C8B-B14F-4D97-AF65-F5344CB8AC3E}">
        <p14:creationId xmlns:p14="http://schemas.microsoft.com/office/powerpoint/2010/main" val="4113476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Daoism states that in order to be one with the Dao, one must be patient and live a simple life, without rituals, morals, and learning. </a:t>
            </a:r>
            <a:endParaRPr lang="en-US" smtClean="0"/>
          </a:p>
          <a:p>
            <a:endParaRPr lang="en-US"/>
          </a:p>
        </p:txBody>
      </p:sp>
      <p:sp>
        <p:nvSpPr>
          <p:cNvPr id="3" name="Title 2"/>
          <p:cNvSpPr>
            <a:spLocks noGrp="1"/>
          </p:cNvSpPr>
          <p:nvPr>
            <p:ph type="title"/>
          </p:nvPr>
        </p:nvSpPr>
        <p:spPr/>
        <p:txBody>
          <a:bodyPr/>
          <a:lstStyle/>
          <a:p>
            <a:r>
              <a:rPr lang="en-US" dirty="0" smtClean="0"/>
              <a:t>Paths to the Dao</a:t>
            </a:r>
            <a:endParaRPr lang="en-US" dirty="0"/>
          </a:p>
        </p:txBody>
      </p:sp>
    </p:spTree>
    <p:extLst>
      <p:ext uri="{BB962C8B-B14F-4D97-AF65-F5344CB8AC3E}">
        <p14:creationId xmlns:p14="http://schemas.microsoft.com/office/powerpoint/2010/main" val="2553311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explore-huanghe1.jpg"/>
          <p:cNvPicPr>
            <a:picLocks noGrp="1" noChangeAspect="1"/>
          </p:cNvPicPr>
          <p:nvPr>
            <p:ph idx="1"/>
          </p:nvPr>
        </p:nvPicPr>
        <p:blipFill>
          <a:blip r:embed="rId2">
            <a:extLst>
              <a:ext uri="{28A0092B-C50C-407E-A947-70E740481C1C}">
                <a14:useLocalDpi xmlns:a14="http://schemas.microsoft.com/office/drawing/2010/main" val="0"/>
              </a:ext>
            </a:extLst>
          </a:blip>
          <a:srcRect t="12963" b="12963"/>
          <a:stretch>
            <a:fillRect/>
          </a:stretch>
        </p:blipFill>
        <p:spPr/>
      </p:pic>
      <p:sp>
        <p:nvSpPr>
          <p:cNvPr id="3" name="Title 2"/>
          <p:cNvSpPr>
            <a:spLocks noGrp="1"/>
          </p:cNvSpPr>
          <p:nvPr>
            <p:ph type="title"/>
          </p:nvPr>
        </p:nvSpPr>
        <p:spPr/>
        <p:txBody>
          <a:bodyPr>
            <a:normAutofit fontScale="90000"/>
          </a:bodyPr>
          <a:lstStyle/>
          <a:p>
            <a:r>
              <a:rPr lang="en-US" dirty="0" smtClean="0"/>
              <a:t>Section 1: Settling Along the Huang River</a:t>
            </a:r>
            <a:endParaRPr lang="en-US" dirty="0"/>
          </a:p>
        </p:txBody>
      </p:sp>
      <p:sp>
        <p:nvSpPr>
          <p:cNvPr id="5" name="TextBox 4"/>
          <p:cNvSpPr txBox="1"/>
          <p:nvPr/>
        </p:nvSpPr>
        <p:spPr>
          <a:xfrm>
            <a:off x="411931" y="6332442"/>
            <a:ext cx="6083717" cy="369332"/>
          </a:xfrm>
          <a:prstGeom prst="rect">
            <a:avLst/>
          </a:prstGeom>
          <a:noFill/>
        </p:spPr>
        <p:txBody>
          <a:bodyPr wrap="none" rtlCol="0">
            <a:spAutoFit/>
          </a:bodyPr>
          <a:lstStyle/>
          <a:p>
            <a:r>
              <a:rPr lang="en-US" dirty="0" smtClean="0"/>
              <a:t>Image of the Huang River. Image </a:t>
            </a:r>
            <a:r>
              <a:rPr lang="en-US" dirty="0"/>
              <a:t>taken from: </a:t>
            </a:r>
            <a:r>
              <a:rPr lang="en-US" dirty="0" err="1" smtClean="0"/>
              <a:t>justchina.org</a:t>
            </a:r>
            <a:r>
              <a:rPr lang="en-US" dirty="0" smtClean="0"/>
              <a:t>.</a:t>
            </a:r>
            <a:endParaRPr lang="en-US" dirty="0"/>
          </a:p>
        </p:txBody>
      </p:sp>
    </p:spTree>
    <p:extLst>
      <p:ext uri="{BB962C8B-B14F-4D97-AF65-F5344CB8AC3E}">
        <p14:creationId xmlns:p14="http://schemas.microsoft.com/office/powerpoint/2010/main" val="2289726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China’s geography consists of a huge landmass, similar to the size of the United States. Most of China is covered with mountains and vast deserts, but the people were still able to make their living due to the river valleys. The Chinese people are extremely dependent on the Huang and the Chang Rivers as their water source. </a:t>
            </a:r>
            <a:endParaRPr lang="en-US" dirty="0" smtClean="0"/>
          </a:p>
          <a:p>
            <a:r>
              <a:rPr lang="en-US" dirty="0"/>
              <a:t>Large settlements were in the China Plain, as it was the perfect place for agriculture. </a:t>
            </a:r>
          </a:p>
        </p:txBody>
      </p:sp>
      <p:sp>
        <p:nvSpPr>
          <p:cNvPr id="3" name="Title 2"/>
          <p:cNvSpPr>
            <a:spLocks noGrp="1"/>
          </p:cNvSpPr>
          <p:nvPr>
            <p:ph type="title"/>
          </p:nvPr>
        </p:nvSpPr>
        <p:spPr/>
        <p:txBody>
          <a:bodyPr/>
          <a:lstStyle/>
          <a:p>
            <a:r>
              <a:rPr lang="en-US" dirty="0" smtClean="0"/>
              <a:t>China’s Geography</a:t>
            </a:r>
            <a:endParaRPr lang="en-US" dirty="0"/>
          </a:p>
        </p:txBody>
      </p:sp>
    </p:spTree>
    <p:extLst>
      <p:ext uri="{BB962C8B-B14F-4D97-AF65-F5344CB8AC3E}">
        <p14:creationId xmlns:p14="http://schemas.microsoft.com/office/powerpoint/2010/main" val="3155574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With travel and trade difficult, ancient China was cut off from other civilizations and developed its own traditions and way of life. </a:t>
            </a:r>
            <a:endParaRPr lang="en-US" dirty="0" smtClean="0"/>
          </a:p>
          <a:p>
            <a:endParaRPr lang="en-US" dirty="0"/>
          </a:p>
        </p:txBody>
      </p:sp>
      <p:sp>
        <p:nvSpPr>
          <p:cNvPr id="3" name="Title 2"/>
          <p:cNvSpPr>
            <a:spLocks noGrp="1"/>
          </p:cNvSpPr>
          <p:nvPr>
            <p:ph type="title"/>
          </p:nvPr>
        </p:nvSpPr>
        <p:spPr/>
        <p:txBody>
          <a:bodyPr/>
          <a:lstStyle/>
          <a:p>
            <a:r>
              <a:rPr lang="en-US" dirty="0" smtClean="0"/>
              <a:t>An Isolated Country</a:t>
            </a:r>
            <a:endParaRPr lang="en-US" dirty="0"/>
          </a:p>
        </p:txBody>
      </p:sp>
    </p:spTree>
    <p:extLst>
      <p:ext uri="{BB962C8B-B14F-4D97-AF65-F5344CB8AC3E}">
        <p14:creationId xmlns:p14="http://schemas.microsoft.com/office/powerpoint/2010/main" val="593703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Shang Dynasty was able to rise to power, because small kingdoms began taking over other smaller kingdoms. Eventually, a person from one of the smaller kingdoms started the Shang Dynasty and was able to expand its empire. </a:t>
            </a:r>
            <a:endParaRPr lang="en-US" dirty="0" smtClean="0"/>
          </a:p>
          <a:p>
            <a:r>
              <a:rPr lang="en-US" dirty="0"/>
              <a:t>The Shang kept power within the family by passing the rule from brother to brother and from youngest brother to son. </a:t>
            </a:r>
          </a:p>
        </p:txBody>
      </p:sp>
      <p:sp>
        <p:nvSpPr>
          <p:cNvPr id="3" name="Title 2"/>
          <p:cNvSpPr>
            <a:spLocks noGrp="1"/>
          </p:cNvSpPr>
          <p:nvPr>
            <p:ph type="title"/>
          </p:nvPr>
        </p:nvSpPr>
        <p:spPr/>
        <p:txBody>
          <a:bodyPr/>
          <a:lstStyle/>
          <a:p>
            <a:r>
              <a:rPr lang="en-US" dirty="0" smtClean="0"/>
              <a:t>The Shang Dynasty</a:t>
            </a:r>
            <a:endParaRPr lang="en-US" dirty="0"/>
          </a:p>
        </p:txBody>
      </p:sp>
    </p:spTree>
    <p:extLst>
      <p:ext uri="{BB962C8B-B14F-4D97-AF65-F5344CB8AC3E}">
        <p14:creationId xmlns:p14="http://schemas.microsoft.com/office/powerpoint/2010/main" val="4128496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Oracle bones had questions written on them. </a:t>
            </a:r>
            <a:endParaRPr lang="en-US" dirty="0" smtClean="0"/>
          </a:p>
          <a:p>
            <a:r>
              <a:rPr lang="en-US" dirty="0" smtClean="0"/>
              <a:t>They </a:t>
            </a:r>
            <a:r>
              <a:rPr lang="en-US" dirty="0"/>
              <a:t>would then be heated and cracked. </a:t>
            </a:r>
            <a:endParaRPr lang="en-US" dirty="0" smtClean="0"/>
          </a:p>
          <a:p>
            <a:r>
              <a:rPr lang="en-US" dirty="0" smtClean="0"/>
              <a:t>The </a:t>
            </a:r>
            <a:r>
              <a:rPr lang="en-US" dirty="0"/>
              <a:t>king or priests would interpret the cracks to get an answer to their question. </a:t>
            </a:r>
          </a:p>
        </p:txBody>
      </p:sp>
      <p:sp>
        <p:nvSpPr>
          <p:cNvPr id="3" name="Title 2"/>
          <p:cNvSpPr>
            <a:spLocks noGrp="1"/>
          </p:cNvSpPr>
          <p:nvPr>
            <p:ph type="title"/>
          </p:nvPr>
        </p:nvSpPr>
        <p:spPr/>
        <p:txBody>
          <a:bodyPr/>
          <a:lstStyle/>
          <a:p>
            <a:r>
              <a:rPr lang="en-US" dirty="0" smtClean="0"/>
              <a:t>Oracle Bones</a:t>
            </a:r>
            <a:endParaRPr lang="en-US" dirty="0"/>
          </a:p>
        </p:txBody>
      </p:sp>
    </p:spTree>
    <p:extLst>
      <p:ext uri="{BB962C8B-B14F-4D97-AF65-F5344CB8AC3E}">
        <p14:creationId xmlns:p14="http://schemas.microsoft.com/office/powerpoint/2010/main" val="4221851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Shang writing system did not have actual words, but rather pictures that represented words or ideas. This was called pictographs. In modern times, the Chinese language is difficult to learn, because it consists of thousands of pictographs. </a:t>
            </a:r>
          </a:p>
        </p:txBody>
      </p:sp>
      <p:sp>
        <p:nvSpPr>
          <p:cNvPr id="3" name="Title 2"/>
          <p:cNvSpPr>
            <a:spLocks noGrp="1"/>
          </p:cNvSpPr>
          <p:nvPr>
            <p:ph type="title"/>
          </p:nvPr>
        </p:nvSpPr>
        <p:spPr/>
        <p:txBody>
          <a:bodyPr/>
          <a:lstStyle/>
          <a:p>
            <a:r>
              <a:rPr lang="en-US" dirty="0" smtClean="0"/>
              <a:t>Writing System</a:t>
            </a:r>
            <a:endParaRPr lang="en-US" dirty="0"/>
          </a:p>
        </p:txBody>
      </p:sp>
    </p:spTree>
    <p:extLst>
      <p:ext uri="{BB962C8B-B14F-4D97-AF65-F5344CB8AC3E}">
        <p14:creationId xmlns:p14="http://schemas.microsoft.com/office/powerpoint/2010/main" val="1722162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Bronze became a very popular metal that was used in China. The Chinese people made decorated pots, cups and weapons out of bronze. </a:t>
            </a:r>
            <a:endParaRPr lang="en-US" dirty="0" smtClean="0"/>
          </a:p>
          <a:p>
            <a:endParaRPr lang="en-US" dirty="0"/>
          </a:p>
        </p:txBody>
      </p:sp>
      <p:sp>
        <p:nvSpPr>
          <p:cNvPr id="3" name="Title 2"/>
          <p:cNvSpPr>
            <a:spLocks noGrp="1"/>
          </p:cNvSpPr>
          <p:nvPr>
            <p:ph type="title"/>
          </p:nvPr>
        </p:nvSpPr>
        <p:spPr/>
        <p:txBody>
          <a:bodyPr/>
          <a:lstStyle/>
          <a:p>
            <a:r>
              <a:rPr lang="en-US" dirty="0" smtClean="0"/>
              <a:t>Bronze</a:t>
            </a:r>
            <a:endParaRPr lang="en-US" dirty="0"/>
          </a:p>
        </p:txBody>
      </p:sp>
      <p:pic>
        <p:nvPicPr>
          <p:cNvPr id="4" name="Picture 3" descr="selected_collection_in_shanghai_museum_gallery_of_chinese_ancient_bronze0accf327013555ae22a6.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199" y="3661824"/>
            <a:ext cx="3240969" cy="2434175"/>
          </a:xfrm>
          <a:prstGeom prst="rect">
            <a:avLst/>
          </a:prstGeom>
        </p:spPr>
      </p:pic>
      <p:sp>
        <p:nvSpPr>
          <p:cNvPr id="5" name="TextBox 4"/>
          <p:cNvSpPr txBox="1"/>
          <p:nvPr/>
        </p:nvSpPr>
        <p:spPr>
          <a:xfrm>
            <a:off x="4514072" y="3552345"/>
            <a:ext cx="4467126" cy="646331"/>
          </a:xfrm>
          <a:prstGeom prst="rect">
            <a:avLst/>
          </a:prstGeom>
          <a:noFill/>
        </p:spPr>
        <p:txBody>
          <a:bodyPr wrap="none" rtlCol="0">
            <a:spAutoFit/>
          </a:bodyPr>
          <a:lstStyle/>
          <a:p>
            <a:r>
              <a:rPr lang="en-US" dirty="0" smtClean="0"/>
              <a:t>Chinese bronze artifact. Image taken from: </a:t>
            </a:r>
          </a:p>
          <a:p>
            <a:r>
              <a:rPr lang="en-US" dirty="0" err="1"/>
              <a:t>arts.cultural-</a:t>
            </a:r>
            <a:r>
              <a:rPr lang="en-US" dirty="0" err="1" smtClean="0"/>
              <a:t>china.com</a:t>
            </a:r>
            <a:r>
              <a:rPr lang="en-US" dirty="0" smtClean="0"/>
              <a:t>.</a:t>
            </a:r>
            <a:endParaRPr lang="en-US" dirty="0"/>
          </a:p>
        </p:txBody>
      </p:sp>
    </p:spTree>
    <p:extLst>
      <p:ext uri="{BB962C8B-B14F-4D97-AF65-F5344CB8AC3E}">
        <p14:creationId xmlns:p14="http://schemas.microsoft.com/office/powerpoint/2010/main" val="98459365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Paper.thmx</Template>
  <TotalTime>35</TotalTime>
  <Words>1161</Words>
  <Application>Microsoft Office PowerPoint</Application>
  <PresentationFormat>On-screen Show (4:3)</PresentationFormat>
  <Paragraphs>79</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Constantia</vt:lpstr>
      <vt:lpstr>Wingdings 2</vt:lpstr>
      <vt:lpstr>Paper</vt:lpstr>
      <vt:lpstr>Chapter 14</vt:lpstr>
      <vt:lpstr>Pic depicting Ancient China. Image taken from: history.cultural-china.com.</vt:lpstr>
      <vt:lpstr>Section 1: Settling Along the Huang River</vt:lpstr>
      <vt:lpstr>China’s Geography</vt:lpstr>
      <vt:lpstr>An Isolated Country</vt:lpstr>
      <vt:lpstr>The Shang Dynasty</vt:lpstr>
      <vt:lpstr>Oracle Bones</vt:lpstr>
      <vt:lpstr>Writing System</vt:lpstr>
      <vt:lpstr>Bronze</vt:lpstr>
      <vt:lpstr>Section 2: China Under the Zhou Dynasty</vt:lpstr>
      <vt:lpstr>The Zhou Ascend to Kings!!!</vt:lpstr>
      <vt:lpstr>The Mandate of Heaven Argument</vt:lpstr>
      <vt:lpstr>The Zhou Government</vt:lpstr>
      <vt:lpstr>Warring States Period</vt:lpstr>
      <vt:lpstr>The Zhou Society</vt:lpstr>
      <vt:lpstr>The Economy</vt:lpstr>
      <vt:lpstr>Section 3: Religions and Beliefs of Ancient China</vt:lpstr>
      <vt:lpstr>Spiritual Traditions</vt:lpstr>
      <vt:lpstr>Worshipping their ancestors….</vt:lpstr>
      <vt:lpstr>Confucius</vt:lpstr>
      <vt:lpstr>Relationships and Confucianism</vt:lpstr>
      <vt:lpstr>Daoism</vt:lpstr>
      <vt:lpstr>Laozi</vt:lpstr>
      <vt:lpstr>Paths to the Dao</vt:lpstr>
    </vt:vector>
  </TitlesOfParts>
  <Company>Ramblewood Middle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14</dc:title>
  <dc:creator>Shafeza Moonab</dc:creator>
  <cp:lastModifiedBy>Elaine J. Docke</cp:lastModifiedBy>
  <cp:revision>11</cp:revision>
  <dcterms:created xsi:type="dcterms:W3CDTF">2012-08-17T02:20:06Z</dcterms:created>
  <dcterms:modified xsi:type="dcterms:W3CDTF">2017-05-16T13:02:08Z</dcterms:modified>
</cp:coreProperties>
</file>