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6" r:id="rId9"/>
    <p:sldId id="264" r:id="rId10"/>
    <p:sldId id="267" r:id="rId11"/>
    <p:sldId id="268" r:id="rId12"/>
    <p:sldId id="269" r:id="rId13"/>
    <p:sldId id="273" r:id="rId14"/>
    <p:sldId id="262" r:id="rId15"/>
    <p:sldId id="263" r:id="rId16"/>
    <p:sldId id="265" r:id="rId17"/>
    <p:sldId id="272" r:id="rId18"/>
    <p:sldId id="271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10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A5782-6A73-844A-B386-3B2080435FBC}" type="datetimeFigureOut">
              <a:rPr lang="en-US" smtClean="0"/>
              <a:pPr/>
              <a:t>9/17/10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89A06-E5C0-034D-AA5A-E7CA6E2898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Scientific Measurements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 Precision</a:t>
            </a:r>
          </a:p>
          <a:p>
            <a:r>
              <a:rPr lang="en-US" dirty="0" smtClean="0"/>
              <a:t>Accuracy</a:t>
            </a:r>
          </a:p>
          <a:p>
            <a:r>
              <a:rPr lang="en-US" dirty="0" smtClean="0"/>
              <a:t>Significant Figures</a:t>
            </a:r>
          </a:p>
          <a:p>
            <a:r>
              <a:rPr lang="en-US" dirty="0" smtClean="0"/>
              <a:t>Count Values</a:t>
            </a:r>
          </a:p>
          <a:p>
            <a:r>
              <a:rPr lang="en-US" dirty="0" smtClean="0"/>
              <a:t>Conversion Factor</a:t>
            </a:r>
          </a:p>
          <a:p>
            <a:r>
              <a:rPr lang="en-US" dirty="0" smtClean="0"/>
              <a:t>Scientific Notation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Calculators do not Identify Significant Figures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Read Summarize paragraph on page 57 &amp; Figure 18.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460032" cy="1665351"/>
          </a:xfrm>
        </p:spPr>
        <p:txBody>
          <a:bodyPr>
            <a:normAutofit/>
          </a:bodyPr>
          <a:lstStyle/>
          <a:p>
            <a:r>
              <a:rPr lang="en-US" dirty="0" smtClean="0"/>
              <a:t>Practice </a:t>
            </a:r>
            <a:r>
              <a:rPr lang="en-US" sz="2667" dirty="0" smtClean="0"/>
              <a:t>– Determine Significant figures in Measurements, Conversion Factors, Count Values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9989"/>
            <a:ext cx="8460032" cy="44522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Measurements have units attached at the end of the numbers: </a:t>
            </a:r>
            <a:r>
              <a:rPr lang="en-US" sz="2400" dirty="0" smtClean="0"/>
              <a:t>Determine the number of significant figures.</a:t>
            </a:r>
          </a:p>
          <a:p>
            <a:pPr lvl="2"/>
            <a:r>
              <a:rPr lang="en-US" sz="1600" dirty="0" smtClean="0"/>
              <a:t>Ex: 35.00 </a:t>
            </a:r>
            <a:r>
              <a:rPr lang="en-US" sz="1600" dirty="0" err="1" smtClean="0"/>
              <a:t>g</a:t>
            </a:r>
            <a:r>
              <a:rPr lang="en-US" sz="1600" dirty="0" smtClean="0"/>
              <a:t> is a measurement</a:t>
            </a:r>
          </a:p>
          <a:p>
            <a:pPr lvl="2">
              <a:buNone/>
            </a:pPr>
            <a:endParaRPr lang="en-US" sz="1600" dirty="0" smtClean="0"/>
          </a:p>
          <a:p>
            <a:r>
              <a:rPr lang="en-US" sz="2400" dirty="0" smtClean="0"/>
              <a:t>Conversion Factor shows equality or equivalents</a:t>
            </a:r>
          </a:p>
          <a:p>
            <a:pPr lvl="3">
              <a:buNone/>
            </a:pPr>
            <a:r>
              <a:rPr lang="en-US" sz="2400" dirty="0" smtClean="0"/>
              <a:t>100 cm  = 1 meter</a:t>
            </a:r>
          </a:p>
          <a:p>
            <a:pPr lvl="3">
              <a:buNone/>
            </a:pPr>
            <a:r>
              <a:rPr lang="en-US" sz="2400" dirty="0" smtClean="0"/>
              <a:t>1000g   = 1 kg</a:t>
            </a:r>
          </a:p>
          <a:p>
            <a:pPr lvl="3">
              <a:buNone/>
            </a:pPr>
            <a:r>
              <a:rPr lang="en-US" sz="2400" dirty="0" smtClean="0"/>
              <a:t>1cm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     = 1 </a:t>
            </a:r>
            <a:r>
              <a:rPr lang="en-US" sz="2400" dirty="0" err="1" smtClean="0"/>
              <a:t>mL</a:t>
            </a:r>
            <a:endParaRPr lang="en-US" sz="2400" dirty="0" smtClean="0"/>
          </a:p>
          <a:p>
            <a:r>
              <a:rPr lang="en-US" sz="2400" b="1" dirty="0" smtClean="0"/>
              <a:t>Numbers from Count Values have no units at the end.</a:t>
            </a:r>
          </a:p>
          <a:p>
            <a:pPr lvl="3">
              <a:buNone/>
            </a:pPr>
            <a:r>
              <a:rPr lang="en-US" sz="2800" b="1" dirty="0" smtClean="0"/>
              <a:t>Ex: 3500 chairs </a:t>
            </a:r>
          </a:p>
          <a:p>
            <a:pPr lvl="1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013472" cy="147941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Rules for Rounding the Answer in calculations using significant Figures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8119"/>
            <a:ext cx="8229600" cy="422804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Rules for multiplication and Division</a:t>
            </a:r>
          </a:p>
          <a:p>
            <a:pPr lvl="1"/>
            <a:r>
              <a:rPr lang="en-US" dirty="0" smtClean="0"/>
              <a:t>Round the answer to the same number digits as the value with the </a:t>
            </a:r>
            <a:r>
              <a:rPr lang="en-US" b="1" dirty="0" smtClean="0"/>
              <a:t>least amount significant figures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Rules for Addition and Subtraction</a:t>
            </a:r>
          </a:p>
          <a:p>
            <a:pPr lvl="1"/>
            <a:r>
              <a:rPr lang="en-US" dirty="0" smtClean="0"/>
              <a:t>Round the answer to the same number of digits as the value with the </a:t>
            </a:r>
            <a:r>
              <a:rPr lang="en-US" b="1" dirty="0" smtClean="0"/>
              <a:t>least number of decimal places</a:t>
            </a:r>
          </a:p>
          <a:p>
            <a:r>
              <a:rPr lang="en-US" dirty="0" smtClean="0"/>
              <a:t>Rules for mixed Operations</a:t>
            </a:r>
          </a:p>
          <a:p>
            <a:pPr>
              <a:buNone/>
            </a:pPr>
            <a:r>
              <a:rPr lang="en-US" dirty="0" smtClean="0"/>
              <a:t>			the answer must be rounded according to the </a:t>
            </a:r>
          </a:p>
          <a:p>
            <a:pPr>
              <a:buNone/>
            </a:pPr>
            <a:r>
              <a:rPr lang="en-US" dirty="0" smtClean="0"/>
              <a:t>			rule of the last operation in the calculation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Scientific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0032" cy="4959474"/>
          </a:xfrm>
        </p:spPr>
        <p:txBody>
          <a:bodyPr>
            <a:normAutofit lnSpcReduction="10000"/>
          </a:bodyPr>
          <a:lstStyle/>
          <a:p>
            <a:pPr lvl="3">
              <a:buNone/>
            </a:pPr>
            <a:r>
              <a:rPr lang="en-US" sz="2800" dirty="0" smtClean="0"/>
              <a:t>Written so that there is one nonzero digit to the left of the decimal and the places moved is shown as an exponent.</a:t>
            </a:r>
          </a:p>
          <a:p>
            <a:pPr lvl="3">
              <a:buNone/>
            </a:pPr>
            <a:r>
              <a:rPr lang="en-US" sz="3200" b="1" dirty="0" smtClean="0"/>
              <a:t>	</a:t>
            </a:r>
            <a:r>
              <a:rPr lang="en-US" sz="2400" b="1" dirty="0" smtClean="0"/>
              <a:t>	M  </a:t>
            </a:r>
            <a:r>
              <a:rPr lang="en-US" sz="2400" b="1" dirty="0" err="1" smtClean="0"/>
              <a:t>x</a:t>
            </a:r>
            <a:r>
              <a:rPr lang="en-US" sz="2400" b="1" dirty="0" smtClean="0"/>
              <a:t>  10</a:t>
            </a:r>
            <a:r>
              <a:rPr lang="en-US" sz="2400" b="1" baseline="30000" dirty="0" smtClean="0"/>
              <a:t>N</a:t>
            </a:r>
          </a:p>
          <a:p>
            <a:pPr lvl="3">
              <a:buNone/>
            </a:pPr>
            <a:r>
              <a:rPr lang="en-US" sz="2400" dirty="0" smtClean="0"/>
              <a:t>			M  = 1  -  9</a:t>
            </a:r>
          </a:p>
          <a:p>
            <a:pPr lvl="3">
              <a:buNone/>
            </a:pPr>
            <a:r>
              <a:rPr lang="en-US" sz="2400" dirty="0" smtClean="0"/>
              <a:t>			N is the exponent and can be either 	    		     		negative or positive.</a:t>
            </a:r>
          </a:p>
          <a:p>
            <a:pPr lvl="3">
              <a:buNone/>
            </a:pPr>
            <a:r>
              <a:rPr lang="en-US" sz="2400" dirty="0" smtClean="0"/>
              <a:t>Ex:  25,000  =  2.5 </a:t>
            </a:r>
            <a:r>
              <a:rPr lang="en-US" sz="2400" dirty="0" err="1" smtClean="0"/>
              <a:t>x</a:t>
            </a:r>
            <a:r>
              <a:rPr lang="en-US" sz="2400" dirty="0" smtClean="0"/>
              <a:t> 10 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 (move the decimal 4 places to the left.)</a:t>
            </a:r>
          </a:p>
          <a:p>
            <a:pPr lvl="3">
              <a:buNone/>
            </a:pPr>
            <a:endParaRPr lang="en-US" sz="2400" dirty="0" smtClean="0"/>
          </a:p>
          <a:p>
            <a:pPr lvl="3">
              <a:buNone/>
            </a:pPr>
            <a:r>
              <a:rPr lang="en-US" sz="2400" dirty="0" smtClean="0"/>
              <a:t>Ex: 0.00025  = 2.5 </a:t>
            </a:r>
            <a:r>
              <a:rPr lang="en-US" sz="2400" dirty="0" err="1" smtClean="0"/>
              <a:t>x</a:t>
            </a:r>
            <a:r>
              <a:rPr lang="en-US" sz="2400" dirty="0" smtClean="0"/>
              <a:t> 10</a:t>
            </a:r>
            <a:r>
              <a:rPr lang="en-US" sz="2400" baseline="30000" dirty="0" smtClean="0"/>
              <a:t>-4 </a:t>
            </a:r>
            <a:r>
              <a:rPr lang="en-US" sz="2800" baseline="30000" dirty="0" smtClean="0"/>
              <a:t>( move the decimal 4 places to 															the right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Scientific Notation</a:t>
            </a:r>
            <a:br>
              <a:rPr lang="en-US" dirty="0" smtClean="0"/>
            </a:br>
            <a:r>
              <a:rPr lang="en-US" sz="2667" dirty="0" smtClean="0"/>
              <a:t>Method used to shorten very large or very small numbers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5" indent="-342900"/>
            <a:r>
              <a:rPr lang="en-US" sz="3200" dirty="0" smtClean="0"/>
              <a:t>6,023,000,000,000,000,000,000,00</a:t>
            </a:r>
          </a:p>
          <a:p>
            <a:pPr marL="342900" lvl="5" indent="-342900">
              <a:buNone/>
            </a:pPr>
            <a:r>
              <a:rPr lang="en-US" sz="3200" dirty="0" smtClean="0"/>
              <a:t>	  = 6.023 x 10</a:t>
            </a:r>
            <a:r>
              <a:rPr lang="en-US" sz="3200" baseline="30000" dirty="0" smtClean="0"/>
              <a:t>23 </a:t>
            </a:r>
            <a:r>
              <a:rPr lang="en-US" sz="3200" dirty="0" smtClean="0"/>
              <a:t>= </a:t>
            </a:r>
            <a:r>
              <a:rPr lang="en-US" dirty="0" smtClean="0"/>
              <a:t>the number of atoms in 12 grams of  Carbon or 1 mole of Carbon – has 4 significant figures</a:t>
            </a:r>
            <a:endParaRPr lang="en-US" baseline="30000" dirty="0" smtClean="0"/>
          </a:p>
          <a:p>
            <a:pPr marL="342900" lvl="5" indent="-342900"/>
            <a:endParaRPr lang="en-US" sz="3200" baseline="30000" dirty="0" smtClean="0"/>
          </a:p>
          <a:p>
            <a:pPr marL="342900" lvl="5" indent="-342900"/>
            <a:r>
              <a:rPr lang="en-US" sz="3600" dirty="0" smtClean="0"/>
              <a:t>350,000,000 = 3.5 x 10</a:t>
            </a:r>
            <a:r>
              <a:rPr lang="en-US" sz="3600" baseline="30000" dirty="0" smtClean="0"/>
              <a:t>8 </a:t>
            </a:r>
            <a:r>
              <a:rPr lang="en-US" sz="3600" dirty="0" smtClean="0"/>
              <a:t>m/s </a:t>
            </a:r>
            <a:r>
              <a:rPr lang="en-US" sz="2800" dirty="0" smtClean="0"/>
              <a:t>– the speed of light in a vacuum – has 2 significant figures.</a:t>
            </a:r>
          </a:p>
          <a:p>
            <a:pPr marL="342900" lvl="5" indent="-342900"/>
            <a:endParaRPr lang="en-US" sz="2800" dirty="0" smtClean="0"/>
          </a:p>
          <a:p>
            <a:pPr marL="342900" lvl="5" indent="-342900"/>
            <a:r>
              <a:rPr lang="en-US" sz="2800" dirty="0" smtClean="0"/>
              <a:t>0.000 000 000 000 000 000 000 000 001 673 kg or 1.673 x 10 </a:t>
            </a:r>
            <a:r>
              <a:rPr lang="en-US" sz="2800" baseline="30000" dirty="0" smtClean="0"/>
              <a:t>-27</a:t>
            </a:r>
            <a:r>
              <a:rPr lang="en-US" sz="2800" dirty="0" smtClean="0"/>
              <a:t> kg – the mass of proton has 4 significant figures.</a:t>
            </a:r>
          </a:p>
          <a:p>
            <a:pPr marL="342900" lvl="5" indent="-342900">
              <a:buNone/>
            </a:pPr>
            <a:endParaRPr lang="en-US" sz="3600" baseline="30000" dirty="0" smtClean="0"/>
          </a:p>
          <a:p>
            <a:pPr marL="342900" lvl="5" indent="-342900"/>
            <a:endParaRPr lang="en-US" sz="3600" baseline="30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Rules for Using Scientific Notation</a:t>
            </a:r>
            <a:br>
              <a:rPr lang="en-US" dirty="0" smtClean="0"/>
            </a:br>
            <a:r>
              <a:rPr lang="en-US" sz="3111" dirty="0" smtClean="0"/>
              <a:t>copy toolkit #3 p.62 </a:t>
            </a:r>
            <a:endParaRPr lang="en-US" sz="311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903647"/>
          </a:xfrm>
        </p:spPr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The exponents are count values and are not significant.</a:t>
            </a:r>
          </a:p>
          <a:p>
            <a:pPr lvl="1"/>
            <a:r>
              <a:rPr lang="en-US" sz="6400" dirty="0" smtClean="0"/>
              <a:t>Ex: 8370 L = 8.37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3</a:t>
            </a:r>
            <a:r>
              <a:rPr lang="en-US" sz="6400" dirty="0" smtClean="0"/>
              <a:t> L (has 3  sig. fig.)</a:t>
            </a:r>
          </a:p>
          <a:p>
            <a:pPr lvl="1"/>
            <a:endParaRPr lang="en-US" sz="6400" dirty="0" smtClean="0"/>
          </a:p>
          <a:p>
            <a:r>
              <a:rPr lang="en-US" sz="6400" dirty="0" smtClean="0"/>
              <a:t>Only the digits in the first factors are significant.</a:t>
            </a:r>
          </a:p>
          <a:p>
            <a:pPr lvl="1"/>
            <a:r>
              <a:rPr lang="en-US" sz="6400" dirty="0" smtClean="0"/>
              <a:t> Ex: 8.37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3</a:t>
            </a:r>
            <a:r>
              <a:rPr lang="en-US" sz="6400" dirty="0" smtClean="0"/>
              <a:t> L (has 3 sig. fig.)</a:t>
            </a:r>
          </a:p>
          <a:p>
            <a:pPr lvl="1"/>
            <a:endParaRPr lang="en-US" sz="6400" dirty="0" smtClean="0"/>
          </a:p>
          <a:p>
            <a:r>
              <a:rPr lang="en-US" sz="6400" dirty="0" smtClean="0"/>
              <a:t>To add and subtract the first factors  - the values must have the same exponent .</a:t>
            </a:r>
          </a:p>
          <a:p>
            <a:pPr lvl="1"/>
            <a:r>
              <a:rPr lang="en-US" sz="6400" dirty="0" smtClean="0"/>
              <a:t>Ex:( 3.76 </a:t>
            </a:r>
            <a:r>
              <a:rPr lang="en-US" sz="6400" dirty="0" err="1" smtClean="0"/>
              <a:t>x</a:t>
            </a:r>
            <a:r>
              <a:rPr lang="en-US" sz="6400" dirty="0" smtClean="0"/>
              <a:t> 10</a:t>
            </a:r>
            <a:r>
              <a:rPr lang="en-US" sz="6400" baseline="30000" dirty="0" smtClean="0"/>
              <a:t>5 </a:t>
            </a:r>
            <a:r>
              <a:rPr lang="en-US" sz="6400" dirty="0" err="1" smtClean="0"/>
              <a:t>m</a:t>
            </a:r>
            <a:r>
              <a:rPr lang="en-US" sz="6400" dirty="0" smtClean="0"/>
              <a:t>) + (2.50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5 </a:t>
            </a:r>
            <a:r>
              <a:rPr lang="en-US" sz="6400" dirty="0" err="1" smtClean="0"/>
              <a:t>m</a:t>
            </a:r>
            <a:r>
              <a:rPr lang="en-US" sz="6400" dirty="0" smtClean="0"/>
              <a:t> ) =  6.20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5 </a:t>
            </a:r>
            <a:r>
              <a:rPr lang="en-US" sz="6400" dirty="0" err="1" smtClean="0"/>
              <a:t>m</a:t>
            </a:r>
            <a:endParaRPr lang="en-US" sz="6400" dirty="0" smtClean="0"/>
          </a:p>
          <a:p>
            <a:pPr lvl="1"/>
            <a:r>
              <a:rPr lang="en-US" sz="6400" dirty="0" smtClean="0"/>
              <a:t>Ex: ( 3.76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5</a:t>
            </a:r>
            <a:r>
              <a:rPr lang="en-US" sz="6400" dirty="0" smtClean="0"/>
              <a:t> </a:t>
            </a:r>
            <a:r>
              <a:rPr lang="en-US" sz="6400" dirty="0" err="1" smtClean="0"/>
              <a:t>m</a:t>
            </a:r>
            <a:r>
              <a:rPr lang="en-US" sz="6400" dirty="0" smtClean="0"/>
              <a:t>)  - (2.50 </a:t>
            </a:r>
            <a:r>
              <a:rPr lang="en-US" sz="6400" dirty="0" err="1" smtClean="0"/>
              <a:t>x</a:t>
            </a:r>
            <a:r>
              <a:rPr lang="en-US" sz="6400" dirty="0" smtClean="0"/>
              <a:t> 10</a:t>
            </a:r>
            <a:r>
              <a:rPr lang="en-US" sz="6400" baseline="30000" dirty="0" smtClean="0"/>
              <a:t>5</a:t>
            </a:r>
            <a:r>
              <a:rPr lang="en-US" sz="6400" dirty="0" smtClean="0"/>
              <a:t> </a:t>
            </a:r>
            <a:r>
              <a:rPr lang="en-US" sz="6400" dirty="0" err="1" smtClean="0"/>
              <a:t>m</a:t>
            </a:r>
            <a:r>
              <a:rPr lang="en-US" sz="6400" dirty="0" smtClean="0"/>
              <a:t>)  = 1.26 </a:t>
            </a:r>
            <a:r>
              <a:rPr lang="en-US" sz="6400" dirty="0" err="1" smtClean="0"/>
              <a:t>x</a:t>
            </a:r>
            <a:r>
              <a:rPr lang="en-US" sz="6400" dirty="0" smtClean="0"/>
              <a:t> 10</a:t>
            </a:r>
            <a:r>
              <a:rPr lang="en-US" sz="6400" baseline="30000" dirty="0" smtClean="0"/>
              <a:t>5 </a:t>
            </a:r>
            <a:r>
              <a:rPr lang="en-US" sz="6400" baseline="30000" dirty="0" err="1" smtClean="0"/>
              <a:t>m</a:t>
            </a:r>
            <a:endParaRPr lang="en-US" sz="6400" dirty="0" smtClean="0"/>
          </a:p>
          <a:p>
            <a:pPr lvl="2">
              <a:buNone/>
            </a:pPr>
            <a:r>
              <a:rPr lang="en-US" sz="6400" dirty="0" smtClean="0"/>
              <a:t>	</a:t>
            </a:r>
          </a:p>
          <a:p>
            <a:r>
              <a:rPr lang="en-US" sz="6400" dirty="0" smtClean="0"/>
              <a:t>To multiply - only the first factors are multiplied and the exponents are added.</a:t>
            </a:r>
          </a:p>
          <a:p>
            <a:pPr lvl="1"/>
            <a:r>
              <a:rPr lang="en-US" sz="6400" dirty="0" smtClean="0"/>
              <a:t>Ex:( 5.23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6 </a:t>
            </a:r>
            <a:r>
              <a:rPr lang="en-US" sz="6400" dirty="0" smtClean="0"/>
              <a:t>mm)  X  (7.1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-2 </a:t>
            </a:r>
            <a:r>
              <a:rPr lang="en-US" sz="6400" dirty="0" smtClean="0"/>
              <a:t>mm)  = (5.23 </a:t>
            </a:r>
            <a:r>
              <a:rPr lang="en-US" sz="6400" dirty="0" err="1" smtClean="0"/>
              <a:t>x</a:t>
            </a:r>
            <a:r>
              <a:rPr lang="en-US" sz="6400" dirty="0" smtClean="0"/>
              <a:t> 7.1) (10</a:t>
            </a:r>
            <a:r>
              <a:rPr lang="en-US" sz="6400" baseline="30000" dirty="0" smtClean="0"/>
              <a:t>6 </a:t>
            </a:r>
            <a:r>
              <a:rPr lang="en-US" sz="6400" dirty="0" smtClean="0"/>
              <a:t>+ 10</a:t>
            </a:r>
            <a:r>
              <a:rPr lang="en-US" sz="6400" baseline="30000" dirty="0" smtClean="0"/>
              <a:t>-2 </a:t>
            </a:r>
            <a:r>
              <a:rPr lang="en-US" sz="6400" dirty="0" smtClean="0"/>
              <a:t>)</a:t>
            </a:r>
          </a:p>
          <a:p>
            <a:pPr lvl="2"/>
            <a:r>
              <a:rPr lang="en-US" sz="6400" dirty="0" smtClean="0"/>
              <a:t>=  37.133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4 </a:t>
            </a:r>
            <a:r>
              <a:rPr lang="en-US" sz="6400" dirty="0" smtClean="0"/>
              <a:t>mm</a:t>
            </a:r>
            <a:r>
              <a:rPr lang="en-US" sz="6400" baseline="30000" dirty="0" smtClean="0"/>
              <a:t>2</a:t>
            </a:r>
            <a:r>
              <a:rPr lang="en-US" sz="6400" dirty="0" smtClean="0"/>
              <a:t>  ( Adjust to two  sig. fig)</a:t>
            </a:r>
          </a:p>
          <a:p>
            <a:pPr lvl="1">
              <a:buNone/>
            </a:pPr>
            <a:r>
              <a:rPr lang="en-US" sz="6400" dirty="0" smtClean="0"/>
              <a:t>		    = 3.7 </a:t>
            </a:r>
            <a:r>
              <a:rPr lang="en-US" sz="6400" dirty="0" err="1" smtClean="0"/>
              <a:t>x</a:t>
            </a:r>
            <a:r>
              <a:rPr lang="en-US" sz="6400" dirty="0" smtClean="0"/>
              <a:t> 10</a:t>
            </a:r>
            <a:r>
              <a:rPr lang="en-US" sz="6400" baseline="30000" dirty="0" smtClean="0"/>
              <a:t> 5</a:t>
            </a:r>
            <a:r>
              <a:rPr lang="en-US" sz="6400" dirty="0" smtClean="0"/>
              <a:t> mm</a:t>
            </a:r>
            <a:r>
              <a:rPr lang="en-US" sz="6400" baseline="30000" dirty="0" smtClean="0"/>
              <a:t>2</a:t>
            </a:r>
            <a:endParaRPr lang="en-US" dirty="0" smtClean="0"/>
          </a:p>
          <a:p>
            <a:endParaRPr lang="en-US" sz="6400" dirty="0" smtClean="0"/>
          </a:p>
          <a:p>
            <a:r>
              <a:rPr lang="en-US" sz="6400" dirty="0" smtClean="0"/>
              <a:t>To divide  - only the first factors are divided and the exponents are subtracted.	</a:t>
            </a:r>
          </a:p>
          <a:p>
            <a:pPr lvl="1"/>
            <a:r>
              <a:rPr lang="en-US" sz="6400" dirty="0" smtClean="0"/>
              <a:t>Ex</a:t>
            </a:r>
            <a:r>
              <a:rPr lang="en-US" sz="6400" u="sng" dirty="0" smtClean="0"/>
              <a:t>:  5.44 </a:t>
            </a:r>
            <a:r>
              <a:rPr lang="en-US" sz="6400" u="sng" dirty="0" err="1" smtClean="0"/>
              <a:t>x</a:t>
            </a:r>
            <a:r>
              <a:rPr lang="en-US" sz="6400" u="sng" dirty="0" smtClean="0"/>
              <a:t> 10</a:t>
            </a:r>
            <a:r>
              <a:rPr lang="en-US" sz="6400" u="sng" baseline="30000" dirty="0" smtClean="0"/>
              <a:t>7 </a:t>
            </a:r>
            <a:r>
              <a:rPr lang="en-US" sz="6400" u="sng" dirty="0" err="1" smtClean="0"/>
              <a:t>g</a:t>
            </a:r>
            <a:r>
              <a:rPr lang="en-US" sz="6400" u="sng" dirty="0" smtClean="0"/>
              <a:t>  </a:t>
            </a:r>
            <a:r>
              <a:rPr lang="en-US" sz="6400" dirty="0" smtClean="0"/>
              <a:t>	= </a:t>
            </a:r>
            <a:r>
              <a:rPr lang="en-US" sz="6400" u="sng" dirty="0" smtClean="0"/>
              <a:t>5.44</a:t>
            </a:r>
            <a:r>
              <a:rPr lang="en-US" sz="6400" dirty="0" smtClean="0"/>
              <a:t>    X 10 </a:t>
            </a:r>
            <a:r>
              <a:rPr lang="en-US" sz="6400" baseline="30000" dirty="0" smtClean="0"/>
              <a:t>7 – 4   </a:t>
            </a:r>
            <a:r>
              <a:rPr lang="en-US" sz="6400" dirty="0" err="1" smtClean="0"/>
              <a:t>g/mL</a:t>
            </a:r>
            <a:r>
              <a:rPr lang="en-US" sz="6400" baseline="30000" dirty="0" smtClean="0"/>
              <a:t> </a:t>
            </a:r>
            <a:r>
              <a:rPr lang="en-US" sz="6400" dirty="0" smtClean="0"/>
              <a:t> = 0.6716049383 </a:t>
            </a:r>
            <a:r>
              <a:rPr lang="en-US" sz="6400" dirty="0" err="1" smtClean="0"/>
              <a:t>x</a:t>
            </a:r>
            <a:r>
              <a:rPr lang="en-US" sz="6400" dirty="0" smtClean="0"/>
              <a:t>  10 </a:t>
            </a:r>
            <a:r>
              <a:rPr lang="en-US" sz="6400" baseline="30000" dirty="0" smtClean="0"/>
              <a:t>3  </a:t>
            </a:r>
            <a:r>
              <a:rPr lang="en-US" sz="6400" dirty="0" err="1" smtClean="0"/>
              <a:t>g/mL</a:t>
            </a:r>
            <a:endParaRPr lang="en-US" sz="6400" baseline="30000" dirty="0" smtClean="0"/>
          </a:p>
          <a:p>
            <a:pPr lvl="1">
              <a:buNone/>
            </a:pPr>
            <a:r>
              <a:rPr lang="en-US" sz="6400" baseline="30000" dirty="0" smtClean="0"/>
              <a:t>                </a:t>
            </a:r>
            <a:r>
              <a:rPr lang="en-US" sz="6400" dirty="0" smtClean="0"/>
              <a:t> 8.1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4 </a:t>
            </a:r>
            <a:r>
              <a:rPr lang="en-US" sz="6400" dirty="0" smtClean="0"/>
              <a:t> </a:t>
            </a:r>
            <a:r>
              <a:rPr lang="en-US" sz="6400" dirty="0" err="1" smtClean="0"/>
              <a:t>mL</a:t>
            </a:r>
            <a:r>
              <a:rPr lang="en-US" sz="6400" dirty="0" smtClean="0"/>
              <a:t>	    8.1</a:t>
            </a:r>
            <a:endParaRPr lang="en-US" sz="6400" baseline="30000" dirty="0" smtClean="0"/>
          </a:p>
          <a:p>
            <a:pPr lvl="1">
              <a:buNone/>
            </a:pPr>
            <a:r>
              <a:rPr lang="en-US" sz="6400" baseline="30000" dirty="0" smtClean="0"/>
              <a:t>  </a:t>
            </a:r>
            <a:r>
              <a:rPr lang="en-US" sz="6400" dirty="0" smtClean="0"/>
              <a:t>     </a:t>
            </a:r>
          </a:p>
          <a:p>
            <a:pPr lvl="1">
              <a:buNone/>
            </a:pPr>
            <a:r>
              <a:rPr lang="en-US" sz="6400" dirty="0" smtClean="0"/>
              <a:t>=  6.7 </a:t>
            </a:r>
            <a:r>
              <a:rPr lang="en-US" sz="6400" dirty="0" err="1" smtClean="0"/>
              <a:t>x</a:t>
            </a:r>
            <a:r>
              <a:rPr lang="en-US" sz="6400" dirty="0" smtClean="0"/>
              <a:t> 10 </a:t>
            </a:r>
            <a:r>
              <a:rPr lang="en-US" sz="6400" baseline="30000" dirty="0" smtClean="0"/>
              <a:t>2</a:t>
            </a:r>
            <a:r>
              <a:rPr lang="en-US" sz="6400" dirty="0" smtClean="0"/>
              <a:t>	</a:t>
            </a:r>
            <a:r>
              <a:rPr lang="en-US" sz="6400" dirty="0" err="1" smtClean="0"/>
              <a:t>g</a:t>
            </a:r>
            <a:r>
              <a:rPr lang="en-US" sz="6400" dirty="0" smtClean="0"/>
              <a:t>/ml	   ( Adjusted to 2 sig. fig.) </a:t>
            </a:r>
            <a:endParaRPr lang="en-US" sz="6400" u="sng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Scientific Notation to eliminate  zeros that are place 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2400 =  2.4 x 10</a:t>
            </a:r>
            <a:r>
              <a:rPr lang="en-US" baseline="30000" dirty="0" smtClean="0"/>
              <a:t>3 </a:t>
            </a:r>
            <a:r>
              <a:rPr lang="en-US" sz="2800" dirty="0" smtClean="0"/>
              <a:t>(has 2 significant figures)</a:t>
            </a:r>
          </a:p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750 000</a:t>
            </a:r>
            <a:r>
              <a:rPr lang="en-US" sz="3600" dirty="0" smtClean="0"/>
              <a:t>.</a:t>
            </a:r>
            <a:r>
              <a:rPr lang="en-US" sz="2800" dirty="0" smtClean="0"/>
              <a:t>  = 7.50000 x 10 </a:t>
            </a:r>
            <a:r>
              <a:rPr lang="en-US" sz="2800" baseline="30000" dirty="0" smtClean="0"/>
              <a:t>5</a:t>
            </a:r>
            <a:r>
              <a:rPr lang="en-US" sz="2800" dirty="0" smtClean="0"/>
              <a:t> </a:t>
            </a:r>
            <a:r>
              <a:rPr lang="en-US" sz="2400" dirty="0" smtClean="0"/>
              <a:t>(has 6 significant figures)</a:t>
            </a:r>
          </a:p>
          <a:p>
            <a:endParaRPr lang="en-US" sz="2400" dirty="0" smtClean="0"/>
          </a:p>
          <a:p>
            <a:r>
              <a:rPr lang="en-US" sz="2400" dirty="0" smtClean="0"/>
              <a:t>750 000   = 7.5  X  10</a:t>
            </a:r>
            <a:r>
              <a:rPr lang="en-US" sz="2400" baseline="30000" dirty="0" smtClean="0"/>
              <a:t>5   </a:t>
            </a:r>
            <a:r>
              <a:rPr lang="en-US" sz="2400" dirty="0" smtClean="0"/>
              <a:t> has 2 significant figures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terms – Scientific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Explain each term and include at least one key example.</a:t>
            </a:r>
          </a:p>
          <a:p>
            <a:pPr lvl="1"/>
            <a:r>
              <a:rPr lang="en-US" sz="2400" dirty="0" smtClean="0"/>
              <a:t>Accuracy</a:t>
            </a:r>
          </a:p>
          <a:p>
            <a:pPr lvl="1"/>
            <a:r>
              <a:rPr lang="en-US" sz="2400" dirty="0" smtClean="0"/>
              <a:t>Precision </a:t>
            </a:r>
          </a:p>
          <a:p>
            <a:pPr lvl="1"/>
            <a:r>
              <a:rPr lang="en-US" sz="2400" dirty="0" smtClean="0"/>
              <a:t>Significant Figures of a Measurement</a:t>
            </a:r>
          </a:p>
          <a:p>
            <a:pPr lvl="1"/>
            <a:r>
              <a:rPr lang="en-US" sz="2400" dirty="0" smtClean="0"/>
              <a:t>Significant Digits</a:t>
            </a:r>
          </a:p>
          <a:p>
            <a:pPr lvl="1"/>
            <a:r>
              <a:rPr lang="en-US" sz="2400" dirty="0" smtClean="0"/>
              <a:t>Certain Digits of a Measurement</a:t>
            </a:r>
          </a:p>
          <a:p>
            <a:pPr lvl="1"/>
            <a:r>
              <a:rPr lang="en-US" sz="2400" dirty="0" smtClean="0"/>
              <a:t>Uncertain Digits of a Measurement</a:t>
            </a:r>
          </a:p>
          <a:p>
            <a:pPr lvl="1"/>
            <a:r>
              <a:rPr lang="en-US" sz="2400" dirty="0" smtClean="0"/>
              <a:t>Count Values</a:t>
            </a:r>
          </a:p>
          <a:p>
            <a:pPr lvl="1"/>
            <a:r>
              <a:rPr lang="en-US" sz="2400" dirty="0" smtClean="0"/>
              <a:t>Conversion Factors</a:t>
            </a:r>
          </a:p>
          <a:p>
            <a:pPr lvl="1"/>
            <a:r>
              <a:rPr lang="en-US" sz="2400" dirty="0" smtClean="0"/>
              <a:t>Dimensional Analysis</a:t>
            </a:r>
          </a:p>
          <a:p>
            <a:pPr lvl="1"/>
            <a:r>
              <a:rPr lang="en-US" sz="2400" dirty="0" smtClean="0"/>
              <a:t>Scientific Notation</a:t>
            </a:r>
          </a:p>
          <a:p>
            <a:pPr lvl="1"/>
            <a:r>
              <a:rPr lang="en-US" sz="2400" dirty="0" smtClean="0"/>
              <a:t>Negative Exponents</a:t>
            </a:r>
          </a:p>
          <a:p>
            <a:pPr lvl="1"/>
            <a:r>
              <a:rPr lang="en-US" sz="2400" dirty="0" smtClean="0"/>
              <a:t>Positive Exponents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906591" cy="5257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Measurements – Practice Problems			9/13/10 – 9/17/10</a:t>
            </a:r>
          </a:p>
          <a:p>
            <a:r>
              <a:rPr lang="en-US" dirty="0" smtClean="0"/>
              <a:t> </a:t>
            </a:r>
          </a:p>
          <a:p>
            <a:r>
              <a:rPr lang="en-US" u="sng" dirty="0" smtClean="0"/>
              <a:t>Name:							Period:			</a:t>
            </a:r>
            <a:endParaRPr lang="en-US" dirty="0" smtClean="0"/>
          </a:p>
          <a:p>
            <a:r>
              <a:rPr lang="en-US" dirty="0" smtClean="0"/>
              <a:t>1. How many Significant Figures are in each measurement?</a:t>
            </a:r>
          </a:p>
          <a:p>
            <a:r>
              <a:rPr lang="en-US" dirty="0" smtClean="0"/>
              <a:t>	a. 28.6 </a:t>
            </a:r>
            <a:r>
              <a:rPr lang="en-US" dirty="0" err="1" smtClean="0"/>
              <a:t>g</a:t>
            </a:r>
            <a:r>
              <a:rPr lang="en-US" dirty="0" smtClean="0"/>
              <a:t>  = 3 significant figures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3440. Cm =  4 sig fig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c</a:t>
            </a:r>
            <a:r>
              <a:rPr lang="en-US" dirty="0" smtClean="0"/>
              <a:t>. 0.046 04  L  = 4 sig fig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d</a:t>
            </a:r>
            <a:r>
              <a:rPr lang="en-US" dirty="0" smtClean="0"/>
              <a:t>. 910 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2. How many Significant Figures are in each number and conversion factor?</a:t>
            </a:r>
          </a:p>
          <a:p>
            <a:r>
              <a:rPr lang="en-US" dirty="0" smtClean="0"/>
              <a:t>	a. 3600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100 cm  = 1 meter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c</a:t>
            </a:r>
            <a:r>
              <a:rPr lang="en-US" dirty="0" smtClean="0"/>
              <a:t>. 1,500 marbles</a:t>
            </a:r>
          </a:p>
          <a:p>
            <a:endParaRPr lang="en-US" dirty="0" smtClean="0"/>
          </a:p>
          <a:p>
            <a:r>
              <a:rPr lang="en-US" dirty="0" smtClean="0"/>
              <a:t>3. Round the answer of the following multiplication problems</a:t>
            </a:r>
          </a:p>
          <a:p>
            <a:r>
              <a:rPr lang="en-US" dirty="0" smtClean="0"/>
              <a:t>	a. 12  </a:t>
            </a:r>
            <a:r>
              <a:rPr lang="en-US" dirty="0" err="1" smtClean="0"/>
              <a:t>m</a:t>
            </a:r>
            <a:r>
              <a:rPr lang="en-US" dirty="0" smtClean="0"/>
              <a:t>  </a:t>
            </a:r>
            <a:r>
              <a:rPr lang="en-US" dirty="0" err="1" smtClean="0"/>
              <a:t>x</a:t>
            </a:r>
            <a:r>
              <a:rPr lang="en-US" dirty="0" smtClean="0"/>
              <a:t>  6.41 </a:t>
            </a:r>
            <a:r>
              <a:rPr lang="en-US" dirty="0" err="1" smtClean="0"/>
              <a:t>m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 4.92 L </a:t>
            </a:r>
            <a:r>
              <a:rPr lang="en-US" dirty="0" err="1" smtClean="0"/>
              <a:t>x</a:t>
            </a:r>
            <a:r>
              <a:rPr lang="en-US" dirty="0" smtClean="0"/>
              <a:t> 1.5 L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4. Round the answer of the following division problems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	16.25g/ 5.1422 </a:t>
            </a:r>
            <a:r>
              <a:rPr lang="en-US" dirty="0" err="1" smtClean="0"/>
              <a:t>mL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5. Round the answers of the subtraction problems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	a. 7.023g  – 4.62g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8.56 mg -  1.3 mg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6. Round the answer in the addition problems.</a:t>
            </a:r>
          </a:p>
          <a:p>
            <a:r>
              <a:rPr lang="en-US" dirty="0" smtClean="0"/>
              <a:t>	a. 11.54 </a:t>
            </a:r>
            <a:r>
              <a:rPr lang="en-US" dirty="0" err="1" smtClean="0"/>
              <a:t>g</a:t>
            </a:r>
            <a:r>
              <a:rPr lang="en-US" dirty="0" smtClean="0"/>
              <a:t> – 2.867 </a:t>
            </a:r>
            <a:r>
              <a:rPr lang="en-US" dirty="0" err="1" smtClean="0"/>
              <a:t>g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7. Write the long form of the following numbers written in Scientific notation and tell how many significant figures are there.</a:t>
            </a:r>
          </a:p>
          <a:p>
            <a:r>
              <a:rPr lang="en-US" dirty="0" smtClean="0"/>
              <a:t>a. 4.000 05 </a:t>
            </a:r>
            <a:r>
              <a:rPr lang="en-US" dirty="0" err="1" smtClean="0"/>
              <a:t>x</a:t>
            </a:r>
            <a:r>
              <a:rPr lang="en-US" dirty="0" smtClean="0"/>
              <a:t> 10</a:t>
            </a:r>
            <a:r>
              <a:rPr lang="en-US" baseline="30000" dirty="0" smtClean="0"/>
              <a:t>7 </a:t>
            </a:r>
            <a:r>
              <a:rPr lang="en-US" dirty="0" smtClean="0"/>
              <a:t> mg	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2.03 </a:t>
            </a:r>
            <a:r>
              <a:rPr lang="en-US" dirty="0" err="1" smtClean="0"/>
              <a:t>x</a:t>
            </a:r>
            <a:r>
              <a:rPr lang="en-US" dirty="0" smtClean="0"/>
              <a:t> 10 </a:t>
            </a:r>
            <a:r>
              <a:rPr lang="en-US" baseline="30000" dirty="0" smtClean="0"/>
              <a:t>-4 </a:t>
            </a:r>
            <a:r>
              <a:rPr lang="en-US" dirty="0" smtClean="0"/>
              <a:t> </a:t>
            </a:r>
            <a:r>
              <a:rPr lang="en-US" dirty="0" err="1" smtClean="0"/>
              <a:t>g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8. Writes the Scientific Notation and tell how many significant figures are there.</a:t>
            </a:r>
          </a:p>
          <a:p>
            <a:r>
              <a:rPr lang="en-US" dirty="0" smtClean="0"/>
              <a:t>	a. a. 50,000.0 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</a:t>
            </a:r>
            <a:r>
              <a:rPr lang="en-US" dirty="0" smtClean="0"/>
              <a:t>. 0.000 673 0 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Essential Questions about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Are precise measurements always accurate? Explain</a:t>
            </a:r>
          </a:p>
          <a:p>
            <a:endParaRPr lang="en-US" dirty="0" smtClean="0"/>
          </a:p>
          <a:p>
            <a:r>
              <a:rPr lang="en-US" dirty="0" smtClean="0"/>
              <a:t>Are accurate measurements always precise? Explain.</a:t>
            </a:r>
          </a:p>
          <a:p>
            <a:endParaRPr lang="en-US" dirty="0" smtClean="0"/>
          </a:p>
          <a:p>
            <a:r>
              <a:rPr lang="en-US" dirty="0" smtClean="0"/>
              <a:t>Why are the number of digits you report in a measurement or answer you derived after performing a calculation, important in a chemistry problem?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Measurements are Quantitative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7 Basic Measurements that determine all of the other types of measurements.</a:t>
            </a:r>
          </a:p>
          <a:p>
            <a:pPr lvl="2"/>
            <a:r>
              <a:rPr lang="en-US" sz="1800" dirty="0" smtClean="0"/>
              <a:t>Mass				m           	use kilogram  unit  (use a Balance)</a:t>
            </a:r>
          </a:p>
          <a:p>
            <a:pPr lvl="2"/>
            <a:r>
              <a:rPr lang="en-US" sz="1800" dirty="0" smtClean="0"/>
              <a:t>Length				</a:t>
            </a:r>
            <a:r>
              <a:rPr lang="en-US" sz="1800" i="1" dirty="0"/>
              <a:t>l</a:t>
            </a:r>
            <a:r>
              <a:rPr lang="en-US" sz="1800" dirty="0" smtClean="0"/>
              <a:t>	       	use meters	unit  (use a meter stick)</a:t>
            </a:r>
          </a:p>
          <a:p>
            <a:pPr lvl="2"/>
            <a:r>
              <a:rPr lang="en-US" sz="1800" dirty="0" smtClean="0"/>
              <a:t>Time				t	    	use seconds  	unit  (use a  timer)</a:t>
            </a:r>
          </a:p>
          <a:p>
            <a:pPr lvl="2"/>
            <a:r>
              <a:rPr lang="en-US" sz="1800" dirty="0" smtClean="0"/>
              <a:t>Temperature		T		use Kelvin	unit  (use a thermometer)</a:t>
            </a:r>
          </a:p>
          <a:p>
            <a:pPr lvl="2"/>
            <a:r>
              <a:rPr lang="en-US" sz="1800" dirty="0" smtClean="0"/>
              <a:t>Current			</a:t>
            </a:r>
            <a:r>
              <a:rPr lang="en-US" sz="1800" b="1" dirty="0" smtClean="0"/>
              <a:t>I</a:t>
            </a:r>
            <a:r>
              <a:rPr lang="en-US" sz="1800" dirty="0" smtClean="0"/>
              <a:t>		Use Ampere	unit  (use an Ammeter)</a:t>
            </a:r>
          </a:p>
          <a:p>
            <a:pPr lvl="2"/>
            <a:r>
              <a:rPr lang="en-US" sz="1800" dirty="0" smtClean="0"/>
              <a:t>Light intensity		</a:t>
            </a:r>
            <a:r>
              <a:rPr lang="en-US" sz="1800" b="1" dirty="0" smtClean="0"/>
              <a:t>I </a:t>
            </a:r>
            <a:r>
              <a:rPr lang="en-US" sz="1800" b="1" baseline="-25000" dirty="0" err="1" smtClean="0"/>
              <a:t>v</a:t>
            </a:r>
            <a:r>
              <a:rPr lang="en-US" sz="1800" dirty="0" smtClean="0"/>
              <a:t>		Use Candela	unit  (use a light meter)</a:t>
            </a:r>
          </a:p>
          <a:p>
            <a:pPr lvl="2"/>
            <a:r>
              <a:rPr lang="en-US" sz="1800" dirty="0" smtClean="0"/>
              <a:t>Amount of matter	n		Use mol		unit  (instrument varies)</a:t>
            </a:r>
          </a:p>
          <a:p>
            <a:pPr lvl="2"/>
            <a:endParaRPr lang="en-US" sz="1800" dirty="0" smtClean="0"/>
          </a:p>
          <a:p>
            <a:r>
              <a:rPr lang="en-US" sz="2000" dirty="0" smtClean="0"/>
              <a:t>The other types of measurements are called Derived Measurements because </a:t>
            </a:r>
            <a:r>
              <a:rPr lang="en-US" sz="2000" dirty="0"/>
              <a:t>d</a:t>
            </a:r>
            <a:r>
              <a:rPr lang="en-US" sz="2000" dirty="0" smtClean="0"/>
              <a:t>etermined by a formula that use the basic measurements. </a:t>
            </a:r>
          </a:p>
          <a:p>
            <a:pPr>
              <a:buNone/>
            </a:pPr>
            <a:r>
              <a:rPr lang="en-US" dirty="0" smtClean="0"/>
              <a:t>				Ex: Volume = L. W. H. (cm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		Ex: Density = Mass/Volume (g/cm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515852" cy="177700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Accuracy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556" dirty="0" smtClean="0"/>
              <a:t>means</a:t>
            </a:r>
            <a:r>
              <a:rPr lang="en-US" dirty="0" smtClean="0"/>
              <a:t> </a:t>
            </a:r>
            <a:r>
              <a:rPr lang="en-US" sz="3556" dirty="0" smtClean="0"/>
              <a:t>how close the measurement comes to its true or accepted value.</a:t>
            </a:r>
            <a:endParaRPr lang="en-US" sz="355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8908"/>
            <a:ext cx="8139067" cy="3837255"/>
          </a:xfrm>
        </p:spPr>
        <p:txBody>
          <a:bodyPr/>
          <a:lstStyle/>
          <a:p>
            <a:r>
              <a:rPr lang="en-US" dirty="0" smtClean="0"/>
              <a:t>Applies to properties that have an exact value. Ex: </a:t>
            </a:r>
            <a:r>
              <a:rPr lang="en-US" sz="2400" dirty="0" smtClean="0"/>
              <a:t>- m.p. of ice = 0 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C</a:t>
            </a:r>
          </a:p>
          <a:p>
            <a:pPr lvl="5"/>
            <a:r>
              <a:rPr lang="en-US" sz="2400" dirty="0" smtClean="0"/>
              <a:t>b.p. of water = 100 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C</a:t>
            </a:r>
          </a:p>
          <a:p>
            <a:pPr lvl="5"/>
            <a:r>
              <a:rPr lang="en-US" sz="2400" dirty="0" smtClean="0"/>
              <a:t>Density of water = 1.00g/cm</a:t>
            </a:r>
            <a:r>
              <a:rPr lang="en-US" sz="2400" baseline="30000" dirty="0" smtClean="0"/>
              <a:t>3</a:t>
            </a:r>
          </a:p>
          <a:p>
            <a:pPr lvl="5"/>
            <a:r>
              <a:rPr lang="en-US" sz="2400" dirty="0" smtClean="0"/>
              <a:t>The Specific Heat  of 4.18 J/g.K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to ensure that Measurements are accurate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Have the right apparatuses or equipment.</a:t>
            </a:r>
          </a:p>
          <a:p>
            <a:endParaRPr lang="en-US" dirty="0" smtClean="0"/>
          </a:p>
          <a:p>
            <a:r>
              <a:rPr lang="en-US" dirty="0" smtClean="0"/>
              <a:t>Use the reliable procedures.</a:t>
            </a:r>
          </a:p>
          <a:p>
            <a:endParaRPr lang="en-US" dirty="0" smtClean="0"/>
          </a:p>
          <a:p>
            <a:r>
              <a:rPr lang="en-US" dirty="0" smtClean="0"/>
              <a:t>Repeat the measurement 2 – 3 times.</a:t>
            </a:r>
          </a:p>
          <a:p>
            <a:endParaRPr lang="en-US" dirty="0" smtClean="0"/>
          </a:p>
          <a:p>
            <a:r>
              <a:rPr lang="en-US" dirty="0" smtClean="0"/>
              <a:t>Limit human errors (read all of the certain digits and estimate the last digit only) You are allowed up to 5% of human error.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1378"/>
            <a:ext cx="8917231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Precision</a:t>
            </a:r>
            <a:br>
              <a:rPr lang="en-US" dirty="0" smtClean="0"/>
            </a:br>
            <a:r>
              <a:rPr lang="en-US" sz="3556" dirty="0" smtClean="0"/>
              <a:t>refers to the exactness of a measurement</a:t>
            </a:r>
            <a:endParaRPr lang="en-US" sz="355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849" y="2093513"/>
            <a:ext cx="7326364" cy="442429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Precision depends on how closely measurements of the same quantity made in the same way agree with each other.</a:t>
            </a:r>
          </a:p>
          <a:p>
            <a:endParaRPr lang="en-US" sz="2000" dirty="0" smtClean="0"/>
          </a:p>
          <a:p>
            <a:r>
              <a:rPr lang="en-US" sz="2000" dirty="0" smtClean="0"/>
              <a:t>The measurement must be repeated to ensure its certainty.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Measurements are more precise if the instrument is capable of giving several decimal places based on the divisions on the scale. </a:t>
            </a:r>
            <a:r>
              <a:rPr lang="en-US" sz="2000" b="1" dirty="0" smtClean="0"/>
              <a:t>This does not pertain to calculators –they cannot determine significant figures.</a:t>
            </a:r>
          </a:p>
          <a:p>
            <a:endParaRPr lang="en-US" sz="2000" dirty="0" smtClean="0"/>
          </a:p>
          <a:p>
            <a:r>
              <a:rPr lang="en-US" sz="2000" dirty="0" smtClean="0"/>
              <a:t>CLUE: The more divisions there are between the units numbers of an instrument the greater is the  precision.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9801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Significant Figures</a:t>
            </a:r>
            <a:br>
              <a:rPr lang="en-US" dirty="0" smtClean="0"/>
            </a:br>
            <a:r>
              <a:rPr lang="en-US" sz="3556" dirty="0" smtClean="0"/>
              <a:t>are all the digits that are known with certainty plus one uncertain or estimated digit which is the last digit.</a:t>
            </a:r>
            <a:endParaRPr lang="en-US" sz="355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2668" y="2637827"/>
            <a:ext cx="8111332" cy="3977674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All significant figures in a measurement are determined by the precision of the instrument.		 	</a:t>
            </a:r>
          </a:p>
          <a:p>
            <a:pPr lvl="1"/>
            <a:r>
              <a:rPr lang="en-US" sz="9200" dirty="0" smtClean="0"/>
              <a:t>a. First read  all of the certain digits on the   instrument that you are sure of.</a:t>
            </a:r>
          </a:p>
          <a:p>
            <a:pPr lvl="1">
              <a:buNone/>
            </a:pPr>
            <a:r>
              <a:rPr lang="en-US" sz="9200" dirty="0" smtClean="0"/>
              <a:t>	</a:t>
            </a:r>
            <a:r>
              <a:rPr lang="en-US" sz="9200" dirty="0" err="1" smtClean="0"/>
              <a:t>b</a:t>
            </a:r>
            <a:r>
              <a:rPr lang="en-US" sz="9200" dirty="0" smtClean="0"/>
              <a:t>. Then record the uncertain or estimated digit as the last number in the measurement.</a:t>
            </a:r>
          </a:p>
          <a:p>
            <a:r>
              <a:rPr lang="en-US" sz="9600" dirty="0" smtClean="0"/>
              <a:t>Scientists always interpret the last digit of the measurement as the estimated or uncertain digit. </a:t>
            </a:r>
          </a:p>
          <a:p>
            <a:pPr lvl="1"/>
            <a:r>
              <a:rPr lang="en-US" sz="9600" dirty="0" smtClean="0"/>
              <a:t>If the object falls between two divisions on the scale then record the best estimated value.</a:t>
            </a:r>
          </a:p>
          <a:p>
            <a:pPr lvl="1"/>
            <a:r>
              <a:rPr lang="en-US" sz="9600" dirty="0" smtClean="0"/>
              <a:t>If the object falls exactly on a division of the scale then write zero as the estimated digit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027427" cy="1315308"/>
          </a:xfrm>
        </p:spPr>
        <p:txBody>
          <a:bodyPr>
            <a:noAutofit/>
          </a:bodyPr>
          <a:lstStyle/>
          <a:p>
            <a:r>
              <a:rPr lang="en-US" sz="3600" dirty="0" smtClean="0"/>
              <a:t>Rules for determining Significant Figures (copy Skills-Toolkit #1 –p.57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508"/>
            <a:ext cx="8229600" cy="4535945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Non-zero (1 – 9) are always significant. </a:t>
            </a:r>
          </a:p>
          <a:p>
            <a:pPr lvl="1"/>
            <a:r>
              <a:rPr lang="en-US" sz="2000" dirty="0" smtClean="0"/>
              <a:t>Ex: 5.92 </a:t>
            </a:r>
            <a:r>
              <a:rPr lang="en-US" sz="2000" dirty="0" err="1" smtClean="0"/>
              <a:t>g</a:t>
            </a:r>
            <a:r>
              <a:rPr lang="en-US" sz="2000" dirty="0" smtClean="0"/>
              <a:t> has 3 sig. fig.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Zeros between non-zero digits are always significant. </a:t>
            </a:r>
          </a:p>
          <a:p>
            <a:pPr lvl="1"/>
            <a:r>
              <a:rPr lang="en-US" sz="2000" dirty="0" smtClean="0"/>
              <a:t>Ex: (5.902 </a:t>
            </a:r>
            <a:r>
              <a:rPr lang="en-US" sz="2000" dirty="0" err="1" smtClean="0"/>
              <a:t>g</a:t>
            </a:r>
            <a:r>
              <a:rPr lang="en-US" sz="2000" dirty="0" smtClean="0"/>
              <a:t>) has 4 sig. fig.</a:t>
            </a:r>
          </a:p>
          <a:p>
            <a:pPr lvl="1"/>
            <a:r>
              <a:rPr lang="en-US" sz="2000" dirty="0" smtClean="0"/>
              <a:t>Ex: 5.90002 </a:t>
            </a:r>
            <a:r>
              <a:rPr lang="en-US" sz="2000" dirty="0" err="1" smtClean="0"/>
              <a:t>g</a:t>
            </a:r>
            <a:r>
              <a:rPr lang="en-US" sz="2000" dirty="0" smtClean="0"/>
              <a:t> has 6 sig. fig.</a:t>
            </a:r>
          </a:p>
          <a:p>
            <a:endParaRPr lang="en-US" sz="2400" dirty="0" smtClean="0"/>
          </a:p>
          <a:p>
            <a:r>
              <a:rPr lang="en-US" sz="2400" dirty="0" smtClean="0"/>
              <a:t>Zeros in front of nonzero digits are not significant. </a:t>
            </a:r>
          </a:p>
          <a:p>
            <a:pPr lvl="1"/>
            <a:r>
              <a:rPr lang="en-US" sz="2000" dirty="0" smtClean="0"/>
              <a:t>Ex: 0.00 592 </a:t>
            </a:r>
            <a:r>
              <a:rPr lang="en-US" sz="2000" dirty="0" err="1" smtClean="0"/>
              <a:t>g</a:t>
            </a:r>
            <a:r>
              <a:rPr lang="en-US" sz="2000" dirty="0" smtClean="0"/>
              <a:t> has 3 sig. fig.</a:t>
            </a:r>
          </a:p>
          <a:p>
            <a:pPr lvl="1"/>
            <a:r>
              <a:rPr lang="en-US" sz="2000" dirty="0" smtClean="0"/>
              <a:t>Ex: 0.00 59002 </a:t>
            </a:r>
            <a:r>
              <a:rPr lang="en-US" sz="2000" dirty="0" err="1" smtClean="0"/>
              <a:t>g</a:t>
            </a:r>
            <a:r>
              <a:rPr lang="en-US" sz="2000" dirty="0" smtClean="0"/>
              <a:t> has 5 sig. fig.</a:t>
            </a:r>
          </a:p>
          <a:p>
            <a:endParaRPr lang="en-US" sz="2400" dirty="0" smtClean="0"/>
          </a:p>
          <a:p>
            <a:r>
              <a:rPr lang="en-US" sz="2400" dirty="0" smtClean="0"/>
              <a:t>Zeros at the end of a number and to the right of a decimal are significant.</a:t>
            </a:r>
          </a:p>
          <a:p>
            <a:pPr lvl="1"/>
            <a:r>
              <a:rPr lang="en-US" sz="2000" dirty="0" smtClean="0"/>
              <a:t>Ex:  5920.0  has 5 sig fig</a:t>
            </a:r>
          </a:p>
          <a:p>
            <a:pPr lvl="1"/>
            <a:r>
              <a:rPr lang="en-US" sz="2000" dirty="0" smtClean="0"/>
              <a:t>Ex:  5920.00 has 6 sig. fig.</a:t>
            </a:r>
          </a:p>
          <a:p>
            <a:endParaRPr lang="en-US" sz="2400" dirty="0" smtClean="0"/>
          </a:p>
          <a:p>
            <a:r>
              <a:rPr lang="en-US" sz="2400" dirty="0" smtClean="0"/>
              <a:t>Zero at the end but left of a decimal </a:t>
            </a:r>
            <a:r>
              <a:rPr lang="en-US" sz="2400" b="1" dirty="0" smtClean="0"/>
              <a:t>may not </a:t>
            </a:r>
            <a:r>
              <a:rPr lang="en-US" sz="2400" dirty="0" smtClean="0"/>
              <a:t>be significant.</a:t>
            </a:r>
          </a:p>
          <a:p>
            <a:pPr lvl="1"/>
            <a:r>
              <a:rPr lang="en-US" sz="2000" dirty="0" smtClean="0"/>
              <a:t>Ex:  5920 </a:t>
            </a:r>
            <a:r>
              <a:rPr lang="en-US" sz="2000" dirty="0" err="1" smtClean="0"/>
              <a:t>g</a:t>
            </a:r>
            <a:r>
              <a:rPr lang="en-US" sz="2000" dirty="0" smtClean="0"/>
              <a:t> has 3 sig. fig.</a:t>
            </a:r>
          </a:p>
          <a:p>
            <a:pPr lvl="1"/>
            <a:r>
              <a:rPr lang="en-US" sz="2000" dirty="0" smtClean="0"/>
              <a:t>Ex:  5920. </a:t>
            </a:r>
            <a:r>
              <a:rPr lang="en-US" sz="2000" dirty="0" err="1" smtClean="0"/>
              <a:t>g</a:t>
            </a:r>
            <a:r>
              <a:rPr lang="en-US" sz="2000" dirty="0" smtClean="0"/>
              <a:t> has 4 </a:t>
            </a:r>
            <a:r>
              <a:rPr lang="en-US" sz="2000" dirty="0" err="1" smtClean="0"/>
              <a:t>sig.fig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Zeros to the left of a decimal are significant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If a zero has not been measured  or estimated , it is not significant. Ex: if you round a measurement to the nearest 10. Then 36.57 cm  40 cm. The zero is not significant and 40 has one sig fig.</a:t>
            </a:r>
          </a:p>
          <a:p>
            <a:endParaRPr lang="en-US" sz="2400" dirty="0" smtClean="0"/>
          </a:p>
          <a:p>
            <a:r>
              <a:rPr lang="en-US" sz="2400" dirty="0" smtClean="0"/>
              <a:t>Zeros at the end of a number that was obtained from a count are all significant. Ex: if you  count 100 books then the zeros are significant and the count will have 3 sig. fig.</a:t>
            </a:r>
          </a:p>
          <a:p>
            <a:endParaRPr lang="en-US" sz="2400" dirty="0" smtClean="0"/>
          </a:p>
          <a:p>
            <a:r>
              <a:rPr lang="en-US" sz="2400" dirty="0" smtClean="0"/>
              <a:t>Zeros that occur in a conversion such as </a:t>
            </a:r>
          </a:p>
          <a:p>
            <a:pPr>
              <a:buNone/>
            </a:pPr>
            <a:r>
              <a:rPr lang="en-US" sz="2400" dirty="0" smtClean="0"/>
              <a:t>		1000 mM = 1meter are all significant (1000 has 4 sig. fig.)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/>
              <a:t>Both the count values and conversion factors are said to have unlimited Significant Figures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1894</Words>
  <Application>Microsoft Macintosh PowerPoint</Application>
  <PresentationFormat>On-screen Show (4:3)</PresentationFormat>
  <Paragraphs>208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Scientific Measurements </vt:lpstr>
      <vt:lpstr>Essential Questions about Measurements</vt:lpstr>
      <vt:lpstr>Measurements are Quantitative Data</vt:lpstr>
      <vt:lpstr>Accuracy  means how close the measurement comes to its true or accepted value.</vt:lpstr>
      <vt:lpstr>Ways to ensure that Measurements are accurate</vt:lpstr>
      <vt:lpstr>Precision refers to the exactness of a measurement</vt:lpstr>
      <vt:lpstr>Significant Figures are all the digits that are known with certainty plus one uncertain or estimated digit which is the last digit.</vt:lpstr>
      <vt:lpstr>Rules for determining Significant Figures (copy Skills-Toolkit #1 –p.57</vt:lpstr>
      <vt:lpstr>Zeros to the left of a decimal are significant</vt:lpstr>
      <vt:lpstr>Calculators do not Identify Significant Figures</vt:lpstr>
      <vt:lpstr>Practice – Determine Significant figures in Measurements, Conversion Factors, Count Values</vt:lpstr>
      <vt:lpstr>Rules for Rounding the Answer in calculations using significant Figures</vt:lpstr>
      <vt:lpstr>Format of Scientific Notation</vt:lpstr>
      <vt:lpstr>Scientific Notation Method used to shorten very large or very small numbers</vt:lpstr>
      <vt:lpstr>Rules for Using Scientific Notation copy toolkit #3 p.62 </vt:lpstr>
      <vt:lpstr>Use Scientific Notation to eliminate  zeros that are place holders</vt:lpstr>
      <vt:lpstr>Key terms – Scientific Measurements</vt:lpstr>
      <vt:lpstr>Practice Problems</vt:lpstr>
      <vt:lpstr>Practice Problems</vt:lpstr>
    </vt:vector>
  </TitlesOfParts>
  <Company>School Board of Broward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Measurements </dc:title>
  <dc:creator>Esther E. Edouard</dc:creator>
  <cp:lastModifiedBy>Esther E. Edouard</cp:lastModifiedBy>
  <cp:revision>23</cp:revision>
  <dcterms:created xsi:type="dcterms:W3CDTF">2010-09-17T17:28:37Z</dcterms:created>
  <dcterms:modified xsi:type="dcterms:W3CDTF">2010-09-17T17:36:04Z</dcterms:modified>
</cp:coreProperties>
</file>