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tags/tag3.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tags/tag4.xml" ContentType="application/vnd.openxmlformats-officedocument.presentationml.tags+xml"/>
  <Override PartName="/ppt/notesSlides/notesSlide49.xml" ContentType="application/vnd.openxmlformats-officedocument.presentationml.notesSlide+xml"/>
  <Override PartName="/ppt/tags/tag5.xml" ContentType="application/vnd.openxmlformats-officedocument.presentationml.tags+xml"/>
  <Override PartName="/ppt/notesSlides/notesSlide50.xml" ContentType="application/vnd.openxmlformats-officedocument.presentationml.notesSlide+xml"/>
  <Override PartName="/ppt/tags/tag6.xml" ContentType="application/vnd.openxmlformats-officedocument.presentationml.tags+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7.xml" ContentType="application/vnd.openxmlformats-officedocument.presentationml.tags+xml"/>
  <Override PartName="/ppt/notesSlides/notesSlide54.xml" ContentType="application/vnd.openxmlformats-officedocument.presentationml.notesSlide+xml"/>
  <Override PartName="/ppt/tags/tag8.xml" ContentType="application/vnd.openxmlformats-officedocument.presentationml.tags+xml"/>
  <Override PartName="/ppt/notesSlides/notesSlide55.xml" ContentType="application/vnd.openxmlformats-officedocument.presentationml.notesSlide+xml"/>
  <Override PartName="/ppt/tags/tag9.xml" ContentType="application/vnd.openxmlformats-officedocument.presentationml.tags+xml"/>
  <Override PartName="/ppt/notesSlides/notesSlide56.xml" ContentType="application/vnd.openxmlformats-officedocument.presentationml.notesSlide+xml"/>
  <Override PartName="/ppt/tags/tag10.xml" ContentType="application/vnd.openxmlformats-officedocument.presentationml.tags+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7" r:id="rId2"/>
    <p:sldId id="258"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E5BE2F3-DD5B-4725-8B7D-E0CC7E09A259}" type="datetimeFigureOut">
              <a:rPr lang="en-US" smtClean="0"/>
              <a:t>5/29/2014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A7F9C4F-6311-4961-8ADB-79ED4DC23CCC}" type="slidenum">
              <a:rPr lang="en-US" smtClean="0"/>
              <a:t>‹#›</a:t>
            </a:fld>
            <a:endParaRPr lang="en-US"/>
          </a:p>
        </p:txBody>
      </p:sp>
    </p:spTree>
    <p:extLst>
      <p:ext uri="{BB962C8B-B14F-4D97-AF65-F5344CB8AC3E}">
        <p14:creationId xmlns:p14="http://schemas.microsoft.com/office/powerpoint/2010/main" val="33956439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24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46AC2D3D-95FA-402C-AB61-3FE4705FE211}" type="slidenum">
              <a:rPr lang="en-US" sz="1200"/>
              <a:pPr/>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9D10A01B-31E7-482F-9E75-4DE4846A458E}" type="slidenum">
              <a:rPr lang="en-US" sz="1200"/>
              <a:pPr/>
              <a:t>10</a:t>
            </a:fld>
            <a:endParaRPr lang="en-US" sz="12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37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383D2227-CD4B-4E57-9782-0F73F6805D78}" type="slidenum">
              <a:rPr lang="en-US" sz="1200"/>
              <a:pPr/>
              <a:t>11</a:t>
            </a:fld>
            <a:endParaRPr lang="en-US" sz="1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64E448D-10A4-4B13-BCBB-3B34394D642A}" type="slidenum">
              <a:rPr lang="en-US" sz="1200"/>
              <a:pPr/>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57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70077624-F791-4F70-AE50-A74CA8EDB510}" type="slidenum">
              <a:rPr lang="en-US" sz="1200"/>
              <a:pPr/>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68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EF72AC3-F199-4218-80E1-3C1FC8B4FEEF}" type="slidenum">
              <a:rPr lang="en-US" sz="1200"/>
              <a:pPr/>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53E5A128-CCBD-4E9F-AFE8-557E9DDBFB20}" type="slidenum">
              <a:rPr lang="en-US" sz="1200"/>
              <a:pPr/>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88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77F833C5-379E-4B76-B07E-E656390E6B66}" type="slidenum">
              <a:rPr lang="en-US" sz="1200"/>
              <a:pPr/>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98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B576C11C-73FB-47B2-AB31-A172E635C68E}" type="slidenum">
              <a:rPr lang="en-US" sz="1200"/>
              <a:pPr/>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6C7A5EC-77AE-4F6D-908C-78A1CF85371E}" type="slidenum">
              <a:rPr lang="en-US" sz="1200"/>
              <a:pPr/>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85D69D1-60AA-4272-8D38-9B32165232F3}" type="slidenum">
              <a:rPr lang="en-US" sz="1200"/>
              <a:pPr/>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ea typeface="ＭＳ Ｐゴシック"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582B5F13-114C-443A-AB5A-F416AF5CF68A}" type="slidenum">
              <a:rPr lang="en-US" sz="1200"/>
              <a:pPr/>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2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9BD8FFE-F17E-4E15-8021-F338A57FC219}" type="slidenum">
              <a:rPr lang="en-US" sz="1200"/>
              <a:pPr/>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39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F6F0098-9FA6-4E80-8AD3-3D1D4AE9526B}" type="slidenum">
              <a:rPr lang="en-US" sz="1200"/>
              <a:pPr/>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49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7DD5EE1E-41AA-4D39-98DA-0865D3FF1956}" type="slidenum">
              <a:rPr lang="en-US" sz="1200"/>
              <a:pPr/>
              <a:t>22</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60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F44DD866-D2B7-4A01-89D9-A37257CD1F40}" type="slidenum">
              <a:rPr lang="en-US" sz="1200"/>
              <a:pPr/>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4D815618-76B4-4C3F-868A-2C371954D83F}" type="slidenum">
              <a:rPr lang="en-US" sz="1200"/>
              <a:pPr/>
              <a:t>24</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80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6F9E7155-D4F0-4109-9301-57EA1ABEC9C1}" type="slidenum">
              <a:rPr lang="en-US" sz="1200"/>
              <a:pPr/>
              <a:t>25</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890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A8744A6-0E9F-4C16-A916-9D6438ABB4CE}" type="slidenum">
              <a:rPr lang="en-US" sz="1200"/>
              <a:pPr/>
              <a:t>26</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01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B798971-9A77-4CAE-923B-C74E30E5A395}" type="slidenum">
              <a:rPr lang="en-US" sz="1200"/>
              <a:pPr/>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11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CEA582A-61B5-4FCE-BBC3-30D61B8A4A5B}" type="slidenum">
              <a:rPr lang="en-US" sz="1200"/>
              <a:pPr/>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21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3D347D3D-F828-4447-AC72-74D322F12AA8}" type="slidenum">
              <a:rPr lang="en-US" sz="1200"/>
              <a:pPr/>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55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DA3DD94B-8566-43FB-A437-1A904F7B64FA}"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31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7611A250-22CF-4FEB-B709-DA24D1C30AB4}" type="slidenum">
              <a:rPr lang="en-US" sz="1200"/>
              <a:pPr/>
              <a:t>30</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42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9EE3C98E-AD0F-46FA-AF8A-35169CB5C006}" type="slidenum">
              <a:rPr lang="en-US" sz="1200"/>
              <a:pPr/>
              <a:t>31</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52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3F6384B-D47A-4614-994D-AEA904B9BF0B}" type="slidenum">
              <a:rPr lang="en-US" sz="1200"/>
              <a:pPr/>
              <a:t>32</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62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F5220D72-5367-4EC2-9B63-5C6FC4C97BA5}" type="slidenum">
              <a:rPr lang="en-US" sz="1200"/>
              <a:pPr/>
              <a:t>33</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72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EC808FE3-19E4-417A-960E-8137B52B692E}" type="slidenum">
              <a:rPr lang="en-US" sz="1200"/>
              <a:pPr/>
              <a:t>34</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83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4E3D1D13-DFDB-42A4-8094-867E7610837B}" type="slidenum">
              <a:rPr lang="en-US" sz="1200"/>
              <a:pPr/>
              <a:t>35</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993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7764C94-BA01-455E-8E68-E15E550C493A}" type="slidenum">
              <a:rPr lang="en-US" sz="1200"/>
              <a:pPr/>
              <a:t>36</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0963A641-C952-4F4A-A087-1D1D10BE3DD5}" type="slidenum">
              <a:rPr lang="en-US" sz="1200"/>
              <a:pPr/>
              <a:t>37</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13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E12A6DD5-AE14-42DF-9782-BF0D82145595}" type="slidenum">
              <a:rPr lang="en-US" sz="1200"/>
              <a:pPr/>
              <a:t>38</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24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BCDFCAD3-D977-4876-A359-5B2640826892}" type="slidenum">
              <a:rPr lang="en-US" sz="1200"/>
              <a:pPr/>
              <a:t>39</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1829525-CF7F-4AB2-A6B0-3098D142B082}" type="slidenum">
              <a:rPr lang="en-US" sz="1200"/>
              <a:pPr/>
              <a:t>4</a:t>
            </a:fld>
            <a:endParaRPr lang="en-US" sz="1200"/>
          </a:p>
        </p:txBody>
      </p:sp>
      <p:sp>
        <p:nvSpPr>
          <p:cNvPr id="66563"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34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4F2C4540-AE4B-4EF6-958F-620C853801B0}" type="slidenum">
              <a:rPr lang="en-US" sz="1200"/>
              <a:pPr/>
              <a:t>40</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44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CC8CF5A5-ACB8-497F-9554-DC0D3DD12A43}" type="slidenum">
              <a:rPr lang="en-US" sz="1200"/>
              <a:pPr/>
              <a:t>41</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54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9003FBDB-7921-4121-843F-7CAD5F6F01C6}" type="slidenum">
              <a:rPr lang="en-US" sz="1200"/>
              <a:pPr/>
              <a:t>42</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65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83DC770C-5EB6-44F6-AEFF-DC618D83C4EA}" type="slidenum">
              <a:rPr lang="en-US" sz="1200"/>
              <a:pPr/>
              <a:t>43</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75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C3B0E8D-3D21-44F2-8835-663C7E13BC65}" type="slidenum">
              <a:rPr lang="en-US" sz="1200"/>
              <a:pPr/>
              <a:t>44</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85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E6E825D0-E019-4BF1-8165-FF12D1C6F349}" type="slidenum">
              <a:rPr lang="en-US" sz="1200"/>
              <a:pPr/>
              <a:t>45</a:t>
            </a:fld>
            <a:endParaRPr lang="en-US" sz="120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095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F8C7DB95-F9AA-4D45-BD13-999271406B62}" type="slidenum">
              <a:rPr lang="en-US" sz="1200"/>
              <a:pPr/>
              <a:t>46</a:t>
            </a:fld>
            <a:endParaRPr lang="en-US" sz="120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05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105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51210AEA-AAFA-44BF-90AE-18B93F1B8699}" type="slidenum">
              <a:rPr lang="en-US" sz="1200"/>
              <a:pPr/>
              <a:t>47</a:t>
            </a:fld>
            <a:endParaRPr lang="en-US" sz="120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16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4FDAA8D6-8B47-41A9-98A6-4C978C7A5C77}" type="slidenum">
              <a:rPr lang="en-US" sz="1200"/>
              <a:pPr/>
              <a:t>48</a:t>
            </a:fld>
            <a:endParaRPr lang="en-US" sz="120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D2C06F5-CB86-497D-9722-F673F7D1FA4D}" type="slidenum">
              <a:rPr lang="en-US" sz="1200"/>
              <a:pPr/>
              <a:t>49</a:t>
            </a:fld>
            <a:endParaRPr lang="en-US" sz="1200"/>
          </a:p>
        </p:txBody>
      </p:sp>
      <p:sp>
        <p:nvSpPr>
          <p:cNvPr id="112643" name="Rectangle 2"/>
          <p:cNvSpPr>
            <a:spLocks noChangeArrowheads="1" noTextEdit="1"/>
          </p:cNvSpPr>
          <p:nvPr>
            <p:ph type="sldImg"/>
          </p:nvPr>
        </p:nvSpPr>
        <p:spPr bwMode="auto">
          <a:xfrm>
            <a:off x="1166076" y="694463"/>
            <a:ext cx="4525849" cy="3411986"/>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4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9E64067-E7C5-4C53-9AEE-079D045681FB}" type="slidenum">
              <a:rPr lang="en-US" sz="1200"/>
              <a:pPr/>
              <a:t>5</a:t>
            </a:fld>
            <a:endParaRPr lang="en-US" sz="1200"/>
          </a:p>
        </p:txBody>
      </p:sp>
      <p:sp>
        <p:nvSpPr>
          <p:cNvPr id="67587"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AB5D3CBA-A085-4092-A03D-6A4DB7C61296}" type="slidenum">
              <a:rPr lang="en-US" sz="1200"/>
              <a:pPr/>
              <a:t>50</a:t>
            </a:fld>
            <a:endParaRPr lang="en-US" sz="1200"/>
          </a:p>
        </p:txBody>
      </p:sp>
      <p:sp>
        <p:nvSpPr>
          <p:cNvPr id="113667" name="Rectangle 2"/>
          <p:cNvSpPr>
            <a:spLocks noChangeArrowheads="1" noTextEdit="1"/>
          </p:cNvSpPr>
          <p:nvPr>
            <p:ph type="sldImg"/>
          </p:nvPr>
        </p:nvSpPr>
        <p:spPr bwMode="auto">
          <a:xfrm>
            <a:off x="1166076" y="694463"/>
            <a:ext cx="4525849" cy="3411986"/>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9EF58ABC-B191-4FCA-B2CB-77048C16B7C9}" type="slidenum">
              <a:rPr lang="en-US" sz="1200"/>
              <a:pPr/>
              <a:t>51</a:t>
            </a:fld>
            <a:endParaRPr lang="en-US" sz="1200"/>
          </a:p>
        </p:txBody>
      </p:sp>
      <p:sp>
        <p:nvSpPr>
          <p:cNvPr id="114691" name="Rectangle 2"/>
          <p:cNvSpPr>
            <a:spLocks noChangeArrowheads="1" noTextEdit="1"/>
          </p:cNvSpPr>
          <p:nvPr>
            <p:ph type="sldImg"/>
          </p:nvPr>
        </p:nvSpPr>
        <p:spPr bwMode="auto">
          <a:xfrm>
            <a:off x="1166076" y="694463"/>
            <a:ext cx="4525849" cy="3411986"/>
          </a:xfrm>
          <a:noFill/>
          <a:ln cap="flat">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46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57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57225E47-6414-4E89-B5FE-C02C2406683F}" type="slidenum">
              <a:rPr lang="en-US" sz="1200"/>
              <a:pPr/>
              <a:t>52</a:t>
            </a:fld>
            <a:endParaRPr lang="en-US" sz="120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67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1167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056256A-F50F-45B6-B13F-8B9E057003D0}" type="slidenum">
              <a:rPr lang="en-US" sz="1200"/>
              <a:pPr/>
              <a:t>53</a:t>
            </a:fld>
            <a:endParaRPr lang="en-US" sz="120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19F5C4CD-991E-4DD9-89F4-E493F156A134}" type="slidenum">
              <a:rPr lang="en-US" sz="1200"/>
              <a:pPr/>
              <a:t>54</a:t>
            </a:fld>
            <a:endParaRPr lang="en-US" sz="1200"/>
          </a:p>
        </p:txBody>
      </p:sp>
      <p:sp>
        <p:nvSpPr>
          <p:cNvPr id="117763"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0EE3FD24-E6F3-43E2-BA73-69F0BFEFDA47}" type="slidenum">
              <a:rPr lang="en-US" sz="1200"/>
              <a:pPr/>
              <a:t>55</a:t>
            </a:fld>
            <a:endParaRPr lang="en-US" sz="1200"/>
          </a:p>
        </p:txBody>
      </p:sp>
      <p:sp>
        <p:nvSpPr>
          <p:cNvPr id="118787"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87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668B6B5C-3FB5-4925-B12F-90AF30C898E2}" type="slidenum">
              <a:rPr lang="en-US" sz="1200"/>
              <a:pPr/>
              <a:t>56</a:t>
            </a:fld>
            <a:endParaRPr lang="en-US" sz="1200"/>
          </a:p>
        </p:txBody>
      </p:sp>
      <p:sp>
        <p:nvSpPr>
          <p:cNvPr id="119811"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67DCFC55-E353-4EC7-9FFD-4185EE961841}" type="slidenum">
              <a:rPr lang="en-US" sz="1200"/>
              <a:pPr/>
              <a:t>57</a:t>
            </a:fld>
            <a:endParaRPr lang="en-US" sz="1200"/>
          </a:p>
        </p:txBody>
      </p:sp>
      <p:sp>
        <p:nvSpPr>
          <p:cNvPr id="120835" name="Rectangle 2"/>
          <p:cNvSpPr>
            <a:spLocks noChangeArrowheads="1" noTextEdit="1"/>
          </p:cNvSpPr>
          <p:nvPr>
            <p:ph type="sldImg"/>
          </p:nvPr>
        </p:nvSpPr>
        <p:spPr bwMode="auto">
          <a:xfrm>
            <a:off x="1154113" y="693738"/>
            <a:ext cx="4549775" cy="34131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083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5"/>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6A169223-0601-4EE4-ABB0-1B5CD50B67AF}" type="slidenum">
              <a:rPr lang="en-US" sz="1200"/>
              <a:pPr/>
              <a:t>6</a:t>
            </a:fld>
            <a:endParaRPr lang="en-US" sz="1200"/>
          </a:p>
        </p:txBody>
      </p:sp>
      <p:sp>
        <p:nvSpPr>
          <p:cNvPr id="68611" name="Rectangle 2"/>
          <p:cNvSpPr>
            <a:spLocks noChangeArrowheads="1" noTextEdit="1"/>
          </p:cNvSpPr>
          <p:nvPr>
            <p:ph type="sldImg"/>
          </p:nvPr>
        </p:nvSpPr>
        <p:spPr bwMode="auto">
          <a:xfrm>
            <a:off x="1166076" y="694463"/>
            <a:ext cx="4525849" cy="3411986"/>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078BC17B-AD23-4FB0-B439-BFADE2AC2CFE}"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C98D94B8-68F6-428F-9D6C-C78F022DD31A}" type="slidenum">
              <a:rPr lang="en-US" sz="1200"/>
              <a:pPr/>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16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300">
                <a:solidFill>
                  <a:schemeClr val="tx1"/>
                </a:solidFill>
                <a:latin typeface="Arial" charset="0"/>
                <a:ea typeface="ＭＳ Ｐゴシック" charset="-128"/>
              </a:defRPr>
            </a:lvl1pPr>
            <a:lvl2pPr marL="722147" indent="-277749">
              <a:defRPr sz="2300">
                <a:solidFill>
                  <a:schemeClr val="tx1"/>
                </a:solidFill>
                <a:latin typeface="Arial" charset="0"/>
                <a:ea typeface="ＭＳ Ｐゴシック" charset="-128"/>
              </a:defRPr>
            </a:lvl2pPr>
            <a:lvl3pPr marL="1110996" indent="-222199">
              <a:defRPr sz="2300">
                <a:solidFill>
                  <a:schemeClr val="tx1"/>
                </a:solidFill>
                <a:latin typeface="Arial" charset="0"/>
                <a:ea typeface="ＭＳ Ｐゴシック" charset="-128"/>
              </a:defRPr>
            </a:lvl3pPr>
            <a:lvl4pPr marL="1555394" indent="-222199">
              <a:defRPr sz="2300">
                <a:solidFill>
                  <a:schemeClr val="tx1"/>
                </a:solidFill>
                <a:latin typeface="Arial" charset="0"/>
                <a:ea typeface="ＭＳ Ｐゴシック" charset="-128"/>
              </a:defRPr>
            </a:lvl4pPr>
            <a:lvl5pPr marL="1999793" indent="-222199">
              <a:defRPr sz="2300">
                <a:solidFill>
                  <a:schemeClr val="tx1"/>
                </a:solidFill>
                <a:latin typeface="Arial" charset="0"/>
                <a:ea typeface="ＭＳ Ｐゴシック" charset="-128"/>
              </a:defRPr>
            </a:lvl5pPr>
            <a:lvl6pPr marL="2444191" indent="-222199" eaLnBrk="0" fontAlgn="base" hangingPunct="0">
              <a:spcBef>
                <a:spcPct val="0"/>
              </a:spcBef>
              <a:spcAft>
                <a:spcPct val="0"/>
              </a:spcAft>
              <a:defRPr sz="2300">
                <a:solidFill>
                  <a:schemeClr val="tx1"/>
                </a:solidFill>
                <a:latin typeface="Arial" charset="0"/>
                <a:ea typeface="ＭＳ Ｐゴシック" charset="-128"/>
              </a:defRPr>
            </a:lvl6pPr>
            <a:lvl7pPr marL="2888590" indent="-222199" eaLnBrk="0" fontAlgn="base" hangingPunct="0">
              <a:spcBef>
                <a:spcPct val="0"/>
              </a:spcBef>
              <a:spcAft>
                <a:spcPct val="0"/>
              </a:spcAft>
              <a:defRPr sz="2300">
                <a:solidFill>
                  <a:schemeClr val="tx1"/>
                </a:solidFill>
                <a:latin typeface="Arial" charset="0"/>
                <a:ea typeface="ＭＳ Ｐゴシック" charset="-128"/>
              </a:defRPr>
            </a:lvl7pPr>
            <a:lvl8pPr marL="3332988" indent="-222199" eaLnBrk="0" fontAlgn="base" hangingPunct="0">
              <a:spcBef>
                <a:spcPct val="0"/>
              </a:spcBef>
              <a:spcAft>
                <a:spcPct val="0"/>
              </a:spcAft>
              <a:defRPr sz="2300">
                <a:solidFill>
                  <a:schemeClr val="tx1"/>
                </a:solidFill>
                <a:latin typeface="Arial" charset="0"/>
                <a:ea typeface="ＭＳ Ｐゴシック" charset="-128"/>
              </a:defRPr>
            </a:lvl8pPr>
            <a:lvl9pPr marL="3777386" indent="-222199" eaLnBrk="0" fontAlgn="base" hangingPunct="0">
              <a:spcBef>
                <a:spcPct val="0"/>
              </a:spcBef>
              <a:spcAft>
                <a:spcPct val="0"/>
              </a:spcAft>
              <a:defRPr sz="2300">
                <a:solidFill>
                  <a:schemeClr val="tx1"/>
                </a:solidFill>
                <a:latin typeface="Arial" charset="0"/>
                <a:ea typeface="ＭＳ Ｐゴシック" charset="-128"/>
              </a:defRPr>
            </a:lvl9pPr>
          </a:lstStyle>
          <a:p>
            <a:fld id="{7862C12D-3073-48F2-A038-B23428AF29FF}" type="slidenum">
              <a:rPr lang="en-US" sz="1200"/>
              <a:pPr/>
              <a:t>9</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AFE15F-08D2-4CBB-8205-71F7D1C99829}"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16640390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FE15F-08D2-4CBB-8205-71F7D1C99829}"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1948334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FE15F-08D2-4CBB-8205-71F7D1C99829}"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772164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8CFDBAC-5969-47D7-8A63-B7266A28A813}" type="slidenum">
              <a:rPr lang="en-US"/>
              <a:pPr>
                <a:defRPr/>
              </a:pPr>
              <a:t>‹#›</a:t>
            </a:fld>
            <a:endParaRPr lang="en-US"/>
          </a:p>
        </p:txBody>
      </p:sp>
    </p:spTree>
    <p:extLst>
      <p:ext uri="{BB962C8B-B14F-4D97-AF65-F5344CB8AC3E}">
        <p14:creationId xmlns:p14="http://schemas.microsoft.com/office/powerpoint/2010/main" val="2363791936"/>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F86AB99-7020-4249-A6D4-5B6C59C997AC}" type="slidenum">
              <a:rPr lang="en-US"/>
              <a:pPr>
                <a:defRPr/>
              </a:pPr>
              <a:t>‹#›</a:t>
            </a:fld>
            <a:endParaRPr lang="en-US"/>
          </a:p>
        </p:txBody>
      </p:sp>
    </p:spTree>
    <p:extLst>
      <p:ext uri="{BB962C8B-B14F-4D97-AF65-F5344CB8AC3E}">
        <p14:creationId xmlns:p14="http://schemas.microsoft.com/office/powerpoint/2010/main" val="252714603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4E03C0B-EBDB-4114-837C-59A47C6F3FE3}" type="slidenum">
              <a:rPr lang="en-US"/>
              <a:pPr>
                <a:defRPr/>
              </a:pPr>
              <a:t>‹#›</a:t>
            </a:fld>
            <a:endParaRPr lang="en-US"/>
          </a:p>
        </p:txBody>
      </p:sp>
    </p:spTree>
    <p:extLst>
      <p:ext uri="{BB962C8B-B14F-4D97-AF65-F5344CB8AC3E}">
        <p14:creationId xmlns:p14="http://schemas.microsoft.com/office/powerpoint/2010/main" val="1547593338"/>
      </p:ext>
    </p:extLst>
  </p:cSld>
  <p:clrMapOvr>
    <a:masterClrMapping/>
  </p:clrMapOvr>
  <p:transition spd="slow">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4114800"/>
            <a:ext cx="77724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BA11A3-F398-4150-9843-DAFD4BE7F971}" type="slidenum">
              <a:rPr lang="en-US"/>
              <a:pPr>
                <a:defRPr/>
              </a:pPr>
              <a:t>‹#›</a:t>
            </a:fld>
            <a:endParaRPr lang="en-US"/>
          </a:p>
        </p:txBody>
      </p:sp>
    </p:spTree>
    <p:extLst>
      <p:ext uri="{BB962C8B-B14F-4D97-AF65-F5344CB8AC3E}">
        <p14:creationId xmlns:p14="http://schemas.microsoft.com/office/powerpoint/2010/main" val="4188711298"/>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AFE15F-08D2-4CBB-8205-71F7D1C99829}"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2969207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AFE15F-08D2-4CBB-8205-71F7D1C99829}" type="datetimeFigureOut">
              <a:rPr lang="en-US" smtClean="0"/>
              <a:t>5/29/2014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20643623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AFE15F-08D2-4CBB-8205-71F7D1C99829}"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3548293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AFE15F-08D2-4CBB-8205-71F7D1C99829}" type="datetimeFigureOut">
              <a:rPr lang="en-US" smtClean="0"/>
              <a:t>5/29/2014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321851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AFE15F-08D2-4CBB-8205-71F7D1C99829}" type="datetimeFigureOut">
              <a:rPr lang="en-US" smtClean="0"/>
              <a:t>5/29/2014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237183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AFE15F-08D2-4CBB-8205-71F7D1C99829}" type="datetimeFigureOut">
              <a:rPr lang="en-US" smtClean="0"/>
              <a:t>5/29/2014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2432903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FE15F-08D2-4CBB-8205-71F7D1C99829}"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31742069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AFE15F-08D2-4CBB-8205-71F7D1C99829}" type="datetimeFigureOut">
              <a:rPr lang="en-US" smtClean="0"/>
              <a:t>5/29/2014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93D12CF-CE6D-4DDC-8993-3A2D36E6B5AE}" type="slidenum">
              <a:rPr lang="en-US" smtClean="0"/>
              <a:t>‹#›</a:t>
            </a:fld>
            <a:endParaRPr lang="en-US"/>
          </a:p>
        </p:txBody>
      </p:sp>
    </p:spTree>
    <p:extLst>
      <p:ext uri="{BB962C8B-B14F-4D97-AF65-F5344CB8AC3E}">
        <p14:creationId xmlns:p14="http://schemas.microsoft.com/office/powerpoint/2010/main" val="4119208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AFE15F-08D2-4CBB-8205-71F7D1C99829}" type="datetimeFigureOut">
              <a:rPr lang="en-US" smtClean="0"/>
              <a:t>5/29/2014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3D12CF-CE6D-4DDC-8993-3A2D36E6B5AE}" type="slidenum">
              <a:rPr lang="en-US" smtClean="0"/>
              <a:t>‹#›</a:t>
            </a:fld>
            <a:endParaRPr lang="en-US"/>
          </a:p>
        </p:txBody>
      </p:sp>
    </p:spTree>
    <p:extLst>
      <p:ext uri="{BB962C8B-B14F-4D97-AF65-F5344CB8AC3E}">
        <p14:creationId xmlns:p14="http://schemas.microsoft.com/office/powerpoint/2010/main" val="10860438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png"/></Relationships>
</file>

<file path=ppt/slides/_rels/slide4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4.png"/></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51.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57.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normAutofit fontScale="90000"/>
          </a:bodyPr>
          <a:lstStyle/>
          <a:p>
            <a:pPr eaLnBrk="1" hangingPunct="1"/>
            <a:r>
              <a:rPr lang="en-US" sz="3600" dirty="0" smtClean="0"/>
              <a:t>Chapter 20 Electrochemistry</a:t>
            </a:r>
            <a:br>
              <a:rPr lang="en-US" sz="3600" dirty="0" smtClean="0"/>
            </a:br>
            <a:endParaRPr lang="en-US" sz="3600" dirty="0" smtClean="0"/>
          </a:p>
        </p:txBody>
      </p:sp>
      <p:sp>
        <p:nvSpPr>
          <p:cNvPr id="2051" name="Text Box 4"/>
          <p:cNvSpPr txBox="1">
            <a:spLocks noChangeArrowheads="1"/>
          </p:cNvSpPr>
          <p:nvPr/>
        </p:nvSpPr>
        <p:spPr bwMode="auto">
          <a:xfrm>
            <a:off x="0" y="76200"/>
            <a:ext cx="9144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algn="ctr"/>
            <a:r>
              <a:rPr lang="en-US" i="1">
                <a:solidFill>
                  <a:srgbClr val="C82E32"/>
                </a:solidFill>
              </a:rPr>
              <a:t>Chemistry, The Central Science</a:t>
            </a:r>
            <a:r>
              <a:rPr lang="en-US">
                <a:solidFill>
                  <a:srgbClr val="C82E32"/>
                </a:solidFill>
              </a:rPr>
              <a:t>, 10th edition</a:t>
            </a:r>
          </a:p>
          <a:p>
            <a:pPr algn="ctr"/>
            <a:r>
              <a:rPr lang="en-US">
                <a:solidFill>
                  <a:srgbClr val="C82E32"/>
                </a:solidFill>
              </a:rPr>
              <a:t>Theodore L. Brown; H. Eugene LeMay, Jr.; and Bruce E. Bursten</a:t>
            </a:r>
          </a:p>
        </p:txBody>
      </p:sp>
    </p:spTree>
    <p:extLst>
      <p:ext uri="{BB962C8B-B14F-4D97-AF65-F5344CB8AC3E}">
        <p14:creationId xmlns:p14="http://schemas.microsoft.com/office/powerpoint/2010/main" val="31305707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0" y="0"/>
            <a:ext cx="9144000" cy="838200"/>
          </a:xfrm>
        </p:spPr>
        <p:txBody>
          <a:bodyPr/>
          <a:lstStyle/>
          <a:p>
            <a:pPr eaLnBrk="1" hangingPunct="1"/>
            <a:r>
              <a:rPr lang="en-US" smtClean="0">
                <a:solidFill>
                  <a:srgbClr val="00197D"/>
                </a:solidFill>
              </a:rPr>
              <a:t>Assigning Oxidation Numbers</a:t>
            </a:r>
          </a:p>
        </p:txBody>
      </p:sp>
      <p:sp>
        <p:nvSpPr>
          <p:cNvPr id="8195" name="Rectangle 3"/>
          <p:cNvSpPr>
            <a:spLocks noGrp="1" noChangeArrowheads="1"/>
          </p:cNvSpPr>
          <p:nvPr>
            <p:ph type="body" idx="1"/>
          </p:nvPr>
        </p:nvSpPr>
        <p:spPr>
          <a:xfrm>
            <a:off x="228600" y="1295400"/>
            <a:ext cx="8686800" cy="5562600"/>
          </a:xfrm>
        </p:spPr>
        <p:txBody>
          <a:bodyPr/>
          <a:lstStyle/>
          <a:p>
            <a:pPr marL="609600" indent="-609600" eaLnBrk="1" hangingPunct="1">
              <a:buFontTx/>
              <a:buAutoNum type="arabicPeriod"/>
            </a:pPr>
            <a:r>
              <a:rPr lang="en-US" sz="2800" smtClean="0"/>
              <a:t>Elements in their elemental form have an oxidation number of 0.</a:t>
            </a:r>
          </a:p>
          <a:p>
            <a:pPr marL="609600" indent="-609600" eaLnBrk="1" hangingPunct="1">
              <a:buFontTx/>
              <a:buAutoNum type="arabicPeriod"/>
            </a:pPr>
            <a:r>
              <a:rPr lang="en-US" sz="2800" smtClean="0"/>
              <a:t>The oxidation number of a monatomic ion is the same as its charge.</a:t>
            </a:r>
          </a:p>
          <a:p>
            <a:pPr marL="609600" indent="-609600" eaLnBrk="1" hangingPunct="1">
              <a:lnSpc>
                <a:spcPct val="90000"/>
              </a:lnSpc>
              <a:buFontTx/>
              <a:buAutoNum type="arabicPeriod" startAt="3"/>
            </a:pPr>
            <a:r>
              <a:rPr lang="en-US" sz="2800" smtClean="0"/>
              <a:t>Nonmetals tend to have negative oxidation numbers, although some are positive in certain compounds or ions.</a:t>
            </a:r>
          </a:p>
          <a:p>
            <a:pPr marL="990600" lvl="1" indent="-533400" eaLnBrk="1" hangingPunct="1">
              <a:lnSpc>
                <a:spcPct val="90000"/>
              </a:lnSpc>
            </a:pPr>
            <a:r>
              <a:rPr lang="en-US" smtClean="0"/>
              <a:t>Oxygen has an oxidation number of </a:t>
            </a:r>
            <a:r>
              <a:rPr lang="en-US" smtClean="0">
                <a:cs typeface="Arial" charset="0"/>
              </a:rPr>
              <a:t>−</a:t>
            </a:r>
            <a:r>
              <a:rPr lang="en-US" smtClean="0"/>
              <a:t>2, except in the peroxide ion in which it has an oxidation number of </a:t>
            </a:r>
            <a:r>
              <a:rPr lang="en-US" smtClean="0">
                <a:cs typeface="Arial" charset="0"/>
              </a:rPr>
              <a:t>−</a:t>
            </a:r>
            <a:r>
              <a:rPr lang="en-US" smtClean="0"/>
              <a:t>1.</a:t>
            </a:r>
          </a:p>
          <a:p>
            <a:pPr marL="990600" lvl="1" indent="-533400" eaLnBrk="1" hangingPunct="1">
              <a:lnSpc>
                <a:spcPct val="90000"/>
              </a:lnSpc>
            </a:pPr>
            <a:r>
              <a:rPr lang="en-US" smtClean="0"/>
              <a:t>Hydrogen is </a:t>
            </a:r>
            <a:r>
              <a:rPr lang="en-US" smtClean="0">
                <a:cs typeface="Arial" charset="0"/>
              </a:rPr>
              <a:t>−</a:t>
            </a:r>
            <a:r>
              <a:rPr lang="en-US" smtClean="0"/>
              <a:t>1 when bonded to a metal, +1 when bonded to a nonmetal.</a:t>
            </a:r>
          </a:p>
          <a:p>
            <a:pPr marL="609600" indent="-609600" eaLnBrk="1" hangingPunct="1">
              <a:buFontTx/>
              <a:buAutoNum type="arabicPeriod"/>
            </a:pPr>
            <a:endParaRPr lang="en-US" smtClean="0"/>
          </a:p>
          <a:p>
            <a:pPr marL="609600" indent="-609600" eaLnBrk="1" hangingPunct="1">
              <a:buFontTx/>
              <a:buAutoNum type="arabicPeriod"/>
            </a:pPr>
            <a:endParaRPr lang="en-US" smtClean="0"/>
          </a:p>
          <a:p>
            <a:pPr marL="609600" indent="-609600" eaLnBrk="1" hangingPunct="1">
              <a:buFontTx/>
              <a:buAutoNum type="arabicPeriod"/>
            </a:pPr>
            <a:endParaRPr lang="en-US" smtClean="0"/>
          </a:p>
        </p:txBody>
      </p:sp>
    </p:spTree>
    <p:extLst>
      <p:ext uri="{BB962C8B-B14F-4D97-AF65-F5344CB8AC3E}">
        <p14:creationId xmlns:p14="http://schemas.microsoft.com/office/powerpoint/2010/main" val="246993531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5">
                                            <p:txEl>
                                              <p:pRg st="1" end="1"/>
                                            </p:txEl>
                                          </p:spTgt>
                                        </p:tgtEl>
                                        <p:attrNameLst>
                                          <p:attrName>style.visibility</p:attrName>
                                        </p:attrNameLst>
                                      </p:cBhvr>
                                      <p:to>
                                        <p:strVal val="visible"/>
                                      </p:to>
                                    </p:set>
                                    <p:animEffect transition="in" filter="fade">
                                      <p:cBhvr>
                                        <p:cTn id="7" dur="2000"/>
                                        <p:tgtEl>
                                          <p:spTgt spid="819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195">
                                            <p:txEl>
                                              <p:pRg st="2" end="2"/>
                                            </p:txEl>
                                          </p:spTgt>
                                        </p:tgtEl>
                                        <p:attrNameLst>
                                          <p:attrName>style.visibility</p:attrName>
                                        </p:attrNameLst>
                                      </p:cBhvr>
                                      <p:to>
                                        <p:strVal val="visible"/>
                                      </p:to>
                                    </p:set>
                                    <p:animEffect transition="in" filter="fade">
                                      <p:cBhvr>
                                        <p:cTn id="12" dur="2000"/>
                                        <p:tgtEl>
                                          <p:spTgt spid="8195">
                                            <p:txEl>
                                              <p:pRg st="2" end="2"/>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animEffect transition="in" filter="fade">
                                      <p:cBhvr>
                                        <p:cTn id="15" dur="2000"/>
                                        <p:tgtEl>
                                          <p:spTgt spid="8195">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195">
                                            <p:txEl>
                                              <p:pRg st="4" end="4"/>
                                            </p:txEl>
                                          </p:spTgt>
                                        </p:tgtEl>
                                        <p:attrNameLst>
                                          <p:attrName>style.visibility</p:attrName>
                                        </p:attrNameLst>
                                      </p:cBhvr>
                                      <p:to>
                                        <p:strVal val="visible"/>
                                      </p:to>
                                    </p:set>
                                    <p:animEffect transition="in" filter="fade">
                                      <p:cBhvr>
                                        <p:cTn id="18" dur="2000"/>
                                        <p:tgtEl>
                                          <p:spTgt spid="819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0"/>
            <a:ext cx="9144000" cy="762000"/>
          </a:xfrm>
        </p:spPr>
        <p:txBody>
          <a:bodyPr/>
          <a:lstStyle/>
          <a:p>
            <a:pPr eaLnBrk="1" hangingPunct="1"/>
            <a:r>
              <a:rPr lang="en-US" smtClean="0">
                <a:solidFill>
                  <a:srgbClr val="00197D"/>
                </a:solidFill>
              </a:rPr>
              <a:t>Assigning Oxidation Numbers</a:t>
            </a:r>
          </a:p>
        </p:txBody>
      </p:sp>
      <p:sp>
        <p:nvSpPr>
          <p:cNvPr id="10243" name="Rectangle 3"/>
          <p:cNvSpPr>
            <a:spLocks noGrp="1" noChangeArrowheads="1"/>
          </p:cNvSpPr>
          <p:nvPr>
            <p:ph type="body" idx="1"/>
          </p:nvPr>
        </p:nvSpPr>
        <p:spPr>
          <a:xfrm>
            <a:off x="381000" y="838200"/>
            <a:ext cx="8534400" cy="5562600"/>
          </a:xfrm>
        </p:spPr>
        <p:txBody>
          <a:bodyPr/>
          <a:lstStyle/>
          <a:p>
            <a:pPr marL="609600" indent="-609600" eaLnBrk="1" hangingPunct="1">
              <a:lnSpc>
                <a:spcPct val="90000"/>
              </a:lnSpc>
              <a:buFontTx/>
              <a:buAutoNum type="arabicPeriod" startAt="3"/>
            </a:pPr>
            <a:r>
              <a:rPr lang="en-US" sz="2800" smtClean="0"/>
              <a:t>Nonmetals tend to have negative oxidation numbers, although some are positive in certain compounds or ions.</a:t>
            </a:r>
          </a:p>
          <a:p>
            <a:pPr marL="990600" lvl="1" indent="-533400" eaLnBrk="1" hangingPunct="1">
              <a:lnSpc>
                <a:spcPct val="90000"/>
              </a:lnSpc>
            </a:pPr>
            <a:r>
              <a:rPr lang="en-US" smtClean="0"/>
              <a:t>Fluorine always has an oxidation number of </a:t>
            </a:r>
            <a:r>
              <a:rPr lang="en-US" smtClean="0">
                <a:cs typeface="Arial" charset="0"/>
              </a:rPr>
              <a:t>−</a:t>
            </a:r>
            <a:r>
              <a:rPr lang="en-US" smtClean="0"/>
              <a:t>1.</a:t>
            </a:r>
          </a:p>
          <a:p>
            <a:pPr marL="990600" lvl="1" indent="-533400" eaLnBrk="1" hangingPunct="1">
              <a:lnSpc>
                <a:spcPct val="90000"/>
              </a:lnSpc>
            </a:pPr>
            <a:r>
              <a:rPr lang="en-US" smtClean="0"/>
              <a:t>The other halogens have an oxidation number of </a:t>
            </a:r>
            <a:r>
              <a:rPr lang="en-US" smtClean="0">
                <a:cs typeface="Arial" charset="0"/>
              </a:rPr>
              <a:t>−</a:t>
            </a:r>
            <a:r>
              <a:rPr lang="en-US" smtClean="0"/>
              <a:t>1 when they are negative; they can have positive oxidation numbers, however, most notably in oxyanions.</a:t>
            </a:r>
          </a:p>
          <a:p>
            <a:pPr marL="609600" indent="-609600" eaLnBrk="1" hangingPunct="1">
              <a:buFontTx/>
              <a:buAutoNum type="arabicPeriod" startAt="4"/>
            </a:pPr>
            <a:r>
              <a:rPr lang="en-US" sz="2800" smtClean="0"/>
              <a:t>The sum of the oxidation numbers in a neutral compound is 0.</a:t>
            </a:r>
          </a:p>
          <a:p>
            <a:pPr marL="609600" indent="-609600" eaLnBrk="1" hangingPunct="1">
              <a:buFontTx/>
              <a:buAutoNum type="arabicPeriod" startAt="4"/>
            </a:pPr>
            <a:r>
              <a:rPr lang="en-US" sz="2800" smtClean="0"/>
              <a:t>The sum of the oxidation numbers in a polyatomic ion is the charge on the ion.</a:t>
            </a:r>
          </a:p>
        </p:txBody>
      </p:sp>
    </p:spTree>
    <p:extLst>
      <p:ext uri="{BB962C8B-B14F-4D97-AF65-F5344CB8AC3E}">
        <p14:creationId xmlns:p14="http://schemas.microsoft.com/office/powerpoint/2010/main" val="314686797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10243">
                                            <p:txEl>
                                              <p:pRg st="2" end="2"/>
                                            </p:txEl>
                                          </p:spTgt>
                                        </p:tgtEl>
                                        <p:attrNameLst>
                                          <p:attrName>style.visibility</p:attrName>
                                        </p:attrNameLst>
                                      </p:cBhvr>
                                      <p:to>
                                        <p:strVal val="visible"/>
                                      </p:to>
                                    </p:set>
                                    <p:animEffect transition="in" filter="fade">
                                      <p:cBhvr>
                                        <p:cTn id="7" dur="2000"/>
                                        <p:tgtEl>
                                          <p:spTgt spid="102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3" end="3"/>
                                            </p:txEl>
                                          </p:spTgt>
                                        </p:tgtEl>
                                        <p:attrNameLst>
                                          <p:attrName>style.visibility</p:attrName>
                                        </p:attrNameLst>
                                      </p:cBhvr>
                                      <p:to>
                                        <p:strVal val="visible"/>
                                      </p:to>
                                    </p:set>
                                    <p:animEffect transition="in" filter="fade">
                                      <p:cBhvr>
                                        <p:cTn id="12" dur="2000"/>
                                        <p:tgtEl>
                                          <p:spTgt spid="1024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4" end="4"/>
                                            </p:txEl>
                                          </p:spTgt>
                                        </p:tgtEl>
                                        <p:attrNameLst>
                                          <p:attrName>style.visibility</p:attrName>
                                        </p:attrNameLst>
                                      </p:cBhvr>
                                      <p:to>
                                        <p:strVal val="visible"/>
                                      </p:to>
                                    </p:set>
                                    <p:animEffect transition="in" filter="fade">
                                      <p:cBhvr>
                                        <p:cTn id="17" dur="2000"/>
                                        <p:tgtEl>
                                          <p:spTgt spid="102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lstStyle/>
          <a:p>
            <a:pPr eaLnBrk="1" hangingPunct="1"/>
            <a:r>
              <a:rPr lang="en-US" sz="3200" b="1" smtClean="0">
                <a:solidFill>
                  <a:srgbClr val="00197D"/>
                </a:solidFill>
              </a:rPr>
              <a:t>Balancing Oxidation-Reduction Equations</a:t>
            </a:r>
          </a:p>
        </p:txBody>
      </p:sp>
      <p:sp>
        <p:nvSpPr>
          <p:cNvPr id="14339" name="Rectangle 4"/>
          <p:cNvSpPr>
            <a:spLocks noGrp="1" noChangeArrowheads="1"/>
          </p:cNvSpPr>
          <p:nvPr>
            <p:ph type="body" idx="1"/>
          </p:nvPr>
        </p:nvSpPr>
        <p:spPr>
          <a:xfrm>
            <a:off x="609600" y="1219200"/>
            <a:ext cx="8153400" cy="5029200"/>
          </a:xfrm>
        </p:spPr>
        <p:txBody>
          <a:bodyPr/>
          <a:lstStyle/>
          <a:p>
            <a:pPr eaLnBrk="1" hangingPunct="1">
              <a:buFontTx/>
              <a:buNone/>
            </a:pPr>
            <a:r>
              <a:rPr lang="en-US" smtClean="0"/>
              <a:t>	Perhaps the easiest way to balance the equation of an oxidation-reduction reaction is via the </a:t>
            </a:r>
            <a:r>
              <a:rPr lang="en-US" smtClean="0">
                <a:solidFill>
                  <a:srgbClr val="00197D"/>
                </a:solidFill>
              </a:rPr>
              <a:t>half-reaction method</a:t>
            </a:r>
            <a:r>
              <a:rPr lang="en-US" smtClean="0"/>
              <a:t>.</a:t>
            </a:r>
          </a:p>
          <a:p>
            <a:pPr eaLnBrk="1" hangingPunct="1">
              <a:buFontTx/>
              <a:buNone/>
            </a:pPr>
            <a:endParaRPr lang="en-US" smtClean="0"/>
          </a:p>
          <a:p>
            <a:pPr eaLnBrk="1" hangingPunct="1">
              <a:buFontTx/>
              <a:buNone/>
            </a:pPr>
            <a:r>
              <a:rPr lang="en-US" smtClean="0"/>
              <a:t>	This involves treating (on paper only) the oxidation and reduction as two separate processes, balancing these half reactions, and then combining them to attain the balanced equation for the overall reaction.</a:t>
            </a:r>
          </a:p>
        </p:txBody>
      </p:sp>
    </p:spTree>
    <p:extLst>
      <p:ext uri="{BB962C8B-B14F-4D97-AF65-F5344CB8AC3E}">
        <p14:creationId xmlns:p14="http://schemas.microsoft.com/office/powerpoint/2010/main" val="4118960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152400"/>
            <a:ext cx="9144000" cy="762000"/>
          </a:xfrm>
        </p:spPr>
        <p:txBody>
          <a:bodyPr/>
          <a:lstStyle/>
          <a:p>
            <a:pPr eaLnBrk="1" hangingPunct="1"/>
            <a:r>
              <a:rPr lang="en-US" smtClean="0">
                <a:solidFill>
                  <a:srgbClr val="00197D"/>
                </a:solidFill>
              </a:rPr>
              <a:t>Half-Reaction Method</a:t>
            </a:r>
          </a:p>
        </p:txBody>
      </p:sp>
      <p:sp>
        <p:nvSpPr>
          <p:cNvPr id="15363" name="Rectangle 3"/>
          <p:cNvSpPr>
            <a:spLocks noGrp="1" noChangeArrowheads="1"/>
          </p:cNvSpPr>
          <p:nvPr>
            <p:ph type="body" idx="1"/>
          </p:nvPr>
        </p:nvSpPr>
        <p:spPr>
          <a:xfrm>
            <a:off x="457200" y="1371600"/>
            <a:ext cx="3505200" cy="4953000"/>
          </a:xfrm>
        </p:spPr>
        <p:txBody>
          <a:bodyPr/>
          <a:lstStyle/>
          <a:p>
            <a:pPr marL="609600" indent="-609600" eaLnBrk="1" hangingPunct="1">
              <a:buFontTx/>
              <a:buAutoNum type="arabicPeriod"/>
            </a:pPr>
            <a:r>
              <a:rPr lang="en-US" sz="2800" smtClean="0"/>
              <a:t>Assign oxidation numbers to determine what is oxidized and what is reduced.</a:t>
            </a:r>
          </a:p>
          <a:p>
            <a:pPr marL="609600" indent="-609600" eaLnBrk="1" hangingPunct="1">
              <a:buFontTx/>
              <a:buAutoNum type="arabicPeriod"/>
            </a:pPr>
            <a:endParaRPr lang="en-US" sz="2800" smtClean="0"/>
          </a:p>
          <a:p>
            <a:pPr marL="609600" indent="-609600" eaLnBrk="1" hangingPunct="1">
              <a:buFontTx/>
              <a:buAutoNum type="arabicPeriod"/>
            </a:pPr>
            <a:r>
              <a:rPr lang="en-US" sz="2800" smtClean="0"/>
              <a:t>Write the oxidation and reduction half-reactions.</a:t>
            </a:r>
          </a:p>
        </p:txBody>
      </p:sp>
      <p:sp>
        <p:nvSpPr>
          <p:cNvPr id="4" name="Rectangle 3"/>
          <p:cNvSpPr txBox="1">
            <a:spLocks noChangeArrowheads="1"/>
          </p:cNvSpPr>
          <p:nvPr/>
        </p:nvSpPr>
        <p:spPr bwMode="auto">
          <a:xfrm>
            <a:off x="4267200" y="1371600"/>
            <a:ext cx="4724400" cy="5181600"/>
          </a:xfrm>
          <a:prstGeom prst="rect">
            <a:avLst/>
          </a:prstGeom>
          <a:noFill/>
          <a:ln w="9525">
            <a:noFill/>
            <a:miter lim="800000"/>
            <a:headEnd/>
            <a:tailEnd/>
          </a:ln>
        </p:spPr>
        <p:txBody>
          <a:bodyPr/>
          <a:lstStyle/>
          <a:p>
            <a:pPr marL="234950" indent="-234950" eaLnBrk="1" hangingPunct="1">
              <a:lnSpc>
                <a:spcPct val="90000"/>
              </a:lnSpc>
              <a:spcBef>
                <a:spcPct val="20000"/>
              </a:spcBef>
              <a:buFontTx/>
              <a:buAutoNum type="arabicPeriod" startAt="3"/>
              <a:defRPr/>
            </a:pPr>
            <a:r>
              <a:rPr lang="en-US" kern="0" dirty="0">
                <a:solidFill>
                  <a:srgbClr val="C82E32"/>
                </a:solidFill>
                <a:latin typeface="+mn-lt"/>
                <a:ea typeface="+mn-ea"/>
              </a:rPr>
              <a:t>Balance each half-reaction.</a:t>
            </a:r>
          </a:p>
          <a:p>
            <a:pPr marL="574675" lvl="1" indent="-339725" eaLnBrk="1" hangingPunct="1">
              <a:lnSpc>
                <a:spcPct val="90000"/>
              </a:lnSpc>
              <a:spcBef>
                <a:spcPct val="20000"/>
              </a:spcBef>
              <a:buFont typeface="Arial" charset="0"/>
              <a:buAutoNum type="alphaLcPeriod"/>
              <a:defRPr/>
            </a:pPr>
            <a:r>
              <a:rPr lang="en-US" kern="0" dirty="0">
                <a:solidFill>
                  <a:srgbClr val="C82E32"/>
                </a:solidFill>
                <a:latin typeface="+mn-lt"/>
                <a:ea typeface="+mn-ea"/>
              </a:rPr>
              <a:t>Balance elements other than H and O.</a:t>
            </a:r>
          </a:p>
          <a:p>
            <a:pPr marL="574675" lvl="1" indent="-339725" eaLnBrk="1" hangingPunct="1">
              <a:lnSpc>
                <a:spcPct val="90000"/>
              </a:lnSpc>
              <a:spcBef>
                <a:spcPct val="20000"/>
              </a:spcBef>
              <a:buFont typeface="Arial" charset="0"/>
              <a:buAutoNum type="alphaLcPeriod"/>
              <a:defRPr/>
            </a:pPr>
            <a:r>
              <a:rPr lang="en-US" kern="0" dirty="0">
                <a:solidFill>
                  <a:srgbClr val="C82E32"/>
                </a:solidFill>
                <a:latin typeface="+mn-lt"/>
                <a:ea typeface="+mn-ea"/>
              </a:rPr>
              <a:t>Balance O by adding H</a:t>
            </a:r>
            <a:r>
              <a:rPr lang="en-US" kern="0" baseline="-25000" dirty="0">
                <a:solidFill>
                  <a:srgbClr val="C82E32"/>
                </a:solidFill>
                <a:latin typeface="+mn-lt"/>
                <a:ea typeface="+mn-ea"/>
              </a:rPr>
              <a:t>2</a:t>
            </a:r>
            <a:r>
              <a:rPr lang="en-US" kern="0" dirty="0">
                <a:solidFill>
                  <a:srgbClr val="C82E32"/>
                </a:solidFill>
                <a:latin typeface="+mn-lt"/>
                <a:ea typeface="+mn-ea"/>
              </a:rPr>
              <a:t>O.</a:t>
            </a:r>
          </a:p>
          <a:p>
            <a:pPr marL="574675" lvl="1" indent="-339725" eaLnBrk="1" hangingPunct="1">
              <a:lnSpc>
                <a:spcPct val="90000"/>
              </a:lnSpc>
              <a:spcBef>
                <a:spcPct val="20000"/>
              </a:spcBef>
              <a:buFont typeface="Arial" charset="0"/>
              <a:buAutoNum type="alphaLcPeriod"/>
              <a:defRPr/>
            </a:pPr>
            <a:r>
              <a:rPr lang="en-US" kern="0" dirty="0">
                <a:solidFill>
                  <a:srgbClr val="C82E32"/>
                </a:solidFill>
                <a:latin typeface="+mn-lt"/>
                <a:ea typeface="+mn-ea"/>
              </a:rPr>
              <a:t>Balance H by adding H</a:t>
            </a:r>
            <a:r>
              <a:rPr lang="en-US" kern="0" baseline="30000" dirty="0">
                <a:solidFill>
                  <a:srgbClr val="C82E32"/>
                </a:solidFill>
                <a:latin typeface="+mn-lt"/>
                <a:ea typeface="+mn-ea"/>
              </a:rPr>
              <a:t>+</a:t>
            </a:r>
            <a:r>
              <a:rPr lang="en-US" kern="0" dirty="0">
                <a:solidFill>
                  <a:srgbClr val="C82E32"/>
                </a:solidFill>
                <a:latin typeface="+mn-lt"/>
                <a:ea typeface="+mn-ea"/>
              </a:rPr>
              <a:t>.</a:t>
            </a:r>
          </a:p>
          <a:p>
            <a:pPr marL="574675" lvl="1" indent="-339725" eaLnBrk="1" hangingPunct="1">
              <a:lnSpc>
                <a:spcPct val="90000"/>
              </a:lnSpc>
              <a:spcBef>
                <a:spcPct val="20000"/>
              </a:spcBef>
              <a:buFont typeface="Arial" charset="0"/>
              <a:buAutoNum type="alphaLcPeriod"/>
              <a:defRPr/>
            </a:pPr>
            <a:r>
              <a:rPr lang="en-US" kern="0" dirty="0">
                <a:solidFill>
                  <a:srgbClr val="C82E32"/>
                </a:solidFill>
                <a:latin typeface="+mn-lt"/>
                <a:ea typeface="+mn-ea"/>
              </a:rPr>
              <a:t>Balance charge by adding electrons.</a:t>
            </a:r>
          </a:p>
          <a:p>
            <a:pPr marL="234950" lvl="1" indent="-234950" eaLnBrk="1" hangingPunct="1">
              <a:lnSpc>
                <a:spcPct val="90000"/>
              </a:lnSpc>
              <a:spcBef>
                <a:spcPct val="20000"/>
              </a:spcBef>
              <a:buFont typeface="Arial" charset="0"/>
              <a:buAutoNum type="alphaLcPeriod"/>
              <a:defRPr/>
            </a:pPr>
            <a:endParaRPr lang="en-US" kern="0" dirty="0">
              <a:solidFill>
                <a:srgbClr val="C82E32"/>
              </a:solidFill>
              <a:latin typeface="+mn-lt"/>
              <a:ea typeface="+mn-ea"/>
            </a:endParaRPr>
          </a:p>
          <a:p>
            <a:pPr marL="11113" indent="-11113" eaLnBrk="1" hangingPunct="1">
              <a:lnSpc>
                <a:spcPct val="90000"/>
              </a:lnSpc>
              <a:spcBef>
                <a:spcPct val="20000"/>
              </a:spcBef>
              <a:buFontTx/>
              <a:buAutoNum type="arabicPeriod" startAt="3"/>
              <a:defRPr/>
            </a:pPr>
            <a:r>
              <a:rPr lang="en-US" kern="0" dirty="0">
                <a:solidFill>
                  <a:srgbClr val="C82E32"/>
                </a:solidFill>
                <a:latin typeface="+mn-lt"/>
                <a:ea typeface="+mn-ea"/>
              </a:rPr>
              <a:t>Multiply the half-reactions by integers so that the electrons gained and lost are the same.</a:t>
            </a:r>
          </a:p>
          <a:p>
            <a:pPr marL="11113" indent="-11113" eaLnBrk="1" hangingPunct="1">
              <a:lnSpc>
                <a:spcPct val="90000"/>
              </a:lnSpc>
              <a:spcBef>
                <a:spcPct val="20000"/>
              </a:spcBef>
              <a:defRPr/>
            </a:pPr>
            <a:endParaRPr lang="en-US" kern="0" dirty="0">
              <a:solidFill>
                <a:srgbClr val="C82E32"/>
              </a:solidFill>
              <a:latin typeface="+mn-lt"/>
              <a:ea typeface="+mn-ea"/>
            </a:endParaRPr>
          </a:p>
        </p:txBody>
      </p:sp>
    </p:spTree>
    <p:extLst>
      <p:ext uri="{BB962C8B-B14F-4D97-AF65-F5344CB8AC3E}">
        <p14:creationId xmlns:p14="http://schemas.microsoft.com/office/powerpoint/2010/main" val="23540788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363">
                                            <p:txEl>
                                              <p:pRg st="2" end="2"/>
                                            </p:txEl>
                                          </p:spTgt>
                                        </p:tgtEl>
                                        <p:attrNameLst>
                                          <p:attrName>style.visibility</p:attrName>
                                        </p:attrNameLst>
                                      </p:cBhvr>
                                      <p:to>
                                        <p:strVal val="visible"/>
                                      </p:to>
                                    </p:set>
                                    <p:animEffect transition="in" filter="fade">
                                      <p:cBhvr>
                                        <p:cTn id="7" dur="2000"/>
                                        <p:tgtEl>
                                          <p:spTgt spid="15363">
                                            <p:txEl>
                                              <p:pRg st="2" end="2"/>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2000"/>
                                        <p:tgtEl>
                                          <p:spTgt spid="4">
                                            <p:txEl>
                                              <p:pRg st="1" end="1"/>
                                            </p:txEl>
                                          </p:spTgt>
                                        </p:tgtEl>
                                      </p:cBhvr>
                                    </p:animEffect>
                                  </p:childTnLst>
                                </p:cTn>
                              </p:par>
                            </p:childTnLst>
                          </p:cTn>
                        </p:par>
                        <p:par>
                          <p:cTn id="12" fill="hold" nodeType="afterGroup">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2000"/>
                                        <p:tgtEl>
                                          <p:spTgt spid="4">
                                            <p:txEl>
                                              <p:pRg st="2" end="2"/>
                                            </p:txEl>
                                          </p:spTgt>
                                        </p:tgtEl>
                                      </p:cBhvr>
                                    </p:animEffect>
                                  </p:childTnLst>
                                </p:cTn>
                              </p:par>
                            </p:childTnLst>
                          </p:cTn>
                        </p:par>
                        <p:par>
                          <p:cTn id="16" fill="hold" nodeType="afterGroup">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2000"/>
                                        <p:tgtEl>
                                          <p:spTgt spid="4">
                                            <p:txEl>
                                              <p:pRg st="3" end="3"/>
                                            </p:txEl>
                                          </p:spTgt>
                                        </p:tgtEl>
                                      </p:cBhvr>
                                    </p:animEffect>
                                  </p:childTnLst>
                                </p:cTn>
                              </p:par>
                            </p:childTnLst>
                          </p:cTn>
                        </p:par>
                        <p:par>
                          <p:cTn id="20" fill="hold" nodeType="afterGroup">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fade">
                                      <p:cBhvr>
                                        <p:cTn id="23" dur="2000"/>
                                        <p:tgtEl>
                                          <p:spTgt spid="4">
                                            <p:txEl>
                                              <p:pRg st="4" end="4"/>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20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0" y="228600"/>
            <a:ext cx="9144000" cy="762000"/>
          </a:xfrm>
        </p:spPr>
        <p:txBody>
          <a:bodyPr/>
          <a:lstStyle/>
          <a:p>
            <a:pPr eaLnBrk="1" hangingPunct="1"/>
            <a:r>
              <a:rPr lang="en-US" smtClean="0">
                <a:solidFill>
                  <a:srgbClr val="00197D"/>
                </a:solidFill>
              </a:rPr>
              <a:t>Half-Reaction Method</a:t>
            </a:r>
          </a:p>
        </p:txBody>
      </p:sp>
      <p:sp>
        <p:nvSpPr>
          <p:cNvPr id="17411" name="Rectangle 3"/>
          <p:cNvSpPr>
            <a:spLocks noGrp="1" noChangeArrowheads="1"/>
          </p:cNvSpPr>
          <p:nvPr>
            <p:ph type="body" idx="1"/>
          </p:nvPr>
        </p:nvSpPr>
        <p:spPr>
          <a:xfrm>
            <a:off x="685800" y="1981200"/>
            <a:ext cx="7772400" cy="4572000"/>
          </a:xfrm>
        </p:spPr>
        <p:txBody>
          <a:bodyPr/>
          <a:lstStyle/>
          <a:p>
            <a:pPr marL="609600" indent="-609600" eaLnBrk="1" hangingPunct="1">
              <a:lnSpc>
                <a:spcPct val="90000"/>
              </a:lnSpc>
              <a:buFontTx/>
              <a:buAutoNum type="arabicPeriod" startAt="5"/>
            </a:pPr>
            <a:r>
              <a:rPr lang="en-US" smtClean="0"/>
              <a:t>Add the half-reactions, subtracting things that appear on both sides.</a:t>
            </a:r>
          </a:p>
          <a:p>
            <a:pPr marL="609600" indent="-609600" eaLnBrk="1" hangingPunct="1">
              <a:lnSpc>
                <a:spcPct val="90000"/>
              </a:lnSpc>
              <a:buFontTx/>
              <a:buAutoNum type="arabicPeriod" startAt="5"/>
            </a:pPr>
            <a:r>
              <a:rPr lang="en-US" smtClean="0"/>
              <a:t>Make sure the equation is balanced according to mass.</a:t>
            </a:r>
          </a:p>
          <a:p>
            <a:pPr marL="609600" indent="-609600" eaLnBrk="1" hangingPunct="1">
              <a:lnSpc>
                <a:spcPct val="90000"/>
              </a:lnSpc>
              <a:buFontTx/>
              <a:buAutoNum type="arabicPeriod" startAt="5"/>
            </a:pPr>
            <a:r>
              <a:rPr lang="en-US" smtClean="0"/>
              <a:t>Make sure the equation is balanced according to charge.</a:t>
            </a:r>
          </a:p>
        </p:txBody>
      </p:sp>
    </p:spTree>
    <p:extLst>
      <p:ext uri="{BB962C8B-B14F-4D97-AF65-F5344CB8AC3E}">
        <p14:creationId xmlns:p14="http://schemas.microsoft.com/office/powerpoint/2010/main" val="19033928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2000"/>
                                        <p:tgtEl>
                                          <p:spTgt spid="1741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2000"/>
                                        <p:tgtEl>
                                          <p:spTgt spid="174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smtClean="0"/>
              <a:t>Half-Reaction Method</a:t>
            </a:r>
          </a:p>
        </p:txBody>
      </p:sp>
      <p:sp>
        <p:nvSpPr>
          <p:cNvPr id="17411" name="Rectangle 4"/>
          <p:cNvSpPr>
            <a:spLocks noGrp="1" noChangeArrowheads="1"/>
          </p:cNvSpPr>
          <p:nvPr>
            <p:ph type="body" sz="half" idx="2"/>
          </p:nvPr>
        </p:nvSpPr>
        <p:spPr>
          <a:xfrm>
            <a:off x="400050" y="4267200"/>
            <a:ext cx="8343900" cy="1752600"/>
          </a:xfrm>
        </p:spPr>
        <p:txBody>
          <a:bodyPr/>
          <a:lstStyle/>
          <a:p>
            <a:pPr eaLnBrk="1" hangingPunct="1">
              <a:buFontTx/>
              <a:buNone/>
            </a:pPr>
            <a:r>
              <a:rPr lang="en-US" sz="2800" smtClean="0"/>
              <a:t>Consider the reaction between MnO</a:t>
            </a:r>
            <a:r>
              <a:rPr lang="en-US" sz="2800" baseline="-25000" smtClean="0"/>
              <a:t>4</a:t>
            </a:r>
            <a:r>
              <a:rPr lang="en-US" sz="2800" baseline="30000" smtClean="0">
                <a:cs typeface="Arial" charset="0"/>
              </a:rPr>
              <a:t>−</a:t>
            </a:r>
            <a:r>
              <a:rPr lang="en-US" sz="2800" smtClean="0"/>
              <a:t> and C</a:t>
            </a:r>
            <a:r>
              <a:rPr lang="en-US" sz="2800" baseline="-25000" smtClean="0"/>
              <a:t>2</a:t>
            </a:r>
            <a:r>
              <a:rPr lang="en-US" sz="2800" smtClean="0"/>
              <a:t>O</a:t>
            </a:r>
            <a:r>
              <a:rPr lang="en-US" sz="2800" baseline="-25000" smtClean="0"/>
              <a:t>4</a:t>
            </a:r>
            <a:r>
              <a:rPr lang="en-US" sz="2800" baseline="30000" smtClean="0"/>
              <a:t>2</a:t>
            </a:r>
            <a:r>
              <a:rPr lang="en-US" sz="2800" baseline="30000" smtClean="0">
                <a:cs typeface="Arial" charset="0"/>
              </a:rPr>
              <a:t>− </a:t>
            </a:r>
            <a:r>
              <a:rPr lang="en-US" sz="2800" smtClean="0"/>
              <a:t>:</a:t>
            </a:r>
          </a:p>
          <a:p>
            <a:pPr eaLnBrk="1" hangingPunct="1">
              <a:lnSpc>
                <a:spcPct val="50000"/>
              </a:lnSpc>
              <a:buFontTx/>
              <a:buNone/>
            </a:pPr>
            <a:endParaRPr lang="en-US" sz="2800" smtClean="0"/>
          </a:p>
          <a:p>
            <a:pPr algn="ctr" eaLnBrk="1" hangingPunct="1">
              <a:buFontTx/>
              <a:buNone/>
            </a:pPr>
            <a:r>
              <a:rPr lang="en-US" sz="2800" smtClean="0"/>
              <a:t>MnO</a:t>
            </a:r>
            <a:r>
              <a:rPr lang="en-US" sz="2800" baseline="-25000" smtClean="0"/>
              <a:t>4</a:t>
            </a:r>
            <a:r>
              <a:rPr lang="en-US" sz="2800" baseline="30000" smtClean="0">
                <a:cs typeface="Arial" charset="0"/>
              </a:rPr>
              <a:t>−</a:t>
            </a:r>
            <a:r>
              <a:rPr lang="en-US" sz="2400" smtClean="0"/>
              <a:t>(</a:t>
            </a:r>
            <a:r>
              <a:rPr lang="en-US" sz="2400" i="1" smtClean="0"/>
              <a:t>aq</a:t>
            </a:r>
            <a:r>
              <a:rPr lang="en-US" sz="2400" smtClean="0"/>
              <a:t>)</a:t>
            </a:r>
            <a:r>
              <a:rPr lang="en-US" sz="2800" smtClean="0"/>
              <a:t> + C</a:t>
            </a:r>
            <a:r>
              <a:rPr lang="en-US" sz="2800" baseline="-25000" smtClean="0"/>
              <a:t>2</a:t>
            </a:r>
            <a:r>
              <a:rPr lang="en-US" sz="2800" smtClean="0"/>
              <a:t>O</a:t>
            </a:r>
            <a:r>
              <a:rPr lang="en-US" sz="2800" baseline="-25000" smtClean="0"/>
              <a:t>4</a:t>
            </a:r>
            <a:r>
              <a:rPr lang="en-US" sz="2800" baseline="30000" smtClean="0"/>
              <a:t>2</a:t>
            </a:r>
            <a:r>
              <a:rPr lang="en-US" sz="2800" baseline="30000" smtClean="0">
                <a:cs typeface="Arial" charset="0"/>
              </a:rPr>
              <a:t>−</a:t>
            </a:r>
            <a:r>
              <a:rPr lang="en-US" sz="2400" smtClean="0"/>
              <a:t>(</a:t>
            </a:r>
            <a:r>
              <a:rPr lang="en-US" sz="2400" i="1" smtClean="0"/>
              <a:t>aq</a:t>
            </a:r>
            <a:r>
              <a:rPr lang="en-US" sz="2400" smtClean="0"/>
              <a:t>)</a:t>
            </a:r>
            <a:r>
              <a:rPr lang="en-US" sz="2800" smtClean="0"/>
              <a:t> </a:t>
            </a:r>
            <a:r>
              <a:rPr lang="en-US" sz="2800" smtClean="0">
                <a:sym typeface="Symbol" charset="2"/>
              </a:rPr>
              <a:t> Mn</a:t>
            </a:r>
            <a:r>
              <a:rPr lang="en-US" sz="2800" baseline="30000" smtClean="0">
                <a:sym typeface="Symbol" charset="2"/>
              </a:rPr>
              <a:t>2+</a:t>
            </a:r>
            <a:r>
              <a:rPr lang="en-US" sz="2400" smtClean="0">
                <a:sym typeface="Symbol" charset="2"/>
              </a:rPr>
              <a:t>(</a:t>
            </a:r>
            <a:r>
              <a:rPr lang="en-US" sz="2400" i="1" smtClean="0">
                <a:sym typeface="Symbol" charset="2"/>
              </a:rPr>
              <a:t>aq</a:t>
            </a:r>
            <a:r>
              <a:rPr lang="en-US" sz="2400" smtClean="0">
                <a:sym typeface="Symbol" charset="2"/>
              </a:rPr>
              <a:t>)</a:t>
            </a:r>
            <a:r>
              <a:rPr lang="en-US" sz="2800" smtClean="0">
                <a:sym typeface="Symbol" charset="2"/>
              </a:rPr>
              <a:t> + CO</a:t>
            </a:r>
            <a:r>
              <a:rPr lang="en-US" sz="2800" baseline="-25000" smtClean="0">
                <a:sym typeface="Symbol" charset="2"/>
              </a:rPr>
              <a:t>2</a:t>
            </a:r>
            <a:r>
              <a:rPr lang="en-US" sz="2400" smtClean="0">
                <a:sym typeface="Symbol" charset="2"/>
              </a:rPr>
              <a:t>(</a:t>
            </a:r>
            <a:r>
              <a:rPr lang="en-US" sz="2400" i="1" smtClean="0">
                <a:sym typeface="Symbol" charset="2"/>
              </a:rPr>
              <a:t>aq</a:t>
            </a:r>
            <a:r>
              <a:rPr lang="en-US" sz="2400" smtClean="0">
                <a:sym typeface="Symbol" charset="2"/>
              </a:rPr>
              <a:t>)</a:t>
            </a:r>
            <a:endParaRPr lang="en-US" sz="2800" smtClean="0">
              <a:sym typeface="Symbol" charset="2"/>
            </a:endParaRPr>
          </a:p>
        </p:txBody>
      </p:sp>
      <p:pic>
        <p:nvPicPr>
          <p:cNvPr id="17412" name="Picture 5" descr="20_0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5417"/>
          <a:stretch>
            <a:fillRect/>
          </a:stretch>
        </p:blipFill>
        <p:spPr>
          <a:xfrm>
            <a:off x="1624013" y="1447800"/>
            <a:ext cx="5895975" cy="2738438"/>
          </a:xfrm>
        </p:spPr>
      </p:pic>
    </p:spTree>
    <p:extLst>
      <p:ext uri="{BB962C8B-B14F-4D97-AF65-F5344CB8AC3E}">
        <p14:creationId xmlns:p14="http://schemas.microsoft.com/office/powerpoint/2010/main" val="1179881534"/>
      </p:ext>
    </p:extLst>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152400"/>
            <a:ext cx="9144000" cy="838200"/>
          </a:xfrm>
        </p:spPr>
        <p:txBody>
          <a:bodyPr/>
          <a:lstStyle/>
          <a:p>
            <a:pPr eaLnBrk="1" hangingPunct="1"/>
            <a:r>
              <a:rPr lang="en-US" smtClean="0">
                <a:solidFill>
                  <a:srgbClr val="00197D"/>
                </a:solidFill>
              </a:rPr>
              <a:t>Half-Reaction Method</a:t>
            </a:r>
          </a:p>
        </p:txBody>
      </p:sp>
      <p:sp>
        <p:nvSpPr>
          <p:cNvPr id="18435" name="Rectangle 3"/>
          <p:cNvSpPr>
            <a:spLocks noGrp="1" noChangeArrowheads="1"/>
          </p:cNvSpPr>
          <p:nvPr>
            <p:ph type="body" idx="1"/>
          </p:nvPr>
        </p:nvSpPr>
        <p:spPr>
          <a:xfrm>
            <a:off x="685800" y="1981200"/>
            <a:ext cx="7772400" cy="762000"/>
          </a:xfrm>
        </p:spPr>
        <p:txBody>
          <a:bodyPr/>
          <a:lstStyle/>
          <a:p>
            <a:pPr eaLnBrk="1" hangingPunct="1">
              <a:buFontTx/>
              <a:buNone/>
            </a:pPr>
            <a:r>
              <a:rPr lang="en-US" smtClean="0"/>
              <a:t>First, we assign oxidation numbers.</a:t>
            </a:r>
          </a:p>
        </p:txBody>
      </p:sp>
      <p:grpSp>
        <p:nvGrpSpPr>
          <p:cNvPr id="18436" name="Group 31"/>
          <p:cNvGrpSpPr>
            <a:grpSpLocks/>
          </p:cNvGrpSpPr>
          <p:nvPr/>
        </p:nvGrpSpPr>
        <p:grpSpPr bwMode="auto">
          <a:xfrm>
            <a:off x="914400" y="2819400"/>
            <a:ext cx="7285038" cy="1549400"/>
            <a:chOff x="691" y="1904"/>
            <a:chExt cx="4378" cy="976"/>
          </a:xfrm>
        </p:grpSpPr>
        <p:grpSp>
          <p:nvGrpSpPr>
            <p:cNvPr id="18439" name="Group 30"/>
            <p:cNvGrpSpPr>
              <a:grpSpLocks/>
            </p:cNvGrpSpPr>
            <p:nvPr/>
          </p:nvGrpSpPr>
          <p:grpSpPr bwMode="auto">
            <a:xfrm>
              <a:off x="691" y="1904"/>
              <a:ext cx="4378" cy="976"/>
              <a:chOff x="691" y="1904"/>
              <a:chExt cx="4378" cy="976"/>
            </a:xfrm>
          </p:grpSpPr>
          <p:grpSp>
            <p:nvGrpSpPr>
              <p:cNvPr id="18450" name="Group 29"/>
              <p:cNvGrpSpPr>
                <a:grpSpLocks/>
              </p:cNvGrpSpPr>
              <p:nvPr/>
            </p:nvGrpSpPr>
            <p:grpSpPr bwMode="auto">
              <a:xfrm>
                <a:off x="691" y="1904"/>
                <a:ext cx="4378" cy="976"/>
                <a:chOff x="691" y="1904"/>
                <a:chExt cx="4378" cy="976"/>
              </a:xfrm>
            </p:grpSpPr>
            <p:sp>
              <p:nvSpPr>
                <p:cNvPr id="18456" name="Rectangle 4"/>
                <p:cNvSpPr>
                  <a:spLocks noChangeArrowheads="1"/>
                </p:cNvSpPr>
                <p:nvPr/>
              </p:nvSpPr>
              <p:spPr bwMode="auto">
                <a:xfrm>
                  <a:off x="691" y="2476"/>
                  <a:ext cx="437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3600">
                      <a:solidFill>
                        <a:srgbClr val="C82E32"/>
                      </a:solidFill>
                    </a:rPr>
                    <a:t>MnO</a:t>
                  </a:r>
                  <a:r>
                    <a:rPr lang="en-US" sz="3600" baseline="-25000">
                      <a:solidFill>
                        <a:srgbClr val="C82E32"/>
                      </a:solidFill>
                    </a:rPr>
                    <a:t>4</a:t>
                  </a:r>
                  <a:r>
                    <a:rPr lang="en-US" sz="3600" baseline="30000">
                      <a:solidFill>
                        <a:srgbClr val="C82E32"/>
                      </a:solidFill>
                      <a:cs typeface="Arial" charset="0"/>
                    </a:rPr>
                    <a:t>−</a:t>
                  </a:r>
                  <a:r>
                    <a:rPr lang="en-US" sz="3600">
                      <a:solidFill>
                        <a:srgbClr val="C82E32"/>
                      </a:solidFill>
                    </a:rPr>
                    <a:t> + C</a:t>
                  </a:r>
                  <a:r>
                    <a:rPr lang="en-US" sz="3600" baseline="-25000">
                      <a:solidFill>
                        <a:srgbClr val="C82E32"/>
                      </a:solidFill>
                    </a:rPr>
                    <a:t>2</a:t>
                  </a:r>
                  <a:r>
                    <a:rPr lang="en-US" sz="3600">
                      <a:solidFill>
                        <a:srgbClr val="C82E32"/>
                      </a:solidFill>
                    </a:rPr>
                    <a:t>O</a:t>
                  </a:r>
                  <a:r>
                    <a:rPr lang="en-US" sz="3600" baseline="-25000">
                      <a:solidFill>
                        <a:srgbClr val="C82E32"/>
                      </a:solidFill>
                    </a:rPr>
                    <a:t>4</a:t>
                  </a:r>
                  <a:r>
                    <a:rPr lang="en-US" sz="3600" baseline="30000">
                      <a:solidFill>
                        <a:srgbClr val="C82E32"/>
                      </a:solidFill>
                    </a:rPr>
                    <a:t>2-</a:t>
                  </a:r>
                  <a:r>
                    <a:rPr lang="en-US" sz="3600">
                      <a:solidFill>
                        <a:srgbClr val="C82E32"/>
                      </a:solidFill>
                    </a:rPr>
                    <a:t> </a:t>
                  </a:r>
                  <a:r>
                    <a:rPr lang="en-US" sz="2800">
                      <a:solidFill>
                        <a:srgbClr val="C82E32"/>
                      </a:solidFill>
                      <a:sym typeface="Symbol" charset="2"/>
                    </a:rPr>
                    <a:t> </a:t>
                  </a:r>
                  <a:r>
                    <a:rPr lang="en-US" sz="3600">
                      <a:solidFill>
                        <a:srgbClr val="C82E32"/>
                      </a:solidFill>
                      <a:sym typeface="Symbol" charset="2"/>
                    </a:rPr>
                    <a:t>Mn</a:t>
                  </a:r>
                  <a:r>
                    <a:rPr lang="en-US" sz="3600" baseline="30000">
                      <a:solidFill>
                        <a:srgbClr val="C82E32"/>
                      </a:solidFill>
                      <a:sym typeface="Symbol" charset="2"/>
                    </a:rPr>
                    <a:t>2+</a:t>
                  </a:r>
                  <a:r>
                    <a:rPr lang="en-US" sz="3600">
                      <a:solidFill>
                        <a:srgbClr val="C82E32"/>
                      </a:solidFill>
                      <a:sym typeface="Symbol" charset="2"/>
                    </a:rPr>
                    <a:t> + CO</a:t>
                  </a:r>
                  <a:r>
                    <a:rPr lang="en-US" sz="3600" baseline="-25000">
                      <a:solidFill>
                        <a:srgbClr val="C82E32"/>
                      </a:solidFill>
                      <a:sym typeface="Symbol" charset="2"/>
                    </a:rPr>
                    <a:t>2</a:t>
                  </a:r>
                  <a:endParaRPr lang="en-US" sz="2800">
                    <a:solidFill>
                      <a:srgbClr val="C82E32"/>
                    </a:solidFill>
                    <a:sym typeface="Symbol" charset="2"/>
                  </a:endParaRPr>
                </a:p>
              </p:txBody>
            </p:sp>
            <p:grpSp>
              <p:nvGrpSpPr>
                <p:cNvPr id="18457" name="Group 28"/>
                <p:cNvGrpSpPr>
                  <a:grpSpLocks/>
                </p:cNvGrpSpPr>
                <p:nvPr/>
              </p:nvGrpSpPr>
              <p:grpSpPr bwMode="auto">
                <a:xfrm>
                  <a:off x="800" y="1904"/>
                  <a:ext cx="304" cy="624"/>
                  <a:chOff x="800" y="1904"/>
                  <a:chExt cx="304" cy="624"/>
                </a:xfrm>
              </p:grpSpPr>
              <p:grpSp>
                <p:nvGrpSpPr>
                  <p:cNvPr id="18458" name="Group 11"/>
                  <p:cNvGrpSpPr>
                    <a:grpSpLocks/>
                  </p:cNvGrpSpPr>
                  <p:nvPr/>
                </p:nvGrpSpPr>
                <p:grpSpPr bwMode="auto">
                  <a:xfrm>
                    <a:off x="816" y="1904"/>
                    <a:ext cx="288" cy="624"/>
                    <a:chOff x="528" y="1728"/>
                    <a:chExt cx="288" cy="624"/>
                  </a:xfrm>
                </p:grpSpPr>
                <p:sp>
                  <p:nvSpPr>
                    <p:cNvPr id="18460" name="Oval 6"/>
                    <p:cNvSpPr>
                      <a:spLocks noChangeArrowheads="1"/>
                    </p:cNvSpPr>
                    <p:nvPr/>
                  </p:nvSpPr>
                  <p:spPr bwMode="auto">
                    <a:xfrm>
                      <a:off x="528" y="1728"/>
                      <a:ext cx="288" cy="288"/>
                    </a:xfrm>
                    <a:prstGeom prst="ellipse">
                      <a:avLst/>
                    </a:prstGeom>
                    <a:noFill/>
                    <a:ln w="9525">
                      <a:solidFill>
                        <a:srgbClr val="00197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461" name="AutoShape 10"/>
                    <p:cNvCxnSpPr>
                      <a:cxnSpLocks noChangeShapeType="1"/>
                      <a:stCxn id="18460" idx="4"/>
                    </p:cNvCxnSpPr>
                    <p:nvPr/>
                  </p:nvCxnSpPr>
                  <p:spPr bwMode="auto">
                    <a:xfrm>
                      <a:off x="672" y="2016"/>
                      <a:ext cx="0" cy="336"/>
                    </a:xfrm>
                    <a:prstGeom prst="straightConnector1">
                      <a:avLst/>
                    </a:prstGeom>
                    <a:noFill/>
                    <a:ln w="9525">
                      <a:solidFill>
                        <a:srgbClr val="00197D"/>
                      </a:solidFill>
                      <a:round/>
                      <a:headEnd/>
                      <a:tailEnd type="triangle" w="med" len="med"/>
                    </a:ln>
                    <a:extLst>
                      <a:ext uri="{909E8E84-426E-40DD-AFC4-6F175D3DCCD1}">
                        <a14:hiddenFill xmlns:a14="http://schemas.microsoft.com/office/drawing/2010/main">
                          <a:noFill/>
                        </a14:hiddenFill>
                      </a:ext>
                    </a:extLst>
                  </p:spPr>
                </p:cxnSp>
              </p:grpSp>
              <p:sp>
                <p:nvSpPr>
                  <p:cNvPr id="18459" name="Rectangle 21"/>
                  <p:cNvSpPr>
                    <a:spLocks noChangeArrowheads="1"/>
                  </p:cNvSpPr>
                  <p:nvPr/>
                </p:nvSpPr>
                <p:spPr bwMode="auto">
                  <a:xfrm>
                    <a:off x="800" y="1926"/>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197D"/>
                        </a:solidFill>
                      </a:rPr>
                      <a:t>+7</a:t>
                    </a:r>
                  </a:p>
                </p:txBody>
              </p:sp>
            </p:grpSp>
          </p:grpSp>
          <p:grpSp>
            <p:nvGrpSpPr>
              <p:cNvPr id="18451" name="Group 27"/>
              <p:cNvGrpSpPr>
                <a:grpSpLocks/>
              </p:cNvGrpSpPr>
              <p:nvPr/>
            </p:nvGrpSpPr>
            <p:grpSpPr bwMode="auto">
              <a:xfrm>
                <a:off x="1824" y="1904"/>
                <a:ext cx="288" cy="624"/>
                <a:chOff x="1824" y="1904"/>
                <a:chExt cx="288" cy="624"/>
              </a:xfrm>
            </p:grpSpPr>
            <p:grpSp>
              <p:nvGrpSpPr>
                <p:cNvPr id="18452" name="Group 12"/>
                <p:cNvGrpSpPr>
                  <a:grpSpLocks/>
                </p:cNvGrpSpPr>
                <p:nvPr/>
              </p:nvGrpSpPr>
              <p:grpSpPr bwMode="auto">
                <a:xfrm>
                  <a:off x="1824" y="1904"/>
                  <a:ext cx="288" cy="624"/>
                  <a:chOff x="528" y="1728"/>
                  <a:chExt cx="288" cy="624"/>
                </a:xfrm>
              </p:grpSpPr>
              <p:sp>
                <p:nvSpPr>
                  <p:cNvPr id="18454" name="Oval 13"/>
                  <p:cNvSpPr>
                    <a:spLocks noChangeArrowheads="1"/>
                  </p:cNvSpPr>
                  <p:nvPr/>
                </p:nvSpPr>
                <p:spPr bwMode="auto">
                  <a:xfrm>
                    <a:off x="528" y="1728"/>
                    <a:ext cx="288" cy="288"/>
                  </a:xfrm>
                  <a:prstGeom prst="ellipse">
                    <a:avLst/>
                  </a:prstGeom>
                  <a:noFill/>
                  <a:ln w="9525">
                    <a:solidFill>
                      <a:srgbClr val="00197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455" name="AutoShape 14"/>
                  <p:cNvCxnSpPr>
                    <a:cxnSpLocks noChangeShapeType="1"/>
                    <a:stCxn id="18454" idx="4"/>
                  </p:cNvCxnSpPr>
                  <p:nvPr/>
                </p:nvCxnSpPr>
                <p:spPr bwMode="auto">
                  <a:xfrm>
                    <a:off x="672" y="2016"/>
                    <a:ext cx="0" cy="336"/>
                  </a:xfrm>
                  <a:prstGeom prst="straightConnector1">
                    <a:avLst/>
                  </a:prstGeom>
                  <a:noFill/>
                  <a:ln w="9525">
                    <a:solidFill>
                      <a:srgbClr val="00197D"/>
                    </a:solidFill>
                    <a:round/>
                    <a:headEnd/>
                    <a:tailEnd type="triangle" w="med" len="med"/>
                  </a:ln>
                  <a:extLst>
                    <a:ext uri="{909E8E84-426E-40DD-AFC4-6F175D3DCCD1}">
                      <a14:hiddenFill xmlns:a14="http://schemas.microsoft.com/office/drawing/2010/main">
                        <a:noFill/>
                      </a14:hiddenFill>
                    </a:ext>
                  </a:extLst>
                </p:spPr>
              </p:cxnSp>
            </p:grpSp>
            <p:sp>
              <p:nvSpPr>
                <p:cNvPr id="18453" name="Rectangle 22"/>
                <p:cNvSpPr>
                  <a:spLocks noChangeArrowheads="1"/>
                </p:cNvSpPr>
                <p:nvPr/>
              </p:nvSpPr>
              <p:spPr bwMode="auto">
                <a:xfrm>
                  <a:off x="1824" y="1926"/>
                  <a:ext cx="285"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197D"/>
                      </a:solidFill>
                    </a:rPr>
                    <a:t>+3</a:t>
                  </a:r>
                </a:p>
              </p:txBody>
            </p:sp>
          </p:grpSp>
        </p:grpSp>
        <p:grpSp>
          <p:nvGrpSpPr>
            <p:cNvPr id="18440" name="Group 26"/>
            <p:cNvGrpSpPr>
              <a:grpSpLocks/>
            </p:cNvGrpSpPr>
            <p:nvPr/>
          </p:nvGrpSpPr>
          <p:grpSpPr bwMode="auto">
            <a:xfrm>
              <a:off x="4254" y="1904"/>
              <a:ext cx="297" cy="672"/>
              <a:chOff x="4254" y="1904"/>
              <a:chExt cx="297" cy="672"/>
            </a:xfrm>
          </p:grpSpPr>
          <p:grpSp>
            <p:nvGrpSpPr>
              <p:cNvPr id="18446" name="Group 18"/>
              <p:cNvGrpSpPr>
                <a:grpSpLocks/>
              </p:cNvGrpSpPr>
              <p:nvPr/>
            </p:nvGrpSpPr>
            <p:grpSpPr bwMode="auto">
              <a:xfrm>
                <a:off x="4263" y="1904"/>
                <a:ext cx="288" cy="672"/>
                <a:chOff x="327" y="1728"/>
                <a:chExt cx="288" cy="672"/>
              </a:xfrm>
            </p:grpSpPr>
            <p:sp>
              <p:nvSpPr>
                <p:cNvPr id="18448" name="Oval 19"/>
                <p:cNvSpPr>
                  <a:spLocks noChangeArrowheads="1"/>
                </p:cNvSpPr>
                <p:nvPr/>
              </p:nvSpPr>
              <p:spPr bwMode="auto">
                <a:xfrm>
                  <a:off x="327" y="1728"/>
                  <a:ext cx="288" cy="288"/>
                </a:xfrm>
                <a:prstGeom prst="ellipse">
                  <a:avLst/>
                </a:prstGeom>
                <a:noFill/>
                <a:ln w="9525">
                  <a:solidFill>
                    <a:srgbClr val="00197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449" name="AutoShape 20"/>
                <p:cNvCxnSpPr>
                  <a:cxnSpLocks noChangeShapeType="1"/>
                </p:cNvCxnSpPr>
                <p:nvPr/>
              </p:nvCxnSpPr>
              <p:spPr bwMode="auto">
                <a:xfrm>
                  <a:off x="456" y="2064"/>
                  <a:ext cx="0" cy="336"/>
                </a:xfrm>
                <a:prstGeom prst="straightConnector1">
                  <a:avLst/>
                </a:prstGeom>
                <a:noFill/>
                <a:ln w="9525">
                  <a:solidFill>
                    <a:srgbClr val="00197D"/>
                  </a:solidFill>
                  <a:round/>
                  <a:headEnd/>
                  <a:tailEnd type="triangle" w="med" len="med"/>
                </a:ln>
                <a:extLst>
                  <a:ext uri="{909E8E84-426E-40DD-AFC4-6F175D3DCCD1}">
                    <a14:hiddenFill xmlns:a14="http://schemas.microsoft.com/office/drawing/2010/main">
                      <a:noFill/>
                    </a14:hiddenFill>
                  </a:ext>
                </a:extLst>
              </p:spPr>
            </p:cxnSp>
          </p:grpSp>
          <p:sp>
            <p:nvSpPr>
              <p:cNvPr id="18447" name="Rectangle 23"/>
              <p:cNvSpPr>
                <a:spLocks noChangeArrowheads="1"/>
              </p:cNvSpPr>
              <p:nvPr/>
            </p:nvSpPr>
            <p:spPr bwMode="auto">
              <a:xfrm>
                <a:off x="4254" y="1952"/>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197D"/>
                    </a:solidFill>
                  </a:rPr>
                  <a:t>+4</a:t>
                </a:r>
              </a:p>
            </p:txBody>
          </p:sp>
        </p:grpSp>
        <p:grpSp>
          <p:nvGrpSpPr>
            <p:cNvPr id="18441" name="Group 25"/>
            <p:cNvGrpSpPr>
              <a:grpSpLocks/>
            </p:cNvGrpSpPr>
            <p:nvPr/>
          </p:nvGrpSpPr>
          <p:grpSpPr bwMode="auto">
            <a:xfrm>
              <a:off x="3600" y="1904"/>
              <a:ext cx="288" cy="624"/>
              <a:chOff x="3600" y="1904"/>
              <a:chExt cx="288" cy="624"/>
            </a:xfrm>
          </p:grpSpPr>
          <p:grpSp>
            <p:nvGrpSpPr>
              <p:cNvPr id="18442" name="Group 15"/>
              <p:cNvGrpSpPr>
                <a:grpSpLocks/>
              </p:cNvGrpSpPr>
              <p:nvPr/>
            </p:nvGrpSpPr>
            <p:grpSpPr bwMode="auto">
              <a:xfrm>
                <a:off x="3600" y="1904"/>
                <a:ext cx="288" cy="624"/>
                <a:chOff x="528" y="1728"/>
                <a:chExt cx="288" cy="624"/>
              </a:xfrm>
            </p:grpSpPr>
            <p:sp>
              <p:nvSpPr>
                <p:cNvPr id="18444" name="Oval 16"/>
                <p:cNvSpPr>
                  <a:spLocks noChangeArrowheads="1"/>
                </p:cNvSpPr>
                <p:nvPr/>
              </p:nvSpPr>
              <p:spPr bwMode="auto">
                <a:xfrm>
                  <a:off x="528" y="1728"/>
                  <a:ext cx="288" cy="288"/>
                </a:xfrm>
                <a:prstGeom prst="ellipse">
                  <a:avLst/>
                </a:prstGeom>
                <a:noFill/>
                <a:ln w="9525">
                  <a:solidFill>
                    <a:srgbClr val="00197D"/>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cxnSp>
              <p:nvCxnSpPr>
                <p:cNvPr id="18445" name="AutoShape 17"/>
                <p:cNvCxnSpPr>
                  <a:cxnSpLocks noChangeShapeType="1"/>
                  <a:stCxn id="18444" idx="4"/>
                </p:cNvCxnSpPr>
                <p:nvPr/>
              </p:nvCxnSpPr>
              <p:spPr bwMode="auto">
                <a:xfrm>
                  <a:off x="672" y="2016"/>
                  <a:ext cx="0" cy="336"/>
                </a:xfrm>
                <a:prstGeom prst="straightConnector1">
                  <a:avLst/>
                </a:prstGeom>
                <a:noFill/>
                <a:ln w="9525">
                  <a:solidFill>
                    <a:srgbClr val="00197D"/>
                  </a:solidFill>
                  <a:round/>
                  <a:headEnd/>
                  <a:tailEnd type="triangle" w="med" len="med"/>
                </a:ln>
                <a:extLst>
                  <a:ext uri="{909E8E84-426E-40DD-AFC4-6F175D3DCCD1}">
                    <a14:hiddenFill xmlns:a14="http://schemas.microsoft.com/office/drawing/2010/main">
                      <a:noFill/>
                    </a14:hiddenFill>
                  </a:ext>
                </a:extLst>
              </p:spPr>
            </p:cxnSp>
          </p:grpSp>
          <p:sp>
            <p:nvSpPr>
              <p:cNvPr id="18443" name="Rectangle 24"/>
              <p:cNvSpPr>
                <a:spLocks noChangeArrowheads="1"/>
              </p:cNvSpPr>
              <p:nvPr/>
            </p:nvSpPr>
            <p:spPr bwMode="auto">
              <a:xfrm>
                <a:off x="3600" y="1926"/>
                <a:ext cx="2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solidFill>
                      <a:srgbClr val="00197D"/>
                    </a:solidFill>
                  </a:rPr>
                  <a:t>+2</a:t>
                </a:r>
              </a:p>
            </p:txBody>
          </p:sp>
        </p:grpSp>
      </p:grpSp>
      <p:sp>
        <p:nvSpPr>
          <p:cNvPr id="20512" name="Rectangle 32"/>
          <p:cNvSpPr>
            <a:spLocks noChangeArrowheads="1"/>
          </p:cNvSpPr>
          <p:nvPr/>
        </p:nvSpPr>
        <p:spPr bwMode="auto">
          <a:xfrm>
            <a:off x="111125" y="4648200"/>
            <a:ext cx="89217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C82E32"/>
                </a:solidFill>
              </a:rPr>
              <a:t>Since the manganese goes from +7 to +2, it is reduced.</a:t>
            </a:r>
          </a:p>
        </p:txBody>
      </p:sp>
      <p:sp>
        <p:nvSpPr>
          <p:cNvPr id="20513" name="Rectangle 33"/>
          <p:cNvSpPr>
            <a:spLocks noChangeArrowheads="1"/>
          </p:cNvSpPr>
          <p:nvPr/>
        </p:nvSpPr>
        <p:spPr bwMode="auto">
          <a:xfrm>
            <a:off x="111125" y="5272088"/>
            <a:ext cx="8169275" cy="51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C82E32"/>
                </a:solidFill>
              </a:rPr>
              <a:t>Since the carbon goes from +3 to +4, it is oxidized.</a:t>
            </a:r>
          </a:p>
        </p:txBody>
      </p:sp>
    </p:spTree>
    <p:extLst>
      <p:ext uri="{BB962C8B-B14F-4D97-AF65-F5344CB8AC3E}">
        <p14:creationId xmlns:p14="http://schemas.microsoft.com/office/powerpoint/2010/main" val="5877561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0"/>
                                  </p:stCondLst>
                                  <p:childTnLst>
                                    <p:set>
                                      <p:cBhvr>
                                        <p:cTn id="6" dur="1" fill="hold">
                                          <p:stCondLst>
                                            <p:cond delay="0"/>
                                          </p:stCondLst>
                                        </p:cTn>
                                        <p:tgtEl>
                                          <p:spTgt spid="20512"/>
                                        </p:tgtEl>
                                        <p:attrNameLst>
                                          <p:attrName>style.visibility</p:attrName>
                                        </p:attrNameLst>
                                      </p:cBhvr>
                                      <p:to>
                                        <p:strVal val="visible"/>
                                      </p:to>
                                    </p:set>
                                    <p:animEffect transition="in" filter="fade">
                                      <p:cBhvr>
                                        <p:cTn id="7" dur="2000"/>
                                        <p:tgtEl>
                                          <p:spTgt spid="20512"/>
                                        </p:tgtEl>
                                      </p:cBhvr>
                                    </p:animEffect>
                                  </p:childTnLst>
                                </p:cTn>
                              </p:par>
                            </p:childTnLst>
                          </p:cTn>
                        </p:par>
                        <p:par>
                          <p:cTn id="8" fill="hold" nodeType="afterGroup">
                            <p:stCondLst>
                              <p:cond delay="7000"/>
                            </p:stCondLst>
                            <p:childTnLst>
                              <p:par>
                                <p:cTn id="9" presetID="10" presetClass="entr" presetSubtype="0" fill="hold" grpId="0" nodeType="afterEffect">
                                  <p:stCondLst>
                                    <p:cond delay="3000"/>
                                  </p:stCondLst>
                                  <p:childTnLst>
                                    <p:set>
                                      <p:cBhvr>
                                        <p:cTn id="10" dur="1" fill="hold">
                                          <p:stCondLst>
                                            <p:cond delay="0"/>
                                          </p:stCondLst>
                                        </p:cTn>
                                        <p:tgtEl>
                                          <p:spTgt spid="20513"/>
                                        </p:tgtEl>
                                        <p:attrNameLst>
                                          <p:attrName>style.visibility</p:attrName>
                                        </p:attrNameLst>
                                      </p:cBhvr>
                                      <p:to>
                                        <p:strVal val="visible"/>
                                      </p:to>
                                    </p:set>
                                    <p:animEffect transition="in" filter="fade">
                                      <p:cBhvr>
                                        <p:cTn id="11" dur="2000"/>
                                        <p:tgtEl>
                                          <p:spTgt spid="205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2" grpId="0"/>
      <p:bldP spid="2051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0" y="152400"/>
            <a:ext cx="9144000" cy="838200"/>
          </a:xfrm>
        </p:spPr>
        <p:txBody>
          <a:bodyPr/>
          <a:lstStyle/>
          <a:p>
            <a:pPr eaLnBrk="1" hangingPunct="1"/>
            <a:r>
              <a:rPr lang="en-US" smtClean="0">
                <a:solidFill>
                  <a:srgbClr val="00197D"/>
                </a:solidFill>
              </a:rPr>
              <a:t>Oxidation Half-Reaction</a:t>
            </a:r>
          </a:p>
        </p:txBody>
      </p:sp>
      <p:sp>
        <p:nvSpPr>
          <p:cNvPr id="21507" name="Rectangle 3"/>
          <p:cNvSpPr>
            <a:spLocks noGrp="1" noChangeArrowheads="1"/>
          </p:cNvSpPr>
          <p:nvPr>
            <p:ph type="body" idx="1"/>
          </p:nvPr>
        </p:nvSpPr>
        <p:spPr>
          <a:xfrm>
            <a:off x="381000" y="1066800"/>
            <a:ext cx="8534400" cy="5562600"/>
          </a:xfrm>
        </p:spPr>
        <p:txBody>
          <a:bodyPr/>
          <a:lstStyle/>
          <a:p>
            <a:pPr algn="ctr" eaLnBrk="1" hangingPunct="1">
              <a:buFontTx/>
              <a:buNone/>
            </a:pPr>
            <a:r>
              <a:rPr lang="en-US" smtClean="0"/>
              <a:t>C</a:t>
            </a:r>
            <a:r>
              <a:rPr lang="en-US" baseline="-25000" smtClean="0"/>
              <a:t>2</a:t>
            </a:r>
            <a:r>
              <a:rPr lang="en-US" smtClean="0"/>
              <a:t>O</a:t>
            </a:r>
            <a:r>
              <a:rPr lang="en-US" baseline="-25000" smtClean="0"/>
              <a:t>4</a:t>
            </a:r>
            <a:r>
              <a:rPr lang="en-US" baseline="30000" smtClean="0"/>
              <a:t>2</a:t>
            </a:r>
            <a:r>
              <a:rPr lang="en-US" baseline="30000" smtClean="0">
                <a:cs typeface="Arial" charset="0"/>
              </a:rPr>
              <a:t>−</a:t>
            </a:r>
            <a:r>
              <a:rPr lang="en-US" smtClean="0"/>
              <a:t> </a:t>
            </a:r>
            <a:r>
              <a:rPr lang="en-US" smtClean="0">
                <a:sym typeface="Symbol" charset="2"/>
              </a:rPr>
              <a:t> CO</a:t>
            </a:r>
            <a:r>
              <a:rPr lang="en-US" baseline="-25000" smtClean="0">
                <a:sym typeface="Symbol" charset="2"/>
              </a:rPr>
              <a:t>2</a:t>
            </a:r>
            <a:endParaRPr lang="en-US" smtClean="0">
              <a:sym typeface="Symbol" charset="2"/>
            </a:endParaRPr>
          </a:p>
          <a:p>
            <a:pPr eaLnBrk="1" hangingPunct="1">
              <a:buFontTx/>
              <a:buNone/>
            </a:pPr>
            <a:endParaRPr lang="en-US" smtClean="0">
              <a:sym typeface="Symbol" charset="2"/>
            </a:endParaRPr>
          </a:p>
          <a:p>
            <a:pPr eaLnBrk="1" hangingPunct="1">
              <a:buFontTx/>
              <a:buNone/>
            </a:pPr>
            <a:r>
              <a:rPr lang="en-US" smtClean="0">
                <a:solidFill>
                  <a:srgbClr val="00197D"/>
                </a:solidFill>
                <a:sym typeface="Symbol" charset="2"/>
              </a:rPr>
              <a:t>	</a:t>
            </a:r>
            <a:r>
              <a:rPr lang="en-US" smtClean="0">
                <a:sym typeface="Symbol" charset="2"/>
              </a:rPr>
              <a:t>To balance the carbon, we add a coefficient of 2:</a:t>
            </a:r>
            <a:endParaRPr lang="en-US" smtClean="0">
              <a:solidFill>
                <a:srgbClr val="00197D"/>
              </a:solidFill>
              <a:sym typeface="Symbol" charset="2"/>
            </a:endParaRPr>
          </a:p>
          <a:p>
            <a:pPr algn="ctr" eaLnBrk="1" hangingPunct="1">
              <a:buFontTx/>
              <a:buNone/>
            </a:pPr>
            <a:r>
              <a:rPr lang="en-US" smtClean="0"/>
              <a:t>C</a:t>
            </a:r>
            <a:r>
              <a:rPr lang="en-US" baseline="-25000" smtClean="0"/>
              <a:t>2</a:t>
            </a:r>
            <a:r>
              <a:rPr lang="en-US" smtClean="0"/>
              <a:t>O</a:t>
            </a:r>
            <a:r>
              <a:rPr lang="en-US" baseline="-25000" smtClean="0"/>
              <a:t>4</a:t>
            </a:r>
            <a:r>
              <a:rPr lang="en-US" baseline="30000" smtClean="0"/>
              <a:t>2</a:t>
            </a:r>
            <a:r>
              <a:rPr lang="en-US" baseline="30000" smtClean="0">
                <a:cs typeface="Arial" charset="0"/>
              </a:rPr>
              <a:t>−</a:t>
            </a:r>
            <a:r>
              <a:rPr lang="en-US" smtClean="0"/>
              <a:t> </a:t>
            </a:r>
            <a:r>
              <a:rPr lang="en-US" smtClean="0">
                <a:sym typeface="Symbol" charset="2"/>
              </a:rPr>
              <a:t> </a:t>
            </a:r>
            <a:r>
              <a:rPr lang="en-US" smtClean="0">
                <a:solidFill>
                  <a:srgbClr val="00197D"/>
                </a:solidFill>
                <a:sym typeface="Symbol" charset="2"/>
              </a:rPr>
              <a:t>2</a:t>
            </a:r>
            <a:r>
              <a:rPr lang="en-US" smtClean="0">
                <a:sym typeface="Symbol" charset="2"/>
              </a:rPr>
              <a:t> CO</a:t>
            </a:r>
            <a:r>
              <a:rPr lang="en-US" baseline="-25000" smtClean="0">
                <a:sym typeface="Symbol" charset="2"/>
              </a:rPr>
              <a:t>2 </a:t>
            </a:r>
            <a:endParaRPr lang="en-US" smtClean="0">
              <a:sym typeface="Symbol" charset="2"/>
            </a:endParaRPr>
          </a:p>
          <a:p>
            <a:pPr algn="ctr" eaLnBrk="1" hangingPunct="1">
              <a:buFontTx/>
              <a:buNone/>
            </a:pPr>
            <a:endParaRPr lang="en-US" baseline="-25000" smtClean="0">
              <a:sym typeface="Symbol" charset="2"/>
            </a:endParaRPr>
          </a:p>
          <a:p>
            <a:pPr eaLnBrk="1" hangingPunct="1">
              <a:buFontTx/>
              <a:buNone/>
            </a:pPr>
            <a:r>
              <a:rPr lang="en-US" smtClean="0">
                <a:sym typeface="Symbol" charset="2"/>
              </a:rPr>
              <a:t>The oxygen is now balanced as well.  To balance the charge, we must add 2 electrons to the right side.</a:t>
            </a:r>
          </a:p>
          <a:p>
            <a:pPr algn="ctr" eaLnBrk="1" hangingPunct="1">
              <a:buFontTx/>
              <a:buNone/>
            </a:pPr>
            <a:r>
              <a:rPr lang="en-US" smtClean="0"/>
              <a:t>C</a:t>
            </a:r>
            <a:r>
              <a:rPr lang="en-US" baseline="-25000" smtClean="0"/>
              <a:t>2</a:t>
            </a:r>
            <a:r>
              <a:rPr lang="en-US" smtClean="0"/>
              <a:t>O</a:t>
            </a:r>
            <a:r>
              <a:rPr lang="en-US" baseline="-25000" smtClean="0"/>
              <a:t>4</a:t>
            </a:r>
            <a:r>
              <a:rPr lang="en-US" baseline="30000" smtClean="0"/>
              <a:t>2</a:t>
            </a:r>
            <a:r>
              <a:rPr lang="en-US" baseline="30000" smtClean="0">
                <a:cs typeface="Arial" charset="0"/>
              </a:rPr>
              <a:t>−</a:t>
            </a:r>
            <a:r>
              <a:rPr lang="en-US" smtClean="0"/>
              <a:t> </a:t>
            </a:r>
            <a:r>
              <a:rPr lang="en-US" smtClean="0">
                <a:sym typeface="Symbol" charset="2"/>
              </a:rPr>
              <a:t> 2 CO</a:t>
            </a:r>
            <a:r>
              <a:rPr lang="en-US" baseline="-25000" smtClean="0">
                <a:sym typeface="Symbol" charset="2"/>
              </a:rPr>
              <a:t>2</a:t>
            </a:r>
            <a:r>
              <a:rPr lang="en-US" smtClean="0">
                <a:sym typeface="Symbol" charset="2"/>
              </a:rPr>
              <a:t> </a:t>
            </a:r>
            <a:r>
              <a:rPr lang="en-US" smtClean="0">
                <a:solidFill>
                  <a:srgbClr val="00197D"/>
                </a:solidFill>
                <a:sym typeface="Symbol" charset="2"/>
              </a:rPr>
              <a:t>+ 2 e</a:t>
            </a:r>
            <a:r>
              <a:rPr lang="en-US" baseline="30000" smtClean="0">
                <a:solidFill>
                  <a:srgbClr val="00197D"/>
                </a:solidFill>
                <a:cs typeface="Arial" charset="0"/>
                <a:sym typeface="Symbol" charset="2"/>
              </a:rPr>
              <a:t>−</a:t>
            </a:r>
            <a:endParaRPr lang="en-US" baseline="-25000" smtClean="0">
              <a:cs typeface="Arial" charset="0"/>
              <a:sym typeface="Symbol" charset="2"/>
            </a:endParaRPr>
          </a:p>
          <a:p>
            <a:pPr algn="ctr" eaLnBrk="1" hangingPunct="1">
              <a:buFontTx/>
              <a:buNone/>
            </a:pPr>
            <a:endParaRPr lang="en-US" smtClean="0">
              <a:sym typeface="Symbol" charset="2"/>
            </a:endParaRPr>
          </a:p>
          <a:p>
            <a:pPr algn="ctr" eaLnBrk="1" hangingPunct="1">
              <a:buFontTx/>
              <a:buNone/>
            </a:pPr>
            <a:endParaRPr lang="en-US" baseline="-25000" smtClean="0">
              <a:sym typeface="Symbol" charset="2"/>
            </a:endParaRPr>
          </a:p>
          <a:p>
            <a:pPr algn="ctr" eaLnBrk="1" hangingPunct="1">
              <a:buFontTx/>
              <a:buNone/>
            </a:pPr>
            <a:endParaRPr lang="en-US" baseline="-25000" smtClean="0">
              <a:sym typeface="Symbol" charset="2"/>
            </a:endParaRPr>
          </a:p>
          <a:p>
            <a:pPr algn="ctr" eaLnBrk="1" hangingPunct="1">
              <a:buFontTx/>
              <a:buNone/>
            </a:pPr>
            <a:endParaRPr lang="en-US" baseline="-25000" smtClean="0">
              <a:sym typeface="Symbol" charset="2"/>
            </a:endParaRPr>
          </a:p>
        </p:txBody>
      </p:sp>
    </p:spTree>
    <p:extLst>
      <p:ext uri="{BB962C8B-B14F-4D97-AF65-F5344CB8AC3E}">
        <p14:creationId xmlns:p14="http://schemas.microsoft.com/office/powerpoint/2010/main" val="21448107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1507">
                                            <p:txEl>
                                              <p:pRg st="2" end="2"/>
                                            </p:txEl>
                                          </p:spTgt>
                                        </p:tgtEl>
                                        <p:attrNameLst>
                                          <p:attrName>style.visibility</p:attrName>
                                        </p:attrNameLst>
                                      </p:cBhvr>
                                      <p:to>
                                        <p:strVal val="visible"/>
                                      </p:to>
                                    </p:set>
                                    <p:animEffect transition="in" filter="fade">
                                      <p:cBhvr>
                                        <p:cTn id="7" dur="2000"/>
                                        <p:tgtEl>
                                          <p:spTgt spid="21507">
                                            <p:txEl>
                                              <p:pRg st="2" end="2"/>
                                            </p:txEl>
                                          </p:spTgt>
                                        </p:tgtEl>
                                      </p:cBhvr>
                                    </p:animEffect>
                                  </p:childTnLst>
                                </p:cTn>
                              </p:par>
                            </p:childTnLst>
                          </p:cTn>
                        </p:par>
                        <p:par>
                          <p:cTn id="8" fill="hold" nodeType="afterGroup">
                            <p:stCondLst>
                              <p:cond delay="4000"/>
                            </p:stCondLst>
                            <p:childTnLst>
                              <p:par>
                                <p:cTn id="9" presetID="10" presetClass="entr" presetSubtype="0" fill="hold" grpId="0" nodeType="afterEffect">
                                  <p:stCondLst>
                                    <p:cond delay="0"/>
                                  </p:stCondLst>
                                  <p:childTnLst>
                                    <p:set>
                                      <p:cBhvr>
                                        <p:cTn id="10" dur="1" fill="hold">
                                          <p:stCondLst>
                                            <p:cond delay="0"/>
                                          </p:stCondLst>
                                        </p:cTn>
                                        <p:tgtEl>
                                          <p:spTgt spid="21507">
                                            <p:txEl>
                                              <p:pRg st="3" end="3"/>
                                            </p:txEl>
                                          </p:spTgt>
                                        </p:tgtEl>
                                        <p:attrNameLst>
                                          <p:attrName>style.visibility</p:attrName>
                                        </p:attrNameLst>
                                      </p:cBhvr>
                                      <p:to>
                                        <p:strVal val="visible"/>
                                      </p:to>
                                    </p:set>
                                    <p:animEffect transition="in" filter="fade">
                                      <p:cBhvr>
                                        <p:cTn id="11" dur="2000"/>
                                        <p:tgtEl>
                                          <p:spTgt spid="21507">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1507">
                                            <p:txEl>
                                              <p:pRg st="5" end="5"/>
                                            </p:txEl>
                                          </p:spTgt>
                                        </p:tgtEl>
                                        <p:attrNameLst>
                                          <p:attrName>style.visibility</p:attrName>
                                        </p:attrNameLst>
                                      </p:cBhvr>
                                      <p:to>
                                        <p:strVal val="visible"/>
                                      </p:to>
                                    </p:set>
                                    <p:animEffect transition="in" filter="fade">
                                      <p:cBhvr>
                                        <p:cTn id="16" dur="2000"/>
                                        <p:tgtEl>
                                          <p:spTgt spid="21507">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1507">
                                            <p:txEl>
                                              <p:pRg st="6" end="6"/>
                                            </p:txEl>
                                          </p:spTgt>
                                        </p:tgtEl>
                                        <p:attrNameLst>
                                          <p:attrName>style.visibility</p:attrName>
                                        </p:attrNameLst>
                                      </p:cBhvr>
                                      <p:to>
                                        <p:strVal val="visible"/>
                                      </p:to>
                                    </p:set>
                                    <p:animEffect transition="in" filter="fade">
                                      <p:cBhvr>
                                        <p:cTn id="21" dur="20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838200"/>
          </a:xfrm>
        </p:spPr>
        <p:txBody>
          <a:bodyPr/>
          <a:lstStyle/>
          <a:p>
            <a:pPr eaLnBrk="1" hangingPunct="1"/>
            <a:r>
              <a:rPr lang="en-US" smtClean="0">
                <a:solidFill>
                  <a:srgbClr val="00197D"/>
                </a:solidFill>
              </a:rPr>
              <a:t>Reduction Half-Reaction</a:t>
            </a:r>
          </a:p>
        </p:txBody>
      </p:sp>
      <p:sp>
        <p:nvSpPr>
          <p:cNvPr id="23555" name="Rectangle 3"/>
          <p:cNvSpPr>
            <a:spLocks noGrp="1" noChangeArrowheads="1"/>
          </p:cNvSpPr>
          <p:nvPr>
            <p:ph type="body" idx="1"/>
          </p:nvPr>
        </p:nvSpPr>
        <p:spPr>
          <a:xfrm>
            <a:off x="228600" y="914400"/>
            <a:ext cx="8610600" cy="5562600"/>
          </a:xfrm>
        </p:spPr>
        <p:txBody>
          <a:bodyPr/>
          <a:lstStyle/>
          <a:p>
            <a:pPr algn="ctr" eaLnBrk="1" hangingPunct="1">
              <a:buFontTx/>
              <a:buNone/>
            </a:pPr>
            <a:r>
              <a:rPr lang="en-US" smtClean="0"/>
              <a:t>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endParaRPr lang="en-US" smtClean="0">
              <a:sym typeface="Symbol" charset="2"/>
            </a:endParaRPr>
          </a:p>
          <a:p>
            <a:pPr algn="ctr" eaLnBrk="1" hangingPunct="1">
              <a:buFontTx/>
              <a:buNone/>
            </a:pPr>
            <a:endParaRPr lang="en-US" smtClean="0">
              <a:sym typeface="Symbol" charset="2"/>
            </a:endParaRPr>
          </a:p>
          <a:p>
            <a:pPr eaLnBrk="1" hangingPunct="1">
              <a:buFontTx/>
              <a:buNone/>
            </a:pPr>
            <a:r>
              <a:rPr lang="en-US" smtClean="0">
                <a:sym typeface="Symbol" charset="2"/>
              </a:rPr>
              <a:t>	The manganese is balanced; to balance the oxygen, we must add 4 waters to the right side.</a:t>
            </a:r>
            <a:endParaRPr lang="en-US" smtClean="0">
              <a:solidFill>
                <a:srgbClr val="00197D"/>
              </a:solidFill>
            </a:endParaRPr>
          </a:p>
          <a:p>
            <a:pPr algn="ctr" eaLnBrk="1" hangingPunct="1">
              <a:buFontTx/>
              <a:buNone/>
            </a:pPr>
            <a:r>
              <a:rPr lang="en-US" smtClean="0"/>
              <a:t>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r>
              <a:rPr lang="en-US" smtClean="0">
                <a:sym typeface="Symbol" charset="2"/>
              </a:rPr>
              <a:t> </a:t>
            </a:r>
            <a:r>
              <a:rPr lang="en-US" smtClean="0">
                <a:solidFill>
                  <a:srgbClr val="00197D"/>
                </a:solidFill>
                <a:sym typeface="Symbol" charset="2"/>
              </a:rPr>
              <a:t>+ 4 H</a:t>
            </a:r>
            <a:r>
              <a:rPr lang="en-US" baseline="-25000" smtClean="0">
                <a:solidFill>
                  <a:srgbClr val="00197D"/>
                </a:solidFill>
                <a:sym typeface="Symbol" charset="2"/>
              </a:rPr>
              <a:t>2</a:t>
            </a:r>
            <a:r>
              <a:rPr lang="en-US" smtClean="0">
                <a:solidFill>
                  <a:srgbClr val="00197D"/>
                </a:solidFill>
                <a:sym typeface="Symbol" charset="2"/>
              </a:rPr>
              <a:t>O</a:t>
            </a:r>
          </a:p>
          <a:p>
            <a:pPr algn="ctr" eaLnBrk="1" hangingPunct="1">
              <a:buFontTx/>
              <a:buNone/>
            </a:pPr>
            <a:endParaRPr lang="en-US" smtClean="0">
              <a:solidFill>
                <a:srgbClr val="00197D"/>
              </a:solidFill>
              <a:sym typeface="Symbol" charset="2"/>
            </a:endParaRPr>
          </a:p>
          <a:p>
            <a:pPr eaLnBrk="1" hangingPunct="1">
              <a:buFontTx/>
              <a:buNone/>
            </a:pPr>
            <a:r>
              <a:rPr lang="en-US" smtClean="0"/>
              <a:t>To balance the hydrogen, we add 8 H</a:t>
            </a:r>
            <a:r>
              <a:rPr lang="en-US" baseline="30000" smtClean="0"/>
              <a:t>+</a:t>
            </a:r>
            <a:r>
              <a:rPr lang="en-US" smtClean="0"/>
              <a:t> to the left side.</a:t>
            </a:r>
            <a:endParaRPr lang="en-US" smtClean="0">
              <a:solidFill>
                <a:srgbClr val="00197D"/>
              </a:solidFill>
            </a:endParaRPr>
          </a:p>
          <a:p>
            <a:pPr algn="ctr" eaLnBrk="1" hangingPunct="1">
              <a:buFontTx/>
              <a:buNone/>
            </a:pPr>
            <a:r>
              <a:rPr lang="en-US" smtClean="0">
                <a:solidFill>
                  <a:srgbClr val="00197D"/>
                </a:solidFill>
              </a:rPr>
              <a:t>8 H</a:t>
            </a:r>
            <a:r>
              <a:rPr lang="en-US" baseline="30000" smtClean="0">
                <a:solidFill>
                  <a:srgbClr val="00197D"/>
                </a:solidFill>
              </a:rPr>
              <a:t>+</a:t>
            </a:r>
            <a:r>
              <a:rPr lang="en-US" smtClean="0">
                <a:solidFill>
                  <a:srgbClr val="00197D"/>
                </a:solidFill>
              </a:rPr>
              <a:t> +</a:t>
            </a:r>
            <a:r>
              <a:rPr lang="en-US" smtClean="0"/>
              <a:t> 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r>
              <a:rPr lang="en-US" smtClean="0">
                <a:sym typeface="Symbol" charset="2"/>
              </a:rPr>
              <a:t> + 4 H</a:t>
            </a:r>
            <a:r>
              <a:rPr lang="en-US" baseline="-25000" smtClean="0">
                <a:sym typeface="Symbol" charset="2"/>
              </a:rPr>
              <a:t>2</a:t>
            </a:r>
            <a:r>
              <a:rPr lang="en-US" smtClean="0">
                <a:sym typeface="Symbol" charset="2"/>
              </a:rPr>
              <a:t>O</a:t>
            </a:r>
            <a:endParaRPr lang="en-US" smtClean="0">
              <a:solidFill>
                <a:srgbClr val="00197D"/>
              </a:solidFill>
              <a:sym typeface="Symbol" charset="2"/>
            </a:endParaRPr>
          </a:p>
          <a:p>
            <a:pPr algn="ctr" eaLnBrk="1" hangingPunct="1">
              <a:buFontTx/>
              <a:buNone/>
            </a:pPr>
            <a:endParaRPr lang="en-US" smtClean="0">
              <a:solidFill>
                <a:srgbClr val="00197D"/>
              </a:solidFill>
              <a:sym typeface="Symbol" charset="2"/>
            </a:endParaRPr>
          </a:p>
          <a:p>
            <a:pPr algn="ctr" eaLnBrk="1" hangingPunct="1">
              <a:buFontTx/>
              <a:buNone/>
            </a:pPr>
            <a:endParaRPr lang="en-US" baseline="30000" smtClean="0">
              <a:solidFill>
                <a:srgbClr val="00197D"/>
              </a:solidFill>
              <a:sym typeface="Symbol" charset="2"/>
            </a:endParaRPr>
          </a:p>
          <a:p>
            <a:pPr algn="ctr" eaLnBrk="1" hangingPunct="1">
              <a:buFontTx/>
              <a:buNone/>
            </a:pPr>
            <a:endParaRPr lang="en-US" smtClean="0">
              <a:sym typeface="Symbol" charset="2"/>
            </a:endParaRPr>
          </a:p>
        </p:txBody>
      </p:sp>
    </p:spTree>
    <p:extLst>
      <p:ext uri="{BB962C8B-B14F-4D97-AF65-F5344CB8AC3E}">
        <p14:creationId xmlns:p14="http://schemas.microsoft.com/office/powerpoint/2010/main" val="2263360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3555">
                                            <p:txEl>
                                              <p:pRg st="2" end="2"/>
                                            </p:txEl>
                                          </p:spTgt>
                                        </p:tgtEl>
                                        <p:attrNameLst>
                                          <p:attrName>style.visibility</p:attrName>
                                        </p:attrNameLst>
                                      </p:cBhvr>
                                      <p:to>
                                        <p:strVal val="visible"/>
                                      </p:to>
                                    </p:set>
                                    <p:animEffect transition="in" filter="fade">
                                      <p:cBhvr>
                                        <p:cTn id="7" dur="2000"/>
                                        <p:tgtEl>
                                          <p:spTgt spid="23555">
                                            <p:txEl>
                                              <p:pRg st="2" end="2"/>
                                            </p:txEl>
                                          </p:spTgt>
                                        </p:tgtEl>
                                      </p:cBhvr>
                                    </p:animEffect>
                                  </p:childTnLst>
                                </p:cTn>
                              </p:par>
                            </p:childTnLst>
                          </p:cTn>
                        </p:par>
                        <p:par>
                          <p:cTn id="8" fill="hold" nodeType="afterGroup">
                            <p:stCondLst>
                              <p:cond delay="3000"/>
                            </p:stCondLst>
                            <p:childTnLst>
                              <p:par>
                                <p:cTn id="9" presetID="10" presetClass="entr" presetSubtype="0" fill="hold" grpId="0" nodeType="afterEffect">
                                  <p:stCondLst>
                                    <p:cond delay="3000"/>
                                  </p:stCondLst>
                                  <p:childTnLst>
                                    <p:set>
                                      <p:cBhvr>
                                        <p:cTn id="10" dur="1" fill="hold">
                                          <p:stCondLst>
                                            <p:cond delay="0"/>
                                          </p:stCondLst>
                                        </p:cTn>
                                        <p:tgtEl>
                                          <p:spTgt spid="23555">
                                            <p:txEl>
                                              <p:pRg st="3" end="3"/>
                                            </p:txEl>
                                          </p:spTgt>
                                        </p:tgtEl>
                                        <p:attrNameLst>
                                          <p:attrName>style.visibility</p:attrName>
                                        </p:attrNameLst>
                                      </p:cBhvr>
                                      <p:to>
                                        <p:strVal val="visible"/>
                                      </p:to>
                                    </p:set>
                                    <p:animEffect transition="in" filter="fade">
                                      <p:cBhvr>
                                        <p:cTn id="11" dur="2000"/>
                                        <p:tgtEl>
                                          <p:spTgt spid="23555">
                                            <p:txEl>
                                              <p:pRg st="3" end="3"/>
                                            </p:txEl>
                                          </p:spTgt>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3555">
                                            <p:txEl>
                                              <p:pRg st="5" end="5"/>
                                            </p:txEl>
                                          </p:spTgt>
                                        </p:tgtEl>
                                        <p:attrNameLst>
                                          <p:attrName>style.visibility</p:attrName>
                                        </p:attrNameLst>
                                      </p:cBhvr>
                                      <p:to>
                                        <p:strVal val="visible"/>
                                      </p:to>
                                    </p:set>
                                    <p:animEffect transition="in" filter="fade">
                                      <p:cBhvr>
                                        <p:cTn id="16" dur="2000"/>
                                        <p:tgtEl>
                                          <p:spTgt spid="23555">
                                            <p:txEl>
                                              <p:pRg st="5" end="5"/>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555">
                                            <p:txEl>
                                              <p:pRg st="6" end="6"/>
                                            </p:txEl>
                                          </p:spTgt>
                                        </p:tgtEl>
                                        <p:attrNameLst>
                                          <p:attrName>style.visibility</p:attrName>
                                        </p:attrNameLst>
                                      </p:cBhvr>
                                      <p:to>
                                        <p:strVal val="visible"/>
                                      </p:to>
                                    </p:set>
                                    <p:animEffect transition="in" filter="fade">
                                      <p:cBhvr>
                                        <p:cTn id="21" dur="2000"/>
                                        <p:tgtEl>
                                          <p:spTgt spid="2355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0" y="152400"/>
            <a:ext cx="9144000" cy="685800"/>
          </a:xfrm>
        </p:spPr>
        <p:txBody>
          <a:bodyPr>
            <a:normAutofit fontScale="90000"/>
          </a:bodyPr>
          <a:lstStyle/>
          <a:p>
            <a:pPr eaLnBrk="1" hangingPunct="1"/>
            <a:r>
              <a:rPr lang="en-US" smtClean="0">
                <a:solidFill>
                  <a:srgbClr val="00197D"/>
                </a:solidFill>
              </a:rPr>
              <a:t>Reduction Half-Reaction</a:t>
            </a:r>
          </a:p>
        </p:txBody>
      </p:sp>
      <p:sp>
        <p:nvSpPr>
          <p:cNvPr id="25603" name="Rectangle 3"/>
          <p:cNvSpPr>
            <a:spLocks noGrp="1" noChangeArrowheads="1"/>
          </p:cNvSpPr>
          <p:nvPr>
            <p:ph type="body" idx="1"/>
          </p:nvPr>
        </p:nvSpPr>
        <p:spPr/>
        <p:txBody>
          <a:bodyPr/>
          <a:lstStyle/>
          <a:p>
            <a:pPr algn="ctr">
              <a:spcBef>
                <a:spcPct val="0"/>
              </a:spcBef>
              <a:buFontTx/>
              <a:buNone/>
            </a:pPr>
            <a:r>
              <a:rPr lang="en-US" smtClean="0"/>
              <a:t>8 H</a:t>
            </a:r>
            <a:r>
              <a:rPr lang="en-US" baseline="30000" smtClean="0"/>
              <a:t>+</a:t>
            </a:r>
            <a:r>
              <a:rPr lang="en-US" smtClean="0"/>
              <a:t> + 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r>
              <a:rPr lang="en-US" smtClean="0">
                <a:sym typeface="Symbol" charset="2"/>
              </a:rPr>
              <a:t> + 4 H</a:t>
            </a:r>
            <a:r>
              <a:rPr lang="en-US" baseline="-25000" smtClean="0">
                <a:sym typeface="Symbol" charset="2"/>
              </a:rPr>
              <a:t>2</a:t>
            </a:r>
            <a:r>
              <a:rPr lang="en-US" smtClean="0">
                <a:sym typeface="Symbol" charset="2"/>
              </a:rPr>
              <a:t>O</a:t>
            </a:r>
          </a:p>
          <a:p>
            <a:pPr algn="ctr">
              <a:spcBef>
                <a:spcPct val="0"/>
              </a:spcBef>
              <a:buFontTx/>
              <a:buNone/>
            </a:pPr>
            <a:endParaRPr lang="en-US" smtClean="0"/>
          </a:p>
          <a:p>
            <a:pPr eaLnBrk="1" hangingPunct="1">
              <a:buFontTx/>
              <a:buNone/>
            </a:pPr>
            <a:r>
              <a:rPr lang="en-US" smtClean="0"/>
              <a:t>	To balance the charge, we add 5 e</a:t>
            </a:r>
            <a:r>
              <a:rPr lang="en-US" baseline="30000" smtClean="0">
                <a:cs typeface="Arial" charset="0"/>
              </a:rPr>
              <a:t>−</a:t>
            </a:r>
            <a:r>
              <a:rPr lang="en-US" smtClean="0"/>
              <a:t> to the left side.</a:t>
            </a:r>
          </a:p>
          <a:p>
            <a:pPr algn="ctr" eaLnBrk="1" hangingPunct="1">
              <a:buFontTx/>
              <a:buNone/>
            </a:pPr>
            <a:endParaRPr lang="en-US" smtClean="0">
              <a:solidFill>
                <a:srgbClr val="00197D"/>
              </a:solidFill>
            </a:endParaRPr>
          </a:p>
          <a:p>
            <a:pPr algn="ctr" eaLnBrk="1" hangingPunct="1">
              <a:buFontTx/>
              <a:buNone/>
            </a:pPr>
            <a:r>
              <a:rPr lang="en-US" smtClean="0">
                <a:solidFill>
                  <a:srgbClr val="00197D"/>
                </a:solidFill>
              </a:rPr>
              <a:t>5 e</a:t>
            </a:r>
            <a:r>
              <a:rPr lang="en-US" baseline="30000" smtClean="0">
                <a:solidFill>
                  <a:srgbClr val="00197D"/>
                </a:solidFill>
                <a:cs typeface="Arial" charset="0"/>
              </a:rPr>
              <a:t>−</a:t>
            </a:r>
            <a:r>
              <a:rPr lang="en-US" smtClean="0">
                <a:solidFill>
                  <a:srgbClr val="00197D"/>
                </a:solidFill>
              </a:rPr>
              <a:t> +</a:t>
            </a:r>
            <a:r>
              <a:rPr lang="en-US" smtClean="0"/>
              <a:t> 8 H</a:t>
            </a:r>
            <a:r>
              <a:rPr lang="en-US" baseline="30000" smtClean="0"/>
              <a:t>+</a:t>
            </a:r>
            <a:r>
              <a:rPr lang="en-US" smtClean="0"/>
              <a:t> + 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r>
              <a:rPr lang="en-US" smtClean="0">
                <a:sym typeface="Symbol" charset="2"/>
              </a:rPr>
              <a:t> + 4 H</a:t>
            </a:r>
            <a:r>
              <a:rPr lang="en-US" baseline="-25000" smtClean="0">
                <a:sym typeface="Symbol" charset="2"/>
              </a:rPr>
              <a:t>2</a:t>
            </a:r>
            <a:r>
              <a:rPr lang="en-US" smtClean="0">
                <a:sym typeface="Symbol" charset="2"/>
              </a:rPr>
              <a:t>O</a:t>
            </a:r>
          </a:p>
        </p:txBody>
      </p:sp>
    </p:spTree>
    <p:extLst>
      <p:ext uri="{BB962C8B-B14F-4D97-AF65-F5344CB8AC3E}">
        <p14:creationId xmlns:p14="http://schemas.microsoft.com/office/powerpoint/2010/main" val="23441747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25603">
                                            <p:txEl>
                                              <p:pRg st="2" end="2"/>
                                            </p:txEl>
                                          </p:spTgt>
                                        </p:tgtEl>
                                        <p:attrNameLst>
                                          <p:attrName>style.visibility</p:attrName>
                                        </p:attrNameLst>
                                      </p:cBhvr>
                                      <p:to>
                                        <p:strVal val="visible"/>
                                      </p:to>
                                    </p:set>
                                    <p:animEffect transition="in" filter="fade">
                                      <p:cBhvr>
                                        <p:cTn id="7" dur="2000"/>
                                        <p:tgtEl>
                                          <p:spTgt spid="25603">
                                            <p:txEl>
                                              <p:pRg st="2" end="2"/>
                                            </p:txEl>
                                          </p:spTgt>
                                        </p:tgtEl>
                                      </p:cBhvr>
                                    </p:animEffect>
                                  </p:childTnLst>
                                </p:cTn>
                              </p:par>
                            </p:childTnLst>
                          </p:cTn>
                        </p:par>
                        <p:par>
                          <p:cTn id="8" fill="hold" nodeType="afterGroup">
                            <p:stCondLst>
                              <p:cond delay="3000"/>
                            </p:stCondLst>
                            <p:childTnLst>
                              <p:par>
                                <p:cTn id="9" presetID="10" presetClass="entr" presetSubtype="0" fill="hold" grpId="0" nodeType="afterEffect">
                                  <p:stCondLst>
                                    <p:cond delay="3000"/>
                                  </p:stCondLst>
                                  <p:childTnLst>
                                    <p:set>
                                      <p:cBhvr>
                                        <p:cTn id="10" dur="1" fill="hold">
                                          <p:stCondLst>
                                            <p:cond delay="0"/>
                                          </p:stCondLst>
                                        </p:cTn>
                                        <p:tgtEl>
                                          <p:spTgt spid="25603">
                                            <p:txEl>
                                              <p:pRg st="4" end="4"/>
                                            </p:txEl>
                                          </p:spTgt>
                                        </p:tgtEl>
                                        <p:attrNameLst>
                                          <p:attrName>style.visibility</p:attrName>
                                        </p:attrNameLst>
                                      </p:cBhvr>
                                      <p:to>
                                        <p:strVal val="visible"/>
                                      </p:to>
                                    </p:set>
                                    <p:animEffect transition="in" filter="fade">
                                      <p:cBhvr>
                                        <p:cTn id="11" dur="2000"/>
                                        <p:tgtEl>
                                          <p:spTgt spid="2560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bwMode="auto">
          <a:xfrm>
            <a:off x="0" y="1828800"/>
            <a:ext cx="4572000" cy="4800600"/>
          </a:xfrm>
          <a:prstGeom prst="rect">
            <a:avLst/>
          </a:prstGeom>
          <a:noFill/>
          <a:ln w="9525">
            <a:noFill/>
            <a:miter lim="800000"/>
            <a:headEnd/>
            <a:tailEnd/>
          </a:ln>
        </p:spPr>
        <p:txBody>
          <a:bodyPr/>
          <a:lstStyle/>
          <a:p>
            <a:pPr marL="342900" indent="-342900" eaLnBrk="1" hangingPunct="1">
              <a:spcBef>
                <a:spcPct val="20000"/>
              </a:spcBef>
              <a:tabLst>
                <a:tab pos="2743200" algn="l"/>
              </a:tabLst>
              <a:defRPr/>
            </a:pPr>
            <a:endParaRPr lang="en-US" kern="0" dirty="0">
              <a:solidFill>
                <a:srgbClr val="C82E32"/>
              </a:solidFill>
              <a:latin typeface="+mn-lt"/>
              <a:ea typeface="+mn-ea"/>
            </a:endParaRPr>
          </a:p>
          <a:p>
            <a:pPr marL="342900" indent="-342900" eaLnBrk="1" hangingPunct="1">
              <a:spcBef>
                <a:spcPct val="20000"/>
              </a:spcBef>
              <a:buFontTx/>
              <a:buChar char="•"/>
              <a:defRPr/>
            </a:pPr>
            <a:endParaRPr lang="en-US" sz="2800" kern="0" dirty="0">
              <a:solidFill>
                <a:srgbClr val="C82E32"/>
              </a:solidFill>
              <a:latin typeface="+mn-lt"/>
              <a:ea typeface="+mn-ea"/>
            </a:endParaRPr>
          </a:p>
        </p:txBody>
      </p:sp>
      <p:sp>
        <p:nvSpPr>
          <p:cNvPr id="6" name="Rectangle 2"/>
          <p:cNvSpPr txBox="1">
            <a:spLocks noChangeArrowheads="1"/>
          </p:cNvSpPr>
          <p:nvPr/>
        </p:nvSpPr>
        <p:spPr>
          <a:xfrm>
            <a:off x="0" y="0"/>
            <a:ext cx="4648200" cy="6553200"/>
          </a:xfrm>
          <a:prstGeom prst="rect">
            <a:avLst/>
          </a:prstGeom>
        </p:spPr>
        <p:txBody>
          <a:bodyPr/>
          <a:lstStyle/>
          <a:p>
            <a:pPr marL="1149350" indent="-1149350" eaLnBrk="1" hangingPunct="1">
              <a:defRPr/>
            </a:pPr>
            <a:r>
              <a:rPr lang="en-US" b="1" kern="0" dirty="0">
                <a:solidFill>
                  <a:srgbClr val="FF0000"/>
                </a:solidFill>
                <a:latin typeface="+mj-lt"/>
                <a:ea typeface="+mj-ea"/>
                <a:cs typeface="+mj-cs"/>
              </a:rPr>
              <a:t>Ch. 20 </a:t>
            </a:r>
          </a:p>
          <a:p>
            <a:pPr marL="1149350" indent="-1149350" eaLnBrk="1" hangingPunct="1">
              <a:defRPr/>
            </a:pPr>
            <a:r>
              <a:rPr lang="en-US" b="1" kern="0" dirty="0">
                <a:solidFill>
                  <a:srgbClr val="FF0000"/>
                </a:solidFill>
                <a:latin typeface="+mj-lt"/>
                <a:ea typeface="+mj-ea"/>
                <a:cs typeface="+mj-cs"/>
              </a:rPr>
              <a:t>Electrochemistry</a:t>
            </a:r>
          </a:p>
          <a:p>
            <a:pPr marL="1149350" indent="-1149350" eaLnBrk="1" hangingPunct="1">
              <a:defRPr/>
            </a:pPr>
            <a:endParaRPr lang="en-US" b="1" kern="0" dirty="0">
              <a:solidFill>
                <a:srgbClr val="FF0000"/>
              </a:solidFill>
              <a:latin typeface="+mj-lt"/>
              <a:ea typeface="+mj-ea"/>
              <a:cs typeface="+mj-cs"/>
            </a:endParaRP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Oxidation States</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Balancing Oxidation-Reduction Equations</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Voltaic cells</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Cell EMF</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Spontaneity of </a:t>
            </a:r>
            <a:r>
              <a:rPr lang="en-US" sz="1800" b="1" kern="0" dirty="0" err="1">
                <a:solidFill>
                  <a:srgbClr val="007CB2"/>
                </a:solidFill>
                <a:latin typeface="+mn-lt"/>
                <a:ea typeface="+mj-ea"/>
                <a:cs typeface="+mj-cs"/>
              </a:rPr>
              <a:t>redox</a:t>
            </a:r>
            <a:r>
              <a:rPr lang="en-US" sz="1800" b="1" kern="0" dirty="0">
                <a:solidFill>
                  <a:srgbClr val="007CB2"/>
                </a:solidFill>
                <a:latin typeface="+mn-lt"/>
                <a:ea typeface="+mj-ea"/>
                <a:cs typeface="+mj-cs"/>
              </a:rPr>
              <a:t> reactions</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The effect of concentration on EMF</a:t>
            </a:r>
          </a:p>
          <a:p>
            <a:pPr marL="228600" indent="-228600" eaLnBrk="1" hangingPunct="1">
              <a:lnSpc>
                <a:spcPct val="150000"/>
              </a:lnSpc>
              <a:buFont typeface="Arial" pitchFamily="34" charset="0"/>
              <a:buChar char="•"/>
              <a:defRPr/>
            </a:pPr>
            <a:r>
              <a:rPr lang="en-US" sz="1800" b="1" kern="0" dirty="0">
                <a:solidFill>
                  <a:srgbClr val="007CB2"/>
                </a:solidFill>
                <a:latin typeface="+mn-lt"/>
                <a:ea typeface="+mj-ea"/>
                <a:cs typeface="+mj-cs"/>
              </a:rPr>
              <a:t>Electrolysis</a:t>
            </a:r>
          </a:p>
          <a:p>
            <a:pPr marL="1254125" indent="-1254125" eaLnBrk="1" hangingPunct="1">
              <a:defRPr/>
            </a:pPr>
            <a:endParaRPr lang="en-US" sz="2000" kern="0" dirty="0">
              <a:solidFill>
                <a:srgbClr val="0070C0"/>
              </a:solidFill>
              <a:latin typeface="+mj-lt"/>
              <a:ea typeface="+mj-ea"/>
              <a:cs typeface="+mj-cs"/>
            </a:endParaRPr>
          </a:p>
          <a:p>
            <a:pPr eaLnBrk="1" hangingPunct="1">
              <a:defRPr/>
            </a:pPr>
            <a:endParaRPr lang="en-US" b="1" kern="0" dirty="0">
              <a:solidFill>
                <a:srgbClr val="FF0000"/>
              </a:solidFill>
              <a:latin typeface="+mj-lt"/>
              <a:ea typeface="+mj-ea"/>
              <a:cs typeface="+mj-cs"/>
            </a:endParaRPr>
          </a:p>
          <a:p>
            <a:pPr algn="ctr" eaLnBrk="1" hangingPunct="1">
              <a:defRPr/>
            </a:pPr>
            <a:endParaRPr lang="en-US" sz="4400" b="1" kern="0" dirty="0">
              <a:solidFill>
                <a:srgbClr val="00197D"/>
              </a:solidFill>
              <a:latin typeface="+mj-lt"/>
              <a:ea typeface="+mj-ea"/>
              <a:cs typeface="+mj-cs"/>
            </a:endParaRPr>
          </a:p>
        </p:txBody>
      </p:sp>
      <p:sp>
        <p:nvSpPr>
          <p:cNvPr id="7" name="Text Placeholder 7"/>
          <p:cNvSpPr txBox="1">
            <a:spLocks/>
          </p:cNvSpPr>
          <p:nvPr/>
        </p:nvSpPr>
        <p:spPr>
          <a:xfrm>
            <a:off x="4572000" y="0"/>
            <a:ext cx="4572000" cy="6858000"/>
          </a:xfrm>
          <a:prstGeom prst="rect">
            <a:avLst/>
          </a:prstGeom>
        </p:spPr>
        <p:txBody>
          <a:bodyPr/>
          <a:lstStyle/>
          <a:p>
            <a:pPr marL="342900" indent="-342900" eaLnBrk="1" hangingPunct="1">
              <a:spcBef>
                <a:spcPct val="20000"/>
              </a:spcBef>
              <a:buFontTx/>
              <a:buChar char="•"/>
              <a:defRPr/>
            </a:pPr>
            <a:endParaRPr lang="en-US" sz="2000" kern="0" dirty="0">
              <a:solidFill>
                <a:srgbClr val="00197D"/>
              </a:solidFill>
              <a:latin typeface="+mn-lt"/>
              <a:ea typeface="+mn-ea"/>
            </a:endParaRPr>
          </a:p>
        </p:txBody>
      </p:sp>
    </p:spTree>
    <p:extLst>
      <p:ext uri="{BB962C8B-B14F-4D97-AF65-F5344CB8AC3E}">
        <p14:creationId xmlns:p14="http://schemas.microsoft.com/office/powerpoint/2010/main" val="32866911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0" y="152400"/>
            <a:ext cx="9144000" cy="762000"/>
          </a:xfrm>
        </p:spPr>
        <p:txBody>
          <a:bodyPr/>
          <a:lstStyle/>
          <a:p>
            <a:pPr eaLnBrk="1" hangingPunct="1"/>
            <a:r>
              <a:rPr lang="en-US" smtClean="0">
                <a:solidFill>
                  <a:srgbClr val="00197D"/>
                </a:solidFill>
              </a:rPr>
              <a:t>Combining the Half-Reactions</a:t>
            </a:r>
          </a:p>
        </p:txBody>
      </p:sp>
      <p:sp>
        <p:nvSpPr>
          <p:cNvPr id="26627" name="Rectangle 3"/>
          <p:cNvSpPr>
            <a:spLocks noGrp="1" noChangeArrowheads="1"/>
          </p:cNvSpPr>
          <p:nvPr>
            <p:ph type="body" idx="1"/>
          </p:nvPr>
        </p:nvSpPr>
        <p:spPr>
          <a:xfrm>
            <a:off x="685800" y="1524000"/>
            <a:ext cx="7772400" cy="5181600"/>
          </a:xfrm>
        </p:spPr>
        <p:txBody>
          <a:bodyPr/>
          <a:lstStyle/>
          <a:p>
            <a:pPr eaLnBrk="1" hangingPunct="1">
              <a:buFontTx/>
              <a:buNone/>
            </a:pPr>
            <a:r>
              <a:rPr lang="en-US" smtClean="0"/>
              <a:t>Now we evaluate the two half-reactions together:</a:t>
            </a:r>
          </a:p>
          <a:p>
            <a:pPr eaLnBrk="1" hangingPunct="1">
              <a:buFontTx/>
              <a:buNone/>
            </a:pPr>
            <a:endParaRPr lang="en-US" smtClean="0"/>
          </a:p>
          <a:p>
            <a:pPr algn="ctr" eaLnBrk="1" hangingPunct="1">
              <a:buFontTx/>
              <a:buNone/>
            </a:pPr>
            <a:r>
              <a:rPr lang="en-US" smtClean="0"/>
              <a:t>C</a:t>
            </a:r>
            <a:r>
              <a:rPr lang="en-US" baseline="-25000" smtClean="0"/>
              <a:t>2</a:t>
            </a:r>
            <a:r>
              <a:rPr lang="en-US" smtClean="0"/>
              <a:t>O</a:t>
            </a:r>
            <a:r>
              <a:rPr lang="en-US" baseline="-25000" smtClean="0"/>
              <a:t>4</a:t>
            </a:r>
            <a:r>
              <a:rPr lang="en-US" baseline="30000" smtClean="0"/>
              <a:t>2</a:t>
            </a:r>
            <a:r>
              <a:rPr lang="en-US" baseline="30000" smtClean="0">
                <a:cs typeface="Arial" charset="0"/>
              </a:rPr>
              <a:t>−</a:t>
            </a:r>
            <a:r>
              <a:rPr lang="en-US" smtClean="0"/>
              <a:t> </a:t>
            </a:r>
            <a:r>
              <a:rPr lang="en-US" smtClean="0">
                <a:sym typeface="Symbol" charset="2"/>
              </a:rPr>
              <a:t> 2 CO</a:t>
            </a:r>
            <a:r>
              <a:rPr lang="en-US" baseline="-25000" smtClean="0">
                <a:sym typeface="Symbol" charset="2"/>
              </a:rPr>
              <a:t>2</a:t>
            </a:r>
            <a:r>
              <a:rPr lang="en-US" smtClean="0">
                <a:sym typeface="Symbol" charset="2"/>
              </a:rPr>
              <a:t> + 2 e</a:t>
            </a:r>
            <a:r>
              <a:rPr lang="en-US" baseline="30000" smtClean="0">
                <a:cs typeface="Arial" charset="0"/>
                <a:sym typeface="Symbol" charset="2"/>
              </a:rPr>
              <a:t>−</a:t>
            </a:r>
            <a:endParaRPr lang="en-US" smtClean="0">
              <a:cs typeface="Arial" charset="0"/>
            </a:endParaRPr>
          </a:p>
          <a:p>
            <a:pPr algn="ctr" eaLnBrk="1" hangingPunct="1">
              <a:buFontTx/>
              <a:buNone/>
            </a:pPr>
            <a:r>
              <a:rPr lang="en-US" smtClean="0"/>
              <a:t>5 e</a:t>
            </a:r>
            <a:r>
              <a:rPr lang="en-US" baseline="30000" smtClean="0">
                <a:cs typeface="Arial" charset="0"/>
              </a:rPr>
              <a:t>−</a:t>
            </a:r>
            <a:r>
              <a:rPr lang="en-US" smtClean="0"/>
              <a:t> + 8 H</a:t>
            </a:r>
            <a:r>
              <a:rPr lang="en-US" baseline="30000" smtClean="0"/>
              <a:t>+</a:t>
            </a:r>
            <a:r>
              <a:rPr lang="en-US" smtClean="0"/>
              <a:t> + MnO</a:t>
            </a:r>
            <a:r>
              <a:rPr lang="en-US" baseline="-25000" smtClean="0"/>
              <a:t>4</a:t>
            </a:r>
            <a:r>
              <a:rPr lang="en-US" baseline="30000" smtClean="0">
                <a:cs typeface="Arial" charset="0"/>
              </a:rPr>
              <a:t>−</a:t>
            </a:r>
            <a:r>
              <a:rPr lang="en-US" smtClean="0"/>
              <a:t> </a:t>
            </a:r>
            <a:r>
              <a:rPr lang="en-US" smtClean="0">
                <a:sym typeface="Symbol" charset="2"/>
              </a:rPr>
              <a:t> Mn</a:t>
            </a:r>
            <a:r>
              <a:rPr lang="en-US" baseline="30000" smtClean="0">
                <a:sym typeface="Symbol" charset="2"/>
              </a:rPr>
              <a:t>2+</a:t>
            </a:r>
            <a:r>
              <a:rPr lang="en-US" smtClean="0">
                <a:sym typeface="Symbol" charset="2"/>
              </a:rPr>
              <a:t> + 4 H</a:t>
            </a:r>
            <a:r>
              <a:rPr lang="en-US" baseline="-25000" smtClean="0">
                <a:sym typeface="Symbol" charset="2"/>
              </a:rPr>
              <a:t>2</a:t>
            </a:r>
            <a:r>
              <a:rPr lang="en-US" smtClean="0">
                <a:sym typeface="Symbol" charset="2"/>
              </a:rPr>
              <a:t>O</a:t>
            </a:r>
            <a:endParaRPr lang="en-US" smtClean="0"/>
          </a:p>
          <a:p>
            <a:pPr eaLnBrk="1" hangingPunct="1">
              <a:buFontTx/>
              <a:buNone/>
            </a:pPr>
            <a:endParaRPr lang="en-US" smtClean="0"/>
          </a:p>
          <a:p>
            <a:pPr eaLnBrk="1" hangingPunct="1">
              <a:buFontTx/>
              <a:buNone/>
            </a:pPr>
            <a:r>
              <a:rPr lang="en-US" smtClean="0"/>
              <a:t>To attain the same number of electrons on each side, we will multiply the first reaction by 5 and the second by 2.</a:t>
            </a:r>
          </a:p>
        </p:txBody>
      </p:sp>
    </p:spTree>
    <p:extLst>
      <p:ext uri="{BB962C8B-B14F-4D97-AF65-F5344CB8AC3E}">
        <p14:creationId xmlns:p14="http://schemas.microsoft.com/office/powerpoint/2010/main" val="1998845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26627">
                                            <p:txEl>
                                              <p:pRg st="2" end="2"/>
                                            </p:txEl>
                                          </p:spTgt>
                                        </p:tgtEl>
                                        <p:attrNameLst>
                                          <p:attrName>style.visibility</p:attrName>
                                        </p:attrNameLst>
                                      </p:cBhvr>
                                      <p:to>
                                        <p:strVal val="visible"/>
                                      </p:to>
                                    </p:set>
                                    <p:animEffect transition="in" filter="fade">
                                      <p:cBhvr>
                                        <p:cTn id="7" dur="2000"/>
                                        <p:tgtEl>
                                          <p:spTgt spid="26627">
                                            <p:txEl>
                                              <p:pRg st="2" end="2"/>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627">
                                            <p:txEl>
                                              <p:pRg st="3" end="3"/>
                                            </p:txEl>
                                          </p:spTgt>
                                        </p:tgtEl>
                                        <p:attrNameLst>
                                          <p:attrName>style.visibility</p:attrName>
                                        </p:attrNameLst>
                                      </p:cBhvr>
                                      <p:to>
                                        <p:strVal val="visible"/>
                                      </p:to>
                                    </p:set>
                                    <p:animEffect transition="in" filter="fade">
                                      <p:cBhvr>
                                        <p:cTn id="10" dur="2000"/>
                                        <p:tgtEl>
                                          <p:spTgt spid="26627">
                                            <p:txEl>
                                              <p:pRg st="3" end="3"/>
                                            </p:txEl>
                                          </p:spTgt>
                                        </p:tgtEl>
                                      </p:cBhvr>
                                    </p:animEffect>
                                  </p:childTnLst>
                                </p:cTn>
                              </p:par>
                            </p:childTnLst>
                          </p:cTn>
                        </p:par>
                        <p:par>
                          <p:cTn id="11" fill="hold" nodeType="afterGroup">
                            <p:stCondLst>
                              <p:cond delay="4000"/>
                            </p:stCondLst>
                            <p:childTnLst>
                              <p:par>
                                <p:cTn id="12" presetID="10" presetClass="entr" presetSubtype="0" fill="hold" grpId="0" nodeType="afterEffect">
                                  <p:stCondLst>
                                    <p:cond delay="3000"/>
                                  </p:stCondLst>
                                  <p:childTnLst>
                                    <p:set>
                                      <p:cBhvr>
                                        <p:cTn id="13" dur="1" fill="hold">
                                          <p:stCondLst>
                                            <p:cond delay="0"/>
                                          </p:stCondLst>
                                        </p:cTn>
                                        <p:tgtEl>
                                          <p:spTgt spid="26627">
                                            <p:txEl>
                                              <p:pRg st="5" end="5"/>
                                            </p:txEl>
                                          </p:spTgt>
                                        </p:tgtEl>
                                        <p:attrNameLst>
                                          <p:attrName>style.visibility</p:attrName>
                                        </p:attrNameLst>
                                      </p:cBhvr>
                                      <p:to>
                                        <p:strVal val="visible"/>
                                      </p:to>
                                    </p:set>
                                    <p:animEffect transition="in" filter="fade">
                                      <p:cBhvr>
                                        <p:cTn id="14" dur="2000"/>
                                        <p:tgtEl>
                                          <p:spTgt spid="2662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28600"/>
            <a:ext cx="9144000" cy="762000"/>
          </a:xfrm>
        </p:spPr>
        <p:txBody>
          <a:bodyPr/>
          <a:lstStyle/>
          <a:p>
            <a:pPr eaLnBrk="1" hangingPunct="1"/>
            <a:r>
              <a:rPr lang="en-US" smtClean="0">
                <a:solidFill>
                  <a:srgbClr val="00197D"/>
                </a:solidFill>
              </a:rPr>
              <a:t>Combining the Half-Reactions</a:t>
            </a:r>
          </a:p>
        </p:txBody>
      </p:sp>
      <p:sp>
        <p:nvSpPr>
          <p:cNvPr id="27651" name="Rectangle 3"/>
          <p:cNvSpPr>
            <a:spLocks noGrp="1" noChangeArrowheads="1"/>
          </p:cNvSpPr>
          <p:nvPr>
            <p:ph type="body" idx="1"/>
          </p:nvPr>
        </p:nvSpPr>
        <p:spPr>
          <a:xfrm>
            <a:off x="0" y="1981200"/>
            <a:ext cx="9144000" cy="4114800"/>
          </a:xfrm>
        </p:spPr>
        <p:txBody>
          <a:bodyPr/>
          <a:lstStyle/>
          <a:p>
            <a:pPr algn="ctr" eaLnBrk="1" hangingPunct="1">
              <a:buFontTx/>
              <a:buNone/>
            </a:pPr>
            <a:r>
              <a:rPr lang="en-US" smtClean="0"/>
              <a:t>5 C</a:t>
            </a:r>
            <a:r>
              <a:rPr lang="en-US" baseline="-25000" smtClean="0"/>
              <a:t>2</a:t>
            </a:r>
            <a:r>
              <a:rPr lang="en-US" smtClean="0"/>
              <a:t>O</a:t>
            </a:r>
            <a:r>
              <a:rPr lang="en-US" baseline="-25000" smtClean="0"/>
              <a:t>4</a:t>
            </a:r>
            <a:r>
              <a:rPr lang="en-US" baseline="30000" smtClean="0"/>
              <a:t>2</a:t>
            </a:r>
            <a:r>
              <a:rPr lang="en-US" baseline="30000" smtClean="0">
                <a:cs typeface="Arial" charset="0"/>
              </a:rPr>
              <a:t>−</a:t>
            </a:r>
            <a:r>
              <a:rPr lang="en-US" smtClean="0"/>
              <a:t> </a:t>
            </a:r>
            <a:r>
              <a:rPr lang="en-US" smtClean="0">
                <a:sym typeface="Symbol" charset="2"/>
              </a:rPr>
              <a:t> 10 CO</a:t>
            </a:r>
            <a:r>
              <a:rPr lang="en-US" baseline="-25000" smtClean="0">
                <a:sym typeface="Symbol" charset="2"/>
              </a:rPr>
              <a:t>2</a:t>
            </a:r>
            <a:r>
              <a:rPr lang="en-US" smtClean="0">
                <a:sym typeface="Symbol" charset="2"/>
              </a:rPr>
              <a:t> + 10 e</a:t>
            </a:r>
            <a:r>
              <a:rPr lang="en-US" baseline="30000" smtClean="0">
                <a:cs typeface="Arial" charset="0"/>
                <a:sym typeface="Symbol" charset="2"/>
              </a:rPr>
              <a:t>−</a:t>
            </a:r>
            <a:endParaRPr lang="en-US" smtClean="0">
              <a:cs typeface="Arial" charset="0"/>
            </a:endParaRPr>
          </a:p>
          <a:p>
            <a:pPr algn="ctr" eaLnBrk="1" hangingPunct="1">
              <a:buFontTx/>
              <a:buNone/>
            </a:pPr>
            <a:r>
              <a:rPr lang="en-US" smtClean="0"/>
              <a:t>10 e</a:t>
            </a:r>
            <a:r>
              <a:rPr lang="en-US" baseline="30000" smtClean="0">
                <a:cs typeface="Arial" charset="0"/>
              </a:rPr>
              <a:t>−</a:t>
            </a:r>
            <a:r>
              <a:rPr lang="en-US" smtClean="0"/>
              <a:t> + 16 H</a:t>
            </a:r>
            <a:r>
              <a:rPr lang="en-US" baseline="30000" smtClean="0"/>
              <a:t>+</a:t>
            </a:r>
            <a:r>
              <a:rPr lang="en-US" smtClean="0"/>
              <a:t> + 2 MnO</a:t>
            </a:r>
            <a:r>
              <a:rPr lang="en-US" baseline="-25000" smtClean="0"/>
              <a:t>4</a:t>
            </a:r>
            <a:r>
              <a:rPr lang="en-US" baseline="30000" smtClean="0">
                <a:cs typeface="Arial" charset="0"/>
              </a:rPr>
              <a:t>−</a:t>
            </a:r>
            <a:r>
              <a:rPr lang="en-US" smtClean="0"/>
              <a:t> </a:t>
            </a:r>
            <a:r>
              <a:rPr lang="en-US" smtClean="0">
                <a:sym typeface="Symbol" charset="2"/>
              </a:rPr>
              <a:t> 2 Mn</a:t>
            </a:r>
            <a:r>
              <a:rPr lang="en-US" baseline="30000" smtClean="0">
                <a:sym typeface="Symbol" charset="2"/>
              </a:rPr>
              <a:t>2+</a:t>
            </a:r>
            <a:r>
              <a:rPr lang="en-US" smtClean="0">
                <a:sym typeface="Symbol" charset="2"/>
              </a:rPr>
              <a:t> + 8 H</a:t>
            </a:r>
            <a:r>
              <a:rPr lang="en-US" baseline="-25000" smtClean="0">
                <a:sym typeface="Symbol" charset="2"/>
              </a:rPr>
              <a:t>2</a:t>
            </a:r>
            <a:r>
              <a:rPr lang="en-US" smtClean="0">
                <a:sym typeface="Symbol" charset="2"/>
              </a:rPr>
              <a:t>O</a:t>
            </a:r>
          </a:p>
          <a:p>
            <a:pPr algn="ctr" eaLnBrk="1" hangingPunct="1">
              <a:lnSpc>
                <a:spcPct val="60000"/>
              </a:lnSpc>
              <a:buFontTx/>
              <a:buNone/>
            </a:pPr>
            <a:endParaRPr lang="en-US" smtClean="0">
              <a:sym typeface="Symbol" charset="2"/>
            </a:endParaRPr>
          </a:p>
          <a:p>
            <a:pPr eaLnBrk="1" hangingPunct="1">
              <a:buFontTx/>
              <a:buNone/>
            </a:pPr>
            <a:r>
              <a:rPr lang="en-US" smtClean="0">
                <a:sym typeface="Symbol" charset="2"/>
              </a:rPr>
              <a:t>When we add these together, we get:</a:t>
            </a:r>
            <a:endParaRPr lang="en-US" smtClean="0">
              <a:solidFill>
                <a:srgbClr val="00197D"/>
              </a:solidFill>
              <a:sym typeface="Symbol" charset="2"/>
            </a:endParaRPr>
          </a:p>
          <a:p>
            <a:pPr eaLnBrk="1" hangingPunct="1">
              <a:lnSpc>
                <a:spcPct val="60000"/>
              </a:lnSpc>
              <a:buFontTx/>
              <a:buNone/>
            </a:pPr>
            <a:endParaRPr lang="en-US" smtClean="0">
              <a:solidFill>
                <a:srgbClr val="00197D"/>
              </a:solidFill>
              <a:sym typeface="Symbol" charset="2"/>
            </a:endParaRPr>
          </a:p>
          <a:p>
            <a:pPr eaLnBrk="1" hangingPunct="1">
              <a:buFontTx/>
              <a:buNone/>
            </a:pPr>
            <a:r>
              <a:rPr lang="en-US" smtClean="0">
                <a:sym typeface="Symbol" charset="2"/>
              </a:rPr>
              <a:t>10 e</a:t>
            </a:r>
            <a:r>
              <a:rPr lang="en-US" baseline="30000" smtClean="0">
                <a:cs typeface="Arial" charset="0"/>
                <a:sym typeface="Symbol" charset="2"/>
              </a:rPr>
              <a:t>−</a:t>
            </a:r>
            <a:r>
              <a:rPr lang="en-US" smtClean="0">
                <a:sym typeface="Symbol" charset="2"/>
              </a:rPr>
              <a:t> + 16 H</a:t>
            </a:r>
            <a:r>
              <a:rPr lang="en-US" baseline="30000" smtClean="0">
                <a:sym typeface="Symbol" charset="2"/>
              </a:rPr>
              <a:t>+</a:t>
            </a:r>
            <a:r>
              <a:rPr lang="en-US" smtClean="0">
                <a:sym typeface="Symbol" charset="2"/>
              </a:rPr>
              <a:t> + 2 MnO</a:t>
            </a:r>
            <a:r>
              <a:rPr lang="en-US" baseline="-25000" smtClean="0">
                <a:sym typeface="Symbol" charset="2"/>
              </a:rPr>
              <a:t>4</a:t>
            </a:r>
            <a:r>
              <a:rPr lang="en-US" baseline="30000" smtClean="0">
                <a:cs typeface="Arial" charset="0"/>
                <a:sym typeface="Symbol" charset="2"/>
              </a:rPr>
              <a:t>−</a:t>
            </a:r>
            <a:r>
              <a:rPr lang="en-US" smtClean="0">
                <a:sym typeface="Symbol" charset="2"/>
              </a:rPr>
              <a:t> + 5 C</a:t>
            </a:r>
            <a:r>
              <a:rPr lang="en-US" baseline="-25000" smtClean="0">
                <a:sym typeface="Symbol" charset="2"/>
              </a:rPr>
              <a:t>2</a:t>
            </a:r>
            <a:r>
              <a:rPr lang="en-US" smtClean="0">
                <a:sym typeface="Symbol" charset="2"/>
              </a:rPr>
              <a:t>O</a:t>
            </a:r>
            <a:r>
              <a:rPr lang="en-US" baseline="-25000" smtClean="0">
                <a:sym typeface="Symbol" charset="2"/>
              </a:rPr>
              <a:t>4</a:t>
            </a:r>
            <a:r>
              <a:rPr lang="en-US" baseline="30000" smtClean="0">
                <a:sym typeface="Symbol" charset="2"/>
              </a:rPr>
              <a:t>2</a:t>
            </a:r>
            <a:r>
              <a:rPr lang="en-US" baseline="30000" smtClean="0">
                <a:cs typeface="Arial" charset="0"/>
                <a:sym typeface="Symbol" charset="2"/>
              </a:rPr>
              <a:t>−</a:t>
            </a:r>
            <a:r>
              <a:rPr lang="en-US" smtClean="0">
                <a:sym typeface="Symbol" charset="2"/>
              </a:rPr>
              <a:t> </a:t>
            </a:r>
          </a:p>
          <a:p>
            <a:pPr algn="r" eaLnBrk="1" hangingPunct="1">
              <a:buFontTx/>
              <a:buNone/>
            </a:pPr>
            <a:r>
              <a:rPr lang="en-US" smtClean="0">
                <a:sym typeface="Symbol" charset="2"/>
              </a:rPr>
              <a:t>2 Mn</a:t>
            </a:r>
            <a:r>
              <a:rPr lang="en-US" baseline="30000" smtClean="0">
                <a:sym typeface="Symbol" charset="2"/>
              </a:rPr>
              <a:t>2+</a:t>
            </a:r>
            <a:r>
              <a:rPr lang="en-US" smtClean="0">
                <a:sym typeface="Symbol" charset="2"/>
              </a:rPr>
              <a:t> + 8 H</a:t>
            </a:r>
            <a:r>
              <a:rPr lang="en-US" baseline="-25000" smtClean="0">
                <a:sym typeface="Symbol" charset="2"/>
              </a:rPr>
              <a:t>2</a:t>
            </a:r>
            <a:r>
              <a:rPr lang="en-US" smtClean="0">
                <a:sym typeface="Symbol" charset="2"/>
              </a:rPr>
              <a:t>O + 10 CO</a:t>
            </a:r>
            <a:r>
              <a:rPr lang="en-US" baseline="-25000" smtClean="0">
                <a:sym typeface="Symbol" charset="2"/>
              </a:rPr>
              <a:t>2</a:t>
            </a:r>
            <a:r>
              <a:rPr lang="en-US" smtClean="0">
                <a:sym typeface="Symbol" charset="2"/>
              </a:rPr>
              <a:t> +10 e</a:t>
            </a:r>
            <a:r>
              <a:rPr lang="en-US" baseline="30000" smtClean="0">
                <a:cs typeface="Arial" charset="0"/>
                <a:sym typeface="Symbol" charset="2"/>
              </a:rPr>
              <a:t>−</a:t>
            </a:r>
            <a:endParaRPr lang="en-US" smtClean="0">
              <a:cs typeface="Arial" charset="0"/>
              <a:sym typeface="Symbol" charset="2"/>
            </a:endParaRPr>
          </a:p>
        </p:txBody>
      </p:sp>
    </p:spTree>
    <p:extLst>
      <p:ext uri="{BB962C8B-B14F-4D97-AF65-F5344CB8AC3E}">
        <p14:creationId xmlns:p14="http://schemas.microsoft.com/office/powerpoint/2010/main" val="4238577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7651">
                                            <p:txEl>
                                              <p:pRg st="3" end="3"/>
                                            </p:txEl>
                                          </p:spTgt>
                                        </p:tgtEl>
                                        <p:attrNameLst>
                                          <p:attrName>style.visibility</p:attrName>
                                        </p:attrNameLst>
                                      </p:cBhvr>
                                      <p:to>
                                        <p:strVal val="visible"/>
                                      </p:to>
                                    </p:set>
                                    <p:animEffect transition="in" filter="fade">
                                      <p:cBhvr>
                                        <p:cTn id="7" dur="2000"/>
                                        <p:tgtEl>
                                          <p:spTgt spid="27651">
                                            <p:txEl>
                                              <p:pRg st="3" end="3"/>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27651">
                                            <p:txEl>
                                              <p:pRg st="5" end="5"/>
                                            </p:txEl>
                                          </p:spTgt>
                                        </p:tgtEl>
                                        <p:attrNameLst>
                                          <p:attrName>style.visibility</p:attrName>
                                        </p:attrNameLst>
                                      </p:cBhvr>
                                      <p:to>
                                        <p:strVal val="visible"/>
                                      </p:to>
                                    </p:set>
                                    <p:animEffect transition="in" filter="fade">
                                      <p:cBhvr>
                                        <p:cTn id="11" dur="2000"/>
                                        <p:tgtEl>
                                          <p:spTgt spid="27651">
                                            <p:txEl>
                                              <p:pRg st="5" end="5"/>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7651">
                                            <p:txEl>
                                              <p:pRg st="6" end="6"/>
                                            </p:txEl>
                                          </p:spTgt>
                                        </p:tgtEl>
                                        <p:attrNameLst>
                                          <p:attrName>style.visibility</p:attrName>
                                        </p:attrNameLst>
                                      </p:cBhvr>
                                      <p:to>
                                        <p:strVal val="visible"/>
                                      </p:to>
                                    </p:set>
                                    <p:animEffect transition="in" filter="fade">
                                      <p:cBhvr>
                                        <p:cTn id="14" dur="2000"/>
                                        <p:tgtEl>
                                          <p:spTgt spid="276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0" y="228600"/>
            <a:ext cx="9144000" cy="762000"/>
          </a:xfrm>
        </p:spPr>
        <p:txBody>
          <a:bodyPr/>
          <a:lstStyle/>
          <a:p>
            <a:pPr eaLnBrk="1" hangingPunct="1"/>
            <a:r>
              <a:rPr lang="en-US" smtClean="0">
                <a:solidFill>
                  <a:srgbClr val="00197D"/>
                </a:solidFill>
              </a:rPr>
              <a:t>Combining the Half-Reactions</a:t>
            </a:r>
          </a:p>
        </p:txBody>
      </p:sp>
      <p:sp>
        <p:nvSpPr>
          <p:cNvPr id="28675" name="Rectangle 3"/>
          <p:cNvSpPr>
            <a:spLocks noGrp="1" noChangeArrowheads="1"/>
          </p:cNvSpPr>
          <p:nvPr>
            <p:ph type="body" idx="1"/>
          </p:nvPr>
        </p:nvSpPr>
        <p:spPr>
          <a:xfrm>
            <a:off x="0" y="1600200"/>
            <a:ext cx="9144000" cy="4419600"/>
          </a:xfrm>
        </p:spPr>
        <p:txBody>
          <a:bodyPr/>
          <a:lstStyle/>
          <a:p>
            <a:pPr eaLnBrk="1" hangingPunct="1">
              <a:lnSpc>
                <a:spcPct val="90000"/>
              </a:lnSpc>
              <a:buFontTx/>
              <a:buNone/>
            </a:pPr>
            <a:r>
              <a:rPr lang="en-US" smtClean="0">
                <a:sym typeface="Symbol" charset="2"/>
              </a:rPr>
              <a:t>10 e</a:t>
            </a:r>
            <a:r>
              <a:rPr lang="en-US" baseline="30000" smtClean="0">
                <a:cs typeface="Arial" charset="0"/>
                <a:sym typeface="Symbol" charset="2"/>
              </a:rPr>
              <a:t>−</a:t>
            </a:r>
            <a:r>
              <a:rPr lang="en-US" smtClean="0">
                <a:sym typeface="Symbol" charset="2"/>
              </a:rPr>
              <a:t> + 16 H</a:t>
            </a:r>
            <a:r>
              <a:rPr lang="en-US" baseline="30000" smtClean="0">
                <a:sym typeface="Symbol" charset="2"/>
              </a:rPr>
              <a:t>+</a:t>
            </a:r>
            <a:r>
              <a:rPr lang="en-US" smtClean="0">
                <a:sym typeface="Symbol" charset="2"/>
              </a:rPr>
              <a:t> + 2 MnO</a:t>
            </a:r>
            <a:r>
              <a:rPr lang="en-US" baseline="-25000" smtClean="0">
                <a:sym typeface="Symbol" charset="2"/>
              </a:rPr>
              <a:t>4</a:t>
            </a:r>
            <a:r>
              <a:rPr lang="en-US" baseline="30000" smtClean="0">
                <a:cs typeface="Arial" charset="0"/>
                <a:sym typeface="Symbol" charset="2"/>
              </a:rPr>
              <a:t>−</a:t>
            </a:r>
            <a:r>
              <a:rPr lang="en-US" smtClean="0">
                <a:sym typeface="Symbol" charset="2"/>
              </a:rPr>
              <a:t> + 5 C</a:t>
            </a:r>
            <a:r>
              <a:rPr lang="en-US" baseline="-25000" smtClean="0">
                <a:sym typeface="Symbol" charset="2"/>
              </a:rPr>
              <a:t>2</a:t>
            </a:r>
            <a:r>
              <a:rPr lang="en-US" smtClean="0">
                <a:sym typeface="Symbol" charset="2"/>
              </a:rPr>
              <a:t>O</a:t>
            </a:r>
            <a:r>
              <a:rPr lang="en-US" baseline="-25000" smtClean="0">
                <a:sym typeface="Symbol" charset="2"/>
              </a:rPr>
              <a:t>4</a:t>
            </a:r>
            <a:r>
              <a:rPr lang="en-US" baseline="30000" smtClean="0">
                <a:sym typeface="Symbol" charset="2"/>
              </a:rPr>
              <a:t>2</a:t>
            </a:r>
            <a:r>
              <a:rPr lang="en-US" baseline="30000" smtClean="0">
                <a:cs typeface="Arial" charset="0"/>
                <a:sym typeface="Symbol" charset="2"/>
              </a:rPr>
              <a:t>−</a:t>
            </a:r>
            <a:r>
              <a:rPr lang="en-US" smtClean="0">
                <a:sym typeface="Symbol" charset="2"/>
              </a:rPr>
              <a:t> </a:t>
            </a:r>
          </a:p>
          <a:p>
            <a:pPr algn="r" eaLnBrk="1" hangingPunct="1">
              <a:lnSpc>
                <a:spcPct val="90000"/>
              </a:lnSpc>
              <a:buFontTx/>
              <a:buNone/>
            </a:pPr>
            <a:r>
              <a:rPr lang="en-US" smtClean="0">
                <a:sym typeface="Symbol" charset="2"/>
              </a:rPr>
              <a:t>2 Mn</a:t>
            </a:r>
            <a:r>
              <a:rPr lang="en-US" baseline="30000" smtClean="0">
                <a:sym typeface="Symbol" charset="2"/>
              </a:rPr>
              <a:t>2+</a:t>
            </a:r>
            <a:r>
              <a:rPr lang="en-US" smtClean="0">
                <a:sym typeface="Symbol" charset="2"/>
              </a:rPr>
              <a:t> + 8 H</a:t>
            </a:r>
            <a:r>
              <a:rPr lang="en-US" baseline="-25000" smtClean="0">
                <a:sym typeface="Symbol" charset="2"/>
              </a:rPr>
              <a:t>2</a:t>
            </a:r>
            <a:r>
              <a:rPr lang="en-US" smtClean="0">
                <a:sym typeface="Symbol" charset="2"/>
              </a:rPr>
              <a:t>O + 10 CO</a:t>
            </a:r>
            <a:r>
              <a:rPr lang="en-US" baseline="-25000" smtClean="0">
                <a:sym typeface="Symbol" charset="2"/>
              </a:rPr>
              <a:t>2</a:t>
            </a:r>
            <a:r>
              <a:rPr lang="en-US" smtClean="0">
                <a:sym typeface="Symbol" charset="2"/>
              </a:rPr>
              <a:t> +10 e</a:t>
            </a:r>
            <a:r>
              <a:rPr lang="en-US" baseline="30000" smtClean="0">
                <a:cs typeface="Arial" charset="0"/>
                <a:sym typeface="Symbol" charset="2"/>
              </a:rPr>
              <a:t>−</a:t>
            </a:r>
          </a:p>
          <a:p>
            <a:pPr algn="r" eaLnBrk="1" hangingPunct="1">
              <a:lnSpc>
                <a:spcPct val="90000"/>
              </a:lnSpc>
              <a:buFontTx/>
              <a:buNone/>
            </a:pPr>
            <a:endParaRPr lang="en-US" smtClean="0">
              <a:sym typeface="Symbol" charset="2"/>
            </a:endParaRPr>
          </a:p>
          <a:p>
            <a:pPr eaLnBrk="1" hangingPunct="1">
              <a:lnSpc>
                <a:spcPct val="90000"/>
              </a:lnSpc>
              <a:buFontTx/>
              <a:buNone/>
            </a:pPr>
            <a:r>
              <a:rPr lang="en-US" smtClean="0">
                <a:sym typeface="Symbol" charset="2"/>
              </a:rPr>
              <a:t>The only thing that appears on both sides are the electrons.  Subtracting them, we are left with:</a:t>
            </a:r>
          </a:p>
          <a:p>
            <a:pPr eaLnBrk="1" hangingPunct="1">
              <a:lnSpc>
                <a:spcPct val="90000"/>
              </a:lnSpc>
              <a:buFontTx/>
              <a:buNone/>
            </a:pPr>
            <a:endParaRPr lang="en-US" smtClean="0">
              <a:sym typeface="Symbol" charset="2"/>
            </a:endParaRPr>
          </a:p>
          <a:p>
            <a:pPr eaLnBrk="1" hangingPunct="1">
              <a:lnSpc>
                <a:spcPct val="90000"/>
              </a:lnSpc>
              <a:buFontTx/>
              <a:buNone/>
            </a:pPr>
            <a:r>
              <a:rPr lang="en-US" smtClean="0">
                <a:sym typeface="Symbol" charset="2"/>
              </a:rPr>
              <a:t>16 H</a:t>
            </a:r>
            <a:r>
              <a:rPr lang="en-US" baseline="30000" smtClean="0">
                <a:sym typeface="Symbol" charset="2"/>
              </a:rPr>
              <a:t>+</a:t>
            </a:r>
            <a:r>
              <a:rPr lang="en-US" smtClean="0">
                <a:sym typeface="Symbol" charset="2"/>
              </a:rPr>
              <a:t> + 2 MnO</a:t>
            </a:r>
            <a:r>
              <a:rPr lang="en-US" baseline="-25000" smtClean="0">
                <a:sym typeface="Symbol" charset="2"/>
              </a:rPr>
              <a:t>4</a:t>
            </a:r>
            <a:r>
              <a:rPr lang="en-US" baseline="30000" smtClean="0">
                <a:cs typeface="Arial" charset="0"/>
                <a:sym typeface="Symbol" charset="2"/>
              </a:rPr>
              <a:t>−</a:t>
            </a:r>
            <a:r>
              <a:rPr lang="en-US" smtClean="0">
                <a:sym typeface="Symbol" charset="2"/>
              </a:rPr>
              <a:t> + 5 C</a:t>
            </a:r>
            <a:r>
              <a:rPr lang="en-US" baseline="-25000" smtClean="0">
                <a:sym typeface="Symbol" charset="2"/>
              </a:rPr>
              <a:t>2</a:t>
            </a:r>
            <a:r>
              <a:rPr lang="en-US" smtClean="0">
                <a:sym typeface="Symbol" charset="2"/>
              </a:rPr>
              <a:t>O</a:t>
            </a:r>
            <a:r>
              <a:rPr lang="en-US" baseline="-25000" smtClean="0">
                <a:sym typeface="Symbol" charset="2"/>
              </a:rPr>
              <a:t>4</a:t>
            </a:r>
            <a:r>
              <a:rPr lang="en-US" baseline="30000" smtClean="0">
                <a:sym typeface="Symbol" charset="2"/>
              </a:rPr>
              <a:t>2</a:t>
            </a:r>
            <a:r>
              <a:rPr lang="en-US" baseline="30000" smtClean="0">
                <a:cs typeface="Arial" charset="0"/>
                <a:sym typeface="Symbol" charset="2"/>
              </a:rPr>
              <a:t>−</a:t>
            </a:r>
            <a:r>
              <a:rPr lang="en-US" smtClean="0">
                <a:sym typeface="Symbol" charset="2"/>
              </a:rPr>
              <a:t> </a:t>
            </a:r>
          </a:p>
          <a:p>
            <a:pPr algn="r" eaLnBrk="1" hangingPunct="1">
              <a:lnSpc>
                <a:spcPct val="90000"/>
              </a:lnSpc>
              <a:buFontTx/>
              <a:buNone/>
            </a:pPr>
            <a:r>
              <a:rPr lang="en-US" smtClean="0">
                <a:sym typeface="Symbol" charset="2"/>
              </a:rPr>
              <a:t>2 Mn</a:t>
            </a:r>
            <a:r>
              <a:rPr lang="en-US" baseline="30000" smtClean="0">
                <a:sym typeface="Symbol" charset="2"/>
              </a:rPr>
              <a:t>2+</a:t>
            </a:r>
            <a:r>
              <a:rPr lang="en-US" smtClean="0">
                <a:sym typeface="Symbol" charset="2"/>
              </a:rPr>
              <a:t> + 8 H</a:t>
            </a:r>
            <a:r>
              <a:rPr lang="en-US" baseline="-25000" smtClean="0">
                <a:sym typeface="Symbol" charset="2"/>
              </a:rPr>
              <a:t>2</a:t>
            </a:r>
            <a:r>
              <a:rPr lang="en-US" smtClean="0">
                <a:sym typeface="Symbol" charset="2"/>
              </a:rPr>
              <a:t>O + 10 CO</a:t>
            </a:r>
            <a:r>
              <a:rPr lang="en-US" baseline="-25000" smtClean="0">
                <a:sym typeface="Symbol" charset="2"/>
              </a:rPr>
              <a:t>2</a:t>
            </a:r>
            <a:endParaRPr lang="en-US" baseline="30000" smtClean="0">
              <a:sym typeface="Symbol" charset="2"/>
            </a:endParaRPr>
          </a:p>
        </p:txBody>
      </p:sp>
    </p:spTree>
    <p:extLst>
      <p:ext uri="{BB962C8B-B14F-4D97-AF65-F5344CB8AC3E}">
        <p14:creationId xmlns:p14="http://schemas.microsoft.com/office/powerpoint/2010/main" val="80036059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675">
                                            <p:txEl>
                                              <p:pRg st="3" end="3"/>
                                            </p:txEl>
                                          </p:spTgt>
                                        </p:tgtEl>
                                        <p:attrNameLst>
                                          <p:attrName>style.visibility</p:attrName>
                                        </p:attrNameLst>
                                      </p:cBhvr>
                                      <p:to>
                                        <p:strVal val="visible"/>
                                      </p:to>
                                    </p:set>
                                    <p:animEffect transition="in" filter="fade">
                                      <p:cBhvr>
                                        <p:cTn id="7" dur="2000"/>
                                        <p:tgtEl>
                                          <p:spTgt spid="28675">
                                            <p:txEl>
                                              <p:pRg st="3" end="3"/>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28675">
                                            <p:txEl>
                                              <p:pRg st="5" end="5"/>
                                            </p:txEl>
                                          </p:spTgt>
                                        </p:tgtEl>
                                        <p:attrNameLst>
                                          <p:attrName>style.visibility</p:attrName>
                                        </p:attrNameLst>
                                      </p:cBhvr>
                                      <p:to>
                                        <p:strVal val="visible"/>
                                      </p:to>
                                    </p:set>
                                    <p:animEffect transition="in" filter="fade">
                                      <p:cBhvr>
                                        <p:cTn id="11" dur="2000"/>
                                        <p:tgtEl>
                                          <p:spTgt spid="28675">
                                            <p:txEl>
                                              <p:pRg st="5" end="5"/>
                                            </p:txEl>
                                          </p:spTgt>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8675">
                                            <p:txEl>
                                              <p:pRg st="6" end="6"/>
                                            </p:txEl>
                                          </p:spTgt>
                                        </p:tgtEl>
                                        <p:attrNameLst>
                                          <p:attrName>style.visibility</p:attrName>
                                        </p:attrNameLst>
                                      </p:cBhvr>
                                      <p:to>
                                        <p:strVal val="visible"/>
                                      </p:to>
                                    </p:set>
                                    <p:animEffect transition="in" filter="fade">
                                      <p:cBhvr>
                                        <p:cTn id="14" dur="2000"/>
                                        <p:tgtEl>
                                          <p:spTgt spid="2867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0" y="228600"/>
            <a:ext cx="9144000" cy="838200"/>
          </a:xfrm>
        </p:spPr>
        <p:txBody>
          <a:bodyPr/>
          <a:lstStyle/>
          <a:p>
            <a:pPr eaLnBrk="1" hangingPunct="1"/>
            <a:r>
              <a:rPr lang="en-US" smtClean="0">
                <a:solidFill>
                  <a:srgbClr val="00197D"/>
                </a:solidFill>
              </a:rPr>
              <a:t>Balancing in Basic Solution</a:t>
            </a:r>
          </a:p>
        </p:txBody>
      </p:sp>
      <p:sp>
        <p:nvSpPr>
          <p:cNvPr id="18435" name="Rectangle 3"/>
          <p:cNvSpPr>
            <a:spLocks noGrp="1" noChangeArrowheads="1"/>
          </p:cNvSpPr>
          <p:nvPr>
            <p:ph type="body" idx="1"/>
          </p:nvPr>
        </p:nvSpPr>
        <p:spPr>
          <a:xfrm>
            <a:off x="381000" y="1219200"/>
            <a:ext cx="8534400" cy="5257800"/>
          </a:xfrm>
        </p:spPr>
        <p:txBody>
          <a:bodyPr/>
          <a:lstStyle/>
          <a:p>
            <a:pPr eaLnBrk="1" hangingPunct="1"/>
            <a:r>
              <a:rPr lang="en-US" smtClean="0"/>
              <a:t>If a reaction occurs in basic solution, one can balance it as if it occurred in acid.</a:t>
            </a:r>
          </a:p>
          <a:p>
            <a:pPr eaLnBrk="1" hangingPunct="1"/>
            <a:r>
              <a:rPr lang="en-US" smtClean="0"/>
              <a:t>Once the equation is balanced, add OH</a:t>
            </a:r>
            <a:r>
              <a:rPr lang="en-US" baseline="30000" smtClean="0">
                <a:cs typeface="Arial" charset="0"/>
              </a:rPr>
              <a:t>−</a:t>
            </a:r>
            <a:r>
              <a:rPr lang="en-US" smtClean="0"/>
              <a:t> to each side to “neutralize” the H</a:t>
            </a:r>
            <a:r>
              <a:rPr lang="en-US" baseline="30000" smtClean="0"/>
              <a:t>+</a:t>
            </a:r>
            <a:r>
              <a:rPr lang="en-US" smtClean="0"/>
              <a:t> in the equation and create water in its place.</a:t>
            </a:r>
          </a:p>
          <a:p>
            <a:pPr eaLnBrk="1" hangingPunct="1"/>
            <a:r>
              <a:rPr lang="en-US" smtClean="0"/>
              <a:t>If this produces water on both sides, you might have to subtract water from each side.</a:t>
            </a:r>
          </a:p>
          <a:p>
            <a:pPr eaLnBrk="1" hangingPunct="1"/>
            <a:endParaRPr lang="en-US" smtClean="0"/>
          </a:p>
          <a:p>
            <a:pPr eaLnBrk="1" hangingPunct="1"/>
            <a:r>
              <a:rPr lang="en-US" smtClean="0"/>
              <a:t>(Practice Problems)</a:t>
            </a:r>
          </a:p>
        </p:txBody>
      </p:sp>
    </p:spTree>
    <p:extLst>
      <p:ext uri="{BB962C8B-B14F-4D97-AF65-F5344CB8AC3E}">
        <p14:creationId xmlns:p14="http://schemas.microsoft.com/office/powerpoint/2010/main" val="22284692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fade">
                                      <p:cBhvr>
                                        <p:cTn id="7" dur="2000"/>
                                        <p:tgtEl>
                                          <p:spTgt spid="18435">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435">
                                            <p:txEl>
                                              <p:pRg st="2" end="2"/>
                                            </p:txEl>
                                          </p:spTgt>
                                        </p:tgtEl>
                                        <p:attrNameLst>
                                          <p:attrName>style.visibility</p:attrName>
                                        </p:attrNameLst>
                                      </p:cBhvr>
                                      <p:to>
                                        <p:strVal val="visible"/>
                                      </p:to>
                                    </p:set>
                                    <p:animEffect transition="in" filter="fade">
                                      <p:cBhvr>
                                        <p:cTn id="12" dur="2000"/>
                                        <p:tgtEl>
                                          <p:spTgt spid="18435">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435">
                                            <p:txEl>
                                              <p:pRg st="4" end="4"/>
                                            </p:txEl>
                                          </p:spTgt>
                                        </p:tgtEl>
                                        <p:attrNameLst>
                                          <p:attrName>style.visibility</p:attrName>
                                        </p:attrNameLst>
                                      </p:cBhvr>
                                      <p:to>
                                        <p:strVal val="visible"/>
                                      </p:to>
                                    </p:set>
                                    <p:animEffect transition="in" filter="fade">
                                      <p:cBhvr>
                                        <p:cTn id="17" dur="2000"/>
                                        <p:tgtEl>
                                          <p:spTgt spid="1843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smtClean="0"/>
              <a:t>Voltaic Cells</a:t>
            </a:r>
          </a:p>
        </p:txBody>
      </p:sp>
      <p:sp>
        <p:nvSpPr>
          <p:cNvPr id="26627" name="Rectangle 4"/>
          <p:cNvSpPr>
            <a:spLocks noGrp="1" noChangeArrowheads="1"/>
          </p:cNvSpPr>
          <p:nvPr>
            <p:ph type="body" sz="half" idx="2"/>
          </p:nvPr>
        </p:nvSpPr>
        <p:spPr/>
        <p:txBody>
          <a:bodyPr/>
          <a:lstStyle/>
          <a:p>
            <a:pPr eaLnBrk="1" hangingPunct="1">
              <a:buFontTx/>
              <a:buNone/>
            </a:pPr>
            <a:r>
              <a:rPr lang="en-US" sz="2800" smtClean="0"/>
              <a:t>	In spontaneous oxidation-reduction (redox) reactions, electrons are transferred and energy is released.</a:t>
            </a:r>
          </a:p>
        </p:txBody>
      </p:sp>
      <p:pic>
        <p:nvPicPr>
          <p:cNvPr id="26628" name="Picture 7" descr="20_03cropp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1524000"/>
            <a:ext cx="4725988" cy="4568825"/>
          </a:xfrm>
        </p:spPr>
      </p:pic>
    </p:spTree>
    <p:extLst>
      <p:ext uri="{BB962C8B-B14F-4D97-AF65-F5344CB8AC3E}">
        <p14:creationId xmlns:p14="http://schemas.microsoft.com/office/powerpoint/2010/main" val="4218955058"/>
      </p:ext>
    </p:extLst>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smtClean="0"/>
              <a:t>Voltaic Cells</a:t>
            </a:r>
          </a:p>
        </p:txBody>
      </p:sp>
      <p:sp>
        <p:nvSpPr>
          <p:cNvPr id="30723" name="Rectangle 3"/>
          <p:cNvSpPr>
            <a:spLocks noGrp="1" noChangeArrowheads="1"/>
          </p:cNvSpPr>
          <p:nvPr>
            <p:ph type="body" sz="half" idx="1"/>
          </p:nvPr>
        </p:nvSpPr>
        <p:spPr>
          <a:xfrm>
            <a:off x="685800" y="1828800"/>
            <a:ext cx="3810000" cy="4572000"/>
          </a:xfrm>
        </p:spPr>
        <p:txBody>
          <a:bodyPr/>
          <a:lstStyle/>
          <a:p>
            <a:pPr eaLnBrk="1" hangingPunct="1"/>
            <a:r>
              <a:rPr lang="en-US" sz="2800" smtClean="0"/>
              <a:t>We can use that energy to do work if we make the electrons flow through an external device.</a:t>
            </a:r>
          </a:p>
          <a:p>
            <a:pPr eaLnBrk="1" hangingPunct="1"/>
            <a:r>
              <a:rPr lang="en-US" sz="2800" smtClean="0"/>
              <a:t>We call such a setup a </a:t>
            </a:r>
            <a:r>
              <a:rPr lang="en-US" sz="2800" smtClean="0">
                <a:solidFill>
                  <a:srgbClr val="00197D"/>
                </a:solidFill>
              </a:rPr>
              <a:t>voltaic cell</a:t>
            </a:r>
            <a:r>
              <a:rPr lang="en-US" sz="2800" smtClean="0"/>
              <a:t>.</a:t>
            </a:r>
          </a:p>
          <a:p>
            <a:pPr eaLnBrk="1" hangingPunct="1"/>
            <a:r>
              <a:rPr lang="en-US" sz="2800" smtClean="0"/>
              <a:t>See </a:t>
            </a:r>
            <a:r>
              <a:rPr lang="en-US" sz="2800" smtClean="0">
                <a:solidFill>
                  <a:srgbClr val="00197D"/>
                </a:solidFill>
              </a:rPr>
              <a:t>ANIMATIONS</a:t>
            </a:r>
          </a:p>
        </p:txBody>
      </p:sp>
      <p:pic>
        <p:nvPicPr>
          <p:cNvPr id="27652" name="Picture 5" descr="20_04"/>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5521"/>
          <a:stretch>
            <a:fillRect/>
          </a:stretch>
        </p:blipFill>
        <p:spPr>
          <a:xfrm>
            <a:off x="4921250" y="1676400"/>
            <a:ext cx="3455988" cy="4116388"/>
          </a:xfrm>
        </p:spPr>
      </p:pic>
    </p:spTree>
    <p:extLst>
      <p:ext uri="{BB962C8B-B14F-4D97-AF65-F5344CB8AC3E}">
        <p14:creationId xmlns:p14="http://schemas.microsoft.com/office/powerpoint/2010/main" val="307028514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0723">
                                            <p:txEl>
                                              <p:pRg st="1" end="1"/>
                                            </p:txEl>
                                          </p:spTgt>
                                        </p:tgtEl>
                                        <p:attrNameLst>
                                          <p:attrName>style.visibility</p:attrName>
                                        </p:attrNameLst>
                                      </p:cBhvr>
                                      <p:to>
                                        <p:strVal val="visible"/>
                                      </p:to>
                                    </p:set>
                                    <p:animEffect transition="in" filter="fade">
                                      <p:cBhvr>
                                        <p:cTn id="7" dur="2000"/>
                                        <p:tgtEl>
                                          <p:spTgt spid="30723">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23">
                                            <p:txEl>
                                              <p:pRg st="2" end="2"/>
                                            </p:txEl>
                                          </p:spTgt>
                                        </p:tgtEl>
                                        <p:attrNameLst>
                                          <p:attrName>style.visibility</p:attrName>
                                        </p:attrNameLst>
                                      </p:cBhvr>
                                      <p:to>
                                        <p:strVal val="visible"/>
                                      </p:to>
                                    </p:set>
                                    <p:animEffect transition="in" filter="fade">
                                      <p:cBhvr>
                                        <p:cTn id="12" dur="2000"/>
                                        <p:tgtEl>
                                          <p:spTgt spid="307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en-US" smtClean="0"/>
              <a:t>Voltaic Cells</a:t>
            </a:r>
          </a:p>
        </p:txBody>
      </p:sp>
      <p:sp>
        <p:nvSpPr>
          <p:cNvPr id="31748" name="Rectangle 4"/>
          <p:cNvSpPr>
            <a:spLocks noGrp="1" noChangeArrowheads="1"/>
          </p:cNvSpPr>
          <p:nvPr>
            <p:ph type="body" sz="half" idx="2"/>
          </p:nvPr>
        </p:nvSpPr>
        <p:spPr>
          <a:xfrm>
            <a:off x="5181600" y="1981200"/>
            <a:ext cx="3810000" cy="4114800"/>
          </a:xfrm>
        </p:spPr>
        <p:txBody>
          <a:bodyPr/>
          <a:lstStyle/>
          <a:p>
            <a:pPr eaLnBrk="1" hangingPunct="1"/>
            <a:r>
              <a:rPr lang="en-US" sz="2800" smtClean="0"/>
              <a:t>A typical cell looks like this.</a:t>
            </a:r>
          </a:p>
          <a:p>
            <a:pPr eaLnBrk="1" hangingPunct="1"/>
            <a:r>
              <a:rPr lang="en-US" sz="2800" smtClean="0"/>
              <a:t>The oxidation occurs at the </a:t>
            </a:r>
            <a:r>
              <a:rPr lang="en-US" sz="2800" smtClean="0">
                <a:solidFill>
                  <a:srgbClr val="00197D"/>
                </a:solidFill>
              </a:rPr>
              <a:t>anode</a:t>
            </a:r>
            <a:r>
              <a:rPr lang="en-US" sz="2800" smtClean="0"/>
              <a:t>.</a:t>
            </a:r>
          </a:p>
          <a:p>
            <a:pPr eaLnBrk="1" hangingPunct="1"/>
            <a:r>
              <a:rPr lang="en-US" sz="2800" smtClean="0"/>
              <a:t>The reduction occurs at the </a:t>
            </a:r>
            <a:r>
              <a:rPr lang="en-US" sz="2800" smtClean="0">
                <a:solidFill>
                  <a:srgbClr val="00197D"/>
                </a:solidFill>
              </a:rPr>
              <a:t>cathode</a:t>
            </a:r>
            <a:r>
              <a:rPr lang="en-US" sz="2800" smtClean="0"/>
              <a:t>.</a:t>
            </a:r>
          </a:p>
        </p:txBody>
      </p:sp>
      <p:pic>
        <p:nvPicPr>
          <p:cNvPr id="28676" name="Picture 5" descr="20_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40"/>
          <a:stretch>
            <a:fillRect/>
          </a:stretch>
        </p:blipFill>
        <p:spPr>
          <a:xfrm>
            <a:off x="228600" y="2133600"/>
            <a:ext cx="4845050" cy="3659188"/>
          </a:xfrm>
        </p:spPr>
      </p:pic>
    </p:spTree>
    <p:extLst>
      <p:ext uri="{BB962C8B-B14F-4D97-AF65-F5344CB8AC3E}">
        <p14:creationId xmlns:p14="http://schemas.microsoft.com/office/powerpoint/2010/main" val="306632155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31748">
                                            <p:txEl>
                                              <p:pRg st="1" end="1"/>
                                            </p:txEl>
                                          </p:spTgt>
                                        </p:tgtEl>
                                        <p:attrNameLst>
                                          <p:attrName>style.visibility</p:attrName>
                                        </p:attrNameLst>
                                      </p:cBhvr>
                                      <p:to>
                                        <p:strVal val="visible"/>
                                      </p:to>
                                    </p:set>
                                    <p:animEffect transition="in" filter="fade">
                                      <p:cBhvr>
                                        <p:cTn id="7" dur="2000"/>
                                        <p:tgtEl>
                                          <p:spTgt spid="31748">
                                            <p:txEl>
                                              <p:pRg st="1" end="1"/>
                                            </p:txEl>
                                          </p:spTgt>
                                        </p:tgtEl>
                                      </p:cBhvr>
                                    </p:animEffect>
                                  </p:childTnLst>
                                </p:cTn>
                              </p:par>
                            </p:childTnLst>
                          </p:cTn>
                        </p:par>
                        <p:par>
                          <p:cTn id="8" fill="hold" nodeType="afterGroup">
                            <p:stCondLst>
                              <p:cond delay="4000"/>
                            </p:stCondLst>
                            <p:childTnLst>
                              <p:par>
                                <p:cTn id="9" presetID="10" presetClass="entr" presetSubtype="0" fill="hold" grpId="0" nodeType="afterEffect">
                                  <p:stCondLst>
                                    <p:cond delay="2000"/>
                                  </p:stCondLst>
                                  <p:childTnLst>
                                    <p:set>
                                      <p:cBhvr>
                                        <p:cTn id="10" dur="1" fill="hold">
                                          <p:stCondLst>
                                            <p:cond delay="0"/>
                                          </p:stCondLst>
                                        </p:cTn>
                                        <p:tgtEl>
                                          <p:spTgt spid="31748">
                                            <p:txEl>
                                              <p:pRg st="2" end="2"/>
                                            </p:txEl>
                                          </p:spTgt>
                                        </p:tgtEl>
                                        <p:attrNameLst>
                                          <p:attrName>style.visibility</p:attrName>
                                        </p:attrNameLst>
                                      </p:cBhvr>
                                      <p:to>
                                        <p:strVal val="visible"/>
                                      </p:to>
                                    </p:set>
                                    <p:animEffect transition="in" filter="fade">
                                      <p:cBhvr>
                                        <p:cTn id="11" dur="2000"/>
                                        <p:tgtEl>
                                          <p:spTgt spid="3174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smtClean="0"/>
              <a:t>Voltaic Cells</a:t>
            </a:r>
          </a:p>
        </p:txBody>
      </p:sp>
      <p:sp>
        <p:nvSpPr>
          <p:cNvPr id="29699" name="Rectangle 3"/>
          <p:cNvSpPr>
            <a:spLocks noGrp="1" noChangeArrowheads="1"/>
          </p:cNvSpPr>
          <p:nvPr>
            <p:ph type="body" sz="half" idx="2"/>
          </p:nvPr>
        </p:nvSpPr>
        <p:spPr>
          <a:xfrm>
            <a:off x="5181600" y="1981200"/>
            <a:ext cx="3810000" cy="4114800"/>
          </a:xfrm>
        </p:spPr>
        <p:txBody>
          <a:bodyPr/>
          <a:lstStyle/>
          <a:p>
            <a:pPr eaLnBrk="1" hangingPunct="1">
              <a:buFontTx/>
              <a:buNone/>
            </a:pPr>
            <a:r>
              <a:rPr lang="en-US" sz="2800" smtClean="0"/>
              <a:t>	Once even one electron flows from the anode to the cathode, the charges in each beaker would not be balanced and the flow of electrons would stop.</a:t>
            </a:r>
          </a:p>
        </p:txBody>
      </p:sp>
      <p:pic>
        <p:nvPicPr>
          <p:cNvPr id="29700" name="Picture 4" descr="20_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40"/>
          <a:stretch>
            <a:fillRect/>
          </a:stretch>
        </p:blipFill>
        <p:spPr>
          <a:xfrm>
            <a:off x="228600" y="2133600"/>
            <a:ext cx="4845050" cy="3659188"/>
          </a:xfrm>
        </p:spPr>
      </p:pic>
    </p:spTree>
    <p:extLst>
      <p:ext uri="{BB962C8B-B14F-4D97-AF65-F5344CB8AC3E}">
        <p14:creationId xmlns:p14="http://schemas.microsoft.com/office/powerpoint/2010/main" val="378641945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Voltaic Cells</a:t>
            </a:r>
          </a:p>
        </p:txBody>
      </p:sp>
      <p:sp>
        <p:nvSpPr>
          <p:cNvPr id="33795" name="Rectangle 3"/>
          <p:cNvSpPr>
            <a:spLocks noGrp="1" noChangeArrowheads="1"/>
          </p:cNvSpPr>
          <p:nvPr>
            <p:ph type="body" sz="half" idx="2"/>
          </p:nvPr>
        </p:nvSpPr>
        <p:spPr>
          <a:xfrm>
            <a:off x="5181600" y="1600200"/>
            <a:ext cx="3810000" cy="4495800"/>
          </a:xfrm>
        </p:spPr>
        <p:txBody>
          <a:bodyPr/>
          <a:lstStyle/>
          <a:p>
            <a:pPr eaLnBrk="1" hangingPunct="1"/>
            <a:r>
              <a:rPr lang="en-US" sz="2800" smtClean="0"/>
              <a:t>Therefore, we use a salt bridge, usually a U-shaped tube that contains a salt solution, to keep the charges balanced.</a:t>
            </a:r>
          </a:p>
          <a:p>
            <a:pPr lvl="1" eaLnBrk="1" hangingPunct="1"/>
            <a:r>
              <a:rPr lang="en-US" sz="2400" smtClean="0"/>
              <a:t>Cations move toward the cathode.</a:t>
            </a:r>
          </a:p>
          <a:p>
            <a:pPr lvl="1" eaLnBrk="1" hangingPunct="1"/>
            <a:r>
              <a:rPr lang="en-US" sz="2400" smtClean="0"/>
              <a:t>Anions move toward the anode.</a:t>
            </a:r>
          </a:p>
        </p:txBody>
      </p:sp>
      <p:pic>
        <p:nvPicPr>
          <p:cNvPr id="30724" name="Picture 4" descr="20_05"/>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440"/>
          <a:stretch>
            <a:fillRect/>
          </a:stretch>
        </p:blipFill>
        <p:spPr>
          <a:xfrm>
            <a:off x="228600" y="2133600"/>
            <a:ext cx="4845050" cy="3659188"/>
          </a:xfrm>
        </p:spPr>
      </p:pic>
    </p:spTree>
    <p:extLst>
      <p:ext uri="{BB962C8B-B14F-4D97-AF65-F5344CB8AC3E}">
        <p14:creationId xmlns:p14="http://schemas.microsoft.com/office/powerpoint/2010/main" val="198608209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33795">
                                            <p:txEl>
                                              <p:pRg st="1" end="1"/>
                                            </p:txEl>
                                          </p:spTgt>
                                        </p:tgtEl>
                                        <p:attrNameLst>
                                          <p:attrName>style.visibility</p:attrName>
                                        </p:attrNameLst>
                                      </p:cBhvr>
                                      <p:to>
                                        <p:strVal val="visible"/>
                                      </p:to>
                                    </p:set>
                                    <p:animEffect transition="in" filter="fade">
                                      <p:cBhvr>
                                        <p:cTn id="7" dur="2000"/>
                                        <p:tgtEl>
                                          <p:spTgt spid="33795">
                                            <p:txEl>
                                              <p:pRg st="1" end="1"/>
                                            </p:txEl>
                                          </p:spTgt>
                                        </p:tgtEl>
                                      </p:cBhvr>
                                    </p:animEffect>
                                  </p:childTnLst>
                                </p:cTn>
                              </p:par>
                            </p:childTnLst>
                          </p:cTn>
                        </p:par>
                        <p:par>
                          <p:cTn id="8" fill="hold" nodeType="afterGroup">
                            <p:stCondLst>
                              <p:cond delay="5000"/>
                            </p:stCondLst>
                            <p:childTnLst>
                              <p:par>
                                <p:cTn id="9" presetID="10" presetClass="entr" presetSubtype="0" fill="hold" grpId="0" nodeType="afterEffect">
                                  <p:stCondLst>
                                    <p:cond delay="1000"/>
                                  </p:stCondLst>
                                  <p:childTnLst>
                                    <p:set>
                                      <p:cBhvr>
                                        <p:cTn id="10" dur="1" fill="hold">
                                          <p:stCondLst>
                                            <p:cond delay="0"/>
                                          </p:stCondLst>
                                        </p:cTn>
                                        <p:tgtEl>
                                          <p:spTgt spid="33795">
                                            <p:txEl>
                                              <p:pRg st="2" end="2"/>
                                            </p:txEl>
                                          </p:spTgt>
                                        </p:tgtEl>
                                        <p:attrNameLst>
                                          <p:attrName>style.visibility</p:attrName>
                                        </p:attrNameLst>
                                      </p:cBhvr>
                                      <p:to>
                                        <p:strVal val="visible"/>
                                      </p:to>
                                    </p:set>
                                    <p:animEffect transition="in" filter="fade">
                                      <p:cBhvr>
                                        <p:cTn id="11" dur="2000"/>
                                        <p:tgtEl>
                                          <p:spTgt spid="337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smtClean="0"/>
              <a:t>Voltaic Cells</a:t>
            </a:r>
          </a:p>
        </p:txBody>
      </p:sp>
      <p:sp>
        <p:nvSpPr>
          <p:cNvPr id="34819" name="Rectangle 3"/>
          <p:cNvSpPr>
            <a:spLocks noGrp="1" noChangeArrowheads="1"/>
          </p:cNvSpPr>
          <p:nvPr>
            <p:ph type="body" sz="half" idx="1"/>
          </p:nvPr>
        </p:nvSpPr>
        <p:spPr>
          <a:xfrm>
            <a:off x="152400" y="1447800"/>
            <a:ext cx="3810000" cy="4648200"/>
          </a:xfrm>
        </p:spPr>
        <p:txBody>
          <a:bodyPr/>
          <a:lstStyle/>
          <a:p>
            <a:pPr eaLnBrk="1" hangingPunct="1">
              <a:lnSpc>
                <a:spcPct val="90000"/>
              </a:lnSpc>
            </a:pPr>
            <a:r>
              <a:rPr lang="en-US" sz="2800" smtClean="0"/>
              <a:t>In the cell, then, electrons leave the anode and flow through the wire to the cathode.</a:t>
            </a:r>
          </a:p>
          <a:p>
            <a:pPr eaLnBrk="1" hangingPunct="1">
              <a:lnSpc>
                <a:spcPct val="90000"/>
              </a:lnSpc>
            </a:pPr>
            <a:r>
              <a:rPr lang="en-US" sz="2800" smtClean="0"/>
              <a:t>As the electrons leave the anode, the cations formed dissolve into the solution in the anode compartment.</a:t>
            </a:r>
          </a:p>
        </p:txBody>
      </p:sp>
      <p:pic>
        <p:nvPicPr>
          <p:cNvPr id="31748" name="Picture 5" descr="20_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903"/>
          <a:stretch>
            <a:fillRect/>
          </a:stretch>
        </p:blipFill>
        <p:spPr>
          <a:xfrm>
            <a:off x="3810000" y="1981200"/>
            <a:ext cx="5029200" cy="3292475"/>
          </a:xfrm>
        </p:spPr>
      </p:pic>
    </p:spTree>
    <p:extLst>
      <p:ext uri="{BB962C8B-B14F-4D97-AF65-F5344CB8AC3E}">
        <p14:creationId xmlns:p14="http://schemas.microsoft.com/office/powerpoint/2010/main" val="137870752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4819">
                                            <p:txEl>
                                              <p:pRg st="1" end="1"/>
                                            </p:txEl>
                                          </p:spTgt>
                                        </p:tgtEl>
                                        <p:attrNameLst>
                                          <p:attrName>style.visibility</p:attrName>
                                        </p:attrNameLst>
                                      </p:cBhvr>
                                      <p:to>
                                        <p:strVal val="visible"/>
                                      </p:to>
                                    </p:set>
                                    <p:animEffect transition="in" filter="fade">
                                      <p:cBhvr>
                                        <p:cTn id="7" dur="2000"/>
                                        <p:tgtEl>
                                          <p:spTgt spid="348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228600"/>
            <a:ext cx="9144000" cy="685800"/>
          </a:xfrm>
        </p:spPr>
        <p:txBody>
          <a:bodyPr>
            <a:normAutofit fontScale="90000"/>
          </a:bodyPr>
          <a:lstStyle/>
          <a:p>
            <a:pPr eaLnBrk="1" hangingPunct="1"/>
            <a:r>
              <a:rPr lang="en-US" smtClean="0"/>
              <a:t>Electrochemical Reactions</a:t>
            </a:r>
          </a:p>
        </p:txBody>
      </p:sp>
      <p:sp>
        <p:nvSpPr>
          <p:cNvPr id="5123" name="Rectangle 3"/>
          <p:cNvSpPr>
            <a:spLocks noGrp="1" noChangeArrowheads="1"/>
          </p:cNvSpPr>
          <p:nvPr>
            <p:ph type="body" idx="1"/>
          </p:nvPr>
        </p:nvSpPr>
        <p:spPr>
          <a:xfrm>
            <a:off x="304800" y="1143000"/>
            <a:ext cx="4343400" cy="5181600"/>
          </a:xfrm>
        </p:spPr>
        <p:txBody>
          <a:bodyPr/>
          <a:lstStyle/>
          <a:p>
            <a:pPr eaLnBrk="1" hangingPunct="1">
              <a:buFontTx/>
              <a:buNone/>
            </a:pPr>
            <a:r>
              <a:rPr lang="en-US" smtClean="0"/>
              <a:t>	In electrochemical reactions, electrons are transferred from one species to another.  In order to keep track of what loses electrons and what gains them, we assign </a:t>
            </a:r>
            <a:r>
              <a:rPr lang="en-US" smtClean="0">
                <a:solidFill>
                  <a:srgbClr val="00197D"/>
                </a:solidFill>
              </a:rPr>
              <a:t>oxidation numbers</a:t>
            </a:r>
            <a:r>
              <a:rPr lang="en-US" smtClean="0"/>
              <a:t>.</a:t>
            </a:r>
          </a:p>
        </p:txBody>
      </p:sp>
      <p:pic>
        <p:nvPicPr>
          <p:cNvPr id="5124" name="Picture 7" descr="20_01-01UN"/>
          <p:cNvPicPr>
            <a:picLocks noChangeAspect="1" noChangeArrowheads="1"/>
          </p:cNvPicPr>
          <p:nvPr/>
        </p:nvPicPr>
        <p:blipFill>
          <a:blip r:embed="rId3">
            <a:extLst>
              <a:ext uri="{28A0092B-C50C-407E-A947-70E740481C1C}">
                <a14:useLocalDpi xmlns:a14="http://schemas.microsoft.com/office/drawing/2010/main" val="0"/>
              </a:ext>
            </a:extLst>
          </a:blip>
          <a:srcRect b="11482"/>
          <a:stretch>
            <a:fillRect/>
          </a:stretch>
        </p:blipFill>
        <p:spPr bwMode="auto">
          <a:xfrm>
            <a:off x="4572000" y="1600200"/>
            <a:ext cx="4319588" cy="96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5" descr="20_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3048000"/>
            <a:ext cx="4419600" cy="359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851301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smtClean="0"/>
              <a:t>Voltaic Cells</a:t>
            </a:r>
          </a:p>
        </p:txBody>
      </p:sp>
      <p:sp>
        <p:nvSpPr>
          <p:cNvPr id="35843" name="Rectangle 3"/>
          <p:cNvSpPr>
            <a:spLocks noGrp="1" noChangeArrowheads="1"/>
          </p:cNvSpPr>
          <p:nvPr>
            <p:ph type="body" sz="half" idx="1"/>
          </p:nvPr>
        </p:nvSpPr>
        <p:spPr>
          <a:xfrm>
            <a:off x="152400" y="1447800"/>
            <a:ext cx="3810000" cy="4648200"/>
          </a:xfrm>
        </p:spPr>
        <p:txBody>
          <a:bodyPr/>
          <a:lstStyle/>
          <a:p>
            <a:pPr eaLnBrk="1" hangingPunct="1">
              <a:lnSpc>
                <a:spcPct val="90000"/>
              </a:lnSpc>
            </a:pPr>
            <a:r>
              <a:rPr lang="en-US" sz="2800" smtClean="0"/>
              <a:t>As the electrons reach the cathode, cations in the cathode are attracted to the now negative cathode.</a:t>
            </a:r>
          </a:p>
          <a:p>
            <a:pPr eaLnBrk="1" hangingPunct="1">
              <a:lnSpc>
                <a:spcPct val="90000"/>
              </a:lnSpc>
            </a:pPr>
            <a:r>
              <a:rPr lang="en-US" sz="2800" smtClean="0"/>
              <a:t>The electrons are taken by the cation, and the neutral metal is deposited on the cathode.</a:t>
            </a:r>
          </a:p>
        </p:txBody>
      </p:sp>
      <p:pic>
        <p:nvPicPr>
          <p:cNvPr id="32772" name="Picture 4" descr="20_08"/>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903"/>
          <a:stretch>
            <a:fillRect/>
          </a:stretch>
        </p:blipFill>
        <p:spPr>
          <a:xfrm>
            <a:off x="3810000" y="1981200"/>
            <a:ext cx="5029200" cy="3292475"/>
          </a:xfrm>
        </p:spPr>
      </p:pic>
    </p:spTree>
    <p:extLst>
      <p:ext uri="{BB962C8B-B14F-4D97-AF65-F5344CB8AC3E}">
        <p14:creationId xmlns:p14="http://schemas.microsoft.com/office/powerpoint/2010/main" val="334548046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3">
                                            <p:txEl>
                                              <p:pRg st="1" end="1"/>
                                            </p:txEl>
                                          </p:spTgt>
                                        </p:tgtEl>
                                        <p:attrNameLst>
                                          <p:attrName>style.visibility</p:attrName>
                                        </p:attrNameLst>
                                      </p:cBhvr>
                                      <p:to>
                                        <p:strVal val="visible"/>
                                      </p:to>
                                    </p:set>
                                    <p:animEffect transition="in" filter="fade">
                                      <p:cBhvr>
                                        <p:cTn id="7" dur="2000"/>
                                        <p:tgtEl>
                                          <p:spTgt spid="358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7" descr="20_09cropped"/>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0" y="2697163"/>
            <a:ext cx="5486400" cy="4160837"/>
          </a:xfrm>
        </p:spPr>
      </p:pic>
      <p:sp>
        <p:nvSpPr>
          <p:cNvPr id="33795" name="Rectangle 2"/>
          <p:cNvSpPr>
            <a:spLocks noGrp="1" noChangeArrowheads="1"/>
          </p:cNvSpPr>
          <p:nvPr>
            <p:ph type="title"/>
          </p:nvPr>
        </p:nvSpPr>
        <p:spPr/>
        <p:txBody>
          <a:bodyPr/>
          <a:lstStyle/>
          <a:p>
            <a:pPr eaLnBrk="1" hangingPunct="1"/>
            <a:r>
              <a:rPr lang="en-US" smtClean="0"/>
              <a:t>Electromotive Force (emf)</a:t>
            </a:r>
          </a:p>
        </p:txBody>
      </p:sp>
      <p:sp>
        <p:nvSpPr>
          <p:cNvPr id="36867" name="Rectangle 3"/>
          <p:cNvSpPr>
            <a:spLocks noGrp="1" noChangeArrowheads="1"/>
          </p:cNvSpPr>
          <p:nvPr>
            <p:ph type="body" sz="half" idx="2"/>
          </p:nvPr>
        </p:nvSpPr>
        <p:spPr>
          <a:xfrm>
            <a:off x="4953000" y="1295400"/>
            <a:ext cx="4038600" cy="5181600"/>
          </a:xfrm>
        </p:spPr>
        <p:txBody>
          <a:bodyPr/>
          <a:lstStyle/>
          <a:p>
            <a:pPr algn="r" eaLnBrk="1" hangingPunct="1"/>
            <a:r>
              <a:rPr lang="en-US" sz="2800" smtClean="0"/>
              <a:t>Water only spontaneously flows one way in a waterfall.</a:t>
            </a:r>
          </a:p>
          <a:p>
            <a:pPr algn="r" eaLnBrk="1" hangingPunct="1"/>
            <a:r>
              <a:rPr lang="en-US" sz="2800" smtClean="0"/>
              <a:t>Likewise, electrons only spontaneously flow one way in a redox reaction—from higher to lower potential energy.</a:t>
            </a:r>
          </a:p>
        </p:txBody>
      </p:sp>
    </p:spTree>
    <p:extLst>
      <p:ext uri="{BB962C8B-B14F-4D97-AF65-F5344CB8AC3E}">
        <p14:creationId xmlns:p14="http://schemas.microsoft.com/office/powerpoint/2010/main" val="34028186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867">
                                            <p:txEl>
                                              <p:pRg st="1" end="1"/>
                                            </p:txEl>
                                          </p:spTgt>
                                        </p:tgtEl>
                                        <p:attrNameLst>
                                          <p:attrName>style.visibility</p:attrName>
                                        </p:attrNameLst>
                                      </p:cBhvr>
                                      <p:to>
                                        <p:strVal val="visible"/>
                                      </p:to>
                                    </p:set>
                                    <p:animEffect transition="in" filter="fade">
                                      <p:cBhvr>
                                        <p:cTn id="7" dur="2000"/>
                                        <p:tgtEl>
                                          <p:spTgt spid="3686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0" y="152400"/>
            <a:ext cx="9144000" cy="685800"/>
          </a:xfrm>
        </p:spPr>
        <p:txBody>
          <a:bodyPr>
            <a:normAutofit fontScale="90000"/>
          </a:bodyPr>
          <a:lstStyle/>
          <a:p>
            <a:pPr eaLnBrk="1" hangingPunct="1"/>
            <a:r>
              <a:rPr lang="en-US" smtClean="0">
                <a:solidFill>
                  <a:srgbClr val="00197D"/>
                </a:solidFill>
              </a:rPr>
              <a:t>Electromotive Force (emf)</a:t>
            </a:r>
          </a:p>
        </p:txBody>
      </p:sp>
      <p:sp>
        <p:nvSpPr>
          <p:cNvPr id="38915" name="Rectangle 3"/>
          <p:cNvSpPr>
            <a:spLocks noGrp="1" noChangeArrowheads="1"/>
          </p:cNvSpPr>
          <p:nvPr>
            <p:ph type="body" idx="1"/>
          </p:nvPr>
        </p:nvSpPr>
        <p:spPr>
          <a:xfrm>
            <a:off x="762000" y="1371600"/>
            <a:ext cx="7772400" cy="4953000"/>
          </a:xfrm>
        </p:spPr>
        <p:txBody>
          <a:bodyPr/>
          <a:lstStyle/>
          <a:p>
            <a:pPr eaLnBrk="1" hangingPunct="1"/>
            <a:r>
              <a:rPr lang="en-US" smtClean="0"/>
              <a:t>The potential difference between the anode and cathode in a cell is called the </a:t>
            </a:r>
            <a:r>
              <a:rPr lang="en-US" smtClean="0">
                <a:solidFill>
                  <a:srgbClr val="00197D"/>
                </a:solidFill>
              </a:rPr>
              <a:t>electromotive force (emf)</a:t>
            </a:r>
            <a:r>
              <a:rPr lang="en-US" smtClean="0"/>
              <a:t>.</a:t>
            </a:r>
          </a:p>
          <a:p>
            <a:pPr eaLnBrk="1" hangingPunct="1"/>
            <a:r>
              <a:rPr lang="en-US" smtClean="0"/>
              <a:t>It is also called the </a:t>
            </a:r>
            <a:r>
              <a:rPr lang="en-US" smtClean="0">
                <a:solidFill>
                  <a:srgbClr val="00197D"/>
                </a:solidFill>
              </a:rPr>
              <a:t>cell potential</a:t>
            </a:r>
            <a:r>
              <a:rPr lang="en-US" smtClean="0"/>
              <a:t>, and is designated </a:t>
            </a:r>
            <a:r>
              <a:rPr lang="en-US" i="1" smtClean="0"/>
              <a:t>E</a:t>
            </a:r>
            <a:r>
              <a:rPr lang="en-US" baseline="-25000" smtClean="0"/>
              <a:t>cell</a:t>
            </a:r>
            <a:r>
              <a:rPr lang="en-US" i="1" smtClean="0"/>
              <a:t>.</a:t>
            </a:r>
          </a:p>
          <a:p>
            <a:pPr eaLnBrk="1" hangingPunct="1"/>
            <a:endParaRPr lang="en-US" smtClean="0"/>
          </a:p>
        </p:txBody>
      </p:sp>
      <p:sp>
        <p:nvSpPr>
          <p:cNvPr id="4" name="Rectangle 3"/>
          <p:cNvSpPr txBox="1">
            <a:spLocks noChangeArrowheads="1"/>
          </p:cNvSpPr>
          <p:nvPr/>
        </p:nvSpPr>
        <p:spPr bwMode="auto">
          <a:xfrm>
            <a:off x="762000" y="4419600"/>
            <a:ext cx="4572000" cy="1295400"/>
          </a:xfrm>
          <a:prstGeom prst="rect">
            <a:avLst/>
          </a:prstGeom>
          <a:noFill/>
          <a:ln w="9525">
            <a:noFill/>
            <a:miter lim="800000"/>
            <a:headEnd/>
            <a:tailEnd/>
          </a:ln>
        </p:spPr>
        <p:txBody>
          <a:bodyPr/>
          <a:lstStyle/>
          <a:p>
            <a:pPr marL="11113" indent="-11113" eaLnBrk="1" hangingPunct="1">
              <a:spcBef>
                <a:spcPct val="20000"/>
              </a:spcBef>
              <a:defRPr/>
            </a:pPr>
            <a:r>
              <a:rPr lang="en-US" sz="3200" kern="0" dirty="0">
                <a:solidFill>
                  <a:srgbClr val="C82E32"/>
                </a:solidFill>
                <a:latin typeface="+mn-lt"/>
                <a:ea typeface="+mn-ea"/>
              </a:rPr>
              <a:t>Cell potential is measured in volts (V).</a:t>
            </a:r>
          </a:p>
        </p:txBody>
      </p:sp>
      <p:grpSp>
        <p:nvGrpSpPr>
          <p:cNvPr id="2" name="Group 8"/>
          <p:cNvGrpSpPr>
            <a:grpSpLocks/>
          </p:cNvGrpSpPr>
          <p:nvPr/>
        </p:nvGrpSpPr>
        <p:grpSpPr bwMode="auto">
          <a:xfrm>
            <a:off x="5638800" y="4648200"/>
            <a:ext cx="2120900" cy="1066800"/>
            <a:chOff x="2144" y="2176"/>
            <a:chExt cx="1336" cy="672"/>
          </a:xfrm>
        </p:grpSpPr>
        <p:sp>
          <p:nvSpPr>
            <p:cNvPr id="34822" name="Rectangle 4"/>
            <p:cNvSpPr>
              <a:spLocks noChangeArrowheads="1"/>
            </p:cNvSpPr>
            <p:nvPr/>
          </p:nvSpPr>
          <p:spPr bwMode="auto">
            <a:xfrm>
              <a:off x="2144" y="2336"/>
              <a:ext cx="100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1 V = 1 </a:t>
              </a:r>
            </a:p>
          </p:txBody>
        </p:sp>
        <p:grpSp>
          <p:nvGrpSpPr>
            <p:cNvPr id="34823" name="Group 7"/>
            <p:cNvGrpSpPr>
              <a:grpSpLocks/>
            </p:cNvGrpSpPr>
            <p:nvPr/>
          </p:nvGrpSpPr>
          <p:grpSpPr bwMode="auto">
            <a:xfrm>
              <a:off x="3048" y="2176"/>
              <a:ext cx="432" cy="672"/>
              <a:chOff x="3600" y="1948"/>
              <a:chExt cx="432" cy="672"/>
            </a:xfrm>
          </p:grpSpPr>
          <p:sp>
            <p:nvSpPr>
              <p:cNvPr id="34824" name="Rectangle 5"/>
              <p:cNvSpPr>
                <a:spLocks noChangeArrowheads="1"/>
              </p:cNvSpPr>
              <p:nvPr/>
            </p:nvSpPr>
            <p:spPr bwMode="auto">
              <a:xfrm>
                <a:off x="3674" y="1948"/>
                <a:ext cx="301"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a:solidFill>
                      <a:srgbClr val="C82E32"/>
                    </a:solidFill>
                  </a:rPr>
                  <a:t>J</a:t>
                </a:r>
              </a:p>
              <a:p>
                <a:pPr algn="ctr"/>
                <a:r>
                  <a:rPr lang="en-US" sz="3200">
                    <a:solidFill>
                      <a:srgbClr val="C82E32"/>
                    </a:solidFill>
                  </a:rPr>
                  <a:t>C</a:t>
                </a:r>
              </a:p>
            </p:txBody>
          </p:sp>
          <p:sp>
            <p:nvSpPr>
              <p:cNvPr id="34825" name="Line 6"/>
              <p:cNvSpPr>
                <a:spLocks noChangeShapeType="1"/>
              </p:cNvSpPr>
              <p:nvPr/>
            </p:nvSpPr>
            <p:spPr bwMode="auto">
              <a:xfrm>
                <a:off x="3600" y="2288"/>
                <a:ext cx="432"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grpSp>
    </p:spTree>
    <p:extLst>
      <p:ext uri="{BB962C8B-B14F-4D97-AF65-F5344CB8AC3E}">
        <p14:creationId xmlns:p14="http://schemas.microsoft.com/office/powerpoint/2010/main" val="32520032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15">
                                            <p:txEl>
                                              <p:pRg st="1" end="1"/>
                                            </p:txEl>
                                          </p:spTgt>
                                        </p:tgtEl>
                                        <p:attrNameLst>
                                          <p:attrName>style.visibility</p:attrName>
                                        </p:attrNameLst>
                                      </p:cBhvr>
                                      <p:to>
                                        <p:strVal val="visible"/>
                                      </p:to>
                                    </p:set>
                                    <p:animEffect transition="in" filter="fade">
                                      <p:cBhvr>
                                        <p:cTn id="7" dur="2000"/>
                                        <p:tgtEl>
                                          <p:spTgt spid="38915">
                                            <p:txEl>
                                              <p:pRg st="1" end="1"/>
                                            </p:txEl>
                                          </p:spTgt>
                                        </p:tgtEl>
                                      </p:cBhvr>
                                    </p:animEffect>
                                  </p:childTnLst>
                                </p:cTn>
                              </p:par>
                            </p:childTnLst>
                          </p:cTn>
                        </p:par>
                        <p:par>
                          <p:cTn id="8" fill="hold" nodeType="afterGroup">
                            <p:stCondLst>
                              <p:cond delay="2000"/>
                            </p:stCondLst>
                            <p:childTnLst>
                              <p:par>
                                <p:cTn id="9" presetID="10" presetClass="entr" presetSubtype="0" fill="hold" nodeType="afterEffect">
                                  <p:stCondLst>
                                    <p:cond delay="200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mtClean="0"/>
              <a:t>Standard Reduction Potentials</a:t>
            </a:r>
          </a:p>
        </p:txBody>
      </p:sp>
      <p:sp>
        <p:nvSpPr>
          <p:cNvPr id="35843" name="Rectangle 3"/>
          <p:cNvSpPr>
            <a:spLocks noGrp="1" noChangeArrowheads="1"/>
          </p:cNvSpPr>
          <p:nvPr>
            <p:ph type="body" sz="half" idx="2"/>
          </p:nvPr>
        </p:nvSpPr>
        <p:spPr>
          <a:xfrm>
            <a:off x="6400800" y="1981200"/>
            <a:ext cx="2590800" cy="4114800"/>
          </a:xfrm>
        </p:spPr>
        <p:txBody>
          <a:bodyPr/>
          <a:lstStyle/>
          <a:p>
            <a:pPr marL="0" indent="0" algn="r" eaLnBrk="1" hangingPunct="1">
              <a:buFontTx/>
              <a:buNone/>
            </a:pPr>
            <a:r>
              <a:rPr lang="en-US" sz="2800" smtClean="0"/>
              <a:t>Reduction potentials for many electrodes have been measured and tabulated.</a:t>
            </a:r>
          </a:p>
        </p:txBody>
      </p:sp>
      <p:pic>
        <p:nvPicPr>
          <p:cNvPr id="35844" name="Picture 5" descr="20_T01"/>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t="6841" b="4800"/>
          <a:stretch>
            <a:fillRect/>
          </a:stretch>
        </p:blipFill>
        <p:spPr>
          <a:xfrm>
            <a:off x="304800" y="1443038"/>
            <a:ext cx="5943600" cy="5110162"/>
          </a:xfrm>
        </p:spPr>
      </p:pic>
    </p:spTree>
    <p:extLst>
      <p:ext uri="{BB962C8B-B14F-4D97-AF65-F5344CB8AC3E}">
        <p14:creationId xmlns:p14="http://schemas.microsoft.com/office/powerpoint/2010/main" val="2758263836"/>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mtClean="0"/>
              <a:t>Standard Hydrogen Electrode</a:t>
            </a:r>
          </a:p>
        </p:txBody>
      </p:sp>
      <p:sp>
        <p:nvSpPr>
          <p:cNvPr id="46083" name="Rectangle 3"/>
          <p:cNvSpPr>
            <a:spLocks noGrp="1" noChangeArrowheads="1"/>
          </p:cNvSpPr>
          <p:nvPr>
            <p:ph type="body" sz="half" idx="1"/>
          </p:nvPr>
        </p:nvSpPr>
        <p:spPr>
          <a:xfrm>
            <a:off x="685800" y="1600200"/>
            <a:ext cx="7772400" cy="2514600"/>
          </a:xfrm>
        </p:spPr>
        <p:txBody>
          <a:bodyPr/>
          <a:lstStyle/>
          <a:p>
            <a:pPr eaLnBrk="1" hangingPunct="1"/>
            <a:r>
              <a:rPr lang="en-US" sz="2800" smtClean="0"/>
              <a:t>Their values are referenced to a standard hydrogen electrode (SHE).</a:t>
            </a:r>
          </a:p>
          <a:p>
            <a:pPr eaLnBrk="1" hangingPunct="1"/>
            <a:r>
              <a:rPr lang="en-US" sz="2800" smtClean="0"/>
              <a:t>By definition, the reduction potential for hydrogen is 0 V:</a:t>
            </a:r>
          </a:p>
          <a:p>
            <a:pPr eaLnBrk="1" hangingPunct="1">
              <a:buFontTx/>
              <a:buNone/>
            </a:pPr>
            <a:r>
              <a:rPr lang="en-US" sz="2800" smtClean="0"/>
              <a:t>2 H</a:t>
            </a:r>
            <a:r>
              <a:rPr lang="en-US" sz="2800" baseline="30000" smtClean="0"/>
              <a:t>+</a:t>
            </a:r>
            <a:r>
              <a:rPr lang="en-US" sz="2800" smtClean="0"/>
              <a:t> </a:t>
            </a:r>
            <a:r>
              <a:rPr lang="en-US" sz="2400" smtClean="0"/>
              <a:t>(</a:t>
            </a:r>
            <a:r>
              <a:rPr lang="en-US" sz="2400" i="1" smtClean="0"/>
              <a:t>aq</a:t>
            </a:r>
            <a:r>
              <a:rPr lang="en-US" sz="2400" smtClean="0"/>
              <a:t>, 1</a:t>
            </a:r>
            <a:r>
              <a:rPr lang="en-US" sz="2400" i="1" smtClean="0"/>
              <a:t>M</a:t>
            </a:r>
            <a:r>
              <a:rPr lang="en-US" sz="2400" smtClean="0"/>
              <a:t>)</a:t>
            </a:r>
            <a:r>
              <a:rPr lang="en-US" sz="2800" smtClean="0"/>
              <a:t> + 2 e</a:t>
            </a:r>
            <a:r>
              <a:rPr lang="en-US" sz="2800" baseline="30000" smtClean="0">
                <a:cs typeface="Arial" charset="0"/>
              </a:rPr>
              <a:t>−</a:t>
            </a:r>
            <a:r>
              <a:rPr lang="en-US" sz="2800" smtClean="0"/>
              <a:t> </a:t>
            </a:r>
            <a:r>
              <a:rPr lang="en-US" sz="2800" smtClean="0">
                <a:sym typeface="Symbol" charset="2"/>
              </a:rPr>
              <a:t> H</a:t>
            </a:r>
            <a:r>
              <a:rPr lang="en-US" sz="2800" baseline="-25000" smtClean="0">
                <a:sym typeface="Symbol" charset="2"/>
              </a:rPr>
              <a:t>2</a:t>
            </a:r>
            <a:r>
              <a:rPr lang="en-US" sz="2800" smtClean="0">
                <a:sym typeface="Symbol" charset="2"/>
              </a:rPr>
              <a:t> </a:t>
            </a:r>
            <a:r>
              <a:rPr lang="en-US" sz="2400" smtClean="0">
                <a:sym typeface="Symbol" charset="2"/>
              </a:rPr>
              <a:t>(</a:t>
            </a:r>
            <a:r>
              <a:rPr lang="en-US" sz="2400" i="1" smtClean="0">
                <a:sym typeface="Symbol" charset="2"/>
              </a:rPr>
              <a:t>g</a:t>
            </a:r>
            <a:r>
              <a:rPr lang="en-US" sz="2400" smtClean="0">
                <a:sym typeface="Symbol" charset="2"/>
              </a:rPr>
              <a:t>, 1 atm)</a:t>
            </a:r>
            <a:endParaRPr lang="en-US" sz="2800" smtClean="0"/>
          </a:p>
        </p:txBody>
      </p:sp>
      <p:pic>
        <p:nvPicPr>
          <p:cNvPr id="36868" name="Picture 5" descr="20_1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15382"/>
          <a:stretch>
            <a:fillRect/>
          </a:stretch>
        </p:blipFill>
        <p:spPr>
          <a:xfrm>
            <a:off x="1692275" y="4349750"/>
            <a:ext cx="5759450" cy="2051050"/>
          </a:xfrm>
        </p:spPr>
      </p:pic>
    </p:spTree>
    <p:extLst>
      <p:ext uri="{BB962C8B-B14F-4D97-AF65-F5344CB8AC3E}">
        <p14:creationId xmlns:p14="http://schemas.microsoft.com/office/powerpoint/2010/main" val="33622752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pRg st="1" end="1"/>
                                            </p:txEl>
                                          </p:spTgt>
                                        </p:tgtEl>
                                        <p:attrNameLst>
                                          <p:attrName>style.visibility</p:attrName>
                                        </p:attrNameLst>
                                      </p:cBhvr>
                                      <p:to>
                                        <p:strVal val="visible"/>
                                      </p:to>
                                    </p:set>
                                    <p:animEffect transition="in" filter="fade">
                                      <p:cBhvr>
                                        <p:cTn id="7" dur="2000"/>
                                        <p:tgtEl>
                                          <p:spTgt spid="46083">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46083">
                                            <p:txEl>
                                              <p:pRg st="2" end="2"/>
                                            </p:txEl>
                                          </p:spTgt>
                                        </p:tgtEl>
                                        <p:attrNameLst>
                                          <p:attrName>style.visibility</p:attrName>
                                        </p:attrNameLst>
                                      </p:cBhvr>
                                      <p:to>
                                        <p:strVal val="visible"/>
                                      </p:to>
                                    </p:set>
                                    <p:animEffect transition="in" filter="fade">
                                      <p:cBhvr>
                                        <p:cTn id="11" dur="2000"/>
                                        <p:tgtEl>
                                          <p:spTgt spid="460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en-US" smtClean="0"/>
              <a:t>Standard Cell Potentials</a:t>
            </a:r>
          </a:p>
        </p:txBody>
      </p:sp>
      <p:sp>
        <p:nvSpPr>
          <p:cNvPr id="37891" name="Rectangle 3"/>
          <p:cNvSpPr>
            <a:spLocks noGrp="1" noChangeArrowheads="1"/>
          </p:cNvSpPr>
          <p:nvPr>
            <p:ph type="body" idx="1"/>
          </p:nvPr>
        </p:nvSpPr>
        <p:spPr>
          <a:xfrm>
            <a:off x="685800" y="1981200"/>
            <a:ext cx="7772400" cy="1752600"/>
          </a:xfrm>
        </p:spPr>
        <p:txBody>
          <a:bodyPr/>
          <a:lstStyle/>
          <a:p>
            <a:pPr eaLnBrk="1" hangingPunct="1">
              <a:buFontTx/>
              <a:buNone/>
            </a:pPr>
            <a:r>
              <a:rPr lang="en-US" smtClean="0"/>
              <a:t>	The cell potential at standard conditions can be found through this equation:</a:t>
            </a:r>
          </a:p>
        </p:txBody>
      </p:sp>
      <p:grpSp>
        <p:nvGrpSpPr>
          <p:cNvPr id="37892" name="Group 13"/>
          <p:cNvGrpSpPr>
            <a:grpSpLocks/>
          </p:cNvGrpSpPr>
          <p:nvPr/>
        </p:nvGrpSpPr>
        <p:grpSpPr bwMode="auto">
          <a:xfrm>
            <a:off x="1344613" y="3781425"/>
            <a:ext cx="6557962" cy="638175"/>
            <a:chOff x="847" y="2382"/>
            <a:chExt cx="4131" cy="402"/>
          </a:xfrm>
        </p:grpSpPr>
        <p:grpSp>
          <p:nvGrpSpPr>
            <p:cNvPr id="37894" name="Group 6"/>
            <p:cNvGrpSpPr>
              <a:grpSpLocks/>
            </p:cNvGrpSpPr>
            <p:nvPr/>
          </p:nvGrpSpPr>
          <p:grpSpPr bwMode="auto">
            <a:xfrm>
              <a:off x="847" y="2382"/>
              <a:ext cx="539" cy="402"/>
              <a:chOff x="1471" y="2795"/>
              <a:chExt cx="539" cy="402"/>
            </a:xfrm>
          </p:grpSpPr>
          <p:sp>
            <p:nvSpPr>
              <p:cNvPr id="37898" name="Rectangle 4"/>
              <p:cNvSpPr>
                <a:spLocks noChangeArrowheads="1"/>
              </p:cNvSpPr>
              <p:nvPr/>
            </p:nvSpPr>
            <p:spPr bwMode="auto">
              <a:xfrm>
                <a:off x="1471" y="2795"/>
                <a:ext cx="5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baseline="-25000">
                    <a:solidFill>
                      <a:srgbClr val="C82E32"/>
                    </a:solidFill>
                  </a:rPr>
                  <a:t>cell</a:t>
                </a:r>
                <a:endParaRPr lang="en-US" sz="3200" i="1">
                  <a:solidFill>
                    <a:srgbClr val="C82E32"/>
                  </a:solidFill>
                </a:endParaRPr>
              </a:p>
            </p:txBody>
          </p:sp>
          <p:sp>
            <p:nvSpPr>
              <p:cNvPr id="37899" name="Rectangle 5"/>
              <p:cNvSpPr>
                <a:spLocks noChangeArrowheads="1"/>
              </p:cNvSpPr>
              <p:nvPr/>
            </p:nvSpPr>
            <p:spPr bwMode="auto">
              <a:xfrm>
                <a:off x="1680" y="2832"/>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sz="3200">
                  <a:solidFill>
                    <a:srgbClr val="C82E32"/>
                  </a:solidFill>
                </a:endParaRPr>
              </a:p>
            </p:txBody>
          </p:sp>
        </p:grpSp>
        <p:sp>
          <p:nvSpPr>
            <p:cNvPr id="37895" name="Rectangle 7"/>
            <p:cNvSpPr>
              <a:spLocks noChangeArrowheads="1"/>
            </p:cNvSpPr>
            <p:nvPr/>
          </p:nvSpPr>
          <p:spPr bwMode="auto">
            <a:xfrm>
              <a:off x="1416" y="2392"/>
              <a:ext cx="35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 </a:t>
              </a:r>
              <a:r>
                <a:rPr lang="en-US" sz="3200" i="1">
                  <a:solidFill>
                    <a:srgbClr val="C82E32"/>
                  </a:solidFill>
                </a:rPr>
                <a:t>E</a:t>
              </a:r>
              <a:r>
                <a:rPr lang="en-US" sz="3200" baseline="-25000">
                  <a:solidFill>
                    <a:srgbClr val="C82E32"/>
                  </a:solidFill>
                </a:rPr>
                <a:t>red</a:t>
              </a:r>
              <a:r>
                <a:rPr lang="en-US" sz="3200">
                  <a:solidFill>
                    <a:srgbClr val="C82E32"/>
                  </a:solidFill>
                </a:rPr>
                <a:t> (cathode) </a:t>
              </a:r>
              <a:r>
                <a:rPr lang="en-US" sz="3200">
                  <a:solidFill>
                    <a:srgbClr val="C82E32"/>
                  </a:solidFill>
                  <a:cs typeface="Arial" charset="0"/>
                </a:rPr>
                <a:t>−</a:t>
              </a:r>
              <a:r>
                <a:rPr lang="en-US" sz="3200">
                  <a:solidFill>
                    <a:srgbClr val="C82E32"/>
                  </a:solidFill>
                </a:rPr>
                <a:t> </a:t>
              </a:r>
              <a:r>
                <a:rPr lang="en-US" sz="3200" i="1">
                  <a:solidFill>
                    <a:srgbClr val="C82E32"/>
                  </a:solidFill>
                </a:rPr>
                <a:t>E</a:t>
              </a:r>
              <a:r>
                <a:rPr lang="en-US" sz="3200" baseline="-25000">
                  <a:solidFill>
                    <a:srgbClr val="C82E32"/>
                  </a:solidFill>
                </a:rPr>
                <a:t>red</a:t>
              </a:r>
              <a:r>
                <a:rPr lang="en-US" sz="3200">
                  <a:solidFill>
                    <a:srgbClr val="C82E32"/>
                  </a:solidFill>
                </a:rPr>
                <a:t> (anode)</a:t>
              </a:r>
            </a:p>
          </p:txBody>
        </p:sp>
        <p:sp>
          <p:nvSpPr>
            <p:cNvPr id="37896" name="Rectangle 8"/>
            <p:cNvSpPr>
              <a:spLocks noChangeArrowheads="1"/>
            </p:cNvSpPr>
            <p:nvPr/>
          </p:nvSpPr>
          <p:spPr bwMode="auto">
            <a:xfrm>
              <a:off x="1847" y="2412"/>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a:solidFill>
                  <a:srgbClr val="C82E32"/>
                </a:solidFill>
              </a:endParaRPr>
            </a:p>
          </p:txBody>
        </p:sp>
        <p:sp>
          <p:nvSpPr>
            <p:cNvPr id="37897" name="Rectangle 9"/>
            <p:cNvSpPr>
              <a:spLocks noChangeArrowheads="1"/>
            </p:cNvSpPr>
            <p:nvPr/>
          </p:nvSpPr>
          <p:spPr bwMode="auto">
            <a:xfrm>
              <a:off x="3697" y="2412"/>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a:solidFill>
                  <a:srgbClr val="C82E32"/>
                </a:solidFill>
              </a:endParaRPr>
            </a:p>
          </p:txBody>
        </p:sp>
      </p:grpSp>
      <p:sp>
        <p:nvSpPr>
          <p:cNvPr id="41996" name="Rectangle 12"/>
          <p:cNvSpPr>
            <a:spLocks noChangeArrowheads="1"/>
          </p:cNvSpPr>
          <p:nvPr/>
        </p:nvSpPr>
        <p:spPr bwMode="auto">
          <a:xfrm>
            <a:off x="685800" y="4724400"/>
            <a:ext cx="6862763" cy="155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39725" indent="-339725"/>
            <a:r>
              <a:rPr lang="en-US" sz="3200">
                <a:solidFill>
                  <a:srgbClr val="C82E32"/>
                </a:solidFill>
              </a:rPr>
              <a:t>	Because cell potential is based on the potential energy per unit of charge, it is an intensive property.</a:t>
            </a:r>
          </a:p>
        </p:txBody>
      </p:sp>
    </p:spTree>
    <p:extLst>
      <p:ext uri="{BB962C8B-B14F-4D97-AF65-F5344CB8AC3E}">
        <p14:creationId xmlns:p14="http://schemas.microsoft.com/office/powerpoint/2010/main" val="24135888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1996"/>
                                        </p:tgtEl>
                                        <p:attrNameLst>
                                          <p:attrName>style.visibility</p:attrName>
                                        </p:attrNameLst>
                                      </p:cBhvr>
                                      <p:to>
                                        <p:strVal val="visible"/>
                                      </p:to>
                                    </p:set>
                                    <p:animEffect transition="in" filter="fade">
                                      <p:cBhvr>
                                        <p:cTn id="7" dur="2000"/>
                                        <p:tgtEl>
                                          <p:spTgt spid="419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5" descr="20_05"/>
          <p:cNvPicPr>
            <a:picLocks noGrp="1" noChangeAspect="1" noChangeArrowheads="1"/>
          </p:cNvPicPr>
          <p:nvPr>
            <p:ph sz="half" idx="1"/>
          </p:nvPr>
        </p:nvPicPr>
        <p:blipFill>
          <a:blip r:embed="rId3" cstate="print">
            <a:extLst>
              <a:ext uri="{28A0092B-C50C-407E-A947-70E740481C1C}">
                <a14:useLocalDpi xmlns:a14="http://schemas.microsoft.com/office/drawing/2010/main" val="0"/>
              </a:ext>
            </a:extLst>
          </a:blip>
          <a:srcRect b="19560"/>
          <a:stretch>
            <a:fillRect/>
          </a:stretch>
        </p:blipFill>
        <p:spPr>
          <a:xfrm>
            <a:off x="228600" y="304800"/>
            <a:ext cx="4908550" cy="3117850"/>
          </a:xfrm>
        </p:spPr>
      </p:pic>
      <p:sp>
        <p:nvSpPr>
          <p:cNvPr id="38915" name="Rectangle 2"/>
          <p:cNvSpPr>
            <a:spLocks noGrp="1" noChangeArrowheads="1"/>
          </p:cNvSpPr>
          <p:nvPr>
            <p:ph type="title"/>
          </p:nvPr>
        </p:nvSpPr>
        <p:spPr>
          <a:xfrm>
            <a:off x="4648200" y="228600"/>
            <a:ext cx="4495800" cy="685800"/>
          </a:xfrm>
        </p:spPr>
        <p:txBody>
          <a:bodyPr>
            <a:normAutofit fontScale="90000"/>
          </a:bodyPr>
          <a:lstStyle/>
          <a:p>
            <a:pPr eaLnBrk="1" hangingPunct="1"/>
            <a:r>
              <a:rPr lang="en-US" smtClean="0">
                <a:solidFill>
                  <a:srgbClr val="00197D"/>
                </a:solidFill>
              </a:rPr>
              <a:t>Cell Potentials</a:t>
            </a:r>
          </a:p>
        </p:txBody>
      </p:sp>
      <p:sp>
        <p:nvSpPr>
          <p:cNvPr id="48132" name="Rectangle 4"/>
          <p:cNvSpPr>
            <a:spLocks noGrp="1" noChangeArrowheads="1"/>
          </p:cNvSpPr>
          <p:nvPr>
            <p:ph type="body" sz="half" idx="2"/>
          </p:nvPr>
        </p:nvSpPr>
        <p:spPr>
          <a:xfrm>
            <a:off x="5105400" y="1447800"/>
            <a:ext cx="3810000" cy="2895600"/>
          </a:xfrm>
        </p:spPr>
        <p:txBody>
          <a:bodyPr/>
          <a:lstStyle/>
          <a:p>
            <a:pPr algn="r" eaLnBrk="1" hangingPunct="1">
              <a:buFontTx/>
              <a:buNone/>
            </a:pPr>
            <a:r>
              <a:rPr lang="en-US" sz="2800" smtClean="0"/>
              <a:t>		For the oxidation in this cell,</a:t>
            </a:r>
          </a:p>
          <a:p>
            <a:pPr algn="r" eaLnBrk="1" hangingPunct="1"/>
            <a:endParaRPr lang="en-US" sz="2800" smtClean="0"/>
          </a:p>
          <a:p>
            <a:pPr algn="r" eaLnBrk="1" hangingPunct="1">
              <a:buFontTx/>
              <a:buNone/>
            </a:pPr>
            <a:r>
              <a:rPr lang="en-US" sz="2800" smtClean="0"/>
              <a:t>For the reduction,  </a:t>
            </a:r>
          </a:p>
        </p:txBody>
      </p:sp>
      <p:grpSp>
        <p:nvGrpSpPr>
          <p:cNvPr id="38917" name="Group 17"/>
          <p:cNvGrpSpPr>
            <a:grpSpLocks/>
          </p:cNvGrpSpPr>
          <p:nvPr/>
        </p:nvGrpSpPr>
        <p:grpSpPr bwMode="auto">
          <a:xfrm>
            <a:off x="6248400" y="2362200"/>
            <a:ext cx="2563813" cy="682625"/>
            <a:chOff x="3776" y="1252"/>
            <a:chExt cx="1711" cy="382"/>
          </a:xfrm>
        </p:grpSpPr>
        <p:sp>
          <p:nvSpPr>
            <p:cNvPr id="38935" name="Rectangle 10"/>
            <p:cNvSpPr>
              <a:spLocks noChangeArrowheads="1"/>
            </p:cNvSpPr>
            <p:nvPr/>
          </p:nvSpPr>
          <p:spPr bwMode="auto">
            <a:xfrm>
              <a:off x="3776" y="1252"/>
              <a:ext cx="171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200" i="1">
                  <a:solidFill>
                    <a:srgbClr val="C82E32"/>
                  </a:solidFill>
                </a:rPr>
                <a:t>E</a:t>
              </a:r>
              <a:r>
                <a:rPr lang="en-US" sz="3200" baseline="-25000">
                  <a:solidFill>
                    <a:srgbClr val="C82E32"/>
                  </a:solidFill>
                </a:rPr>
                <a:t>red</a:t>
              </a:r>
              <a:r>
                <a:rPr lang="en-US" sz="3200">
                  <a:solidFill>
                    <a:srgbClr val="C82E32"/>
                  </a:solidFill>
                </a:rPr>
                <a:t> = </a:t>
              </a:r>
              <a:r>
                <a:rPr lang="en-US" sz="3200">
                  <a:solidFill>
                    <a:srgbClr val="C82E32"/>
                  </a:solidFill>
                  <a:cs typeface="Arial" charset="0"/>
                </a:rPr>
                <a:t>−</a:t>
              </a:r>
              <a:r>
                <a:rPr lang="en-US" sz="3200">
                  <a:solidFill>
                    <a:srgbClr val="C82E32"/>
                  </a:solidFill>
                </a:rPr>
                <a:t>0.76 V</a:t>
              </a:r>
              <a:endParaRPr lang="en-US" sz="3200" i="1">
                <a:solidFill>
                  <a:srgbClr val="C82E32"/>
                </a:solidFill>
              </a:endParaRPr>
            </a:p>
          </p:txBody>
        </p:sp>
        <p:sp>
          <p:nvSpPr>
            <p:cNvPr id="38936" name="Rectangle 11"/>
            <p:cNvSpPr>
              <a:spLocks noChangeArrowheads="1"/>
            </p:cNvSpPr>
            <p:nvPr/>
          </p:nvSpPr>
          <p:spPr bwMode="auto">
            <a:xfrm>
              <a:off x="3984" y="1269"/>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200">
                  <a:solidFill>
                    <a:srgbClr val="C82E32"/>
                  </a:solidFill>
                  <a:sym typeface="Symbol" charset="2"/>
                </a:rPr>
                <a:t></a:t>
              </a:r>
              <a:endParaRPr lang="en-US" sz="3200">
                <a:solidFill>
                  <a:srgbClr val="C82E32"/>
                </a:solidFill>
              </a:endParaRPr>
            </a:p>
          </p:txBody>
        </p:sp>
      </p:grpSp>
      <p:grpSp>
        <p:nvGrpSpPr>
          <p:cNvPr id="38918" name="Group 18"/>
          <p:cNvGrpSpPr>
            <a:grpSpLocks/>
          </p:cNvGrpSpPr>
          <p:nvPr/>
        </p:nvGrpSpPr>
        <p:grpSpPr bwMode="auto">
          <a:xfrm>
            <a:off x="6248400" y="3505200"/>
            <a:ext cx="2640013" cy="612775"/>
            <a:chOff x="3776" y="2304"/>
            <a:chExt cx="1711" cy="386"/>
          </a:xfrm>
        </p:grpSpPr>
        <p:sp>
          <p:nvSpPr>
            <p:cNvPr id="38933" name="Rectangle 14"/>
            <p:cNvSpPr>
              <a:spLocks noChangeArrowheads="1"/>
            </p:cNvSpPr>
            <p:nvPr/>
          </p:nvSpPr>
          <p:spPr bwMode="auto">
            <a:xfrm>
              <a:off x="3776" y="2304"/>
              <a:ext cx="1711"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200" i="1">
                  <a:solidFill>
                    <a:srgbClr val="C82E32"/>
                  </a:solidFill>
                </a:rPr>
                <a:t>E</a:t>
              </a:r>
              <a:r>
                <a:rPr lang="en-US" sz="3200" baseline="-25000">
                  <a:solidFill>
                    <a:srgbClr val="C82E32"/>
                  </a:solidFill>
                </a:rPr>
                <a:t>red</a:t>
              </a:r>
              <a:r>
                <a:rPr lang="en-US" sz="3200">
                  <a:solidFill>
                    <a:srgbClr val="C82E32"/>
                  </a:solidFill>
                </a:rPr>
                <a:t> = +0.34 V</a:t>
              </a:r>
              <a:endParaRPr lang="en-US" sz="3200" i="1">
                <a:solidFill>
                  <a:srgbClr val="C82E32"/>
                </a:solidFill>
              </a:endParaRPr>
            </a:p>
          </p:txBody>
        </p:sp>
        <p:sp>
          <p:nvSpPr>
            <p:cNvPr id="38934" name="Rectangle 15"/>
            <p:cNvSpPr>
              <a:spLocks noChangeArrowheads="1"/>
            </p:cNvSpPr>
            <p:nvPr/>
          </p:nvSpPr>
          <p:spPr bwMode="auto">
            <a:xfrm>
              <a:off x="3978" y="2325"/>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r"/>
              <a:r>
                <a:rPr lang="en-US" sz="3200">
                  <a:solidFill>
                    <a:srgbClr val="C82E32"/>
                  </a:solidFill>
                  <a:sym typeface="Symbol" charset="2"/>
                </a:rPr>
                <a:t></a:t>
              </a:r>
              <a:endParaRPr lang="en-US" sz="3200">
                <a:solidFill>
                  <a:srgbClr val="C82E32"/>
                </a:solidFill>
              </a:endParaRPr>
            </a:p>
          </p:txBody>
        </p:sp>
      </p:grpSp>
      <p:grpSp>
        <p:nvGrpSpPr>
          <p:cNvPr id="38919" name="Group 17"/>
          <p:cNvGrpSpPr>
            <a:grpSpLocks/>
          </p:cNvGrpSpPr>
          <p:nvPr/>
        </p:nvGrpSpPr>
        <p:grpSpPr bwMode="auto">
          <a:xfrm>
            <a:off x="228600" y="4419600"/>
            <a:ext cx="6607175" cy="638175"/>
            <a:chOff x="912" y="1499"/>
            <a:chExt cx="4162" cy="402"/>
          </a:xfrm>
        </p:grpSpPr>
        <p:grpSp>
          <p:nvGrpSpPr>
            <p:cNvPr id="38921" name="Group 4"/>
            <p:cNvGrpSpPr>
              <a:grpSpLocks/>
            </p:cNvGrpSpPr>
            <p:nvPr/>
          </p:nvGrpSpPr>
          <p:grpSpPr bwMode="auto">
            <a:xfrm>
              <a:off x="912" y="1499"/>
              <a:ext cx="539" cy="402"/>
              <a:chOff x="1471" y="2795"/>
              <a:chExt cx="539" cy="402"/>
            </a:xfrm>
          </p:grpSpPr>
          <p:sp>
            <p:nvSpPr>
              <p:cNvPr id="38931" name="Rectangle 5"/>
              <p:cNvSpPr>
                <a:spLocks noChangeArrowheads="1"/>
              </p:cNvSpPr>
              <p:nvPr/>
            </p:nvSpPr>
            <p:spPr bwMode="auto">
              <a:xfrm>
                <a:off x="1471" y="2795"/>
                <a:ext cx="5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baseline="-25000">
                    <a:solidFill>
                      <a:srgbClr val="C82E32"/>
                    </a:solidFill>
                  </a:rPr>
                  <a:t>cell</a:t>
                </a:r>
                <a:endParaRPr lang="en-US" sz="3200" i="1">
                  <a:solidFill>
                    <a:srgbClr val="C82E32"/>
                  </a:solidFill>
                </a:endParaRPr>
              </a:p>
            </p:txBody>
          </p:sp>
          <p:sp>
            <p:nvSpPr>
              <p:cNvPr id="38932" name="Rectangle 6"/>
              <p:cNvSpPr>
                <a:spLocks noChangeArrowheads="1"/>
              </p:cNvSpPr>
              <p:nvPr/>
            </p:nvSpPr>
            <p:spPr bwMode="auto">
              <a:xfrm>
                <a:off x="1680" y="2832"/>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sz="3200">
                  <a:solidFill>
                    <a:srgbClr val="C82E32"/>
                  </a:solidFill>
                </a:endParaRPr>
              </a:p>
            </p:txBody>
          </p:sp>
        </p:grpSp>
        <p:sp>
          <p:nvSpPr>
            <p:cNvPr id="38922" name="Rectangle 7"/>
            <p:cNvSpPr>
              <a:spLocks noChangeArrowheads="1"/>
            </p:cNvSpPr>
            <p:nvPr/>
          </p:nvSpPr>
          <p:spPr bwMode="auto">
            <a:xfrm>
              <a:off x="1446" y="1524"/>
              <a:ext cx="26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a:t>
              </a:r>
            </a:p>
          </p:txBody>
        </p:sp>
        <p:grpSp>
          <p:nvGrpSpPr>
            <p:cNvPr id="38923" name="Group 8"/>
            <p:cNvGrpSpPr>
              <a:grpSpLocks/>
            </p:cNvGrpSpPr>
            <p:nvPr/>
          </p:nvGrpSpPr>
          <p:grpSpPr bwMode="auto">
            <a:xfrm>
              <a:off x="1707" y="1515"/>
              <a:ext cx="530" cy="386"/>
              <a:chOff x="3617" y="2067"/>
              <a:chExt cx="530" cy="386"/>
            </a:xfrm>
          </p:grpSpPr>
          <p:sp>
            <p:nvSpPr>
              <p:cNvPr id="38929" name="Rectangle 9"/>
              <p:cNvSpPr>
                <a:spLocks noChangeArrowheads="1"/>
              </p:cNvSpPr>
              <p:nvPr/>
            </p:nvSpPr>
            <p:spPr bwMode="auto">
              <a:xfrm>
                <a:off x="3617" y="2067"/>
                <a:ext cx="5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baseline="-25000">
                    <a:solidFill>
                      <a:srgbClr val="C82E32"/>
                    </a:solidFill>
                  </a:rPr>
                  <a:t>red</a:t>
                </a:r>
                <a:endParaRPr lang="en-US" sz="3200" i="1">
                  <a:solidFill>
                    <a:srgbClr val="C82E32"/>
                  </a:solidFill>
                </a:endParaRPr>
              </a:p>
            </p:txBody>
          </p:sp>
          <p:sp>
            <p:nvSpPr>
              <p:cNvPr id="38930" name="Rectangle 10"/>
              <p:cNvSpPr>
                <a:spLocks noChangeArrowheads="1"/>
              </p:cNvSpPr>
              <p:nvPr/>
            </p:nvSpPr>
            <p:spPr bwMode="auto">
              <a:xfrm>
                <a:off x="3816" y="2088"/>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sz="3200">
                  <a:solidFill>
                    <a:srgbClr val="C82E32"/>
                  </a:solidFill>
                </a:endParaRPr>
              </a:p>
            </p:txBody>
          </p:sp>
        </p:grpSp>
        <p:sp>
          <p:nvSpPr>
            <p:cNvPr id="38924" name="Rectangle 11"/>
            <p:cNvSpPr>
              <a:spLocks noChangeArrowheads="1"/>
            </p:cNvSpPr>
            <p:nvPr/>
          </p:nvSpPr>
          <p:spPr bwMode="auto">
            <a:xfrm>
              <a:off x="2232" y="1528"/>
              <a:ext cx="1487"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(cathode) </a:t>
              </a:r>
              <a:r>
                <a:rPr lang="en-US" sz="3200">
                  <a:solidFill>
                    <a:srgbClr val="C82E32"/>
                  </a:solidFill>
                  <a:cs typeface="Arial" charset="0"/>
                </a:rPr>
                <a:t>−</a:t>
              </a:r>
              <a:r>
                <a:rPr lang="en-US" sz="3200">
                  <a:solidFill>
                    <a:srgbClr val="C82E32"/>
                  </a:solidFill>
                </a:rPr>
                <a:t> </a:t>
              </a:r>
            </a:p>
          </p:txBody>
        </p:sp>
        <p:grpSp>
          <p:nvGrpSpPr>
            <p:cNvPr id="38925" name="Group 12"/>
            <p:cNvGrpSpPr>
              <a:grpSpLocks/>
            </p:cNvGrpSpPr>
            <p:nvPr/>
          </p:nvGrpSpPr>
          <p:grpSpPr bwMode="auto">
            <a:xfrm>
              <a:off x="3552" y="1515"/>
              <a:ext cx="530" cy="386"/>
              <a:chOff x="3617" y="2067"/>
              <a:chExt cx="530" cy="386"/>
            </a:xfrm>
          </p:grpSpPr>
          <p:sp>
            <p:nvSpPr>
              <p:cNvPr id="38927" name="Rectangle 13"/>
              <p:cNvSpPr>
                <a:spLocks noChangeArrowheads="1"/>
              </p:cNvSpPr>
              <p:nvPr/>
            </p:nvSpPr>
            <p:spPr bwMode="auto">
              <a:xfrm>
                <a:off x="3617" y="2067"/>
                <a:ext cx="530"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baseline="-25000">
                    <a:solidFill>
                      <a:srgbClr val="C82E32"/>
                    </a:solidFill>
                  </a:rPr>
                  <a:t>red</a:t>
                </a:r>
                <a:endParaRPr lang="en-US" sz="3200" i="1">
                  <a:solidFill>
                    <a:srgbClr val="C82E32"/>
                  </a:solidFill>
                </a:endParaRPr>
              </a:p>
            </p:txBody>
          </p:sp>
          <p:sp>
            <p:nvSpPr>
              <p:cNvPr id="38928" name="Rectangle 14"/>
              <p:cNvSpPr>
                <a:spLocks noChangeArrowheads="1"/>
              </p:cNvSpPr>
              <p:nvPr/>
            </p:nvSpPr>
            <p:spPr bwMode="auto">
              <a:xfrm>
                <a:off x="3816" y="2088"/>
                <a:ext cx="21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sym typeface="Symbol" charset="2"/>
                  </a:rPr>
                  <a:t></a:t>
                </a:r>
                <a:endParaRPr lang="en-US" sz="3200">
                  <a:solidFill>
                    <a:srgbClr val="C82E32"/>
                  </a:solidFill>
                </a:endParaRPr>
              </a:p>
            </p:txBody>
          </p:sp>
        </p:grpSp>
        <p:sp>
          <p:nvSpPr>
            <p:cNvPr id="38926" name="Rectangle 15"/>
            <p:cNvSpPr>
              <a:spLocks noChangeArrowheads="1"/>
            </p:cNvSpPr>
            <p:nvPr/>
          </p:nvSpPr>
          <p:spPr bwMode="auto">
            <a:xfrm>
              <a:off x="4076" y="1524"/>
              <a:ext cx="99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(anode)</a:t>
              </a:r>
            </a:p>
          </p:txBody>
        </p:sp>
      </p:grpSp>
      <p:sp>
        <p:nvSpPr>
          <p:cNvPr id="38920" name="Rectangle 18"/>
          <p:cNvSpPr>
            <a:spLocks noChangeArrowheads="1"/>
          </p:cNvSpPr>
          <p:nvPr/>
        </p:nvSpPr>
        <p:spPr bwMode="auto">
          <a:xfrm>
            <a:off x="1143000" y="5257800"/>
            <a:ext cx="4090988" cy="126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nSpc>
                <a:spcPct val="120000"/>
              </a:lnSpc>
            </a:pPr>
            <a:r>
              <a:rPr lang="en-US" sz="3200">
                <a:solidFill>
                  <a:srgbClr val="C82E32"/>
                </a:solidFill>
              </a:rPr>
              <a:t>= +0.34 V </a:t>
            </a:r>
            <a:r>
              <a:rPr lang="en-US" sz="3200">
                <a:solidFill>
                  <a:srgbClr val="C82E32"/>
                </a:solidFill>
                <a:cs typeface="Arial" charset="0"/>
              </a:rPr>
              <a:t>−</a:t>
            </a:r>
            <a:r>
              <a:rPr lang="en-US" sz="3200">
                <a:solidFill>
                  <a:srgbClr val="C82E32"/>
                </a:solidFill>
              </a:rPr>
              <a:t> (</a:t>
            </a:r>
            <a:r>
              <a:rPr lang="en-US" sz="3200">
                <a:solidFill>
                  <a:srgbClr val="C82E32"/>
                </a:solidFill>
                <a:cs typeface="Arial" charset="0"/>
              </a:rPr>
              <a:t>−</a:t>
            </a:r>
            <a:r>
              <a:rPr lang="en-US" sz="3200">
                <a:solidFill>
                  <a:srgbClr val="C82E32"/>
                </a:solidFill>
              </a:rPr>
              <a:t>0.76 V)</a:t>
            </a:r>
          </a:p>
          <a:p>
            <a:pPr>
              <a:lnSpc>
                <a:spcPct val="120000"/>
              </a:lnSpc>
            </a:pPr>
            <a:r>
              <a:rPr lang="en-US" sz="3200">
                <a:solidFill>
                  <a:srgbClr val="C82E32"/>
                </a:solidFill>
              </a:rPr>
              <a:t>= +1.10 V</a:t>
            </a:r>
          </a:p>
        </p:txBody>
      </p:sp>
    </p:spTree>
    <p:extLst>
      <p:ext uri="{BB962C8B-B14F-4D97-AF65-F5344CB8AC3E}">
        <p14:creationId xmlns:p14="http://schemas.microsoft.com/office/powerpoint/2010/main" val="38078349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48132">
                                            <p:txEl>
                                              <p:pRg st="2" end="2"/>
                                            </p:txEl>
                                          </p:spTgt>
                                        </p:tgtEl>
                                        <p:attrNameLst>
                                          <p:attrName>style.visibility</p:attrName>
                                        </p:attrNameLst>
                                      </p:cBhvr>
                                      <p:to>
                                        <p:strVal val="visible"/>
                                      </p:to>
                                    </p:set>
                                    <p:animEffect transition="in" filter="fade">
                                      <p:cBhvr>
                                        <p:cTn id="7" dur="2000"/>
                                        <p:tgtEl>
                                          <p:spTgt spid="4813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2"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0" y="228600"/>
            <a:ext cx="9144000" cy="838200"/>
          </a:xfrm>
        </p:spPr>
        <p:txBody>
          <a:bodyPr/>
          <a:lstStyle/>
          <a:p>
            <a:pPr eaLnBrk="1" hangingPunct="1"/>
            <a:r>
              <a:rPr lang="en-US" smtClean="0">
                <a:solidFill>
                  <a:srgbClr val="00197D"/>
                </a:solidFill>
              </a:rPr>
              <a:t>Oxidizing and Reducing Agents</a:t>
            </a:r>
          </a:p>
        </p:txBody>
      </p:sp>
      <p:sp>
        <p:nvSpPr>
          <p:cNvPr id="50180" name="Rectangle 4"/>
          <p:cNvSpPr>
            <a:spLocks noGrp="1" noChangeArrowheads="1"/>
          </p:cNvSpPr>
          <p:nvPr>
            <p:ph type="body" sz="half" idx="2"/>
          </p:nvPr>
        </p:nvSpPr>
        <p:spPr>
          <a:xfrm>
            <a:off x="5105400" y="1981200"/>
            <a:ext cx="3810000" cy="4114800"/>
          </a:xfrm>
        </p:spPr>
        <p:txBody>
          <a:bodyPr/>
          <a:lstStyle/>
          <a:p>
            <a:pPr eaLnBrk="1" hangingPunct="1"/>
            <a:r>
              <a:rPr lang="en-US" sz="2800" smtClean="0"/>
              <a:t>The strongest oxidizers have the most positive reduction potentials.</a:t>
            </a:r>
          </a:p>
          <a:p>
            <a:pPr eaLnBrk="1" hangingPunct="1"/>
            <a:r>
              <a:rPr lang="en-US" sz="2800" smtClean="0"/>
              <a:t>The strongest reducers have the most negative reduction potentials.</a:t>
            </a:r>
          </a:p>
        </p:txBody>
      </p:sp>
      <p:pic>
        <p:nvPicPr>
          <p:cNvPr id="39940" name="Picture 5" descr="20_1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4559"/>
          <a:stretch>
            <a:fillRect/>
          </a:stretch>
        </p:blipFill>
        <p:spPr>
          <a:xfrm>
            <a:off x="114300" y="1600200"/>
            <a:ext cx="4533900" cy="4570413"/>
          </a:xfrm>
        </p:spPr>
      </p:pic>
    </p:spTree>
    <p:extLst>
      <p:ext uri="{BB962C8B-B14F-4D97-AF65-F5344CB8AC3E}">
        <p14:creationId xmlns:p14="http://schemas.microsoft.com/office/powerpoint/2010/main" val="190223445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3000"/>
                                  </p:stCondLst>
                                  <p:childTnLst>
                                    <p:set>
                                      <p:cBhvr>
                                        <p:cTn id="6" dur="1" fill="hold">
                                          <p:stCondLst>
                                            <p:cond delay="0"/>
                                          </p:stCondLst>
                                        </p:cTn>
                                        <p:tgtEl>
                                          <p:spTgt spid="50180">
                                            <p:txEl>
                                              <p:pRg st="1" end="1"/>
                                            </p:txEl>
                                          </p:spTgt>
                                        </p:tgtEl>
                                        <p:attrNameLst>
                                          <p:attrName>style.visibility</p:attrName>
                                        </p:attrNameLst>
                                      </p:cBhvr>
                                      <p:to>
                                        <p:strVal val="visible"/>
                                      </p:to>
                                    </p:set>
                                    <p:animEffect transition="in" filter="fade">
                                      <p:cBhvr>
                                        <p:cTn id="7" dur="2000"/>
                                        <p:tgtEl>
                                          <p:spTgt spid="5018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0"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0" y="228600"/>
            <a:ext cx="9144000" cy="762000"/>
          </a:xfrm>
        </p:spPr>
        <p:txBody>
          <a:bodyPr/>
          <a:lstStyle/>
          <a:p>
            <a:pPr eaLnBrk="1" hangingPunct="1"/>
            <a:r>
              <a:rPr lang="en-US" smtClean="0">
                <a:solidFill>
                  <a:srgbClr val="00197D"/>
                </a:solidFill>
              </a:rPr>
              <a:t>Oxidizing and Reducing Agents</a:t>
            </a:r>
          </a:p>
        </p:txBody>
      </p:sp>
      <p:sp>
        <p:nvSpPr>
          <p:cNvPr id="40963" name="Rectangle 3"/>
          <p:cNvSpPr>
            <a:spLocks noGrp="1" noChangeArrowheads="1"/>
          </p:cNvSpPr>
          <p:nvPr>
            <p:ph type="body" sz="half" idx="1"/>
          </p:nvPr>
        </p:nvSpPr>
        <p:spPr>
          <a:xfrm>
            <a:off x="381000" y="1981200"/>
            <a:ext cx="4114800" cy="4114800"/>
          </a:xfrm>
        </p:spPr>
        <p:txBody>
          <a:bodyPr/>
          <a:lstStyle/>
          <a:p>
            <a:pPr eaLnBrk="1" hangingPunct="1">
              <a:buFontTx/>
              <a:buNone/>
            </a:pPr>
            <a:r>
              <a:rPr lang="en-US" smtClean="0"/>
              <a:t>	The greater the difference between the two, the greater the voltage of the cell.</a:t>
            </a:r>
          </a:p>
        </p:txBody>
      </p:sp>
      <p:pic>
        <p:nvPicPr>
          <p:cNvPr id="40964" name="Picture 5" descr="20_13"/>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b="3720"/>
          <a:stretch>
            <a:fillRect/>
          </a:stretch>
        </p:blipFill>
        <p:spPr>
          <a:xfrm>
            <a:off x="5368925" y="1447800"/>
            <a:ext cx="3006725" cy="5030788"/>
          </a:xfrm>
        </p:spPr>
      </p:pic>
    </p:spTree>
    <p:extLst>
      <p:ext uri="{BB962C8B-B14F-4D97-AF65-F5344CB8AC3E}">
        <p14:creationId xmlns:p14="http://schemas.microsoft.com/office/powerpoint/2010/main" val="2628659678"/>
      </p:ext>
    </p:extLst>
  </p:cSld>
  <p:clrMapOvr>
    <a:masterClrMapping/>
  </p:clrMapOvr>
  <p:transition spd="slow">
    <p:fade/>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0" y="0"/>
            <a:ext cx="9144000" cy="762000"/>
          </a:xfrm>
        </p:spPr>
        <p:txBody>
          <a:bodyPr/>
          <a:lstStyle/>
          <a:p>
            <a:pPr eaLnBrk="1" hangingPunct="1"/>
            <a:r>
              <a:rPr lang="en-US" smtClean="0">
                <a:solidFill>
                  <a:srgbClr val="00197D"/>
                </a:solidFill>
              </a:rPr>
              <a:t>Free Energy</a:t>
            </a:r>
          </a:p>
        </p:txBody>
      </p:sp>
      <p:sp>
        <p:nvSpPr>
          <p:cNvPr id="52227" name="Rectangle 3"/>
          <p:cNvSpPr>
            <a:spLocks noGrp="1" noChangeArrowheads="1"/>
          </p:cNvSpPr>
          <p:nvPr>
            <p:ph type="body" idx="1"/>
          </p:nvPr>
        </p:nvSpPr>
        <p:spPr>
          <a:xfrm>
            <a:off x="228600" y="1066800"/>
            <a:ext cx="8686800" cy="5562600"/>
          </a:xfrm>
        </p:spPr>
        <p:txBody>
          <a:bodyPr/>
          <a:lstStyle/>
          <a:p>
            <a:pPr eaLnBrk="1" hangingPunct="1">
              <a:buFontTx/>
              <a:buNone/>
            </a:pPr>
            <a:r>
              <a:rPr lang="en-US" smtClean="0"/>
              <a:t>	</a:t>
            </a:r>
            <a:r>
              <a:rPr lang="en-US" smtClean="0">
                <a:latin typeface="Symbol" charset="2"/>
                <a:sym typeface="Symbol" charset="2"/>
              </a:rPr>
              <a:t></a:t>
            </a:r>
            <a:r>
              <a:rPr lang="en-US" i="1" smtClean="0"/>
              <a:t>G</a:t>
            </a:r>
            <a:r>
              <a:rPr lang="en-US" smtClean="0"/>
              <a:t> for a redox reaction can be found by using the equation</a:t>
            </a:r>
          </a:p>
          <a:p>
            <a:pPr algn="ctr" eaLnBrk="1" hangingPunct="1">
              <a:lnSpc>
                <a:spcPct val="30000"/>
              </a:lnSpc>
              <a:buFontTx/>
              <a:buNone/>
            </a:pPr>
            <a:endParaRPr lang="en-US" smtClean="0"/>
          </a:p>
          <a:p>
            <a:pPr algn="ctr" eaLnBrk="1" hangingPunct="1">
              <a:buFontTx/>
              <a:buNone/>
            </a:pPr>
            <a:r>
              <a:rPr lang="en-US" smtClean="0">
                <a:solidFill>
                  <a:srgbClr val="00197D"/>
                </a:solidFill>
                <a:latin typeface="Symbol" charset="2"/>
                <a:sym typeface="Symbol" charset="2"/>
              </a:rPr>
              <a:t></a:t>
            </a:r>
            <a:r>
              <a:rPr lang="en-US" i="1" smtClean="0">
                <a:solidFill>
                  <a:srgbClr val="00197D"/>
                </a:solidFill>
              </a:rPr>
              <a:t>G</a:t>
            </a:r>
            <a:r>
              <a:rPr lang="en-US" smtClean="0">
                <a:solidFill>
                  <a:srgbClr val="00197D"/>
                </a:solidFill>
              </a:rPr>
              <a:t> = </a:t>
            </a:r>
            <a:r>
              <a:rPr lang="en-US" smtClean="0">
                <a:solidFill>
                  <a:srgbClr val="00197D"/>
                </a:solidFill>
                <a:cs typeface="Arial" charset="0"/>
              </a:rPr>
              <a:t>−</a:t>
            </a:r>
            <a:r>
              <a:rPr lang="en-US" i="1" smtClean="0">
                <a:solidFill>
                  <a:srgbClr val="00197D"/>
                </a:solidFill>
              </a:rPr>
              <a:t>nFE</a:t>
            </a:r>
            <a:endParaRPr lang="en-US" smtClean="0">
              <a:solidFill>
                <a:srgbClr val="00197D"/>
              </a:solidFill>
            </a:endParaRPr>
          </a:p>
          <a:p>
            <a:pPr algn="ctr" eaLnBrk="1" hangingPunct="1">
              <a:lnSpc>
                <a:spcPct val="30000"/>
              </a:lnSpc>
              <a:buFontTx/>
              <a:buNone/>
            </a:pPr>
            <a:endParaRPr lang="en-US" smtClean="0"/>
          </a:p>
          <a:p>
            <a:pPr eaLnBrk="1" hangingPunct="1">
              <a:buFontTx/>
              <a:buNone/>
            </a:pPr>
            <a:r>
              <a:rPr lang="en-US" smtClean="0"/>
              <a:t>	where </a:t>
            </a:r>
            <a:r>
              <a:rPr lang="en-US" i="1" smtClean="0"/>
              <a:t>n</a:t>
            </a:r>
            <a:r>
              <a:rPr lang="en-US" smtClean="0"/>
              <a:t> is the number of moles of electrons transferred, and </a:t>
            </a:r>
            <a:r>
              <a:rPr lang="en-US" i="1" smtClean="0"/>
              <a:t>F</a:t>
            </a:r>
            <a:r>
              <a:rPr lang="en-US" smtClean="0"/>
              <a:t> is a constant, the Faraday.</a:t>
            </a:r>
          </a:p>
          <a:p>
            <a:pPr eaLnBrk="1" hangingPunct="1">
              <a:buFontTx/>
              <a:buNone/>
            </a:pPr>
            <a:r>
              <a:rPr lang="en-US" smtClean="0"/>
              <a:t>	1 </a:t>
            </a:r>
            <a:r>
              <a:rPr lang="en-US" i="1" smtClean="0"/>
              <a:t>F</a:t>
            </a:r>
            <a:r>
              <a:rPr lang="en-US" smtClean="0"/>
              <a:t> = 96,485 C/mol = 96,485 J/V-mol</a:t>
            </a:r>
          </a:p>
          <a:p>
            <a:pPr eaLnBrk="1" hangingPunct="1">
              <a:buFontTx/>
              <a:buNone/>
            </a:pPr>
            <a:endParaRPr lang="en-US" smtClean="0"/>
          </a:p>
          <a:p>
            <a:pPr eaLnBrk="1" hangingPunct="1">
              <a:buFontTx/>
              <a:buNone/>
            </a:pPr>
            <a:endParaRPr lang="en-US" smtClean="0"/>
          </a:p>
          <a:p>
            <a:pPr eaLnBrk="1" hangingPunct="1">
              <a:buFontTx/>
              <a:buNone/>
            </a:pPr>
            <a:endParaRPr lang="en-US" smtClean="0"/>
          </a:p>
        </p:txBody>
      </p:sp>
      <p:sp>
        <p:nvSpPr>
          <p:cNvPr id="4" name="Rectangle 3"/>
          <p:cNvSpPr txBox="1">
            <a:spLocks noChangeArrowheads="1"/>
          </p:cNvSpPr>
          <p:nvPr/>
        </p:nvSpPr>
        <p:spPr bwMode="auto">
          <a:xfrm>
            <a:off x="304800" y="5105400"/>
            <a:ext cx="8686800" cy="1524000"/>
          </a:xfrm>
          <a:prstGeom prst="rect">
            <a:avLst/>
          </a:prstGeom>
          <a:noFill/>
          <a:ln w="9525">
            <a:noFill/>
            <a:miter lim="800000"/>
            <a:headEnd/>
            <a:tailEnd/>
          </a:ln>
        </p:spPr>
        <p:txBody>
          <a:bodyPr/>
          <a:lstStyle/>
          <a:p>
            <a:pPr marL="342900" indent="-342900" eaLnBrk="1" hangingPunct="1">
              <a:spcBef>
                <a:spcPct val="20000"/>
              </a:spcBef>
              <a:defRPr/>
            </a:pPr>
            <a:r>
              <a:rPr lang="en-US" sz="3200" kern="0" dirty="0">
                <a:solidFill>
                  <a:srgbClr val="C82E32"/>
                </a:solidFill>
                <a:latin typeface="+mn-lt"/>
                <a:ea typeface="+mn-ea"/>
              </a:rPr>
              <a:t>	Under standard conditions,</a:t>
            </a:r>
          </a:p>
          <a:p>
            <a:pPr marL="342900" indent="-342900" algn="ctr" eaLnBrk="1" hangingPunct="1">
              <a:spcBef>
                <a:spcPct val="20000"/>
              </a:spcBef>
              <a:defRPr/>
            </a:pPr>
            <a:r>
              <a:rPr lang="en-US" sz="3200" kern="0" dirty="0">
                <a:solidFill>
                  <a:srgbClr val="00197D"/>
                </a:solidFill>
                <a:latin typeface="Symbol" charset="2"/>
                <a:ea typeface="+mn-ea"/>
                <a:sym typeface="Symbol" charset="2"/>
              </a:rPr>
              <a:t></a:t>
            </a:r>
            <a:r>
              <a:rPr lang="en-US" sz="3200" i="1" kern="0" dirty="0">
                <a:solidFill>
                  <a:srgbClr val="00197D"/>
                </a:solidFill>
                <a:latin typeface="+mn-lt"/>
                <a:ea typeface="+mn-ea"/>
              </a:rPr>
              <a:t>G</a:t>
            </a:r>
            <a:r>
              <a:rPr lang="en-US" sz="3200" kern="0" dirty="0">
                <a:solidFill>
                  <a:srgbClr val="00197D"/>
                </a:solidFill>
                <a:latin typeface="+mn-lt"/>
                <a:ea typeface="+mn-ea"/>
                <a:sym typeface="Symbol" charset="2"/>
              </a:rPr>
              <a:t> = </a:t>
            </a:r>
            <a:r>
              <a:rPr lang="en-US" sz="3200" kern="0" dirty="0">
                <a:solidFill>
                  <a:srgbClr val="00197D"/>
                </a:solidFill>
                <a:latin typeface="+mn-lt"/>
                <a:ea typeface="+mn-ea"/>
                <a:cs typeface="Arial" charset="0"/>
                <a:sym typeface="Symbol" charset="2"/>
              </a:rPr>
              <a:t>−</a:t>
            </a:r>
            <a:r>
              <a:rPr lang="en-US" sz="3200" i="1" kern="0" dirty="0" err="1">
                <a:solidFill>
                  <a:srgbClr val="00197D"/>
                </a:solidFill>
                <a:latin typeface="+mn-lt"/>
                <a:ea typeface="+mn-ea"/>
                <a:sym typeface="Symbol" charset="2"/>
              </a:rPr>
              <a:t>nFE</a:t>
            </a:r>
            <a:r>
              <a:rPr lang="en-US" sz="3200" kern="0" dirty="0">
                <a:solidFill>
                  <a:srgbClr val="00197D"/>
                </a:solidFill>
                <a:latin typeface="+mn-lt"/>
                <a:ea typeface="+mn-ea"/>
                <a:sym typeface="Symbol" charset="2"/>
              </a:rPr>
              <a:t></a:t>
            </a:r>
            <a:endParaRPr lang="en-US" sz="3200" kern="0" dirty="0">
              <a:solidFill>
                <a:srgbClr val="00197D"/>
              </a:solidFill>
              <a:latin typeface="+mn-lt"/>
              <a:ea typeface="+mn-ea"/>
            </a:endParaRPr>
          </a:p>
        </p:txBody>
      </p:sp>
    </p:spTree>
    <p:extLst>
      <p:ext uri="{BB962C8B-B14F-4D97-AF65-F5344CB8AC3E}">
        <p14:creationId xmlns:p14="http://schemas.microsoft.com/office/powerpoint/2010/main" val="4178976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52227">
                                            <p:txEl>
                                              <p:pRg st="2" end="2"/>
                                            </p:txEl>
                                          </p:spTgt>
                                        </p:tgtEl>
                                        <p:attrNameLst>
                                          <p:attrName>style.visibility</p:attrName>
                                        </p:attrNameLst>
                                      </p:cBhvr>
                                      <p:to>
                                        <p:strVal val="visible"/>
                                      </p:to>
                                    </p:set>
                                    <p:animEffect transition="in" filter="fade">
                                      <p:cBhvr>
                                        <p:cTn id="7" dur="2000"/>
                                        <p:tgtEl>
                                          <p:spTgt spid="52227">
                                            <p:txEl>
                                              <p:pRg st="2" end="2"/>
                                            </p:txEl>
                                          </p:spTgt>
                                        </p:tgtEl>
                                      </p:cBhvr>
                                    </p:animEffect>
                                  </p:childTnLst>
                                </p:cTn>
                              </p:par>
                            </p:childTnLst>
                          </p:cTn>
                        </p:par>
                        <p:par>
                          <p:cTn id="8" fill="hold" nodeType="afterGroup">
                            <p:stCondLst>
                              <p:cond delay="3000"/>
                            </p:stCondLst>
                            <p:childTnLst>
                              <p:par>
                                <p:cTn id="9" presetID="10" presetClass="entr" presetSubtype="0" fill="hold" grpId="0" nodeType="afterEffect">
                                  <p:stCondLst>
                                    <p:cond delay="2000"/>
                                  </p:stCondLst>
                                  <p:childTnLst>
                                    <p:set>
                                      <p:cBhvr>
                                        <p:cTn id="10" dur="1" fill="hold">
                                          <p:stCondLst>
                                            <p:cond delay="0"/>
                                          </p:stCondLst>
                                        </p:cTn>
                                        <p:tgtEl>
                                          <p:spTgt spid="52227">
                                            <p:txEl>
                                              <p:pRg st="4" end="4"/>
                                            </p:txEl>
                                          </p:spTgt>
                                        </p:tgtEl>
                                        <p:attrNameLst>
                                          <p:attrName>style.visibility</p:attrName>
                                        </p:attrNameLst>
                                      </p:cBhvr>
                                      <p:to>
                                        <p:strVal val="visible"/>
                                      </p:to>
                                    </p:set>
                                    <p:animEffect transition="in" filter="fade">
                                      <p:cBhvr>
                                        <p:cTn id="11" dur="2000"/>
                                        <p:tgtEl>
                                          <p:spTgt spid="52227">
                                            <p:txEl>
                                              <p:pRg st="4" end="4"/>
                                            </p:txEl>
                                          </p:spTgt>
                                        </p:tgtEl>
                                      </p:cBhvr>
                                    </p:animEffect>
                                  </p:childTnLst>
                                </p:cTn>
                              </p:par>
                            </p:childTnLst>
                          </p:cTn>
                        </p:par>
                        <p:par>
                          <p:cTn id="12" fill="hold" nodeType="afterGroup">
                            <p:stCondLst>
                              <p:cond delay="7000"/>
                            </p:stCondLst>
                            <p:childTnLst>
                              <p:par>
                                <p:cTn id="13" presetID="10" presetClass="entr" presetSubtype="0" fill="hold" grpId="0" nodeType="afterEffect">
                                  <p:stCondLst>
                                    <p:cond delay="3000"/>
                                  </p:stCondLst>
                                  <p:childTnLst>
                                    <p:set>
                                      <p:cBhvr>
                                        <p:cTn id="14" dur="1" fill="hold">
                                          <p:stCondLst>
                                            <p:cond delay="0"/>
                                          </p:stCondLst>
                                        </p:cTn>
                                        <p:tgtEl>
                                          <p:spTgt spid="52227">
                                            <p:txEl>
                                              <p:pRg st="5" end="5"/>
                                            </p:txEl>
                                          </p:spTgt>
                                        </p:tgtEl>
                                        <p:attrNameLst>
                                          <p:attrName>style.visibility</p:attrName>
                                        </p:attrNameLst>
                                      </p:cBhvr>
                                      <p:to>
                                        <p:strVal val="visible"/>
                                      </p:to>
                                    </p:set>
                                    <p:animEffect transition="in" filter="fade">
                                      <p:cBhvr>
                                        <p:cTn id="15" dur="2000"/>
                                        <p:tgtEl>
                                          <p:spTgt spid="52227">
                                            <p:txEl>
                                              <p:pRg st="5" end="5"/>
                                            </p:txEl>
                                          </p:spTgt>
                                        </p:tgtEl>
                                      </p:cBhvr>
                                    </p:animEffect>
                                  </p:childTnLst>
                                </p:cTn>
                              </p:par>
                            </p:childTnLst>
                          </p:cTn>
                        </p:par>
                        <p:par>
                          <p:cTn id="16" fill="hold" nodeType="afterGroup">
                            <p:stCondLst>
                              <p:cond delay="12000"/>
                            </p:stCondLst>
                            <p:childTnLst>
                              <p:par>
                                <p:cTn id="17" presetID="10"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20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chor="b"/>
          <a:lstStyle/>
          <a:p>
            <a:r>
              <a:rPr lang="en-US" sz="3200" smtClean="0">
                <a:solidFill>
                  <a:srgbClr val="00197D"/>
                </a:solidFill>
              </a:rPr>
              <a:t>Examples of reactions that are redox reactions </a:t>
            </a:r>
            <a:br>
              <a:rPr lang="en-US" sz="3200" smtClean="0">
                <a:solidFill>
                  <a:srgbClr val="00197D"/>
                </a:solidFill>
              </a:rPr>
            </a:br>
            <a:r>
              <a:rPr lang="en-US" sz="3200" smtClean="0">
                <a:solidFill>
                  <a:srgbClr val="00197D"/>
                </a:solidFill>
              </a:rPr>
              <a:t>(write equations)</a:t>
            </a:r>
          </a:p>
        </p:txBody>
      </p:sp>
      <p:sp>
        <p:nvSpPr>
          <p:cNvPr id="94211" name="Rectangle 3"/>
          <p:cNvSpPr>
            <a:spLocks noGrp="1" noChangeArrowheads="1"/>
          </p:cNvSpPr>
          <p:nvPr>
            <p:ph idx="1"/>
          </p:nvPr>
        </p:nvSpPr>
        <p:spPr>
          <a:xfrm>
            <a:off x="685800" y="1371600"/>
            <a:ext cx="8077200" cy="5029200"/>
          </a:xfrm>
        </p:spPr>
        <p:txBody>
          <a:bodyPr/>
          <a:lstStyle/>
          <a:p>
            <a:pPr marL="609600" indent="-609600">
              <a:lnSpc>
                <a:spcPct val="200000"/>
              </a:lnSpc>
              <a:buClr>
                <a:schemeClr val="tx2"/>
              </a:buClr>
            </a:pPr>
            <a:r>
              <a:rPr lang="en-US" sz="2400" smtClean="0"/>
              <a:t>A piece of solid bismuth is heated strongly in oxygen.</a:t>
            </a:r>
          </a:p>
          <a:p>
            <a:pPr marL="609600" indent="-609600">
              <a:buClr>
                <a:schemeClr val="tx2"/>
              </a:buClr>
            </a:pPr>
            <a:r>
              <a:rPr lang="en-US" sz="2400" smtClean="0"/>
              <a:t>A strip or copper metal is added to a concentrated solution of sulfuric acid.</a:t>
            </a:r>
          </a:p>
          <a:p>
            <a:pPr marL="609600" indent="-609600">
              <a:buClr>
                <a:schemeClr val="tx2"/>
              </a:buClr>
            </a:pPr>
            <a:r>
              <a:rPr lang="en-US" sz="2400" smtClean="0"/>
              <a:t>Magnesium turnings are added to a solution of iron (III) chloride. </a:t>
            </a:r>
          </a:p>
          <a:p>
            <a:pPr marL="609600" indent="-609600">
              <a:buClr>
                <a:schemeClr val="tx2"/>
              </a:buClr>
            </a:pPr>
            <a:r>
              <a:rPr lang="en-US" sz="2400" smtClean="0"/>
              <a:t>A stream of chlorine gas is passed through a solution of cold, dilute sodium hydroxide.</a:t>
            </a:r>
          </a:p>
          <a:p>
            <a:pPr marL="609600" indent="-609600">
              <a:buClr>
                <a:schemeClr val="tx2"/>
              </a:buClr>
            </a:pPr>
            <a:r>
              <a:rPr lang="en-US" sz="2400" smtClean="0"/>
              <a:t>A</a:t>
            </a:r>
            <a:r>
              <a:rPr lang="en-US" sz="2400" i="1" smtClean="0"/>
              <a:t> </a:t>
            </a:r>
            <a:r>
              <a:rPr lang="en-US" sz="2400" smtClean="0"/>
              <a:t>solution of tin ( II ) chloride is added to an acidified solution of potassium permanganate</a:t>
            </a:r>
          </a:p>
          <a:p>
            <a:pPr marL="609600" indent="-609600">
              <a:buClr>
                <a:schemeClr val="tx2"/>
              </a:buClr>
            </a:pPr>
            <a:r>
              <a:rPr lang="en-US" sz="2400" smtClean="0"/>
              <a:t>A solution of potassium iodide is added to an acidified solution of potassium dichromate.</a:t>
            </a:r>
          </a:p>
          <a:p>
            <a:pPr marL="609600" indent="-609600">
              <a:buClr>
                <a:schemeClr val="tx2"/>
              </a:buClr>
            </a:pPr>
            <a:endParaRPr lang="en-US" sz="2400" smtClean="0"/>
          </a:p>
          <a:p>
            <a:pPr marL="609600" indent="-609600">
              <a:lnSpc>
                <a:spcPct val="200000"/>
              </a:lnSpc>
              <a:buClr>
                <a:schemeClr val="tx2"/>
              </a:buClr>
              <a:buFontTx/>
              <a:buNone/>
            </a:pPr>
            <a:endParaRPr lang="en-US" sz="2400" smtClean="0"/>
          </a:p>
        </p:txBody>
      </p:sp>
      <p:sp>
        <p:nvSpPr>
          <p:cNvPr id="614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C2136D5C-93A8-4764-89D2-7F41E0565BB1}" type="slidenum">
              <a:rPr lang="en-US" sz="1400" smtClean="0"/>
              <a:pPr/>
              <a:t>4</a:t>
            </a:fld>
            <a:endParaRPr lang="en-US" sz="1400" smtClean="0"/>
          </a:p>
        </p:txBody>
      </p:sp>
    </p:spTree>
    <p:custDataLst>
      <p:tags r:id="rId1"/>
    </p:custDataLst>
    <p:extLst>
      <p:ext uri="{BB962C8B-B14F-4D97-AF65-F5344CB8AC3E}">
        <p14:creationId xmlns:p14="http://schemas.microsoft.com/office/powerpoint/2010/main" val="11168305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4211">
                                            <p:txEl>
                                              <p:pRg st="0" end="0"/>
                                            </p:txEl>
                                          </p:spTgt>
                                        </p:tgtEl>
                                        <p:attrNameLst>
                                          <p:attrName>style.visibility</p:attrName>
                                        </p:attrNameLst>
                                      </p:cBhvr>
                                      <p:to>
                                        <p:strVal val="visible"/>
                                      </p:to>
                                    </p:set>
                                    <p:anim to="" calcmode="lin" valueType="num">
                                      <p:cBhvr>
                                        <p:cTn id="7" dur="1" fill="hold"/>
                                        <p:tgtEl>
                                          <p:spTgt spid="94211">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4211">
                                            <p:txEl>
                                              <p:pRg st="1" end="1"/>
                                            </p:txEl>
                                          </p:spTgt>
                                        </p:tgtEl>
                                        <p:attrNameLst>
                                          <p:attrName>style.visibility</p:attrName>
                                        </p:attrNameLst>
                                      </p:cBhvr>
                                      <p:to>
                                        <p:strVal val="visible"/>
                                      </p:to>
                                    </p:set>
                                    <p:anim to="" calcmode="lin" valueType="num">
                                      <p:cBhvr>
                                        <p:cTn id="12" dur="1" fill="hold"/>
                                        <p:tgtEl>
                                          <p:spTgt spid="94211">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4211">
                                            <p:txEl>
                                              <p:pRg st="2" end="2"/>
                                            </p:txEl>
                                          </p:spTgt>
                                        </p:tgtEl>
                                        <p:attrNameLst>
                                          <p:attrName>style.visibility</p:attrName>
                                        </p:attrNameLst>
                                      </p:cBhvr>
                                      <p:to>
                                        <p:strVal val="visible"/>
                                      </p:to>
                                    </p:set>
                                    <p:anim to="" calcmode="lin" valueType="num">
                                      <p:cBhvr>
                                        <p:cTn id="17" dur="1" fill="hold"/>
                                        <p:tgtEl>
                                          <p:spTgt spid="94211">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4211">
                                            <p:txEl>
                                              <p:pRg st="3" end="3"/>
                                            </p:txEl>
                                          </p:spTgt>
                                        </p:tgtEl>
                                        <p:attrNameLst>
                                          <p:attrName>style.visibility</p:attrName>
                                        </p:attrNameLst>
                                      </p:cBhvr>
                                      <p:to>
                                        <p:strVal val="visible"/>
                                      </p:to>
                                    </p:set>
                                    <p:anim to="" calcmode="lin" valueType="num">
                                      <p:cBhvr>
                                        <p:cTn id="22" dur="1" fill="hold"/>
                                        <p:tgtEl>
                                          <p:spTgt spid="94211">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4211">
                                            <p:txEl>
                                              <p:pRg st="4" end="4"/>
                                            </p:txEl>
                                          </p:spTgt>
                                        </p:tgtEl>
                                        <p:attrNameLst>
                                          <p:attrName>style.visibility</p:attrName>
                                        </p:attrNameLst>
                                      </p:cBhvr>
                                      <p:to>
                                        <p:strVal val="visible"/>
                                      </p:to>
                                    </p:set>
                                    <p:anim to="" calcmode="lin" valueType="num">
                                      <p:cBhvr>
                                        <p:cTn id="27" dur="1" fill="hold"/>
                                        <p:tgtEl>
                                          <p:spTgt spid="94211">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94211">
                                            <p:txEl>
                                              <p:pRg st="5" end="5"/>
                                            </p:txEl>
                                          </p:spTgt>
                                        </p:tgtEl>
                                        <p:attrNameLst>
                                          <p:attrName>style.visibility</p:attrName>
                                        </p:attrNameLst>
                                      </p:cBhvr>
                                      <p:to>
                                        <p:strVal val="visible"/>
                                      </p:to>
                                    </p:set>
                                    <p:anim to="" calcmode="lin" valueType="num">
                                      <p:cBhvr>
                                        <p:cTn id="32" dur="1" fill="hold"/>
                                        <p:tgtEl>
                                          <p:spTgt spid="94211">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1"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en-US" smtClean="0"/>
              <a:t>Nernst Equation</a:t>
            </a:r>
          </a:p>
        </p:txBody>
      </p:sp>
      <p:sp>
        <p:nvSpPr>
          <p:cNvPr id="54275" name="Rectangle 3"/>
          <p:cNvSpPr>
            <a:spLocks noGrp="1" noChangeArrowheads="1"/>
          </p:cNvSpPr>
          <p:nvPr>
            <p:ph type="body" idx="1"/>
          </p:nvPr>
        </p:nvSpPr>
        <p:spPr/>
        <p:txBody>
          <a:bodyPr/>
          <a:lstStyle/>
          <a:p>
            <a:pPr eaLnBrk="1" hangingPunct="1"/>
            <a:r>
              <a:rPr lang="en-US" smtClean="0"/>
              <a:t>Remember that</a:t>
            </a:r>
          </a:p>
          <a:p>
            <a:pPr algn="ctr" eaLnBrk="1" hangingPunct="1">
              <a:buFontTx/>
              <a:buNone/>
            </a:pPr>
            <a:r>
              <a:rPr lang="en-US" smtClean="0">
                <a:latin typeface="Symbol" charset="2"/>
                <a:sym typeface="Symbol" charset="2"/>
              </a:rPr>
              <a:t></a:t>
            </a:r>
            <a:r>
              <a:rPr lang="en-US" i="1" smtClean="0"/>
              <a:t>G</a:t>
            </a:r>
            <a:r>
              <a:rPr lang="en-US" smtClean="0"/>
              <a:t> = </a:t>
            </a:r>
            <a:r>
              <a:rPr lang="en-US" smtClean="0">
                <a:latin typeface="Symbol" charset="2"/>
                <a:sym typeface="Symbol" charset="2"/>
              </a:rPr>
              <a:t></a:t>
            </a:r>
            <a:r>
              <a:rPr lang="en-US" i="1" smtClean="0"/>
              <a:t>G</a:t>
            </a:r>
            <a:r>
              <a:rPr lang="en-US" smtClean="0">
                <a:sym typeface="Symbol" charset="2"/>
              </a:rPr>
              <a:t> + </a:t>
            </a:r>
            <a:r>
              <a:rPr lang="en-US" i="1" smtClean="0">
                <a:sym typeface="Symbol" charset="2"/>
              </a:rPr>
              <a:t>RT</a:t>
            </a:r>
            <a:r>
              <a:rPr lang="en-US" smtClean="0">
                <a:sym typeface="Symbol" charset="2"/>
              </a:rPr>
              <a:t> ln </a:t>
            </a:r>
            <a:r>
              <a:rPr lang="en-US" i="1" smtClean="0">
                <a:sym typeface="Symbol" charset="2"/>
              </a:rPr>
              <a:t>Q</a:t>
            </a:r>
            <a:endParaRPr lang="en-US" smtClean="0">
              <a:sym typeface="Symbol" charset="2"/>
            </a:endParaRPr>
          </a:p>
          <a:p>
            <a:pPr algn="ctr" eaLnBrk="1" hangingPunct="1">
              <a:buFontTx/>
              <a:buNone/>
            </a:pPr>
            <a:endParaRPr lang="en-US" smtClean="0">
              <a:sym typeface="Symbol" charset="2"/>
            </a:endParaRPr>
          </a:p>
          <a:p>
            <a:pPr eaLnBrk="1" hangingPunct="1"/>
            <a:r>
              <a:rPr lang="en-US" smtClean="0"/>
              <a:t>This means</a:t>
            </a:r>
          </a:p>
          <a:p>
            <a:pPr algn="ctr" eaLnBrk="1" hangingPunct="1">
              <a:buFontTx/>
              <a:buNone/>
            </a:pPr>
            <a:r>
              <a:rPr lang="en-US" smtClean="0">
                <a:cs typeface="Arial" charset="0"/>
              </a:rPr>
              <a:t>−</a:t>
            </a:r>
            <a:r>
              <a:rPr lang="en-US" i="1" smtClean="0"/>
              <a:t>nFE</a:t>
            </a:r>
            <a:r>
              <a:rPr lang="en-US" smtClean="0"/>
              <a:t> = </a:t>
            </a:r>
            <a:r>
              <a:rPr lang="en-US" smtClean="0">
                <a:cs typeface="Arial" charset="0"/>
              </a:rPr>
              <a:t>−</a:t>
            </a:r>
            <a:r>
              <a:rPr lang="en-US" i="1" smtClean="0"/>
              <a:t>nFE</a:t>
            </a:r>
            <a:r>
              <a:rPr lang="en-US" smtClean="0">
                <a:sym typeface="Symbol" charset="2"/>
              </a:rPr>
              <a:t> + </a:t>
            </a:r>
            <a:r>
              <a:rPr lang="en-US" i="1" smtClean="0">
                <a:sym typeface="Symbol" charset="2"/>
              </a:rPr>
              <a:t>RT</a:t>
            </a:r>
            <a:r>
              <a:rPr lang="en-US" smtClean="0">
                <a:sym typeface="Symbol" charset="2"/>
              </a:rPr>
              <a:t> ln </a:t>
            </a:r>
            <a:r>
              <a:rPr lang="en-US" i="1" smtClean="0">
                <a:sym typeface="Symbol" charset="2"/>
              </a:rPr>
              <a:t>Q</a:t>
            </a:r>
            <a:endParaRPr lang="en-US" smtClean="0"/>
          </a:p>
        </p:txBody>
      </p:sp>
    </p:spTree>
    <p:extLst>
      <p:ext uri="{BB962C8B-B14F-4D97-AF65-F5344CB8AC3E}">
        <p14:creationId xmlns:p14="http://schemas.microsoft.com/office/powerpoint/2010/main" val="41804377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4275">
                                            <p:txEl>
                                              <p:pRg st="1" end="1"/>
                                            </p:txEl>
                                          </p:spTgt>
                                        </p:tgtEl>
                                        <p:attrNameLst>
                                          <p:attrName>style.visibility</p:attrName>
                                        </p:attrNameLst>
                                      </p:cBhvr>
                                      <p:to>
                                        <p:strVal val="visible"/>
                                      </p:to>
                                    </p:set>
                                    <p:animEffect transition="in" filter="fade">
                                      <p:cBhvr>
                                        <p:cTn id="7" dur="2000"/>
                                        <p:tgtEl>
                                          <p:spTgt spid="54275">
                                            <p:txEl>
                                              <p:pRg st="1" end="1"/>
                                            </p:txEl>
                                          </p:spTgt>
                                        </p:tgtEl>
                                      </p:cBhvr>
                                    </p:animEffect>
                                  </p:childTnLst>
                                </p:cTn>
                              </p:par>
                            </p:childTnLst>
                          </p:cTn>
                        </p:par>
                        <p:par>
                          <p:cTn id="8" fill="hold" nodeType="afterGroup">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54275">
                                            <p:txEl>
                                              <p:pRg st="3" end="3"/>
                                            </p:txEl>
                                          </p:spTgt>
                                        </p:tgtEl>
                                        <p:attrNameLst>
                                          <p:attrName>style.visibility</p:attrName>
                                        </p:attrNameLst>
                                      </p:cBhvr>
                                      <p:to>
                                        <p:strVal val="visible"/>
                                      </p:to>
                                    </p:set>
                                    <p:animEffect transition="in" filter="fade">
                                      <p:cBhvr>
                                        <p:cTn id="11" dur="2000"/>
                                        <p:tgtEl>
                                          <p:spTgt spid="54275">
                                            <p:txEl>
                                              <p:pRg st="3" end="3"/>
                                            </p:txEl>
                                          </p:spTgt>
                                        </p:tgtEl>
                                      </p:cBhvr>
                                    </p:animEffect>
                                  </p:childTnLst>
                                </p:cTn>
                              </p:par>
                            </p:childTnLst>
                          </p:cTn>
                        </p:par>
                        <p:par>
                          <p:cTn id="12" fill="hold" nodeType="afterGroup">
                            <p:stCondLst>
                              <p:cond delay="7000"/>
                            </p:stCondLst>
                            <p:childTnLst>
                              <p:par>
                                <p:cTn id="13" presetID="10" presetClass="entr" presetSubtype="0" fill="hold" grpId="0" nodeType="afterEffect">
                                  <p:stCondLst>
                                    <p:cond delay="0"/>
                                  </p:stCondLst>
                                  <p:childTnLst>
                                    <p:set>
                                      <p:cBhvr>
                                        <p:cTn id="14" dur="1" fill="hold">
                                          <p:stCondLst>
                                            <p:cond delay="0"/>
                                          </p:stCondLst>
                                        </p:cTn>
                                        <p:tgtEl>
                                          <p:spTgt spid="54275">
                                            <p:txEl>
                                              <p:pRg st="4" end="4"/>
                                            </p:txEl>
                                          </p:spTgt>
                                        </p:tgtEl>
                                        <p:attrNameLst>
                                          <p:attrName>style.visibility</p:attrName>
                                        </p:attrNameLst>
                                      </p:cBhvr>
                                      <p:to>
                                        <p:strVal val="visible"/>
                                      </p:to>
                                    </p:set>
                                    <p:animEffect transition="in" filter="fade">
                                      <p:cBhvr>
                                        <p:cTn id="15" dur="2000"/>
                                        <p:tgtEl>
                                          <p:spTgt spid="542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smtClean="0"/>
              <a:t>Nernst Equation</a:t>
            </a:r>
          </a:p>
        </p:txBody>
      </p:sp>
      <p:sp>
        <p:nvSpPr>
          <p:cNvPr id="44035" name="Rectangle 3"/>
          <p:cNvSpPr>
            <a:spLocks noGrp="1" noChangeArrowheads="1"/>
          </p:cNvSpPr>
          <p:nvPr>
            <p:ph type="body" idx="1"/>
          </p:nvPr>
        </p:nvSpPr>
        <p:spPr>
          <a:xfrm>
            <a:off x="685800" y="1981200"/>
            <a:ext cx="7772400" cy="1295400"/>
          </a:xfrm>
        </p:spPr>
        <p:txBody>
          <a:bodyPr/>
          <a:lstStyle/>
          <a:p>
            <a:pPr eaLnBrk="1" hangingPunct="1">
              <a:buFontTx/>
              <a:buNone/>
            </a:pPr>
            <a:r>
              <a:rPr lang="en-US" smtClean="0"/>
              <a:t>	Dividing both sides by </a:t>
            </a:r>
            <a:r>
              <a:rPr lang="en-US" smtClean="0">
                <a:cs typeface="Arial" charset="0"/>
              </a:rPr>
              <a:t>−</a:t>
            </a:r>
            <a:r>
              <a:rPr lang="en-US" i="1" smtClean="0"/>
              <a:t>nF</a:t>
            </a:r>
            <a:r>
              <a:rPr lang="en-US" smtClean="0"/>
              <a:t>, we get the </a:t>
            </a:r>
            <a:r>
              <a:rPr lang="en-US" smtClean="0">
                <a:solidFill>
                  <a:srgbClr val="00197D"/>
                </a:solidFill>
              </a:rPr>
              <a:t>Nernst equation</a:t>
            </a:r>
            <a:r>
              <a:rPr lang="en-US" smtClean="0"/>
              <a:t>:</a:t>
            </a:r>
          </a:p>
        </p:txBody>
      </p:sp>
      <p:grpSp>
        <p:nvGrpSpPr>
          <p:cNvPr id="2" name="Group 9"/>
          <p:cNvGrpSpPr>
            <a:grpSpLocks/>
          </p:cNvGrpSpPr>
          <p:nvPr/>
        </p:nvGrpSpPr>
        <p:grpSpPr bwMode="auto">
          <a:xfrm>
            <a:off x="3013075" y="2895600"/>
            <a:ext cx="3708400" cy="1066800"/>
            <a:chOff x="1898" y="1824"/>
            <a:chExt cx="2336" cy="672"/>
          </a:xfrm>
        </p:grpSpPr>
        <p:sp>
          <p:nvSpPr>
            <p:cNvPr id="44043" name="Rectangle 4"/>
            <p:cNvSpPr>
              <a:spLocks noChangeArrowheads="1"/>
            </p:cNvSpPr>
            <p:nvPr/>
          </p:nvSpPr>
          <p:spPr bwMode="auto">
            <a:xfrm>
              <a:off x="1898" y="1985"/>
              <a:ext cx="10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a:solidFill>
                    <a:srgbClr val="C82E32"/>
                  </a:solidFill>
                </a:rPr>
                <a:t> = </a:t>
              </a:r>
              <a:r>
                <a:rPr lang="en-US" sz="3200" i="1">
                  <a:solidFill>
                    <a:srgbClr val="C82E32"/>
                  </a:solidFill>
                </a:rPr>
                <a:t>E</a:t>
              </a:r>
              <a:r>
                <a:rPr lang="en-US" sz="3200">
                  <a:solidFill>
                    <a:srgbClr val="C82E32"/>
                  </a:solidFill>
                  <a:sym typeface="Symbol" charset="2"/>
                </a:rPr>
                <a:t> </a:t>
              </a:r>
              <a:r>
                <a:rPr lang="en-US" sz="3200">
                  <a:solidFill>
                    <a:srgbClr val="C82E32"/>
                  </a:solidFill>
                  <a:cs typeface="Arial" charset="0"/>
                  <a:sym typeface="Symbol" charset="2"/>
                </a:rPr>
                <a:t>−</a:t>
              </a:r>
            </a:p>
          </p:txBody>
        </p:sp>
        <p:grpSp>
          <p:nvGrpSpPr>
            <p:cNvPr id="44044" name="Group 7"/>
            <p:cNvGrpSpPr>
              <a:grpSpLocks/>
            </p:cNvGrpSpPr>
            <p:nvPr/>
          </p:nvGrpSpPr>
          <p:grpSpPr bwMode="auto">
            <a:xfrm>
              <a:off x="3024" y="1824"/>
              <a:ext cx="528" cy="672"/>
              <a:chOff x="3696" y="1758"/>
              <a:chExt cx="528" cy="672"/>
            </a:xfrm>
          </p:grpSpPr>
          <p:sp>
            <p:nvSpPr>
              <p:cNvPr id="44046" name="Rectangle 5"/>
              <p:cNvSpPr>
                <a:spLocks noChangeArrowheads="1"/>
              </p:cNvSpPr>
              <p:nvPr/>
            </p:nvSpPr>
            <p:spPr bwMode="auto">
              <a:xfrm>
                <a:off x="3720" y="1758"/>
                <a:ext cx="457"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i="1">
                    <a:solidFill>
                      <a:srgbClr val="C82E32"/>
                    </a:solidFill>
                  </a:rPr>
                  <a:t>RT</a:t>
                </a:r>
              </a:p>
              <a:p>
                <a:pPr algn="ctr"/>
                <a:r>
                  <a:rPr lang="en-US" sz="3200" i="1">
                    <a:solidFill>
                      <a:srgbClr val="C82E32"/>
                    </a:solidFill>
                  </a:rPr>
                  <a:t>nF</a:t>
                </a:r>
              </a:p>
            </p:txBody>
          </p:sp>
          <p:sp>
            <p:nvSpPr>
              <p:cNvPr id="44047" name="Line 6"/>
              <p:cNvSpPr>
                <a:spLocks noChangeShapeType="1"/>
              </p:cNvSpPr>
              <p:nvPr/>
            </p:nvSpPr>
            <p:spPr bwMode="auto">
              <a:xfrm>
                <a:off x="3696" y="2104"/>
                <a:ext cx="528"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4045" name="Rectangle 8"/>
            <p:cNvSpPr>
              <a:spLocks noChangeArrowheads="1"/>
            </p:cNvSpPr>
            <p:nvPr/>
          </p:nvSpPr>
          <p:spPr bwMode="auto">
            <a:xfrm>
              <a:off x="3648" y="1977"/>
              <a:ext cx="586"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ln </a:t>
              </a:r>
              <a:r>
                <a:rPr lang="en-US" sz="3200" i="1">
                  <a:solidFill>
                    <a:srgbClr val="C82E32"/>
                  </a:solidFill>
                </a:rPr>
                <a:t>Q</a:t>
              </a:r>
              <a:endParaRPr lang="en-US" sz="3200">
                <a:solidFill>
                  <a:srgbClr val="C82E32"/>
                </a:solidFill>
              </a:endParaRPr>
            </a:p>
          </p:txBody>
        </p:sp>
      </p:grpSp>
      <p:sp>
        <p:nvSpPr>
          <p:cNvPr id="55306" name="Rectangle 10"/>
          <p:cNvSpPr>
            <a:spLocks noChangeArrowheads="1"/>
          </p:cNvSpPr>
          <p:nvPr/>
        </p:nvSpPr>
        <p:spPr bwMode="auto">
          <a:xfrm>
            <a:off x="685800" y="4160838"/>
            <a:ext cx="57642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39725" indent="-339725"/>
            <a:r>
              <a:rPr lang="en-US" sz="3200">
                <a:solidFill>
                  <a:srgbClr val="C82E32"/>
                </a:solidFill>
              </a:rPr>
              <a:t>	or, using base-10 logarithms,</a:t>
            </a:r>
          </a:p>
        </p:txBody>
      </p:sp>
      <p:grpSp>
        <p:nvGrpSpPr>
          <p:cNvPr id="4" name="Group 17"/>
          <p:cNvGrpSpPr>
            <a:grpSpLocks/>
          </p:cNvGrpSpPr>
          <p:nvPr/>
        </p:nvGrpSpPr>
        <p:grpSpPr bwMode="auto">
          <a:xfrm>
            <a:off x="3013075" y="4800600"/>
            <a:ext cx="4611688" cy="1066800"/>
            <a:chOff x="1898" y="2928"/>
            <a:chExt cx="2905" cy="672"/>
          </a:xfrm>
        </p:grpSpPr>
        <p:sp>
          <p:nvSpPr>
            <p:cNvPr id="44039" name="Rectangle 12"/>
            <p:cNvSpPr>
              <a:spLocks noChangeArrowheads="1"/>
            </p:cNvSpPr>
            <p:nvPr/>
          </p:nvSpPr>
          <p:spPr bwMode="auto">
            <a:xfrm>
              <a:off x="1898" y="3089"/>
              <a:ext cx="10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a:solidFill>
                    <a:srgbClr val="C82E32"/>
                  </a:solidFill>
                </a:rPr>
                <a:t> = </a:t>
              </a:r>
              <a:r>
                <a:rPr lang="en-US" sz="3200" i="1">
                  <a:solidFill>
                    <a:srgbClr val="C82E32"/>
                  </a:solidFill>
                </a:rPr>
                <a:t>E</a:t>
              </a:r>
              <a:r>
                <a:rPr lang="en-US" sz="3200">
                  <a:solidFill>
                    <a:srgbClr val="C82E32"/>
                  </a:solidFill>
                  <a:sym typeface="Symbol" charset="2"/>
                </a:rPr>
                <a:t> </a:t>
              </a:r>
              <a:r>
                <a:rPr lang="en-US" sz="3200">
                  <a:solidFill>
                    <a:srgbClr val="C82E32"/>
                  </a:solidFill>
                  <a:cs typeface="Arial" charset="0"/>
                  <a:sym typeface="Symbol" charset="2"/>
                </a:rPr>
                <a:t>−</a:t>
              </a:r>
            </a:p>
          </p:txBody>
        </p:sp>
        <p:sp>
          <p:nvSpPr>
            <p:cNvPr id="44040" name="Rectangle 14"/>
            <p:cNvSpPr>
              <a:spLocks noChangeArrowheads="1"/>
            </p:cNvSpPr>
            <p:nvPr/>
          </p:nvSpPr>
          <p:spPr bwMode="auto">
            <a:xfrm>
              <a:off x="2924" y="2928"/>
              <a:ext cx="116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a:solidFill>
                    <a:srgbClr val="C82E32"/>
                  </a:solidFill>
                </a:rPr>
                <a:t>2.303 </a:t>
              </a:r>
              <a:r>
                <a:rPr lang="en-US" sz="3200" i="1">
                  <a:solidFill>
                    <a:srgbClr val="C82E32"/>
                  </a:solidFill>
                </a:rPr>
                <a:t>RT</a:t>
              </a:r>
            </a:p>
            <a:p>
              <a:pPr algn="ctr"/>
              <a:r>
                <a:rPr lang="en-US" sz="3200" i="1">
                  <a:solidFill>
                    <a:srgbClr val="C82E32"/>
                  </a:solidFill>
                </a:rPr>
                <a:t>nF</a:t>
              </a:r>
            </a:p>
          </p:txBody>
        </p:sp>
        <p:sp>
          <p:nvSpPr>
            <p:cNvPr id="44041" name="Line 15"/>
            <p:cNvSpPr>
              <a:spLocks noChangeShapeType="1"/>
            </p:cNvSpPr>
            <p:nvPr/>
          </p:nvSpPr>
          <p:spPr bwMode="auto">
            <a:xfrm>
              <a:off x="2976" y="3274"/>
              <a:ext cx="1056"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4042" name="Rectangle 16"/>
            <p:cNvSpPr>
              <a:spLocks noChangeArrowheads="1"/>
            </p:cNvSpPr>
            <p:nvPr/>
          </p:nvSpPr>
          <p:spPr bwMode="auto">
            <a:xfrm>
              <a:off x="4070" y="3081"/>
              <a:ext cx="7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log </a:t>
              </a:r>
              <a:r>
                <a:rPr lang="en-US" sz="3200" i="1">
                  <a:solidFill>
                    <a:srgbClr val="C82E32"/>
                  </a:solidFill>
                </a:rPr>
                <a:t>Q</a:t>
              </a:r>
              <a:endParaRPr lang="en-US" sz="3200">
                <a:solidFill>
                  <a:srgbClr val="C82E32"/>
                </a:solidFill>
              </a:endParaRPr>
            </a:p>
          </p:txBody>
        </p:sp>
      </p:grpSp>
    </p:spTree>
    <p:extLst>
      <p:ext uri="{BB962C8B-B14F-4D97-AF65-F5344CB8AC3E}">
        <p14:creationId xmlns:p14="http://schemas.microsoft.com/office/powerpoint/2010/main" val="802066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55306"/>
                                        </p:tgtEl>
                                        <p:attrNameLst>
                                          <p:attrName>style.visibility</p:attrName>
                                        </p:attrNameLst>
                                      </p:cBhvr>
                                      <p:to>
                                        <p:strVal val="visible"/>
                                      </p:to>
                                    </p:set>
                                    <p:animEffect transition="in" filter="fade">
                                      <p:cBhvr>
                                        <p:cTn id="11" dur="2000"/>
                                        <p:tgtEl>
                                          <p:spTgt spid="55306"/>
                                        </p:tgtEl>
                                      </p:cBhvr>
                                    </p:animEffect>
                                  </p:childTnLst>
                                </p:cTn>
                              </p:par>
                            </p:childTnLst>
                          </p:cTn>
                        </p:par>
                        <p:par>
                          <p:cTn id="12" fill="hold" nodeType="afterGroup">
                            <p:stCondLst>
                              <p:cond delay="7000"/>
                            </p:stCondLst>
                            <p:childTnLst>
                              <p:par>
                                <p:cTn id="13" presetID="10"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306"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pPr eaLnBrk="1" hangingPunct="1"/>
            <a:r>
              <a:rPr lang="en-US" smtClean="0"/>
              <a:t>Nernst Equation</a:t>
            </a:r>
          </a:p>
        </p:txBody>
      </p:sp>
      <p:sp>
        <p:nvSpPr>
          <p:cNvPr id="45059" name="Rectangle 3"/>
          <p:cNvSpPr>
            <a:spLocks noGrp="1" noChangeArrowheads="1"/>
          </p:cNvSpPr>
          <p:nvPr>
            <p:ph type="body" idx="1"/>
          </p:nvPr>
        </p:nvSpPr>
        <p:spPr>
          <a:xfrm>
            <a:off x="685800" y="1981200"/>
            <a:ext cx="7772400" cy="1295400"/>
          </a:xfrm>
        </p:spPr>
        <p:txBody>
          <a:bodyPr/>
          <a:lstStyle/>
          <a:p>
            <a:pPr eaLnBrk="1" hangingPunct="1">
              <a:buFontTx/>
              <a:buNone/>
            </a:pPr>
            <a:r>
              <a:rPr lang="en-US" smtClean="0"/>
              <a:t>	At room temperature (298 K),</a:t>
            </a:r>
          </a:p>
        </p:txBody>
      </p:sp>
      <p:sp>
        <p:nvSpPr>
          <p:cNvPr id="56330" name="Rectangle 10"/>
          <p:cNvSpPr>
            <a:spLocks noChangeArrowheads="1"/>
          </p:cNvSpPr>
          <p:nvPr/>
        </p:nvSpPr>
        <p:spPr bwMode="auto">
          <a:xfrm>
            <a:off x="152400" y="4038600"/>
            <a:ext cx="8836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39725" indent="-339725"/>
            <a:r>
              <a:rPr lang="en-US" sz="3200">
                <a:solidFill>
                  <a:srgbClr val="C82E32"/>
                </a:solidFill>
              </a:rPr>
              <a:t>	Thus (when T = 298 K) the equation becomes</a:t>
            </a:r>
          </a:p>
        </p:txBody>
      </p:sp>
      <p:grpSp>
        <p:nvGrpSpPr>
          <p:cNvPr id="45061" name="Group 11"/>
          <p:cNvGrpSpPr>
            <a:grpSpLocks/>
          </p:cNvGrpSpPr>
          <p:nvPr/>
        </p:nvGrpSpPr>
        <p:grpSpPr bwMode="auto">
          <a:xfrm>
            <a:off x="3013075" y="4800600"/>
            <a:ext cx="4611688" cy="1066800"/>
            <a:chOff x="1898" y="2928"/>
            <a:chExt cx="2905" cy="672"/>
          </a:xfrm>
        </p:grpSpPr>
        <p:sp>
          <p:nvSpPr>
            <p:cNvPr id="45067" name="Rectangle 12"/>
            <p:cNvSpPr>
              <a:spLocks noChangeArrowheads="1"/>
            </p:cNvSpPr>
            <p:nvPr/>
          </p:nvSpPr>
          <p:spPr bwMode="auto">
            <a:xfrm>
              <a:off x="1898" y="3089"/>
              <a:ext cx="107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a:solidFill>
                    <a:srgbClr val="C82E32"/>
                  </a:solidFill>
                </a:rPr>
                <a:t> = </a:t>
              </a:r>
              <a:r>
                <a:rPr lang="en-US" sz="3200" i="1">
                  <a:solidFill>
                    <a:srgbClr val="C82E32"/>
                  </a:solidFill>
                </a:rPr>
                <a:t>E</a:t>
              </a:r>
              <a:r>
                <a:rPr lang="en-US" sz="3200">
                  <a:solidFill>
                    <a:srgbClr val="C82E32"/>
                  </a:solidFill>
                  <a:sym typeface="Symbol" charset="2"/>
                </a:rPr>
                <a:t> </a:t>
              </a:r>
              <a:r>
                <a:rPr lang="en-US" sz="3200">
                  <a:solidFill>
                    <a:srgbClr val="C82E32"/>
                  </a:solidFill>
                  <a:cs typeface="Arial" charset="0"/>
                  <a:sym typeface="Symbol" charset="2"/>
                </a:rPr>
                <a:t>−</a:t>
              </a:r>
            </a:p>
          </p:txBody>
        </p:sp>
        <p:sp>
          <p:nvSpPr>
            <p:cNvPr id="45068" name="Rectangle 13"/>
            <p:cNvSpPr>
              <a:spLocks noChangeArrowheads="1"/>
            </p:cNvSpPr>
            <p:nvPr/>
          </p:nvSpPr>
          <p:spPr bwMode="auto">
            <a:xfrm>
              <a:off x="3060" y="2928"/>
              <a:ext cx="89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a:solidFill>
                    <a:srgbClr val="C82E32"/>
                  </a:solidFill>
                </a:rPr>
                <a:t>0.0592</a:t>
              </a:r>
              <a:endParaRPr lang="en-US" sz="3200" i="1">
                <a:solidFill>
                  <a:srgbClr val="C82E32"/>
                </a:solidFill>
              </a:endParaRPr>
            </a:p>
            <a:p>
              <a:pPr algn="ctr"/>
              <a:r>
                <a:rPr lang="en-US" sz="3200" i="1">
                  <a:solidFill>
                    <a:srgbClr val="C82E32"/>
                  </a:solidFill>
                </a:rPr>
                <a:t>n</a:t>
              </a:r>
            </a:p>
          </p:txBody>
        </p:sp>
        <p:sp>
          <p:nvSpPr>
            <p:cNvPr id="45069" name="Line 14"/>
            <p:cNvSpPr>
              <a:spLocks noChangeShapeType="1"/>
            </p:cNvSpPr>
            <p:nvPr/>
          </p:nvSpPr>
          <p:spPr bwMode="auto">
            <a:xfrm>
              <a:off x="2976" y="3274"/>
              <a:ext cx="1056"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45070" name="Rectangle 15"/>
            <p:cNvSpPr>
              <a:spLocks noChangeArrowheads="1"/>
            </p:cNvSpPr>
            <p:nvPr/>
          </p:nvSpPr>
          <p:spPr bwMode="auto">
            <a:xfrm>
              <a:off x="4070" y="3081"/>
              <a:ext cx="733" cy="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log </a:t>
              </a:r>
              <a:r>
                <a:rPr lang="en-US" sz="3200" i="1">
                  <a:solidFill>
                    <a:srgbClr val="C82E32"/>
                  </a:solidFill>
                </a:rPr>
                <a:t>Q</a:t>
              </a:r>
              <a:endParaRPr lang="en-US" sz="3200">
                <a:solidFill>
                  <a:srgbClr val="C82E32"/>
                </a:solidFill>
              </a:endParaRPr>
            </a:p>
          </p:txBody>
        </p:sp>
      </p:grpSp>
      <p:grpSp>
        <p:nvGrpSpPr>
          <p:cNvPr id="3" name="Group 20"/>
          <p:cNvGrpSpPr>
            <a:grpSpLocks/>
          </p:cNvGrpSpPr>
          <p:nvPr/>
        </p:nvGrpSpPr>
        <p:grpSpPr bwMode="auto">
          <a:xfrm>
            <a:off x="2514600" y="2743200"/>
            <a:ext cx="4041775" cy="1066800"/>
            <a:chOff x="1696" y="1728"/>
            <a:chExt cx="2546" cy="672"/>
          </a:xfrm>
        </p:grpSpPr>
        <p:grpSp>
          <p:nvGrpSpPr>
            <p:cNvPr id="45063" name="Group 18"/>
            <p:cNvGrpSpPr>
              <a:grpSpLocks/>
            </p:cNvGrpSpPr>
            <p:nvPr/>
          </p:nvGrpSpPr>
          <p:grpSpPr bwMode="auto">
            <a:xfrm>
              <a:off x="1696" y="1728"/>
              <a:ext cx="1183" cy="672"/>
              <a:chOff x="2256" y="1647"/>
              <a:chExt cx="1183" cy="672"/>
            </a:xfrm>
          </p:grpSpPr>
          <p:sp>
            <p:nvSpPr>
              <p:cNvPr id="45065" name="Rectangle 16"/>
              <p:cNvSpPr>
                <a:spLocks noChangeArrowheads="1"/>
              </p:cNvSpPr>
              <p:nvPr/>
            </p:nvSpPr>
            <p:spPr bwMode="auto">
              <a:xfrm>
                <a:off x="2270" y="1647"/>
                <a:ext cx="1169" cy="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sz="3200">
                    <a:solidFill>
                      <a:srgbClr val="C82E32"/>
                    </a:solidFill>
                  </a:rPr>
                  <a:t>2.303 </a:t>
                </a:r>
                <a:r>
                  <a:rPr lang="en-US" sz="3200" i="1">
                    <a:solidFill>
                      <a:srgbClr val="C82E32"/>
                    </a:solidFill>
                  </a:rPr>
                  <a:t>RT</a:t>
                </a:r>
              </a:p>
              <a:p>
                <a:pPr algn="ctr"/>
                <a:r>
                  <a:rPr lang="en-US" sz="3200" i="1">
                    <a:solidFill>
                      <a:srgbClr val="C82E32"/>
                    </a:solidFill>
                  </a:rPr>
                  <a:t>F</a:t>
                </a:r>
              </a:p>
            </p:txBody>
          </p:sp>
          <p:sp>
            <p:nvSpPr>
              <p:cNvPr id="45066" name="Line 17"/>
              <p:cNvSpPr>
                <a:spLocks noChangeShapeType="1"/>
              </p:cNvSpPr>
              <p:nvPr/>
            </p:nvSpPr>
            <p:spPr bwMode="auto">
              <a:xfrm>
                <a:off x="2256" y="1992"/>
                <a:ext cx="1152" cy="0"/>
              </a:xfrm>
              <a:prstGeom prst="line">
                <a:avLst/>
              </a:prstGeom>
              <a:noFill/>
              <a:ln w="19050">
                <a:solidFill>
                  <a:srgbClr val="C82E32"/>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grpSp>
        <p:sp>
          <p:nvSpPr>
            <p:cNvPr id="45064" name="Rectangle 19"/>
            <p:cNvSpPr>
              <a:spLocks noChangeArrowheads="1"/>
            </p:cNvSpPr>
            <p:nvPr/>
          </p:nvSpPr>
          <p:spPr bwMode="auto">
            <a:xfrm>
              <a:off x="2880" y="1882"/>
              <a:ext cx="1362"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a:solidFill>
                    <a:srgbClr val="C82E32"/>
                  </a:solidFill>
                </a:rPr>
                <a:t>= 0.0592 V</a:t>
              </a:r>
            </a:p>
          </p:txBody>
        </p:sp>
      </p:grpSp>
    </p:spTree>
    <p:extLst>
      <p:ext uri="{BB962C8B-B14F-4D97-AF65-F5344CB8AC3E}">
        <p14:creationId xmlns:p14="http://schemas.microsoft.com/office/powerpoint/2010/main" val="106600238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6330"/>
                                        </p:tgtEl>
                                        <p:attrNameLst>
                                          <p:attrName>style.visibility</p:attrName>
                                        </p:attrNameLst>
                                      </p:cBhvr>
                                      <p:to>
                                        <p:strVal val="visible"/>
                                      </p:to>
                                    </p:set>
                                    <p:animEffect transition="in" filter="fade">
                                      <p:cBhvr>
                                        <p:cTn id="7" dur="2000"/>
                                        <p:tgtEl>
                                          <p:spTgt spid="56330"/>
                                        </p:tgtEl>
                                      </p:cBhvr>
                                    </p:animEffect>
                                  </p:childTnLst>
                                </p:cTn>
                              </p:par>
                            </p:childTnLst>
                          </p:cTn>
                        </p:par>
                        <p:par>
                          <p:cTn id="8" fill="hold" nodeType="afterGroup">
                            <p:stCondLst>
                              <p:cond delay="4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0"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en-US" smtClean="0"/>
              <a:t>Concentration Cells</a:t>
            </a:r>
          </a:p>
        </p:txBody>
      </p:sp>
      <p:sp>
        <p:nvSpPr>
          <p:cNvPr id="46083" name="Rectangle 4"/>
          <p:cNvSpPr>
            <a:spLocks noGrp="1" noChangeArrowheads="1"/>
          </p:cNvSpPr>
          <p:nvPr>
            <p:ph type="body" sz="half" idx="2"/>
          </p:nvPr>
        </p:nvSpPr>
        <p:spPr>
          <a:xfrm>
            <a:off x="304800" y="3581400"/>
            <a:ext cx="8610600" cy="1447800"/>
          </a:xfrm>
        </p:spPr>
        <p:txBody>
          <a:bodyPr/>
          <a:lstStyle/>
          <a:p>
            <a:pPr eaLnBrk="1" hangingPunct="1"/>
            <a:r>
              <a:rPr lang="en-US" sz="2800" smtClean="0"/>
              <a:t>Notice that the Nernst equation implies that a cell could be created that has the same substance at both electrodes.</a:t>
            </a:r>
          </a:p>
        </p:txBody>
      </p:sp>
      <p:pic>
        <p:nvPicPr>
          <p:cNvPr id="46084" name="Picture 5" descr="20_16ab"/>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5390"/>
          <a:stretch>
            <a:fillRect/>
          </a:stretch>
        </p:blipFill>
        <p:spPr>
          <a:xfrm>
            <a:off x="1262063" y="1219200"/>
            <a:ext cx="6618287" cy="2290763"/>
          </a:xfrm>
        </p:spPr>
      </p:pic>
      <p:grpSp>
        <p:nvGrpSpPr>
          <p:cNvPr id="2" name="Group 12"/>
          <p:cNvGrpSpPr>
            <a:grpSpLocks/>
          </p:cNvGrpSpPr>
          <p:nvPr/>
        </p:nvGrpSpPr>
        <p:grpSpPr bwMode="auto">
          <a:xfrm>
            <a:off x="304800" y="4876800"/>
            <a:ext cx="8259763" cy="608013"/>
            <a:chOff x="192" y="3534"/>
            <a:chExt cx="5203" cy="383"/>
          </a:xfrm>
        </p:grpSpPr>
        <p:sp>
          <p:nvSpPr>
            <p:cNvPr id="46087" name="Rectangle 6"/>
            <p:cNvSpPr>
              <a:spLocks noChangeArrowheads="1"/>
            </p:cNvSpPr>
            <p:nvPr/>
          </p:nvSpPr>
          <p:spPr bwMode="auto">
            <a:xfrm>
              <a:off x="192" y="3579"/>
              <a:ext cx="1849"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339725" indent="-339725">
                <a:buFontTx/>
                <a:buChar char="•"/>
              </a:pPr>
              <a:r>
                <a:rPr lang="en-US" sz="2800">
                  <a:solidFill>
                    <a:srgbClr val="C82E32"/>
                  </a:solidFill>
                </a:rPr>
                <a:t>For such a cell,</a:t>
              </a:r>
            </a:p>
          </p:txBody>
        </p:sp>
        <p:sp>
          <p:nvSpPr>
            <p:cNvPr id="46088" name="Rectangle 7"/>
            <p:cNvSpPr>
              <a:spLocks noChangeArrowheads="1"/>
            </p:cNvSpPr>
            <p:nvPr/>
          </p:nvSpPr>
          <p:spPr bwMode="auto">
            <a:xfrm>
              <a:off x="2440" y="3579"/>
              <a:ext cx="2955" cy="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800">
                  <a:solidFill>
                    <a:srgbClr val="C82E32"/>
                  </a:solidFill>
                </a:rPr>
                <a:t>would be 0, but </a:t>
              </a:r>
              <a:r>
                <a:rPr lang="en-US" sz="2800" i="1">
                  <a:solidFill>
                    <a:srgbClr val="C82E32"/>
                  </a:solidFill>
                </a:rPr>
                <a:t>Q</a:t>
              </a:r>
              <a:r>
                <a:rPr lang="en-US" sz="2800">
                  <a:solidFill>
                    <a:srgbClr val="C82E32"/>
                  </a:solidFill>
                </a:rPr>
                <a:t> would not.</a:t>
              </a:r>
            </a:p>
          </p:txBody>
        </p:sp>
        <p:grpSp>
          <p:nvGrpSpPr>
            <p:cNvPr id="46089" name="Group 8"/>
            <p:cNvGrpSpPr>
              <a:grpSpLocks/>
            </p:cNvGrpSpPr>
            <p:nvPr/>
          </p:nvGrpSpPr>
          <p:grpSpPr bwMode="auto">
            <a:xfrm>
              <a:off x="1960" y="3534"/>
              <a:ext cx="539" cy="383"/>
              <a:chOff x="1471" y="2795"/>
              <a:chExt cx="539" cy="383"/>
            </a:xfrm>
          </p:grpSpPr>
          <p:sp>
            <p:nvSpPr>
              <p:cNvPr id="46090" name="Rectangle 9"/>
              <p:cNvSpPr>
                <a:spLocks noChangeArrowheads="1"/>
              </p:cNvSpPr>
              <p:nvPr/>
            </p:nvSpPr>
            <p:spPr bwMode="auto">
              <a:xfrm>
                <a:off x="1471" y="2795"/>
                <a:ext cx="539"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i="1">
                    <a:solidFill>
                      <a:srgbClr val="C82E32"/>
                    </a:solidFill>
                  </a:rPr>
                  <a:t>E</a:t>
                </a:r>
                <a:r>
                  <a:rPr lang="en-US" sz="3200" baseline="-25000">
                    <a:solidFill>
                      <a:srgbClr val="C82E32"/>
                    </a:solidFill>
                  </a:rPr>
                  <a:t>cell</a:t>
                </a:r>
                <a:endParaRPr lang="en-US" sz="3200" i="1">
                  <a:solidFill>
                    <a:srgbClr val="C82E32"/>
                  </a:solidFill>
                </a:endParaRPr>
              </a:p>
            </p:txBody>
          </p:sp>
          <p:sp>
            <p:nvSpPr>
              <p:cNvPr id="46091" name="Rectangle 10"/>
              <p:cNvSpPr>
                <a:spLocks noChangeArrowheads="1"/>
              </p:cNvSpPr>
              <p:nvPr/>
            </p:nvSpPr>
            <p:spPr bwMode="auto">
              <a:xfrm>
                <a:off x="1680" y="2918"/>
                <a:ext cx="183" cy="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3200" baseline="30000">
                    <a:solidFill>
                      <a:srgbClr val="C82E32"/>
                    </a:solidFill>
                    <a:sym typeface="Symbol" charset="2"/>
                  </a:rPr>
                  <a:t></a:t>
                </a:r>
                <a:endParaRPr lang="en-US" sz="3200" baseline="30000">
                  <a:solidFill>
                    <a:srgbClr val="C82E32"/>
                  </a:solidFill>
                </a:endParaRPr>
              </a:p>
            </p:txBody>
          </p:sp>
        </p:grpSp>
      </p:grpSp>
      <p:sp>
        <p:nvSpPr>
          <p:cNvPr id="58381" name="Rectangle 13"/>
          <p:cNvSpPr>
            <a:spLocks noChangeArrowheads="1"/>
          </p:cNvSpPr>
          <p:nvPr/>
        </p:nvSpPr>
        <p:spPr bwMode="auto">
          <a:xfrm>
            <a:off x="304800" y="5603875"/>
            <a:ext cx="7350125"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39725" indent="-339725">
              <a:buFontTx/>
              <a:buChar char="•"/>
            </a:pPr>
            <a:r>
              <a:rPr lang="en-US" sz="2800">
                <a:solidFill>
                  <a:srgbClr val="C82E32"/>
                </a:solidFill>
              </a:rPr>
              <a:t>Therefore, as long as the concentrations are different, </a:t>
            </a:r>
            <a:r>
              <a:rPr lang="en-US" sz="2800" i="1">
                <a:solidFill>
                  <a:srgbClr val="C82E32"/>
                </a:solidFill>
              </a:rPr>
              <a:t>E</a:t>
            </a:r>
            <a:r>
              <a:rPr lang="en-US" sz="2800">
                <a:solidFill>
                  <a:srgbClr val="C82E32"/>
                </a:solidFill>
              </a:rPr>
              <a:t> will not be 0.</a:t>
            </a:r>
          </a:p>
        </p:txBody>
      </p:sp>
    </p:spTree>
    <p:extLst>
      <p:ext uri="{BB962C8B-B14F-4D97-AF65-F5344CB8AC3E}">
        <p14:creationId xmlns:p14="http://schemas.microsoft.com/office/powerpoint/2010/main" val="224621266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nodeType="afterGroup">
                            <p:stCondLst>
                              <p:cond delay="2000"/>
                            </p:stCondLst>
                            <p:childTnLst>
                              <p:par>
                                <p:cTn id="9" presetID="10" presetClass="entr" presetSubtype="0" fill="hold" grpId="0" nodeType="afterEffect">
                                  <p:stCondLst>
                                    <p:cond delay="2000"/>
                                  </p:stCondLst>
                                  <p:childTnLst>
                                    <p:set>
                                      <p:cBhvr>
                                        <p:cTn id="10" dur="1" fill="hold">
                                          <p:stCondLst>
                                            <p:cond delay="0"/>
                                          </p:stCondLst>
                                        </p:cTn>
                                        <p:tgtEl>
                                          <p:spTgt spid="58381"/>
                                        </p:tgtEl>
                                        <p:attrNameLst>
                                          <p:attrName>style.visibility</p:attrName>
                                        </p:attrNameLst>
                                      </p:cBhvr>
                                      <p:to>
                                        <p:strVal val="visible"/>
                                      </p:to>
                                    </p:set>
                                    <p:animEffect transition="in" filter="fade">
                                      <p:cBhvr>
                                        <p:cTn id="11" dur="2000"/>
                                        <p:tgtEl>
                                          <p:spTgt spid="583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ctrTitle"/>
          </p:nvPr>
        </p:nvSpPr>
        <p:spPr>
          <a:xfrm>
            <a:off x="0" y="228600"/>
            <a:ext cx="8763000" cy="1295400"/>
          </a:xfrm>
        </p:spPr>
        <p:txBody>
          <a:bodyPr>
            <a:normAutofit fontScale="90000"/>
          </a:bodyPr>
          <a:lstStyle/>
          <a:p>
            <a:pPr eaLnBrk="1" hangingPunct="1"/>
            <a:r>
              <a:rPr lang="en-US" sz="4000" smtClean="0"/>
              <a:t>Applications of </a:t>
            </a:r>
            <a:br>
              <a:rPr lang="en-US" sz="4000" smtClean="0"/>
            </a:br>
            <a:r>
              <a:rPr lang="en-US" sz="4000" smtClean="0"/>
              <a:t>Oxidation-Reduction Reactions</a:t>
            </a:r>
          </a:p>
        </p:txBody>
      </p:sp>
      <p:pic>
        <p:nvPicPr>
          <p:cNvPr id="47107" name="Picture 9" descr="20_21"/>
          <p:cNvPicPr>
            <a:picLocks noChangeAspect="1" noChangeArrowheads="1"/>
          </p:cNvPicPr>
          <p:nvPr/>
        </p:nvPicPr>
        <p:blipFill>
          <a:blip r:embed="rId3" cstate="print">
            <a:extLst>
              <a:ext uri="{28A0092B-C50C-407E-A947-70E740481C1C}">
                <a14:useLocalDpi xmlns:a14="http://schemas.microsoft.com/office/drawing/2010/main" val="0"/>
              </a:ext>
            </a:extLst>
          </a:blip>
          <a:srcRect b="4080"/>
          <a:stretch>
            <a:fillRect/>
          </a:stretch>
        </p:blipFill>
        <p:spPr bwMode="auto">
          <a:xfrm>
            <a:off x="0" y="1447800"/>
            <a:ext cx="34988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8" name="Picture 7" descr="20_20"/>
          <p:cNvPicPr>
            <a:picLocks noChangeAspect="1" noChangeArrowheads="1"/>
          </p:cNvPicPr>
          <p:nvPr/>
        </p:nvPicPr>
        <p:blipFill>
          <a:blip r:embed="rId4" cstate="print">
            <a:extLst>
              <a:ext uri="{28A0092B-C50C-407E-A947-70E740481C1C}">
                <a14:useLocalDpi xmlns:a14="http://schemas.microsoft.com/office/drawing/2010/main" val="0"/>
              </a:ext>
            </a:extLst>
          </a:blip>
          <a:srcRect b="3720"/>
          <a:stretch>
            <a:fillRect/>
          </a:stretch>
        </p:blipFill>
        <p:spPr bwMode="auto">
          <a:xfrm>
            <a:off x="3657600" y="1676400"/>
            <a:ext cx="2138363" cy="3898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
          <p:cNvSpPr txBox="1">
            <a:spLocks noChangeArrowheads="1"/>
          </p:cNvSpPr>
          <p:nvPr/>
        </p:nvSpPr>
        <p:spPr bwMode="auto">
          <a:xfrm>
            <a:off x="5791200" y="1676400"/>
            <a:ext cx="3200400" cy="1143000"/>
          </a:xfrm>
          <a:prstGeom prst="rect">
            <a:avLst/>
          </a:prstGeom>
          <a:noFill/>
          <a:ln w="9525">
            <a:noFill/>
            <a:miter lim="800000"/>
            <a:headEnd/>
            <a:tailEnd/>
          </a:ln>
        </p:spPr>
        <p:txBody>
          <a:bodyPr anchor="ctr"/>
          <a:lstStyle/>
          <a:p>
            <a:pPr algn="ctr" eaLnBrk="1" hangingPunct="1">
              <a:defRPr/>
            </a:pPr>
            <a:r>
              <a:rPr lang="en-US" sz="4400" kern="0" dirty="0">
                <a:solidFill>
                  <a:srgbClr val="C82E32"/>
                </a:solidFill>
                <a:latin typeface="+mj-lt"/>
                <a:ea typeface="+mj-ea"/>
                <a:cs typeface="+mj-cs"/>
              </a:rPr>
              <a:t>Batteries</a:t>
            </a:r>
          </a:p>
        </p:txBody>
      </p:sp>
      <p:pic>
        <p:nvPicPr>
          <p:cNvPr id="47110" name="Picture 4" descr="20_22"/>
          <p:cNvPicPr>
            <a:picLocks noChangeAspect="1" noChangeArrowheads="1"/>
          </p:cNvPicPr>
          <p:nvPr/>
        </p:nvPicPr>
        <p:blipFill>
          <a:blip r:embed="rId5" cstate="print">
            <a:extLst>
              <a:ext uri="{28A0092B-C50C-407E-A947-70E740481C1C}">
                <a14:useLocalDpi xmlns:a14="http://schemas.microsoft.com/office/drawing/2010/main" val="0"/>
              </a:ext>
            </a:extLst>
          </a:blip>
          <a:srcRect b="3703"/>
          <a:stretch>
            <a:fillRect/>
          </a:stretch>
        </p:blipFill>
        <p:spPr bwMode="auto">
          <a:xfrm>
            <a:off x="6008688" y="4495800"/>
            <a:ext cx="3135312"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0042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smtClean="0"/>
              <a:t>Hydrogen Fuel Cells</a:t>
            </a:r>
          </a:p>
        </p:txBody>
      </p:sp>
      <p:pic>
        <p:nvPicPr>
          <p:cNvPr id="48131" name="Picture 4" descr="20_2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720"/>
          <a:stretch>
            <a:fillRect/>
          </a:stretch>
        </p:blipFill>
        <p:spPr>
          <a:xfrm>
            <a:off x="1670050" y="1905000"/>
            <a:ext cx="5803900" cy="4575175"/>
          </a:xfrm>
        </p:spPr>
      </p:pic>
    </p:spTree>
    <p:extLst>
      <p:ext uri="{BB962C8B-B14F-4D97-AF65-F5344CB8AC3E}">
        <p14:creationId xmlns:p14="http://schemas.microsoft.com/office/powerpoint/2010/main" val="235083871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eaLnBrk="1" hangingPunct="1"/>
            <a:r>
              <a:rPr lang="en-US" smtClean="0"/>
              <a:t>Corrosion and…</a:t>
            </a:r>
          </a:p>
        </p:txBody>
      </p:sp>
      <p:pic>
        <p:nvPicPr>
          <p:cNvPr id="49155" name="Picture 7" descr="20_25"/>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673"/>
          <a:stretch>
            <a:fillRect/>
          </a:stretch>
        </p:blipFill>
        <p:spPr>
          <a:xfrm>
            <a:off x="1106488" y="1371600"/>
            <a:ext cx="6929437" cy="4581525"/>
          </a:xfrm>
        </p:spPr>
      </p:pic>
    </p:spTree>
    <p:extLst>
      <p:ext uri="{BB962C8B-B14F-4D97-AF65-F5344CB8AC3E}">
        <p14:creationId xmlns:p14="http://schemas.microsoft.com/office/powerpoint/2010/main" val="22678299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en-US" smtClean="0"/>
              <a:t>…Corrosion Prevention</a:t>
            </a:r>
          </a:p>
        </p:txBody>
      </p:sp>
      <p:pic>
        <p:nvPicPr>
          <p:cNvPr id="50179" name="Picture 4" descr="20_2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763"/>
          <a:stretch>
            <a:fillRect/>
          </a:stretch>
        </p:blipFill>
        <p:spPr>
          <a:xfrm>
            <a:off x="1262063" y="1371600"/>
            <a:ext cx="6618287" cy="4568825"/>
          </a:xfrm>
        </p:spPr>
      </p:pic>
    </p:spTree>
    <p:extLst>
      <p:ext uri="{BB962C8B-B14F-4D97-AF65-F5344CB8AC3E}">
        <p14:creationId xmlns:p14="http://schemas.microsoft.com/office/powerpoint/2010/main" val="108758052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bwMode="auto">
          <a:xfrm>
            <a:off x="228600" y="1219200"/>
            <a:ext cx="8686800" cy="5410200"/>
          </a:xfrm>
          <a:prstGeom prst="rect">
            <a:avLst/>
          </a:prstGeom>
          <a:noFill/>
          <a:ln w="9525">
            <a:noFill/>
            <a:miter lim="800000"/>
            <a:headEnd/>
            <a:tailEnd/>
          </a:ln>
        </p:spPr>
        <p:txBody>
          <a:bodyPr/>
          <a:lstStyle/>
          <a:p>
            <a:pPr marL="234950" indent="-234950">
              <a:spcBef>
                <a:spcPct val="20000"/>
              </a:spcBef>
              <a:buFontTx/>
              <a:buChar char="•"/>
              <a:defRPr/>
            </a:pPr>
            <a:r>
              <a:rPr lang="en-US" sz="3200" kern="0" dirty="0">
                <a:solidFill>
                  <a:srgbClr val="C82E32"/>
                </a:solidFill>
                <a:latin typeface="+mn-lt"/>
                <a:ea typeface="+mn-ea"/>
              </a:rPr>
              <a:t>Using electrical energy to drive a reaction in a non-spontaneous direction</a:t>
            </a:r>
          </a:p>
          <a:p>
            <a:pPr marL="342900" indent="-342900">
              <a:spcBef>
                <a:spcPct val="20000"/>
              </a:spcBef>
              <a:buFontTx/>
              <a:buChar char="•"/>
              <a:defRPr/>
            </a:pPr>
            <a:endParaRPr lang="en-US" sz="3200" kern="0" dirty="0">
              <a:solidFill>
                <a:srgbClr val="C82E32"/>
              </a:solidFill>
              <a:latin typeface="+mn-lt"/>
              <a:ea typeface="+mn-ea"/>
            </a:endParaRPr>
          </a:p>
        </p:txBody>
      </p:sp>
      <p:sp>
        <p:nvSpPr>
          <p:cNvPr id="51203" name="Rectangle 3"/>
          <p:cNvSpPr>
            <a:spLocks noGrp="1" noChangeArrowheads="1"/>
          </p:cNvSpPr>
          <p:nvPr>
            <p:ph type="title"/>
          </p:nvPr>
        </p:nvSpPr>
        <p:spPr>
          <a:xfrm>
            <a:off x="381000" y="152400"/>
            <a:ext cx="8229600" cy="990600"/>
          </a:xfrm>
        </p:spPr>
        <p:txBody>
          <a:bodyPr>
            <a:normAutofit fontScale="90000"/>
          </a:bodyPr>
          <a:lstStyle/>
          <a:p>
            <a:r>
              <a:rPr lang="en-US" smtClean="0"/>
              <a:t/>
            </a:r>
            <a:br>
              <a:rPr lang="en-US" smtClean="0"/>
            </a:br>
            <a:r>
              <a:rPr lang="en-US" smtClean="0"/>
              <a:t>Electrolysis  </a:t>
            </a:r>
            <a:r>
              <a:rPr lang="en-US" sz="3600" smtClean="0"/>
              <a:t>(</a:t>
            </a:r>
            <a:r>
              <a:rPr lang="en-US" sz="3600" smtClean="0">
                <a:solidFill>
                  <a:srgbClr val="00197D"/>
                </a:solidFill>
              </a:rPr>
              <a:t>animations</a:t>
            </a:r>
            <a:r>
              <a:rPr lang="en-US" sz="3600" smtClean="0"/>
              <a:t>)</a:t>
            </a:r>
            <a:br>
              <a:rPr lang="en-US" sz="3600" smtClean="0"/>
            </a:br>
            <a:endParaRPr lang="en-US" sz="3600" smtClean="0"/>
          </a:p>
        </p:txBody>
      </p:sp>
      <p:pic>
        <p:nvPicPr>
          <p:cNvPr id="5120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0"/>
            <a:ext cx="3276600" cy="3956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2590800"/>
            <a:ext cx="2819400" cy="387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320897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linds(horizont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3"/>
          <p:cNvSpPr>
            <a:spLocks noGrp="1" noChangeArrowheads="1"/>
          </p:cNvSpPr>
          <p:nvPr>
            <p:ph type="title"/>
          </p:nvPr>
        </p:nvSpPr>
        <p:spPr>
          <a:xfrm>
            <a:off x="0" y="228600"/>
            <a:ext cx="3810000" cy="1143000"/>
          </a:xfrm>
        </p:spPr>
        <p:txBody>
          <a:bodyPr/>
          <a:lstStyle/>
          <a:p>
            <a:r>
              <a:rPr lang="en-US" smtClean="0"/>
              <a:t>Electrolysis</a:t>
            </a:r>
          </a:p>
        </p:txBody>
      </p:sp>
      <p:sp>
        <p:nvSpPr>
          <p:cNvPr id="79874" name="Rectangle 2"/>
          <p:cNvSpPr>
            <a:spLocks noGrp="1" noChangeArrowheads="1"/>
          </p:cNvSpPr>
          <p:nvPr>
            <p:ph idx="1"/>
          </p:nvPr>
        </p:nvSpPr>
        <p:spPr>
          <a:xfrm>
            <a:off x="4114800" y="304800"/>
            <a:ext cx="4876800" cy="6172200"/>
          </a:xfrm>
        </p:spPr>
        <p:txBody>
          <a:bodyPr/>
          <a:lstStyle/>
          <a:p>
            <a:r>
              <a:rPr lang="en-US" smtClean="0"/>
              <a:t>Using electrical energy to drive a reaction in a nonspontaneous direction</a:t>
            </a:r>
          </a:p>
          <a:p>
            <a:endParaRPr lang="en-US" smtClean="0"/>
          </a:p>
          <a:p>
            <a:r>
              <a:rPr lang="en-US" smtClean="0"/>
              <a:t>Used for electroplating, electrolysis of water, separation of a mixture of ions, etc. (Most negative reduction potential is easiest to plate out of solution.)</a:t>
            </a:r>
          </a:p>
          <a:p>
            <a:endParaRPr lang="en-US" smtClean="0"/>
          </a:p>
          <a:p>
            <a:endParaRPr lang="en-US" smtClean="0"/>
          </a:p>
        </p:txBody>
      </p:sp>
      <p:pic>
        <p:nvPicPr>
          <p:cNvPr id="522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295400"/>
            <a:ext cx="36576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335249366"/>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9874">
                                            <p:txEl>
                                              <p:pRg st="0" end="0"/>
                                            </p:txEl>
                                          </p:spTgt>
                                        </p:tgtEl>
                                        <p:attrNameLst>
                                          <p:attrName>style.visibility</p:attrName>
                                        </p:attrNameLst>
                                      </p:cBhvr>
                                      <p:to>
                                        <p:strVal val="visible"/>
                                      </p:to>
                                    </p:set>
                                    <p:animEffect transition="in" filter="blinds(horizontal)">
                                      <p:cBhvr>
                                        <p:cTn id="7" dur="500"/>
                                        <p:tgtEl>
                                          <p:spTgt spid="7987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9874">
                                            <p:txEl>
                                              <p:pRg st="2" end="2"/>
                                            </p:txEl>
                                          </p:spTgt>
                                        </p:tgtEl>
                                        <p:attrNameLst>
                                          <p:attrName>style.visibility</p:attrName>
                                        </p:attrNameLst>
                                      </p:cBhvr>
                                      <p:to>
                                        <p:strVal val="visible"/>
                                      </p:to>
                                    </p:set>
                                    <p:animEffect transition="in" filter="blinds(horizontal)">
                                      <p:cBhvr>
                                        <p:cTn id="12" dur="500"/>
                                        <p:tgtEl>
                                          <p:spTgt spid="7987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5234" name="Rectangle 2"/>
          <p:cNvSpPr>
            <a:spLocks noGrp="1" noChangeArrowheads="1"/>
          </p:cNvSpPr>
          <p:nvPr>
            <p:ph idx="1"/>
          </p:nvPr>
        </p:nvSpPr>
        <p:spPr>
          <a:xfrm>
            <a:off x="685800" y="609600"/>
            <a:ext cx="8458200" cy="5715000"/>
          </a:xfrm>
        </p:spPr>
        <p:txBody>
          <a:bodyPr/>
          <a:lstStyle/>
          <a:p>
            <a:pPr marL="0" indent="0">
              <a:buClr>
                <a:schemeClr val="tx2"/>
              </a:buClr>
              <a:defRPr/>
            </a:pPr>
            <a:r>
              <a:rPr lang="en-US" sz="2400" dirty="0" smtClean="0"/>
              <a:t>Hydrogen peroxide solution is added to a solution of iron (II) sulfate.</a:t>
            </a:r>
          </a:p>
          <a:p>
            <a:pPr marL="0" indent="0">
              <a:buClr>
                <a:schemeClr val="tx2"/>
              </a:buClr>
              <a:defRPr/>
            </a:pPr>
            <a:r>
              <a:rPr lang="en-US" sz="2400" dirty="0" err="1" smtClean="0"/>
              <a:t>Propanol</a:t>
            </a:r>
            <a:r>
              <a:rPr lang="en-US" sz="2400" dirty="0" smtClean="0"/>
              <a:t> is burned completely in air.</a:t>
            </a:r>
          </a:p>
          <a:p>
            <a:pPr marL="0" indent="0">
              <a:buClr>
                <a:schemeClr val="tx2"/>
              </a:buClr>
              <a:defRPr/>
            </a:pPr>
            <a:r>
              <a:rPr lang="en-US" sz="2400" dirty="0" smtClean="0"/>
              <a:t>A piece of lithium metal is dropped into a container of nitrogen gas.</a:t>
            </a:r>
          </a:p>
          <a:p>
            <a:pPr marL="0" indent="0">
              <a:buClr>
                <a:schemeClr val="tx2"/>
              </a:buClr>
              <a:defRPr/>
            </a:pPr>
            <a:r>
              <a:rPr lang="en-US" sz="2400" dirty="0" smtClean="0"/>
              <a:t>Chlorine gas is bubbled into a solution of potassium iodide.</a:t>
            </a:r>
          </a:p>
          <a:p>
            <a:pPr marL="0" indent="0">
              <a:buClr>
                <a:schemeClr val="tx1"/>
              </a:buClr>
              <a:defRPr/>
            </a:pPr>
            <a:r>
              <a:rPr lang="en-US" sz="2400" dirty="0" smtClean="0">
                <a:solidFill>
                  <a:srgbClr val="C00000"/>
                </a:solidFill>
              </a:rPr>
              <a:t>Magnesium metal is burned in nitrogen gas.</a:t>
            </a:r>
          </a:p>
          <a:p>
            <a:pPr marL="0" indent="0">
              <a:buClr>
                <a:schemeClr val="tx1"/>
              </a:buClr>
              <a:defRPr/>
            </a:pPr>
            <a:r>
              <a:rPr lang="en-US" sz="2400" dirty="0" smtClean="0">
                <a:solidFill>
                  <a:srgbClr val="C00000"/>
                </a:solidFill>
              </a:rPr>
              <a:t>Lead foil is immersed in silver nitrate solution.</a:t>
            </a:r>
          </a:p>
          <a:p>
            <a:pPr marL="0" indent="0">
              <a:buClr>
                <a:schemeClr val="tx1"/>
              </a:buClr>
              <a:defRPr/>
            </a:pPr>
            <a:r>
              <a:rPr lang="en-US" sz="2400" dirty="0" smtClean="0"/>
              <a:t>Pellets of lead are dropped into hot sulfuric acid </a:t>
            </a:r>
          </a:p>
          <a:p>
            <a:pPr marL="0" indent="0">
              <a:buClr>
                <a:schemeClr val="tx1"/>
              </a:buClr>
              <a:defRPr/>
            </a:pPr>
            <a:r>
              <a:rPr lang="en-US" sz="2400" dirty="0" smtClean="0"/>
              <a:t>Powdered Iron is added to a solution of iron(III) sulfate.</a:t>
            </a:r>
            <a:endParaRPr lang="en-US" sz="2400" b="1" dirty="0" smtClean="0">
              <a:solidFill>
                <a:srgbClr val="FFFF66"/>
              </a:solidFill>
            </a:endParaRPr>
          </a:p>
          <a:p>
            <a:pPr marL="609600" indent="-609600">
              <a:buClr>
                <a:schemeClr val="tx2"/>
              </a:buClr>
              <a:buFontTx/>
              <a:buNone/>
              <a:defRPr/>
            </a:pPr>
            <a:endParaRPr lang="en-US" sz="2400" dirty="0" smtClean="0"/>
          </a:p>
          <a:p>
            <a:pPr marL="609600" indent="-609600">
              <a:buClr>
                <a:schemeClr val="tx2"/>
              </a:buClr>
              <a:buFontTx/>
              <a:buNone/>
              <a:defRPr/>
            </a:pPr>
            <a:endParaRPr lang="en-US" dirty="0" smtClean="0"/>
          </a:p>
        </p:txBody>
      </p:sp>
      <p:sp>
        <p:nvSpPr>
          <p:cNvPr id="7171"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fld id="{88BB2034-3719-4C0E-965A-3D823ECA5689}" type="slidenum">
              <a:rPr lang="en-US" sz="1400" smtClean="0"/>
              <a:pPr/>
              <a:t>5</a:t>
            </a:fld>
            <a:endParaRPr lang="en-US" sz="1400" smtClean="0"/>
          </a:p>
        </p:txBody>
      </p:sp>
    </p:spTree>
    <p:custDataLst>
      <p:tags r:id="rId1"/>
    </p:custDataLst>
    <p:extLst>
      <p:ext uri="{BB962C8B-B14F-4D97-AF65-F5344CB8AC3E}">
        <p14:creationId xmlns:p14="http://schemas.microsoft.com/office/powerpoint/2010/main" val="3769878057"/>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95234">
                                            <p:txEl>
                                              <p:pRg st="0" end="0"/>
                                            </p:txEl>
                                          </p:spTgt>
                                        </p:tgtEl>
                                        <p:attrNameLst>
                                          <p:attrName>style.visibility</p:attrName>
                                        </p:attrNameLst>
                                      </p:cBhvr>
                                      <p:to>
                                        <p:strVal val="visible"/>
                                      </p:to>
                                    </p:set>
                                    <p:anim to="" calcmode="lin" valueType="num">
                                      <p:cBhvr>
                                        <p:cTn id="7" dur="1" fill="hold"/>
                                        <p:tgtEl>
                                          <p:spTgt spid="95234">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95234">
                                            <p:txEl>
                                              <p:pRg st="1" end="1"/>
                                            </p:txEl>
                                          </p:spTgt>
                                        </p:tgtEl>
                                        <p:attrNameLst>
                                          <p:attrName>style.visibility</p:attrName>
                                        </p:attrNameLst>
                                      </p:cBhvr>
                                      <p:to>
                                        <p:strVal val="visible"/>
                                      </p:to>
                                    </p:set>
                                    <p:anim to="" calcmode="lin" valueType="num">
                                      <p:cBhvr>
                                        <p:cTn id="12" dur="1" fill="hold"/>
                                        <p:tgtEl>
                                          <p:spTgt spid="95234">
                                            <p:txEl>
                                              <p:pRg st="1" end="1"/>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95234">
                                            <p:txEl>
                                              <p:pRg st="2" end="2"/>
                                            </p:txEl>
                                          </p:spTgt>
                                        </p:tgtEl>
                                        <p:attrNameLst>
                                          <p:attrName>style.visibility</p:attrName>
                                        </p:attrNameLst>
                                      </p:cBhvr>
                                      <p:to>
                                        <p:strVal val="visible"/>
                                      </p:to>
                                    </p:set>
                                    <p:anim to="" calcmode="lin" valueType="num">
                                      <p:cBhvr>
                                        <p:cTn id="17" dur="1" fill="hold"/>
                                        <p:tgtEl>
                                          <p:spTgt spid="95234">
                                            <p:txEl>
                                              <p:pRg st="2" end="2"/>
                                            </p:txEl>
                                          </p:spTgt>
                                        </p:tgtEl>
                                        <p:attrNameLst>
                                          <p:attrName/>
                                        </p:attrNameLst>
                                      </p:cBhvr>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95234">
                                            <p:txEl>
                                              <p:pRg st="3" end="3"/>
                                            </p:txEl>
                                          </p:spTgt>
                                        </p:tgtEl>
                                        <p:attrNameLst>
                                          <p:attrName>style.visibility</p:attrName>
                                        </p:attrNameLst>
                                      </p:cBhvr>
                                      <p:to>
                                        <p:strVal val="visible"/>
                                      </p:to>
                                    </p:set>
                                    <p:anim to="" calcmode="lin" valueType="num">
                                      <p:cBhvr>
                                        <p:cTn id="22" dur="1" fill="hold"/>
                                        <p:tgtEl>
                                          <p:spTgt spid="95234">
                                            <p:txEl>
                                              <p:pRg st="3" end="3"/>
                                            </p:txEl>
                                          </p:spTgt>
                                        </p:tgtEl>
                                        <p:attrNameLst>
                                          <p:attrName/>
                                        </p:attrNameLst>
                                      </p:cBhvr>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95234">
                                            <p:txEl>
                                              <p:pRg st="4" end="4"/>
                                            </p:txEl>
                                          </p:spTgt>
                                        </p:tgtEl>
                                        <p:attrNameLst>
                                          <p:attrName>style.visibility</p:attrName>
                                        </p:attrNameLst>
                                      </p:cBhvr>
                                      <p:to>
                                        <p:strVal val="visible"/>
                                      </p:to>
                                    </p:set>
                                    <p:anim to="" calcmode="lin" valueType="num">
                                      <p:cBhvr>
                                        <p:cTn id="27" dur="1" fill="hold"/>
                                        <p:tgtEl>
                                          <p:spTgt spid="95234">
                                            <p:txEl>
                                              <p:pRg st="4" end="4"/>
                                            </p:txEl>
                                          </p:spTgt>
                                        </p:tgtEl>
                                        <p:attrNameLst>
                                          <p:attrName/>
                                        </p:attrNameLst>
                                      </p:cBhvr>
                                    </p:anim>
                                  </p:childTnLst>
                                </p:cTn>
                              </p:par>
                            </p:childTnLst>
                          </p:cTn>
                        </p:par>
                      </p:childTnLst>
                    </p:cTn>
                  </p:par>
                  <p:par>
                    <p:cTn id="28" fill="hold" nodeType="clickPar">
                      <p:stCondLst>
                        <p:cond delay="indefinite"/>
                      </p:stCondLst>
                      <p:childTnLst>
                        <p:par>
                          <p:cTn id="29" fill="hold" nodeType="withGroup">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95234">
                                            <p:txEl>
                                              <p:pRg st="5" end="5"/>
                                            </p:txEl>
                                          </p:spTgt>
                                        </p:tgtEl>
                                        <p:attrNameLst>
                                          <p:attrName>style.visibility</p:attrName>
                                        </p:attrNameLst>
                                      </p:cBhvr>
                                      <p:to>
                                        <p:strVal val="visible"/>
                                      </p:to>
                                    </p:set>
                                    <p:anim to="" calcmode="lin" valueType="num">
                                      <p:cBhvr>
                                        <p:cTn id="32" dur="1" fill="hold"/>
                                        <p:tgtEl>
                                          <p:spTgt spid="95234">
                                            <p:txEl>
                                              <p:pRg st="5" end="5"/>
                                            </p:txEl>
                                          </p:spTgt>
                                        </p:tgtEl>
                                        <p:attrNameLst>
                                          <p:attrName/>
                                        </p:attrNameLst>
                                      </p:cBhvr>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95234">
                                            <p:txEl>
                                              <p:pRg st="6" end="6"/>
                                            </p:txEl>
                                          </p:spTgt>
                                        </p:tgtEl>
                                        <p:attrNameLst>
                                          <p:attrName>style.visibility</p:attrName>
                                        </p:attrNameLst>
                                      </p:cBhvr>
                                      <p:to>
                                        <p:strVal val="visible"/>
                                      </p:to>
                                    </p:set>
                                    <p:anim to="" calcmode="lin" valueType="num">
                                      <p:cBhvr>
                                        <p:cTn id="37" dur="1" fill="hold"/>
                                        <p:tgtEl>
                                          <p:spTgt spid="95234">
                                            <p:txEl>
                                              <p:pRg st="6" end="6"/>
                                            </p:txEl>
                                          </p:spTgt>
                                        </p:tgtEl>
                                        <p:attrNameLst>
                                          <p:attrName/>
                                        </p:attrNameLst>
                                      </p:cBhvr>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24" presetClass="entr" presetSubtype="0" fill="hold" grpId="0" nodeType="clickEffect">
                                  <p:stCondLst>
                                    <p:cond delay="0"/>
                                  </p:stCondLst>
                                  <p:childTnLst>
                                    <p:set>
                                      <p:cBhvr>
                                        <p:cTn id="41" dur="1" fill="hold">
                                          <p:stCondLst>
                                            <p:cond delay="499"/>
                                          </p:stCondLst>
                                        </p:cTn>
                                        <p:tgtEl>
                                          <p:spTgt spid="95234">
                                            <p:txEl>
                                              <p:pRg st="7" end="7"/>
                                            </p:txEl>
                                          </p:spTgt>
                                        </p:tgtEl>
                                        <p:attrNameLst>
                                          <p:attrName>style.visibility</p:attrName>
                                        </p:attrNameLst>
                                      </p:cBhvr>
                                      <p:to>
                                        <p:strVal val="visible"/>
                                      </p:to>
                                    </p:set>
                                    <p:anim to="" calcmode="lin" valueType="num">
                                      <p:cBhvr>
                                        <p:cTn id="42" dur="1" fill="hold"/>
                                        <p:tgtEl>
                                          <p:spTgt spid="95234">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3505200" y="152400"/>
            <a:ext cx="5638800" cy="685800"/>
          </a:xfrm>
        </p:spPr>
        <p:txBody>
          <a:bodyPr>
            <a:normAutofit fontScale="90000"/>
          </a:bodyPr>
          <a:lstStyle/>
          <a:p>
            <a:r>
              <a:rPr lang="en-US" smtClean="0"/>
              <a:t>Calculating plating</a:t>
            </a:r>
          </a:p>
        </p:txBody>
      </p:sp>
      <p:sp>
        <p:nvSpPr>
          <p:cNvPr id="86019" name="Rectangle 3"/>
          <p:cNvSpPr>
            <a:spLocks noGrp="1" noChangeArrowheads="1"/>
          </p:cNvSpPr>
          <p:nvPr>
            <p:ph idx="1"/>
          </p:nvPr>
        </p:nvSpPr>
        <p:spPr>
          <a:xfrm>
            <a:off x="3886200" y="914400"/>
            <a:ext cx="5029200" cy="5943600"/>
          </a:xfrm>
        </p:spPr>
        <p:txBody>
          <a:bodyPr/>
          <a:lstStyle/>
          <a:p>
            <a:r>
              <a:rPr lang="en-US" sz="2400" smtClean="0"/>
              <a:t>Have to count charge.</a:t>
            </a:r>
          </a:p>
          <a:p>
            <a:r>
              <a:rPr lang="en-US" sz="2400" smtClean="0"/>
              <a:t>Measure current </a:t>
            </a:r>
            <a:r>
              <a:rPr lang="en-US" sz="2400" smtClean="0">
                <a:latin typeface="Century Schoolbook" pitchFamily="18" charset="0"/>
              </a:rPr>
              <a:t>I</a:t>
            </a:r>
            <a:r>
              <a:rPr lang="en-US" sz="2400" smtClean="0"/>
              <a:t> (in amperes)</a:t>
            </a:r>
          </a:p>
          <a:p>
            <a:r>
              <a:rPr lang="en-US" sz="2400" smtClean="0"/>
              <a:t>1 amp = 1 coulomb of charge per second</a:t>
            </a:r>
          </a:p>
          <a:p>
            <a:r>
              <a:rPr lang="en-US" sz="2400" smtClean="0"/>
              <a:t>q = </a:t>
            </a:r>
            <a:r>
              <a:rPr lang="en-US" sz="2400" smtClean="0">
                <a:latin typeface="Century Schoolbook" pitchFamily="18" charset="0"/>
              </a:rPr>
              <a:t>I</a:t>
            </a:r>
            <a:r>
              <a:rPr lang="en-US" sz="2400" smtClean="0"/>
              <a:t> x t</a:t>
            </a:r>
          </a:p>
          <a:p>
            <a:r>
              <a:rPr lang="en-US" sz="2400" smtClean="0"/>
              <a:t>q/nF = moles of metal</a:t>
            </a:r>
          </a:p>
          <a:p>
            <a:r>
              <a:rPr lang="en-US" sz="2400" smtClean="0"/>
              <a:t>Mass of plated metal</a:t>
            </a:r>
          </a:p>
          <a:p>
            <a:r>
              <a:rPr lang="pt-BR" sz="2400" smtClean="0">
                <a:solidFill>
                  <a:srgbClr val="00197D"/>
                </a:solidFill>
              </a:rPr>
              <a:t>Faraday Constant (F) </a:t>
            </a:r>
          </a:p>
          <a:p>
            <a:pPr>
              <a:buFontTx/>
              <a:buNone/>
            </a:pPr>
            <a:r>
              <a:rPr lang="pt-BR" sz="2400" smtClean="0">
                <a:solidFill>
                  <a:srgbClr val="00197D"/>
                </a:solidFill>
              </a:rPr>
              <a:t>(96,480 C/mol e-) </a:t>
            </a:r>
            <a:r>
              <a:rPr lang="en-US" sz="2400" smtClean="0">
                <a:solidFill>
                  <a:srgbClr val="00197D"/>
                </a:solidFill>
              </a:rPr>
              <a:t>gives the amount of charge (in coulombs that exist in 1 mole of electrons passing through a circuit.</a:t>
            </a:r>
          </a:p>
          <a:p>
            <a:r>
              <a:rPr lang="en-US" sz="2400" smtClean="0">
                <a:solidFill>
                  <a:srgbClr val="00197D"/>
                </a:solidFill>
              </a:rPr>
              <a:t>1volt = 1joule/coulomb</a:t>
            </a:r>
            <a:endParaRPr lang="en-US" sz="2400" smtClean="0"/>
          </a:p>
        </p:txBody>
      </p:sp>
      <p:pic>
        <p:nvPicPr>
          <p:cNvPr id="532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228600"/>
            <a:ext cx="28003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19253613"/>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6019">
                                            <p:txEl>
                                              <p:pRg st="0" end="0"/>
                                            </p:txEl>
                                          </p:spTgt>
                                        </p:tgtEl>
                                        <p:attrNameLst>
                                          <p:attrName>style.visibility</p:attrName>
                                        </p:attrNameLst>
                                      </p:cBhvr>
                                      <p:to>
                                        <p:strVal val="visible"/>
                                      </p:to>
                                    </p:set>
                                    <p:animEffect transition="in" filter="blinds(horizontal)">
                                      <p:cBhvr>
                                        <p:cTn id="7" dur="500"/>
                                        <p:tgtEl>
                                          <p:spTgt spid="8601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6019">
                                            <p:txEl>
                                              <p:pRg st="1" end="1"/>
                                            </p:txEl>
                                          </p:spTgt>
                                        </p:tgtEl>
                                        <p:attrNameLst>
                                          <p:attrName>style.visibility</p:attrName>
                                        </p:attrNameLst>
                                      </p:cBhvr>
                                      <p:to>
                                        <p:strVal val="visible"/>
                                      </p:to>
                                    </p:set>
                                    <p:animEffect transition="in" filter="blinds(horizontal)">
                                      <p:cBhvr>
                                        <p:cTn id="12" dur="500"/>
                                        <p:tgtEl>
                                          <p:spTgt spid="8601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6019">
                                            <p:txEl>
                                              <p:pRg st="2" end="2"/>
                                            </p:txEl>
                                          </p:spTgt>
                                        </p:tgtEl>
                                        <p:attrNameLst>
                                          <p:attrName>style.visibility</p:attrName>
                                        </p:attrNameLst>
                                      </p:cBhvr>
                                      <p:to>
                                        <p:strVal val="visible"/>
                                      </p:to>
                                    </p:set>
                                    <p:animEffect transition="in" filter="blinds(horizontal)">
                                      <p:cBhvr>
                                        <p:cTn id="17" dur="500"/>
                                        <p:tgtEl>
                                          <p:spTgt spid="8601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6019">
                                            <p:txEl>
                                              <p:pRg st="3" end="3"/>
                                            </p:txEl>
                                          </p:spTgt>
                                        </p:tgtEl>
                                        <p:attrNameLst>
                                          <p:attrName>style.visibility</p:attrName>
                                        </p:attrNameLst>
                                      </p:cBhvr>
                                      <p:to>
                                        <p:strVal val="visible"/>
                                      </p:to>
                                    </p:set>
                                    <p:animEffect transition="in" filter="blinds(horizontal)">
                                      <p:cBhvr>
                                        <p:cTn id="22" dur="500"/>
                                        <p:tgtEl>
                                          <p:spTgt spid="8601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86019">
                                            <p:txEl>
                                              <p:pRg st="4" end="4"/>
                                            </p:txEl>
                                          </p:spTgt>
                                        </p:tgtEl>
                                        <p:attrNameLst>
                                          <p:attrName>style.visibility</p:attrName>
                                        </p:attrNameLst>
                                      </p:cBhvr>
                                      <p:to>
                                        <p:strVal val="visible"/>
                                      </p:to>
                                    </p:set>
                                    <p:animEffect transition="in" filter="blinds(horizontal)">
                                      <p:cBhvr>
                                        <p:cTn id="27" dur="500"/>
                                        <p:tgtEl>
                                          <p:spTgt spid="86019">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86019">
                                            <p:txEl>
                                              <p:pRg st="5" end="5"/>
                                            </p:txEl>
                                          </p:spTgt>
                                        </p:tgtEl>
                                        <p:attrNameLst>
                                          <p:attrName>style.visibility</p:attrName>
                                        </p:attrNameLst>
                                      </p:cBhvr>
                                      <p:to>
                                        <p:strVal val="visible"/>
                                      </p:to>
                                    </p:set>
                                    <p:animEffect transition="in" filter="blinds(horizontal)">
                                      <p:cBhvr>
                                        <p:cTn id="32" dur="500"/>
                                        <p:tgtEl>
                                          <p:spTgt spid="86019">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86019">
                                            <p:txEl>
                                              <p:pRg st="6" end="6"/>
                                            </p:txEl>
                                          </p:spTgt>
                                        </p:tgtEl>
                                        <p:attrNameLst>
                                          <p:attrName>style.visibility</p:attrName>
                                        </p:attrNameLst>
                                      </p:cBhvr>
                                      <p:to>
                                        <p:strVal val="visible"/>
                                      </p:to>
                                    </p:set>
                                    <p:animEffect transition="in" filter="blinds(horizontal)">
                                      <p:cBhvr>
                                        <p:cTn id="37" dur="500"/>
                                        <p:tgtEl>
                                          <p:spTgt spid="86019">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3" presetClass="entr" presetSubtype="10" fill="hold" grpId="0" nodeType="clickEffect">
                                  <p:stCondLst>
                                    <p:cond delay="0"/>
                                  </p:stCondLst>
                                  <p:childTnLst>
                                    <p:set>
                                      <p:cBhvr>
                                        <p:cTn id="41" dur="1" fill="hold">
                                          <p:stCondLst>
                                            <p:cond delay="0"/>
                                          </p:stCondLst>
                                        </p:cTn>
                                        <p:tgtEl>
                                          <p:spTgt spid="86019">
                                            <p:txEl>
                                              <p:pRg st="7" end="7"/>
                                            </p:txEl>
                                          </p:spTgt>
                                        </p:tgtEl>
                                        <p:attrNameLst>
                                          <p:attrName>style.visibility</p:attrName>
                                        </p:attrNameLst>
                                      </p:cBhvr>
                                      <p:to>
                                        <p:strVal val="visible"/>
                                      </p:to>
                                    </p:set>
                                    <p:animEffect transition="in" filter="blinds(horizontal)">
                                      <p:cBhvr>
                                        <p:cTn id="42" dur="500"/>
                                        <p:tgtEl>
                                          <p:spTgt spid="86019">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ntr" presetSubtype="10" fill="hold" grpId="0" nodeType="clickEffect">
                                  <p:stCondLst>
                                    <p:cond delay="0"/>
                                  </p:stCondLst>
                                  <p:childTnLst>
                                    <p:set>
                                      <p:cBhvr>
                                        <p:cTn id="46" dur="1" fill="hold">
                                          <p:stCondLst>
                                            <p:cond delay="0"/>
                                          </p:stCondLst>
                                        </p:cTn>
                                        <p:tgtEl>
                                          <p:spTgt spid="86019">
                                            <p:txEl>
                                              <p:pRg st="8" end="8"/>
                                            </p:txEl>
                                          </p:spTgt>
                                        </p:tgtEl>
                                        <p:attrNameLst>
                                          <p:attrName>style.visibility</p:attrName>
                                        </p:attrNameLst>
                                      </p:cBhvr>
                                      <p:to>
                                        <p:strVal val="visible"/>
                                      </p:to>
                                    </p:set>
                                    <p:animEffect transition="in" filter="blinds(horizontal)">
                                      <p:cBhvr>
                                        <p:cTn id="47" dur="500"/>
                                        <p:tgtEl>
                                          <p:spTgt spid="860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0" y="228600"/>
            <a:ext cx="9144000" cy="685800"/>
          </a:xfrm>
        </p:spPr>
        <p:txBody>
          <a:bodyPr>
            <a:normAutofit fontScale="90000"/>
          </a:bodyPr>
          <a:lstStyle/>
          <a:p>
            <a:r>
              <a:rPr lang="en-US" smtClean="0"/>
              <a:t>Calculating plating</a:t>
            </a:r>
          </a:p>
        </p:txBody>
      </p:sp>
      <p:sp>
        <p:nvSpPr>
          <p:cNvPr id="92163" name="Rectangle 3"/>
          <p:cNvSpPr>
            <a:spLocks noGrp="1" noChangeArrowheads="1"/>
          </p:cNvSpPr>
          <p:nvPr>
            <p:ph idx="1"/>
          </p:nvPr>
        </p:nvSpPr>
        <p:spPr>
          <a:xfrm>
            <a:off x="304800" y="1066800"/>
            <a:ext cx="4114800" cy="5791200"/>
          </a:xfrm>
        </p:spPr>
        <p:txBody>
          <a:bodyPr/>
          <a:lstStyle/>
          <a:p>
            <a:pPr marL="609600" indent="-609600">
              <a:buClr>
                <a:schemeClr val="tx2"/>
              </a:buClr>
              <a:buFont typeface="Monotype Sorts" pitchFamily="2" charset="2"/>
              <a:buAutoNum type="arabicPeriod"/>
            </a:pPr>
            <a:r>
              <a:rPr lang="en-US" sz="2400" smtClean="0"/>
              <a:t>Current x time = charge</a:t>
            </a:r>
          </a:p>
          <a:p>
            <a:pPr marL="609600" indent="-609600">
              <a:buClr>
                <a:schemeClr val="tx2"/>
              </a:buClr>
              <a:buFont typeface="Monotype Sorts" pitchFamily="2" charset="2"/>
              <a:buAutoNum type="arabicPeriod"/>
            </a:pPr>
            <a:r>
              <a:rPr lang="en-US" sz="2400" smtClean="0"/>
              <a:t>Charge </a:t>
            </a:r>
            <a:r>
              <a:rPr lang="en-US" sz="2400" smtClean="0">
                <a:cs typeface="Arial" charset="0"/>
              </a:rPr>
              <a:t>∕Faraday = mole of e</a:t>
            </a:r>
            <a:r>
              <a:rPr lang="en-US" sz="2400" baseline="30000" smtClean="0">
                <a:cs typeface="Arial" charset="0"/>
              </a:rPr>
              <a:t>-</a:t>
            </a:r>
            <a:endParaRPr lang="en-US" sz="2400" smtClean="0">
              <a:cs typeface="Arial" charset="0"/>
            </a:endParaRPr>
          </a:p>
          <a:p>
            <a:pPr marL="609600" indent="-609600">
              <a:buClr>
                <a:schemeClr val="tx2"/>
              </a:buClr>
              <a:buFont typeface="Monotype Sorts" pitchFamily="2" charset="2"/>
              <a:buAutoNum type="arabicPeriod"/>
            </a:pPr>
            <a:r>
              <a:rPr lang="en-US" sz="2400" smtClean="0">
                <a:cs typeface="Arial" charset="0"/>
              </a:rPr>
              <a:t>Mol of e</a:t>
            </a:r>
            <a:r>
              <a:rPr lang="en-US" sz="2400" baseline="30000" smtClean="0">
                <a:cs typeface="Arial" charset="0"/>
              </a:rPr>
              <a:t>-  </a:t>
            </a:r>
            <a:r>
              <a:rPr lang="en-US" sz="2400" smtClean="0">
                <a:cs typeface="Arial" charset="0"/>
              </a:rPr>
              <a:t>to mole of element or compound</a:t>
            </a:r>
          </a:p>
          <a:p>
            <a:pPr marL="609600" indent="-609600">
              <a:buClr>
                <a:schemeClr val="tx2"/>
              </a:buClr>
              <a:buFont typeface="Monotype Sorts" pitchFamily="2" charset="2"/>
              <a:buAutoNum type="arabicPeriod"/>
            </a:pPr>
            <a:r>
              <a:rPr lang="en-US" sz="2400" smtClean="0">
                <a:cs typeface="Arial" charset="0"/>
              </a:rPr>
              <a:t>Mole to grams of compound</a:t>
            </a:r>
          </a:p>
          <a:p>
            <a:pPr marL="609600" indent="-609600">
              <a:buFont typeface="Monotype Sorts" pitchFamily="2" charset="2"/>
              <a:buNone/>
            </a:pPr>
            <a:endParaRPr lang="en-US" smtClean="0"/>
          </a:p>
          <a:p>
            <a:pPr marL="609600" indent="-609600">
              <a:buFont typeface="Monotype Sorts" pitchFamily="2" charset="2"/>
              <a:buNone/>
            </a:pPr>
            <a:r>
              <a:rPr lang="en-US" sz="2400" smtClean="0"/>
              <a:t>	</a:t>
            </a:r>
            <a:r>
              <a:rPr lang="en-US" sz="2400" smtClean="0">
                <a:solidFill>
                  <a:schemeClr val="tx1"/>
                </a:solidFill>
              </a:rPr>
              <a:t>or the reverse these steps  if you want to find the  time to plate</a:t>
            </a:r>
          </a:p>
        </p:txBody>
      </p:sp>
      <p:sp>
        <p:nvSpPr>
          <p:cNvPr id="5" name="Rectangle 3"/>
          <p:cNvSpPr txBox="1">
            <a:spLocks noChangeArrowheads="1"/>
          </p:cNvSpPr>
          <p:nvPr/>
        </p:nvSpPr>
        <p:spPr bwMode="auto">
          <a:xfrm>
            <a:off x="4876800" y="1143000"/>
            <a:ext cx="4114800" cy="5562600"/>
          </a:xfrm>
          <a:prstGeom prst="rect">
            <a:avLst/>
          </a:prstGeom>
          <a:noFill/>
          <a:ln w="9525">
            <a:noFill/>
            <a:miter lim="800000"/>
            <a:headEnd/>
            <a:tailEnd/>
          </a:ln>
        </p:spPr>
        <p:txBody>
          <a:bodyPr/>
          <a:lstStyle/>
          <a:p>
            <a:pPr>
              <a:spcBef>
                <a:spcPct val="20000"/>
              </a:spcBef>
              <a:defRPr/>
            </a:pPr>
            <a:r>
              <a:rPr lang="en-US" dirty="0">
                <a:solidFill>
                  <a:srgbClr val="C82E32"/>
                </a:solidFill>
              </a:rPr>
              <a:t>How many grams of copper are deposited on the cathode of an electrolytic cell if an electric current of 2.00A is run through a solution of CuSO</a:t>
            </a:r>
            <a:r>
              <a:rPr lang="en-US" baseline="-25000" dirty="0">
                <a:solidFill>
                  <a:srgbClr val="C82E32"/>
                </a:solidFill>
              </a:rPr>
              <a:t>4</a:t>
            </a:r>
            <a:r>
              <a:rPr lang="en-US" dirty="0">
                <a:solidFill>
                  <a:srgbClr val="C82E32"/>
                </a:solidFill>
              </a:rPr>
              <a:t> for a period of 20min?</a:t>
            </a:r>
            <a:endParaRPr lang="en-US" sz="2800" kern="0" dirty="0">
              <a:solidFill>
                <a:srgbClr val="C82E32"/>
              </a:solidFill>
              <a:latin typeface="+mn-lt"/>
              <a:ea typeface="+mn-ea"/>
            </a:endParaRPr>
          </a:p>
          <a:p>
            <a:pPr>
              <a:spcBef>
                <a:spcPct val="20000"/>
              </a:spcBef>
              <a:buFont typeface="Monotype Sorts" pitchFamily="2" charset="2"/>
              <a:buNone/>
              <a:defRPr/>
            </a:pPr>
            <a:endParaRPr lang="en-US" kern="0" dirty="0">
              <a:solidFill>
                <a:srgbClr val="00197D"/>
              </a:solidFill>
              <a:latin typeface="+mn-lt"/>
              <a:ea typeface="+mn-ea"/>
            </a:endParaRPr>
          </a:p>
          <a:p>
            <a:pPr>
              <a:defRPr/>
            </a:pPr>
            <a:r>
              <a:rPr lang="en-US" dirty="0"/>
              <a:t>How many hours would it take to produce 75.0g of</a:t>
            </a:r>
          </a:p>
          <a:p>
            <a:pPr>
              <a:defRPr/>
            </a:pPr>
            <a:r>
              <a:rPr lang="en-US" dirty="0"/>
              <a:t>metallic chromium by the electrolytic reduction of Cr</a:t>
            </a:r>
            <a:r>
              <a:rPr lang="en-US" baseline="30000" dirty="0"/>
              <a:t>3+</a:t>
            </a:r>
            <a:r>
              <a:rPr lang="en-US" dirty="0"/>
              <a:t> with a current of 2.25 A?</a:t>
            </a:r>
            <a:endParaRPr lang="en-US" kern="0" dirty="0">
              <a:latin typeface="+mn-lt"/>
              <a:ea typeface="+mn-ea"/>
            </a:endParaRPr>
          </a:p>
        </p:txBody>
      </p:sp>
    </p:spTree>
    <p:custDataLst>
      <p:tags r:id="rId1"/>
    </p:custDataLst>
    <p:extLst>
      <p:ext uri="{BB962C8B-B14F-4D97-AF65-F5344CB8AC3E}">
        <p14:creationId xmlns:p14="http://schemas.microsoft.com/office/powerpoint/2010/main" val="2207890782"/>
      </p:ext>
    </p:extLst>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blinds(horizontal)">
                                      <p:cBhvr>
                                        <p:cTn id="7" dur="500"/>
                                        <p:tgtEl>
                                          <p:spTgt spid="9216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blinds(horizontal)">
                                      <p:cBhvr>
                                        <p:cTn id="12" dur="500"/>
                                        <p:tgtEl>
                                          <p:spTgt spid="9216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2163">
                                            <p:txEl>
                                              <p:pRg st="2" end="2"/>
                                            </p:txEl>
                                          </p:spTgt>
                                        </p:tgtEl>
                                        <p:attrNameLst>
                                          <p:attrName>style.visibility</p:attrName>
                                        </p:attrNameLst>
                                      </p:cBhvr>
                                      <p:to>
                                        <p:strVal val="visible"/>
                                      </p:to>
                                    </p:set>
                                    <p:animEffect transition="in" filter="blinds(horizontal)">
                                      <p:cBhvr>
                                        <p:cTn id="17" dur="500"/>
                                        <p:tgtEl>
                                          <p:spTgt spid="9216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2163">
                                            <p:txEl>
                                              <p:pRg st="3" end="3"/>
                                            </p:txEl>
                                          </p:spTgt>
                                        </p:tgtEl>
                                        <p:attrNameLst>
                                          <p:attrName>style.visibility</p:attrName>
                                        </p:attrNameLst>
                                      </p:cBhvr>
                                      <p:to>
                                        <p:strVal val="visible"/>
                                      </p:to>
                                    </p:set>
                                    <p:animEffect transition="in" filter="blinds(horizontal)">
                                      <p:cBhvr>
                                        <p:cTn id="22" dur="500"/>
                                        <p:tgtEl>
                                          <p:spTgt spid="9216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21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381000"/>
            <a:ext cx="8610600" cy="5632450"/>
          </a:xfrm>
          <a:prstGeom prst="rect">
            <a:avLst/>
          </a:prstGeom>
        </p:spPr>
        <p:txBody>
          <a:bodyPr>
            <a:spAutoFit/>
          </a:bodyPr>
          <a:lstStyle/>
          <a:p>
            <a:pPr>
              <a:defRPr/>
            </a:pPr>
            <a:r>
              <a:rPr lang="en-US" dirty="0"/>
              <a:t>How many grams of copper are deposited on the cathode of an electrolytic cell if an electric current of 2.00A is run through a solution of CuSO</a:t>
            </a:r>
            <a:r>
              <a:rPr lang="en-US" baseline="-25000" dirty="0"/>
              <a:t>4</a:t>
            </a:r>
            <a:r>
              <a:rPr lang="en-US" dirty="0"/>
              <a:t> for a period of 20min?</a:t>
            </a:r>
          </a:p>
          <a:p>
            <a:pPr>
              <a:defRPr/>
            </a:pPr>
            <a:endParaRPr lang="en-US" b="1" dirty="0"/>
          </a:p>
          <a:p>
            <a:pPr>
              <a:defRPr/>
            </a:pPr>
            <a:r>
              <a:rPr lang="en-US" b="1" dirty="0"/>
              <a:t>Answer:</a:t>
            </a:r>
          </a:p>
          <a:p>
            <a:pPr indent="457200">
              <a:defRPr/>
            </a:pPr>
            <a:r>
              <a:rPr lang="en-US" b="1" dirty="0">
                <a:solidFill>
                  <a:srgbClr val="00197D"/>
                </a:solidFill>
              </a:rPr>
              <a:t>Cu</a:t>
            </a:r>
            <a:r>
              <a:rPr lang="en-US" b="1" baseline="30000" dirty="0">
                <a:solidFill>
                  <a:srgbClr val="00197D"/>
                </a:solidFill>
              </a:rPr>
              <a:t>2+</a:t>
            </a:r>
            <a:r>
              <a:rPr lang="en-US" b="1" dirty="0">
                <a:solidFill>
                  <a:srgbClr val="00197D"/>
                </a:solidFill>
              </a:rPr>
              <a:t>(</a:t>
            </a:r>
            <a:r>
              <a:rPr lang="en-US" b="1" dirty="0" err="1">
                <a:solidFill>
                  <a:srgbClr val="00197D"/>
                </a:solidFill>
              </a:rPr>
              <a:t>aq</a:t>
            </a:r>
            <a:r>
              <a:rPr lang="en-US" b="1" dirty="0">
                <a:solidFill>
                  <a:srgbClr val="00197D"/>
                </a:solidFill>
              </a:rPr>
              <a:t>) + 2e- →Cu(s)</a:t>
            </a:r>
          </a:p>
          <a:p>
            <a:pPr indent="457200">
              <a:defRPr/>
            </a:pPr>
            <a:endParaRPr lang="en-US" b="1" dirty="0"/>
          </a:p>
          <a:p>
            <a:pPr indent="457200">
              <a:defRPr/>
            </a:pPr>
            <a:r>
              <a:rPr lang="en-US" b="1" dirty="0">
                <a:solidFill>
                  <a:srgbClr val="00197D"/>
                </a:solidFill>
              </a:rPr>
              <a:t>2.00A = 2.00C/s and 20min (60s/min) = 1200s</a:t>
            </a:r>
          </a:p>
          <a:p>
            <a:pPr indent="457200">
              <a:defRPr/>
            </a:pPr>
            <a:r>
              <a:rPr lang="en-US" b="1" dirty="0">
                <a:solidFill>
                  <a:srgbClr val="00197D"/>
                </a:solidFill>
              </a:rPr>
              <a:t>Coulombs of e- = (2.00C/s)(1200s) = 2400C</a:t>
            </a:r>
          </a:p>
          <a:p>
            <a:pPr indent="457200">
              <a:defRPr/>
            </a:pPr>
            <a:endParaRPr lang="it-IT" b="1" dirty="0">
              <a:solidFill>
                <a:srgbClr val="00197D"/>
              </a:solidFill>
            </a:endParaRPr>
          </a:p>
          <a:p>
            <a:pPr indent="457200">
              <a:defRPr/>
            </a:pPr>
            <a:r>
              <a:rPr lang="it-IT" b="1" dirty="0">
                <a:solidFill>
                  <a:srgbClr val="00197D"/>
                </a:solidFill>
              </a:rPr>
              <a:t>mol e- = (2400C)(1mol/96,480C) = .025mol</a:t>
            </a:r>
          </a:p>
          <a:p>
            <a:pPr indent="457200">
              <a:defRPr/>
            </a:pPr>
            <a:endParaRPr lang="en-US" b="1" dirty="0">
              <a:solidFill>
                <a:srgbClr val="00197D"/>
              </a:solidFill>
            </a:endParaRPr>
          </a:p>
          <a:p>
            <a:pPr indent="457200">
              <a:defRPr/>
            </a:pPr>
            <a:r>
              <a:rPr lang="en-US" b="1" dirty="0">
                <a:solidFill>
                  <a:srgbClr val="00197D"/>
                </a:solidFill>
              </a:rPr>
              <a:t>(.025mol e-)(1mol Cu/2mol e-) = .0125mol Cu</a:t>
            </a:r>
          </a:p>
          <a:p>
            <a:pPr indent="457200">
              <a:defRPr/>
            </a:pPr>
            <a:endParaRPr lang="en-US" b="1" dirty="0">
              <a:solidFill>
                <a:srgbClr val="00197D"/>
              </a:solidFill>
            </a:endParaRPr>
          </a:p>
          <a:p>
            <a:pPr indent="457200">
              <a:defRPr/>
            </a:pPr>
            <a:r>
              <a:rPr lang="en-US" b="1" dirty="0">
                <a:solidFill>
                  <a:srgbClr val="00197D"/>
                </a:solidFill>
              </a:rPr>
              <a:t>g Cu = (.0125mol Cu)(63.55g/mol) = </a:t>
            </a:r>
            <a:r>
              <a:rPr lang="en-US" b="1" dirty="0">
                <a:solidFill>
                  <a:srgbClr val="C82E32"/>
                </a:solidFill>
              </a:rPr>
              <a:t>.79g</a:t>
            </a:r>
            <a:endParaRPr lang="en-US" dirty="0">
              <a:solidFill>
                <a:srgbClr val="C82E32"/>
              </a:solidFill>
            </a:endParaRPr>
          </a:p>
        </p:txBody>
      </p:sp>
    </p:spTree>
    <p:extLst>
      <p:ext uri="{BB962C8B-B14F-4D97-AF65-F5344CB8AC3E}">
        <p14:creationId xmlns:p14="http://schemas.microsoft.com/office/powerpoint/2010/main" val="163745837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3"/>
          <p:cNvSpPr>
            <a:spLocks noChangeArrowheads="1"/>
          </p:cNvSpPr>
          <p:nvPr/>
        </p:nvSpPr>
        <p:spPr bwMode="auto">
          <a:xfrm>
            <a:off x="304800" y="1371600"/>
            <a:ext cx="8839200"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n-US" b="1"/>
          </a:p>
          <a:p>
            <a:endParaRPr lang="en-US" b="1"/>
          </a:p>
          <a:p>
            <a:r>
              <a:rPr lang="en-US" b="1"/>
              <a:t>Answer:</a:t>
            </a:r>
          </a:p>
          <a:p>
            <a:r>
              <a:rPr lang="it-IT"/>
              <a:t>75.0g Cr/(52.0g/mol) = 1.44mol Cr</a:t>
            </a:r>
          </a:p>
          <a:p>
            <a:endParaRPr lang="it-IT"/>
          </a:p>
          <a:p>
            <a:r>
              <a:rPr lang="it-IT"/>
              <a:t>mol e- = (1.44mol Cr)(3mol e-/1mol Cr) = 4.32mol e-</a:t>
            </a:r>
          </a:p>
          <a:p>
            <a:endParaRPr lang="it-IT"/>
          </a:p>
          <a:p>
            <a:r>
              <a:rPr lang="en-US"/>
              <a:t>Coulombs = (4.32mol e-)(96,480C/mol) = 416,793.6 C 							(4.17x10</a:t>
            </a:r>
            <a:r>
              <a:rPr lang="en-US" baseline="30000"/>
              <a:t>5</a:t>
            </a:r>
            <a:r>
              <a:rPr lang="en-US"/>
              <a:t>C)</a:t>
            </a:r>
          </a:p>
          <a:p>
            <a:endParaRPr lang="en-US"/>
          </a:p>
          <a:p>
            <a:r>
              <a:rPr lang="en-US"/>
              <a:t>Seconds = (4.17x10</a:t>
            </a:r>
            <a:r>
              <a:rPr lang="en-US" baseline="30000"/>
              <a:t>5</a:t>
            </a:r>
            <a:r>
              <a:rPr lang="en-US"/>
              <a:t>C)/(2.25C/s) = 1.85x10</a:t>
            </a:r>
            <a:r>
              <a:rPr lang="en-US" baseline="30000"/>
              <a:t>5</a:t>
            </a:r>
            <a:r>
              <a:rPr lang="en-US"/>
              <a:t> s</a:t>
            </a:r>
          </a:p>
          <a:p>
            <a:endParaRPr lang="en-US"/>
          </a:p>
          <a:p>
            <a:r>
              <a:rPr lang="en-US"/>
              <a:t>Hours = (1.85x10</a:t>
            </a:r>
            <a:r>
              <a:rPr lang="en-US" baseline="30000"/>
              <a:t>5 </a:t>
            </a:r>
            <a:r>
              <a:rPr lang="en-US"/>
              <a:t>s)(1hr/3600 s) = </a:t>
            </a:r>
            <a:r>
              <a:rPr lang="en-US">
                <a:solidFill>
                  <a:srgbClr val="C82E32"/>
                </a:solidFill>
              </a:rPr>
              <a:t>51.5 hours</a:t>
            </a:r>
          </a:p>
        </p:txBody>
      </p:sp>
      <p:sp>
        <p:nvSpPr>
          <p:cNvPr id="5" name="Rectangle 4"/>
          <p:cNvSpPr/>
          <p:nvPr/>
        </p:nvSpPr>
        <p:spPr>
          <a:xfrm>
            <a:off x="0" y="228600"/>
            <a:ext cx="8915400" cy="1200150"/>
          </a:xfrm>
          <a:prstGeom prst="rect">
            <a:avLst/>
          </a:prstGeom>
        </p:spPr>
        <p:txBody>
          <a:bodyPr>
            <a:spAutoFit/>
          </a:bodyPr>
          <a:lstStyle/>
          <a:p>
            <a:pPr>
              <a:defRPr/>
            </a:pPr>
            <a:r>
              <a:rPr lang="en-US" dirty="0"/>
              <a:t>How many hours would it take to produce 75.0g of</a:t>
            </a:r>
          </a:p>
          <a:p>
            <a:pPr>
              <a:defRPr/>
            </a:pPr>
            <a:r>
              <a:rPr lang="en-US" dirty="0"/>
              <a:t>metallic chromium by the electrolytic reduction of Cr</a:t>
            </a:r>
            <a:r>
              <a:rPr lang="en-US" baseline="30000" dirty="0"/>
              <a:t>3+</a:t>
            </a:r>
            <a:r>
              <a:rPr lang="en-US" dirty="0"/>
              <a:t> with a current of 2.25 A?</a:t>
            </a:r>
            <a:endParaRPr lang="en-US" kern="0" dirty="0"/>
          </a:p>
        </p:txBody>
      </p:sp>
    </p:spTree>
    <p:extLst>
      <p:ext uri="{BB962C8B-B14F-4D97-AF65-F5344CB8AC3E}">
        <p14:creationId xmlns:p14="http://schemas.microsoft.com/office/powerpoint/2010/main" val="397469427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Problem</a:t>
            </a:r>
            <a:endParaRPr lang="en-US" dirty="0" smtClean="0"/>
          </a:p>
        </p:txBody>
      </p:sp>
      <p:sp>
        <p:nvSpPr>
          <p:cNvPr id="99331" name="Rectangle 3"/>
          <p:cNvSpPr>
            <a:spLocks noGrp="1" noChangeArrowheads="1"/>
          </p:cNvSpPr>
          <p:nvPr>
            <p:ph idx="1"/>
          </p:nvPr>
        </p:nvSpPr>
        <p:spPr>
          <a:xfrm>
            <a:off x="533400" y="1447800"/>
            <a:ext cx="8001000" cy="4876800"/>
          </a:xfrm>
        </p:spPr>
        <p:txBody>
          <a:bodyPr/>
          <a:lstStyle/>
          <a:p>
            <a:pPr>
              <a:spcBef>
                <a:spcPct val="5000"/>
              </a:spcBef>
              <a:buFont typeface="Monotype Sorts" pitchFamily="2" charset="2"/>
              <a:buNone/>
            </a:pPr>
            <a:r>
              <a:rPr lang="en-US" smtClean="0"/>
              <a:t> </a:t>
            </a:r>
            <a:r>
              <a:rPr lang="en-US" sz="2800" smtClean="0"/>
              <a:t>A student places a copper electrode in a 1 M solution of CuSO</a:t>
            </a:r>
            <a:r>
              <a:rPr lang="en-US" sz="2800" baseline="-25000" smtClean="0"/>
              <a:t>4</a:t>
            </a:r>
            <a:r>
              <a:rPr lang="en-US" sz="2800" smtClean="0"/>
              <a:t> and in another beaker places a silver electrode in a 1 M solution of AgNO</a:t>
            </a:r>
            <a:r>
              <a:rPr lang="en-US" sz="2800" baseline="-25000" smtClean="0"/>
              <a:t>3</a:t>
            </a:r>
            <a:r>
              <a:rPr lang="en-US" sz="2800" smtClean="0"/>
              <a:t>. A salt bridge composed of Na</a:t>
            </a:r>
            <a:r>
              <a:rPr lang="en-US" sz="2800" baseline="-25000" smtClean="0"/>
              <a:t>2</a:t>
            </a:r>
            <a:r>
              <a:rPr lang="en-US" sz="2800" smtClean="0"/>
              <a:t>SO</a:t>
            </a:r>
            <a:r>
              <a:rPr lang="en-US" sz="2800" baseline="-25000" smtClean="0"/>
              <a:t>4</a:t>
            </a:r>
            <a:r>
              <a:rPr lang="en-US" sz="2800" smtClean="0"/>
              <a:t> connects the two beakers. The voltage measured across the electrodes is found to be + 0.42 volt.</a:t>
            </a:r>
          </a:p>
          <a:p>
            <a:pPr>
              <a:spcBef>
                <a:spcPct val="5000"/>
              </a:spcBef>
            </a:pPr>
            <a:r>
              <a:rPr lang="en-US" sz="2800" smtClean="0"/>
              <a:t>(a) Draw a diagram of this cell.</a:t>
            </a:r>
          </a:p>
          <a:p>
            <a:pPr>
              <a:spcBef>
                <a:spcPct val="5000"/>
              </a:spcBef>
            </a:pPr>
            <a:r>
              <a:rPr lang="en-US" sz="2800" smtClean="0"/>
              <a:t>(b) Describe what is happening at the cathode (Include any equations that may be useful.)</a:t>
            </a:r>
          </a:p>
        </p:txBody>
      </p:sp>
    </p:spTree>
    <p:custDataLst>
      <p:tags r:id="rId1"/>
    </p:custDataLst>
    <p:extLst>
      <p:ext uri="{BB962C8B-B14F-4D97-AF65-F5344CB8AC3E}">
        <p14:creationId xmlns:p14="http://schemas.microsoft.com/office/powerpoint/2010/main" val="238368490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9331">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93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dirty="0" smtClean="0"/>
              <a:t>Problem</a:t>
            </a:r>
            <a:endParaRPr lang="en-US" dirty="0" smtClean="0"/>
          </a:p>
        </p:txBody>
      </p:sp>
      <p:sp>
        <p:nvSpPr>
          <p:cNvPr id="100355" name="Rectangle 3"/>
          <p:cNvSpPr>
            <a:spLocks noGrp="1" noChangeArrowheads="1"/>
          </p:cNvSpPr>
          <p:nvPr>
            <p:ph idx="1"/>
          </p:nvPr>
        </p:nvSpPr>
        <p:spPr>
          <a:xfrm>
            <a:off x="533400" y="1447800"/>
            <a:ext cx="8001000" cy="4876800"/>
          </a:xfrm>
        </p:spPr>
        <p:txBody>
          <a:bodyPr/>
          <a:lstStyle/>
          <a:p>
            <a:pPr>
              <a:spcBef>
                <a:spcPct val="5000"/>
              </a:spcBef>
              <a:buFont typeface="Monotype Sorts" pitchFamily="2" charset="2"/>
              <a:buNone/>
            </a:pPr>
            <a:r>
              <a:rPr lang="en-US" sz="2800" smtClean="0"/>
              <a:t>A student places a copper electrode in a 1 M solution of CuSO</a:t>
            </a:r>
            <a:r>
              <a:rPr lang="en-US" sz="2800" baseline="-25000" smtClean="0"/>
              <a:t>4</a:t>
            </a:r>
            <a:r>
              <a:rPr lang="en-US" sz="2800" smtClean="0"/>
              <a:t> and in another beaker places a silver electrode in a 1 M solution of AgNO</a:t>
            </a:r>
            <a:r>
              <a:rPr lang="en-US" sz="2800" baseline="-25000" smtClean="0"/>
              <a:t>3</a:t>
            </a:r>
            <a:r>
              <a:rPr lang="en-US" sz="2800" smtClean="0"/>
              <a:t>. A salt bridge composed of Na</a:t>
            </a:r>
            <a:r>
              <a:rPr lang="en-US" sz="2800" baseline="-25000" smtClean="0"/>
              <a:t>2</a:t>
            </a:r>
            <a:r>
              <a:rPr lang="en-US" sz="2800" smtClean="0"/>
              <a:t>SO</a:t>
            </a:r>
            <a:r>
              <a:rPr lang="en-US" sz="2800" baseline="-25000" smtClean="0"/>
              <a:t>4</a:t>
            </a:r>
            <a:r>
              <a:rPr lang="en-US" sz="2800" smtClean="0"/>
              <a:t> connects the two beakers. The voltage measured across the electrodes is found to be + 0.42 volt.</a:t>
            </a:r>
          </a:p>
          <a:p>
            <a:pPr>
              <a:spcBef>
                <a:spcPct val="5000"/>
              </a:spcBef>
            </a:pPr>
            <a:r>
              <a:rPr lang="en-US" sz="2800" smtClean="0"/>
              <a:t>(c) Describe what is happening at the anode. (Include any equations that may be useful.)</a:t>
            </a:r>
          </a:p>
        </p:txBody>
      </p:sp>
    </p:spTree>
    <p:custDataLst>
      <p:tags r:id="rId1"/>
    </p:custDataLst>
    <p:extLst>
      <p:ext uri="{BB962C8B-B14F-4D97-AF65-F5344CB8AC3E}">
        <p14:creationId xmlns:p14="http://schemas.microsoft.com/office/powerpoint/2010/main" val="3485982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035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dirty="0" smtClean="0"/>
              <a:t>Problem</a:t>
            </a:r>
            <a:endParaRPr lang="en-US" dirty="0" smtClean="0"/>
          </a:p>
        </p:txBody>
      </p:sp>
      <p:sp>
        <p:nvSpPr>
          <p:cNvPr id="102403" name="Rectangle 3"/>
          <p:cNvSpPr>
            <a:spLocks noGrp="1" noChangeArrowheads="1"/>
          </p:cNvSpPr>
          <p:nvPr>
            <p:ph idx="1"/>
          </p:nvPr>
        </p:nvSpPr>
        <p:spPr>
          <a:xfrm>
            <a:off x="533400" y="1524000"/>
            <a:ext cx="8001000" cy="4800600"/>
          </a:xfrm>
        </p:spPr>
        <p:txBody>
          <a:bodyPr/>
          <a:lstStyle/>
          <a:p>
            <a:pPr>
              <a:spcBef>
                <a:spcPct val="5000"/>
              </a:spcBef>
              <a:buFont typeface="Monotype Sorts" pitchFamily="2" charset="2"/>
              <a:buNone/>
            </a:pPr>
            <a:r>
              <a:rPr lang="en-US" sz="2800" smtClean="0"/>
              <a:t>A student places a copper electrode in a 1 M solution of CuSO</a:t>
            </a:r>
            <a:r>
              <a:rPr lang="en-US" sz="2800" baseline="-25000" smtClean="0"/>
              <a:t>4</a:t>
            </a:r>
            <a:r>
              <a:rPr lang="en-US" sz="2800" smtClean="0"/>
              <a:t> and in another beaker places a silver electrode in a 1 M solution of AgNO</a:t>
            </a:r>
            <a:r>
              <a:rPr lang="en-US" sz="2800" baseline="-25000" smtClean="0"/>
              <a:t>3</a:t>
            </a:r>
            <a:r>
              <a:rPr lang="en-US" sz="2800" smtClean="0"/>
              <a:t>. A salt bridge composed of Na</a:t>
            </a:r>
            <a:r>
              <a:rPr lang="en-US" sz="2800" baseline="-25000" smtClean="0"/>
              <a:t>2</a:t>
            </a:r>
            <a:r>
              <a:rPr lang="en-US" sz="2800" smtClean="0"/>
              <a:t>SO</a:t>
            </a:r>
            <a:r>
              <a:rPr lang="en-US" sz="2800" baseline="-25000" smtClean="0"/>
              <a:t>4</a:t>
            </a:r>
            <a:r>
              <a:rPr lang="en-US" sz="2800" smtClean="0"/>
              <a:t> connects the two beakers. The voltage measured across the electrodes is found to be + 0.42 volt.</a:t>
            </a:r>
          </a:p>
          <a:p>
            <a:pPr>
              <a:spcBef>
                <a:spcPct val="5000"/>
              </a:spcBef>
            </a:pPr>
            <a:r>
              <a:rPr lang="en-US" sz="2800" smtClean="0"/>
              <a:t>(d) Write the balanced overall cell equation. </a:t>
            </a:r>
          </a:p>
          <a:p>
            <a:pPr>
              <a:spcBef>
                <a:spcPct val="5000"/>
              </a:spcBef>
            </a:pPr>
            <a:r>
              <a:rPr lang="en-US" sz="2800" smtClean="0"/>
              <a:t>(e) Write the standard cell notation.</a:t>
            </a:r>
          </a:p>
        </p:txBody>
      </p:sp>
    </p:spTree>
    <p:custDataLst>
      <p:tags r:id="rId1"/>
    </p:custDataLst>
    <p:extLst>
      <p:ext uri="{BB962C8B-B14F-4D97-AF65-F5344CB8AC3E}">
        <p14:creationId xmlns:p14="http://schemas.microsoft.com/office/powerpoint/2010/main" val="2919200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240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dirty="0" smtClean="0"/>
              <a:t>Problem</a:t>
            </a:r>
            <a:endParaRPr lang="en-US" dirty="0" smtClean="0"/>
          </a:p>
        </p:txBody>
      </p:sp>
      <p:sp>
        <p:nvSpPr>
          <p:cNvPr id="101379" name="Rectangle 3"/>
          <p:cNvSpPr>
            <a:spLocks noGrp="1" noChangeArrowheads="1"/>
          </p:cNvSpPr>
          <p:nvPr>
            <p:ph idx="1"/>
          </p:nvPr>
        </p:nvSpPr>
        <p:spPr>
          <a:xfrm>
            <a:off x="533400" y="1371600"/>
            <a:ext cx="8001000" cy="4953000"/>
          </a:xfrm>
        </p:spPr>
        <p:txBody>
          <a:bodyPr>
            <a:noAutofit/>
          </a:bodyPr>
          <a:lstStyle/>
          <a:p>
            <a:pPr marL="548640" indent="-411480" fontAlgn="auto">
              <a:spcBef>
                <a:spcPct val="5000"/>
              </a:spcBef>
              <a:spcAft>
                <a:spcPts val="0"/>
              </a:spcAft>
              <a:buClr>
                <a:schemeClr val="tx1">
                  <a:shade val="95000"/>
                </a:schemeClr>
              </a:buClr>
              <a:buFont typeface="Monotype Sorts" pitchFamily="2" charset="2"/>
              <a:buNone/>
              <a:defRPr/>
            </a:pPr>
            <a:r>
              <a:rPr lang="en-US" sz="2400" dirty="0"/>
              <a:t>A student places a copper electrode in a 1 M solution of CuSO</a:t>
            </a:r>
            <a:r>
              <a:rPr lang="en-US" sz="2400" baseline="-25000" dirty="0"/>
              <a:t>4</a:t>
            </a:r>
            <a:r>
              <a:rPr lang="en-US" sz="2400" dirty="0"/>
              <a:t> and in another beaker places a silver electrode in a 1 M solution of AgNO</a:t>
            </a:r>
            <a:r>
              <a:rPr lang="en-US" sz="2400" baseline="-25000" dirty="0"/>
              <a:t>3</a:t>
            </a:r>
            <a:r>
              <a:rPr lang="en-US" sz="2400" dirty="0"/>
              <a:t>. A salt bridge composed of Na</a:t>
            </a:r>
            <a:r>
              <a:rPr lang="en-US" sz="2400" baseline="-25000" dirty="0"/>
              <a:t>2</a:t>
            </a:r>
            <a:r>
              <a:rPr lang="en-US" sz="2400" dirty="0"/>
              <a:t>SO</a:t>
            </a:r>
            <a:r>
              <a:rPr lang="en-US" sz="2400" baseline="-25000" dirty="0"/>
              <a:t>4</a:t>
            </a:r>
            <a:r>
              <a:rPr lang="en-US" sz="2400" dirty="0"/>
              <a:t> connects the two beakers. The voltage measured across the electrodes is found to be + 0.42 volt.</a:t>
            </a:r>
          </a:p>
          <a:p>
            <a:pPr marL="548640" indent="-411480" fontAlgn="auto">
              <a:spcBef>
                <a:spcPct val="5000"/>
              </a:spcBef>
              <a:spcAft>
                <a:spcPts val="0"/>
              </a:spcAft>
              <a:buClr>
                <a:schemeClr val="tx1">
                  <a:shade val="95000"/>
                </a:schemeClr>
              </a:buClr>
              <a:buFont typeface="Monotype Sorts" pitchFamily="2" charset="2"/>
              <a:buNone/>
              <a:defRPr/>
            </a:pPr>
            <a:r>
              <a:rPr lang="en-US" sz="2400" dirty="0"/>
              <a:t>	(f) The student adds 4 M ammonia to the copper sulfate solution, producing the complex ion </a:t>
            </a:r>
            <a:r>
              <a:rPr lang="en-US" sz="2400" dirty="0" smtClean="0"/>
              <a:t>Cu(NH</a:t>
            </a:r>
            <a:r>
              <a:rPr lang="en-US" sz="2400" baseline="-25000" dirty="0" smtClean="0"/>
              <a:t>3</a:t>
            </a:r>
            <a:r>
              <a:rPr lang="en-US" sz="2400" dirty="0" smtClean="0"/>
              <a:t>)</a:t>
            </a:r>
            <a:r>
              <a:rPr lang="en-US" sz="2400" baseline="-25000" dirty="0" smtClean="0"/>
              <a:t>4</a:t>
            </a:r>
            <a:r>
              <a:rPr lang="en-US" sz="2400" baseline="30000" dirty="0" smtClean="0"/>
              <a:t>+2</a:t>
            </a:r>
            <a:r>
              <a:rPr lang="en-US" sz="2400" dirty="0" smtClean="0"/>
              <a:t> </a:t>
            </a:r>
            <a:r>
              <a:rPr lang="en-US" sz="2400" dirty="0"/>
              <a:t>(</a:t>
            </a:r>
            <a:r>
              <a:rPr lang="en-US" sz="2400" dirty="0" err="1"/>
              <a:t>aq</a:t>
            </a:r>
            <a:r>
              <a:rPr lang="en-US" sz="2400" dirty="0"/>
              <a:t>). The student </a:t>
            </a:r>
            <a:r>
              <a:rPr lang="en-US" sz="2400" dirty="0" err="1"/>
              <a:t>remeasures</a:t>
            </a:r>
            <a:r>
              <a:rPr lang="en-US" sz="2400" dirty="0"/>
              <a:t> the cell potential and discovers the voltage to be 0.88 volt. What is the Cu</a:t>
            </a:r>
            <a:r>
              <a:rPr lang="en-US" sz="2400" baseline="30000" dirty="0"/>
              <a:t>2+</a:t>
            </a:r>
            <a:r>
              <a:rPr lang="en-US" sz="2400" dirty="0"/>
              <a:t> (</a:t>
            </a:r>
            <a:r>
              <a:rPr lang="en-US" sz="2400" dirty="0" err="1"/>
              <a:t>aq</a:t>
            </a:r>
            <a:r>
              <a:rPr lang="en-US" sz="2400" dirty="0"/>
              <a:t>) concentration in the cell after the ammonia has been added?</a:t>
            </a:r>
          </a:p>
        </p:txBody>
      </p:sp>
    </p:spTree>
    <p:custDataLst>
      <p:tags r:id="rId1"/>
    </p:custDataLst>
    <p:extLst>
      <p:ext uri="{BB962C8B-B14F-4D97-AF65-F5344CB8AC3E}">
        <p14:creationId xmlns:p14="http://schemas.microsoft.com/office/powerpoint/2010/main" val="17510601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57200" y="533400"/>
            <a:ext cx="8458200" cy="5943600"/>
          </a:xfrm>
        </p:spPr>
        <p:txBody>
          <a:bodyPr/>
          <a:lstStyle/>
          <a:p>
            <a:pPr marL="514350" indent="-514350">
              <a:buFontTx/>
              <a:buNone/>
              <a:defRPr/>
            </a:pPr>
            <a:r>
              <a:rPr lang="en-US" dirty="0" smtClean="0">
                <a:solidFill>
                  <a:schemeClr val="tx2"/>
                </a:solidFill>
                <a:cs typeface="Times New Roman" pitchFamily="18" charset="0"/>
              </a:rPr>
              <a:t>Combination:</a:t>
            </a:r>
            <a:r>
              <a:rPr lang="en-US" dirty="0" smtClean="0">
                <a:cs typeface="Times New Roman" pitchFamily="18" charset="0"/>
              </a:rPr>
              <a:t> Oxidizing agent of one element will react with the reducing agent of the same element to produce the free element.</a:t>
            </a:r>
          </a:p>
          <a:p>
            <a:pPr>
              <a:buFont typeface="Monotype Sorts" pitchFamily="2" charset="2"/>
              <a:buNone/>
              <a:defRPr/>
            </a:pPr>
            <a:r>
              <a:rPr lang="en-US" dirty="0" smtClean="0">
                <a:cs typeface="Times New Roman" pitchFamily="18" charset="0"/>
              </a:rPr>
              <a:t>	I</a:t>
            </a:r>
            <a:r>
              <a:rPr lang="en-US" baseline="30000" dirty="0" smtClean="0">
                <a:cs typeface="Times New Roman" pitchFamily="18" charset="0"/>
              </a:rPr>
              <a:t>- </a:t>
            </a:r>
            <a:r>
              <a:rPr lang="en-US" dirty="0" smtClean="0">
                <a:cs typeface="Times New Roman" pitchFamily="18" charset="0"/>
              </a:rPr>
              <a:t>+ IO</a:t>
            </a:r>
            <a:r>
              <a:rPr lang="en-US" baseline="-30000" dirty="0" smtClean="0">
                <a:cs typeface="Times New Roman" pitchFamily="18" charset="0"/>
              </a:rPr>
              <a:t>3</a:t>
            </a:r>
            <a:r>
              <a:rPr lang="en-US" baseline="30000" dirty="0" smtClean="0">
                <a:cs typeface="Times New Roman" pitchFamily="18" charset="0"/>
              </a:rPr>
              <a:t>- </a:t>
            </a:r>
            <a:r>
              <a:rPr lang="en-US" dirty="0" smtClean="0">
                <a:cs typeface="Times New Roman" pitchFamily="18" charset="0"/>
              </a:rPr>
              <a:t> + H</a:t>
            </a:r>
            <a:r>
              <a:rPr lang="en-US" baseline="30000" dirty="0" smtClean="0">
                <a:cs typeface="Times New Roman" pitchFamily="18" charset="0"/>
              </a:rPr>
              <a:t>+ </a:t>
            </a:r>
            <a:r>
              <a:rPr lang="en-US" dirty="0" smtClean="0">
                <a:cs typeface="Times New Roman" pitchFamily="18" charset="0"/>
              </a:rPr>
              <a:t> </a:t>
            </a:r>
            <a:r>
              <a:rPr lang="en-US" dirty="0" smtClean="0">
                <a:latin typeface="Symbol" charset="2"/>
                <a:cs typeface="Times New Roman" pitchFamily="18" charset="0"/>
              </a:rPr>
              <a:t>®</a:t>
            </a:r>
            <a:r>
              <a:rPr lang="en-US" dirty="0" smtClean="0">
                <a:cs typeface="Times New Roman" pitchFamily="18" charset="0"/>
              </a:rPr>
              <a:t> I</a:t>
            </a:r>
            <a:r>
              <a:rPr lang="en-US" baseline="-30000" dirty="0" smtClean="0">
                <a:cs typeface="Times New Roman" pitchFamily="18" charset="0"/>
              </a:rPr>
              <a:t>2</a:t>
            </a:r>
            <a:r>
              <a:rPr lang="en-US" dirty="0" smtClean="0">
                <a:cs typeface="Times New Roman" pitchFamily="18" charset="0"/>
              </a:rPr>
              <a:t> + H</a:t>
            </a:r>
            <a:r>
              <a:rPr lang="en-US" baseline="-30000" dirty="0" smtClean="0">
                <a:cs typeface="Times New Roman" pitchFamily="18" charset="0"/>
              </a:rPr>
              <a:t>2</a:t>
            </a:r>
            <a:r>
              <a:rPr lang="en-US" dirty="0" smtClean="0">
                <a:cs typeface="Times New Roman" pitchFamily="18" charset="0"/>
              </a:rPr>
              <a:t>O</a:t>
            </a:r>
          </a:p>
          <a:p>
            <a:pPr>
              <a:buFont typeface="Monotype Sorts" pitchFamily="2" charset="2"/>
              <a:buNone/>
              <a:defRPr/>
            </a:pPr>
            <a:r>
              <a:rPr lang="en-US" dirty="0" smtClean="0">
                <a:solidFill>
                  <a:schemeClr val="tx1"/>
                </a:solidFill>
                <a:cs typeface="Times New Roman" pitchFamily="18" charset="0"/>
              </a:rPr>
              <a:t>Decomposition.</a:t>
            </a:r>
          </a:p>
          <a:p>
            <a:pPr>
              <a:buFont typeface="Monotype Sorts" pitchFamily="2" charset="2"/>
              <a:buNone/>
              <a:defRPr/>
            </a:pPr>
            <a:r>
              <a:rPr lang="en-US" dirty="0" smtClean="0">
                <a:cs typeface="Times New Roman" pitchFamily="18" charset="0"/>
              </a:rPr>
              <a:t>	a) peroxides to oxides</a:t>
            </a:r>
          </a:p>
          <a:p>
            <a:pPr>
              <a:buFont typeface="Monotype Sorts" pitchFamily="2" charset="2"/>
              <a:buNone/>
              <a:defRPr/>
            </a:pPr>
            <a:r>
              <a:rPr lang="en-US" dirty="0" smtClean="0">
                <a:cs typeface="Times New Roman" pitchFamily="18" charset="0"/>
              </a:rPr>
              <a:t>	b) Chlorates to chlorides</a:t>
            </a:r>
          </a:p>
          <a:p>
            <a:pPr>
              <a:buFont typeface="Monotype Sorts" pitchFamily="2" charset="2"/>
              <a:buNone/>
              <a:defRPr/>
            </a:pPr>
            <a:r>
              <a:rPr lang="en-US" dirty="0" smtClean="0">
                <a:cs typeface="Times New Roman" pitchFamily="18" charset="0"/>
              </a:rPr>
              <a:t>	c) Electrolysis into elements.</a:t>
            </a:r>
          </a:p>
          <a:p>
            <a:pPr>
              <a:buFont typeface="Monotype Sorts" pitchFamily="2" charset="2"/>
              <a:buNone/>
              <a:defRPr/>
            </a:pPr>
            <a:r>
              <a:rPr lang="en-US" dirty="0" smtClean="0">
                <a:cs typeface="Times New Roman" pitchFamily="18" charset="0"/>
              </a:rPr>
              <a:t>	d) carbonates to oxides</a:t>
            </a:r>
          </a:p>
        </p:txBody>
      </p:sp>
    </p:spTree>
    <p:custDataLst>
      <p:tags r:id="rId1"/>
    </p:custDataLst>
    <p:extLst>
      <p:ext uri="{BB962C8B-B14F-4D97-AF65-F5344CB8AC3E}">
        <p14:creationId xmlns:p14="http://schemas.microsoft.com/office/powerpoint/2010/main" val="14672822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911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11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113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911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911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1139">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9113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Oxidation and Reduction</a:t>
            </a:r>
          </a:p>
        </p:txBody>
      </p:sp>
      <p:sp>
        <p:nvSpPr>
          <p:cNvPr id="5124" name="Rectangle 4"/>
          <p:cNvSpPr>
            <a:spLocks noGrp="1" noChangeArrowheads="1"/>
          </p:cNvSpPr>
          <p:nvPr>
            <p:ph type="body" sz="half" idx="2"/>
          </p:nvPr>
        </p:nvSpPr>
        <p:spPr/>
        <p:txBody>
          <a:bodyPr/>
          <a:lstStyle/>
          <a:p>
            <a:pPr eaLnBrk="1" hangingPunct="1"/>
            <a:r>
              <a:rPr lang="en-US" sz="2800" smtClean="0"/>
              <a:t>A species is </a:t>
            </a:r>
            <a:r>
              <a:rPr lang="en-US" sz="2800" smtClean="0">
                <a:solidFill>
                  <a:srgbClr val="00197D"/>
                </a:solidFill>
              </a:rPr>
              <a:t>oxidized</a:t>
            </a:r>
            <a:r>
              <a:rPr lang="en-US" sz="2800" smtClean="0"/>
              <a:t> when it loses electrons.</a:t>
            </a:r>
          </a:p>
          <a:p>
            <a:pPr lvl="1" eaLnBrk="1" hangingPunct="1"/>
            <a:r>
              <a:rPr lang="en-US" sz="2400" smtClean="0"/>
              <a:t>Here, zinc loses two electrons to go from neutral zinc metal to the Zn</a:t>
            </a:r>
            <a:r>
              <a:rPr lang="en-US" sz="2400" baseline="30000" smtClean="0"/>
              <a:t>2+</a:t>
            </a:r>
            <a:r>
              <a:rPr lang="en-US" sz="2400" smtClean="0"/>
              <a:t> ion.</a:t>
            </a:r>
          </a:p>
        </p:txBody>
      </p:sp>
      <p:pic>
        <p:nvPicPr>
          <p:cNvPr id="9220" name="Picture 6" descr="20_01-01U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218"/>
          <a:stretch>
            <a:fillRect/>
          </a:stretch>
        </p:blipFill>
        <p:spPr>
          <a:xfrm>
            <a:off x="685800" y="1987550"/>
            <a:ext cx="7772400" cy="1746250"/>
          </a:xfrm>
        </p:spPr>
      </p:pic>
    </p:spTree>
    <p:extLst>
      <p:ext uri="{BB962C8B-B14F-4D97-AF65-F5344CB8AC3E}">
        <p14:creationId xmlns:p14="http://schemas.microsoft.com/office/powerpoint/2010/main" val="69805915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000"/>
                                  </p:stCondLst>
                                  <p:childTnLst>
                                    <p:set>
                                      <p:cBhvr>
                                        <p:cTn id="6" dur="1" fill="hold">
                                          <p:stCondLst>
                                            <p:cond delay="0"/>
                                          </p:stCondLst>
                                        </p:cTn>
                                        <p:tgtEl>
                                          <p:spTgt spid="5124">
                                            <p:txEl>
                                              <p:pRg st="1" end="1"/>
                                            </p:txEl>
                                          </p:spTgt>
                                        </p:tgtEl>
                                        <p:attrNameLst>
                                          <p:attrName>style.visibility</p:attrName>
                                        </p:attrNameLst>
                                      </p:cBhvr>
                                      <p:to>
                                        <p:strVal val="visible"/>
                                      </p:to>
                                    </p:set>
                                    <p:animEffect transition="in" filter="fade">
                                      <p:cBhvr>
                                        <p:cTn id="7" dur="2000"/>
                                        <p:tgtEl>
                                          <p:spTgt spid="512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Oxidation and Reduction</a:t>
            </a:r>
          </a:p>
        </p:txBody>
      </p:sp>
      <p:sp>
        <p:nvSpPr>
          <p:cNvPr id="10243" name="Rectangle 3"/>
          <p:cNvSpPr>
            <a:spLocks noGrp="1" noChangeArrowheads="1"/>
          </p:cNvSpPr>
          <p:nvPr>
            <p:ph type="body" sz="half" idx="2"/>
          </p:nvPr>
        </p:nvSpPr>
        <p:spPr/>
        <p:txBody>
          <a:bodyPr/>
          <a:lstStyle/>
          <a:p>
            <a:pPr eaLnBrk="1" hangingPunct="1"/>
            <a:r>
              <a:rPr lang="en-US" sz="2800" smtClean="0"/>
              <a:t>A species is </a:t>
            </a:r>
            <a:r>
              <a:rPr lang="en-US" sz="2800" smtClean="0">
                <a:solidFill>
                  <a:srgbClr val="00197D"/>
                </a:solidFill>
              </a:rPr>
              <a:t>reduced</a:t>
            </a:r>
            <a:r>
              <a:rPr lang="en-US" sz="2800" smtClean="0"/>
              <a:t> when it gains electrons.</a:t>
            </a:r>
          </a:p>
          <a:p>
            <a:pPr lvl="1" eaLnBrk="1" hangingPunct="1"/>
            <a:r>
              <a:rPr lang="en-US" sz="2400" smtClean="0"/>
              <a:t>Here, each of the H</a:t>
            </a:r>
            <a:r>
              <a:rPr lang="en-US" sz="2400" baseline="30000" smtClean="0"/>
              <a:t>+</a:t>
            </a:r>
            <a:r>
              <a:rPr lang="en-US" sz="2400" smtClean="0"/>
              <a:t> gains an electron and they combine to form H</a:t>
            </a:r>
            <a:r>
              <a:rPr lang="en-US" sz="2400" baseline="-25000" smtClean="0"/>
              <a:t>2</a:t>
            </a:r>
            <a:r>
              <a:rPr lang="en-US" sz="2400" smtClean="0"/>
              <a:t>.</a:t>
            </a:r>
          </a:p>
        </p:txBody>
      </p:sp>
      <p:pic>
        <p:nvPicPr>
          <p:cNvPr id="10244" name="Picture 4" descr="20_01-01U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218"/>
          <a:stretch>
            <a:fillRect/>
          </a:stretch>
        </p:blipFill>
        <p:spPr>
          <a:xfrm>
            <a:off x="685800" y="1987550"/>
            <a:ext cx="7772400" cy="1746250"/>
          </a:xfrm>
        </p:spPr>
      </p:pic>
    </p:spTree>
    <p:extLst>
      <p:ext uri="{BB962C8B-B14F-4D97-AF65-F5344CB8AC3E}">
        <p14:creationId xmlns:p14="http://schemas.microsoft.com/office/powerpoint/2010/main" val="1174334041"/>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Oxidation and Reduction</a:t>
            </a:r>
          </a:p>
        </p:txBody>
      </p:sp>
      <p:sp>
        <p:nvSpPr>
          <p:cNvPr id="7171" name="Rectangle 3"/>
          <p:cNvSpPr>
            <a:spLocks noGrp="1" noChangeArrowheads="1"/>
          </p:cNvSpPr>
          <p:nvPr>
            <p:ph type="body" sz="half" idx="2"/>
          </p:nvPr>
        </p:nvSpPr>
        <p:spPr>
          <a:xfrm>
            <a:off x="685800" y="4114800"/>
            <a:ext cx="7772400" cy="2286000"/>
          </a:xfrm>
        </p:spPr>
        <p:txBody>
          <a:bodyPr/>
          <a:lstStyle/>
          <a:p>
            <a:pPr eaLnBrk="1" hangingPunct="1"/>
            <a:r>
              <a:rPr lang="en-US" sz="2800" smtClean="0"/>
              <a:t>What is reduced is the </a:t>
            </a:r>
            <a:r>
              <a:rPr lang="en-US" sz="2800" smtClean="0">
                <a:solidFill>
                  <a:srgbClr val="00197D"/>
                </a:solidFill>
              </a:rPr>
              <a:t>oxidizing agent</a:t>
            </a:r>
            <a:r>
              <a:rPr lang="en-US" sz="2800" smtClean="0"/>
              <a:t>.</a:t>
            </a:r>
          </a:p>
          <a:p>
            <a:pPr lvl="1" eaLnBrk="1" hangingPunct="1"/>
            <a:r>
              <a:rPr lang="en-US" sz="2400" smtClean="0"/>
              <a:t>H</a:t>
            </a:r>
            <a:r>
              <a:rPr lang="en-US" sz="2400" baseline="30000" smtClean="0"/>
              <a:t>+</a:t>
            </a:r>
            <a:r>
              <a:rPr lang="en-US" sz="2400" smtClean="0"/>
              <a:t> oxidizes Zn by taking electrons from it.</a:t>
            </a:r>
          </a:p>
          <a:p>
            <a:pPr eaLnBrk="1" hangingPunct="1"/>
            <a:r>
              <a:rPr lang="en-US" sz="2800" smtClean="0"/>
              <a:t>What is oxidized is the </a:t>
            </a:r>
            <a:r>
              <a:rPr lang="en-US" sz="2800" smtClean="0">
                <a:solidFill>
                  <a:srgbClr val="00197D"/>
                </a:solidFill>
              </a:rPr>
              <a:t>reducing agent</a:t>
            </a:r>
            <a:r>
              <a:rPr lang="en-US" sz="2800" smtClean="0"/>
              <a:t>.</a:t>
            </a:r>
          </a:p>
          <a:p>
            <a:pPr lvl="1" eaLnBrk="1" hangingPunct="1"/>
            <a:r>
              <a:rPr lang="en-US" sz="2400" smtClean="0"/>
              <a:t>Zn reduces H</a:t>
            </a:r>
            <a:r>
              <a:rPr lang="en-US" sz="2400" baseline="30000" smtClean="0"/>
              <a:t>+</a:t>
            </a:r>
            <a:r>
              <a:rPr lang="en-US" sz="2400" smtClean="0"/>
              <a:t> by giving it electrons.</a:t>
            </a:r>
            <a:endParaRPr lang="en-US" sz="2400" smtClean="0">
              <a:solidFill>
                <a:srgbClr val="00197D"/>
              </a:solidFill>
            </a:endParaRPr>
          </a:p>
        </p:txBody>
      </p:sp>
      <p:pic>
        <p:nvPicPr>
          <p:cNvPr id="11268" name="Picture 4" descr="20_01-01UN"/>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b="11218"/>
          <a:stretch>
            <a:fillRect/>
          </a:stretch>
        </p:blipFill>
        <p:spPr>
          <a:xfrm>
            <a:off x="685800" y="1987550"/>
            <a:ext cx="7772400" cy="1746250"/>
          </a:xfrm>
        </p:spPr>
      </p:pic>
    </p:spTree>
    <p:extLst>
      <p:ext uri="{BB962C8B-B14F-4D97-AF65-F5344CB8AC3E}">
        <p14:creationId xmlns:p14="http://schemas.microsoft.com/office/powerpoint/2010/main" val="31523131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fade">
                                      <p:cBhvr>
                                        <p:cTn id="7" dur="20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fade">
                                      <p:cBhvr>
                                        <p:cTn id="12" dur="2000"/>
                                        <p:tgtEl>
                                          <p:spTgt spid="7171">
                                            <p:txEl>
                                              <p:pRg st="2" end="2"/>
                                            </p:txEl>
                                          </p:spTgt>
                                        </p:tgtEl>
                                      </p:cBhvr>
                                    </p:animEffect>
                                  </p:childTnLst>
                                </p:cTn>
                              </p:par>
                            </p:childTnLst>
                          </p:cTn>
                        </p:par>
                        <p:par>
                          <p:cTn id="13" fill="hold" nodeType="afterGroup">
                            <p:stCondLst>
                              <p:cond delay="2000"/>
                            </p:stCondLst>
                            <p:childTnLst>
                              <p:par>
                                <p:cTn id="14" presetID="10" presetClass="entr" presetSubtype="0" fill="hold" grpId="0" nodeType="afterEffect">
                                  <p:stCondLst>
                                    <p:cond delay="0"/>
                                  </p:stCondLst>
                                  <p:childTnLst>
                                    <p:set>
                                      <p:cBhvr>
                                        <p:cTn id="15" dur="1" fill="hold">
                                          <p:stCondLst>
                                            <p:cond delay="0"/>
                                          </p:stCondLst>
                                        </p:cTn>
                                        <p:tgtEl>
                                          <p:spTgt spid="7171">
                                            <p:txEl>
                                              <p:pRg st="3" end="3"/>
                                            </p:txEl>
                                          </p:spTgt>
                                        </p:tgtEl>
                                        <p:attrNameLst>
                                          <p:attrName>style.visibility</p:attrName>
                                        </p:attrNameLst>
                                      </p:cBhvr>
                                      <p:to>
                                        <p:strVal val="visible"/>
                                      </p:to>
                                    </p:set>
                                    <p:animEffect transition="in" filter="fade">
                                      <p:cBhvr>
                                        <p:cTn id="16" dur="20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10.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Lst>
</file>

<file path=ppt/tags/tag2.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3.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4.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5.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6.xml><?xml version="1.0" encoding="utf-8"?>
<p:tagLst xmlns:a="http://schemas.openxmlformats.org/drawingml/2006/main" xmlns:r="http://schemas.openxmlformats.org/officeDocument/2006/relationships" xmlns:p="http://schemas.openxmlformats.org/presentationml/2006/main">
  <p:tag name="TYPE" val="0"/>
  <p:tag name="POINTS" val="1"/>
  <p:tag name="TIME" val="15"/>
  <p:tag name="QUESTION" val="1"/>
</p:tagLst>
</file>

<file path=ppt/tags/tag7.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8.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ags/tag9.xml><?xml version="1.0" encoding="utf-8"?>
<p:tagLst xmlns:a="http://schemas.openxmlformats.org/drawingml/2006/main" xmlns:r="http://schemas.openxmlformats.org/officeDocument/2006/relationships" xmlns:p="http://schemas.openxmlformats.org/presentationml/2006/main">
  <p:tag name="POINTS" val="1"/>
  <p:tag name="TIME" val="15"/>
  <p:tag name="QUESTION" val="1"/>
  <p:tag name="TYPE"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2294</Words>
  <Application>Microsoft Office PowerPoint</Application>
  <PresentationFormat>On-screen Show (4:3)</PresentationFormat>
  <Paragraphs>394</Paragraphs>
  <Slides>57</Slides>
  <Notes>57</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Chapter 20 Electrochemistry </vt:lpstr>
      <vt:lpstr>PowerPoint Presentation</vt:lpstr>
      <vt:lpstr>Electrochemical Reactions</vt:lpstr>
      <vt:lpstr>Examples of reactions that are redox reactions  (write equations)</vt:lpstr>
      <vt:lpstr>PowerPoint Presentation</vt:lpstr>
      <vt:lpstr>PowerPoint Presentation</vt:lpstr>
      <vt:lpstr>Oxidation and Reduction</vt:lpstr>
      <vt:lpstr>Oxidation and Reduction</vt:lpstr>
      <vt:lpstr>Oxidation and Reduction</vt:lpstr>
      <vt:lpstr>Assigning Oxidation Numbers</vt:lpstr>
      <vt:lpstr>Assigning Oxidation Numbers</vt:lpstr>
      <vt:lpstr>Balancing Oxidation-Reduction Equations</vt:lpstr>
      <vt:lpstr>Half-Reaction Method</vt:lpstr>
      <vt:lpstr>Half-Reaction Method</vt:lpstr>
      <vt:lpstr>Half-Reaction Method</vt:lpstr>
      <vt:lpstr>Half-Reaction Method</vt:lpstr>
      <vt:lpstr>Oxidation Half-Reaction</vt:lpstr>
      <vt:lpstr>Reduction Half-Reaction</vt:lpstr>
      <vt:lpstr>Reduction Half-Reaction</vt:lpstr>
      <vt:lpstr>Combining the Half-Reactions</vt:lpstr>
      <vt:lpstr>Combining the Half-Reactions</vt:lpstr>
      <vt:lpstr>Combining the Half-Reactions</vt:lpstr>
      <vt:lpstr>Balancing in Basic Solution</vt:lpstr>
      <vt:lpstr>Voltaic Cells</vt:lpstr>
      <vt:lpstr>Voltaic Cells</vt:lpstr>
      <vt:lpstr>Voltaic Cells</vt:lpstr>
      <vt:lpstr>Voltaic Cells</vt:lpstr>
      <vt:lpstr>Voltaic Cells</vt:lpstr>
      <vt:lpstr>Voltaic Cells</vt:lpstr>
      <vt:lpstr>Voltaic Cells</vt:lpstr>
      <vt:lpstr>Electromotive Force (emf)</vt:lpstr>
      <vt:lpstr>Electromotive Force (emf)</vt:lpstr>
      <vt:lpstr>Standard Reduction Potentials</vt:lpstr>
      <vt:lpstr>Standard Hydrogen Electrode</vt:lpstr>
      <vt:lpstr>Standard Cell Potentials</vt:lpstr>
      <vt:lpstr>Cell Potentials</vt:lpstr>
      <vt:lpstr>Oxidizing and Reducing Agents</vt:lpstr>
      <vt:lpstr>Oxidizing and Reducing Agents</vt:lpstr>
      <vt:lpstr>Free Energy</vt:lpstr>
      <vt:lpstr>Nernst Equation</vt:lpstr>
      <vt:lpstr>Nernst Equation</vt:lpstr>
      <vt:lpstr>Nernst Equation</vt:lpstr>
      <vt:lpstr>Concentration Cells</vt:lpstr>
      <vt:lpstr>Applications of  Oxidation-Reduction Reactions</vt:lpstr>
      <vt:lpstr>Hydrogen Fuel Cells</vt:lpstr>
      <vt:lpstr>Corrosion and…</vt:lpstr>
      <vt:lpstr>…Corrosion Prevention</vt:lpstr>
      <vt:lpstr> Electrolysis  (animations) </vt:lpstr>
      <vt:lpstr>Electrolysis</vt:lpstr>
      <vt:lpstr>Calculating plating</vt:lpstr>
      <vt:lpstr>Calculating plating</vt:lpstr>
      <vt:lpstr>PowerPoint Presentation</vt:lpstr>
      <vt:lpstr>PowerPoint Presentation</vt:lpstr>
      <vt:lpstr>Problem</vt:lpstr>
      <vt:lpstr>Problem</vt:lpstr>
      <vt:lpstr>Problem</vt:lpstr>
      <vt:lpstr>Problem</vt:lpstr>
    </vt:vector>
  </TitlesOfParts>
  <Company>Owen J Roberts School District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20 Electrochemistry (modified for our needs)</dc:title>
  <dc:creator>Garman, Eric</dc:creator>
  <cp:lastModifiedBy>Garman, Eric</cp:lastModifiedBy>
  <cp:revision>2</cp:revision>
  <dcterms:created xsi:type="dcterms:W3CDTF">2014-05-29T15:49:24Z</dcterms:created>
  <dcterms:modified xsi:type="dcterms:W3CDTF">2014-05-29T15:51:58Z</dcterms:modified>
</cp:coreProperties>
</file>