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77" r:id="rId9"/>
    <p:sldId id="263" r:id="rId10"/>
    <p:sldId id="264" r:id="rId11"/>
    <p:sldId id="265" r:id="rId12"/>
    <p:sldId id="266" r:id="rId13"/>
    <p:sldId id="267" r:id="rId14"/>
    <p:sldId id="275" r:id="rId15"/>
    <p:sldId id="268" r:id="rId16"/>
    <p:sldId id="269" r:id="rId17"/>
    <p:sldId id="278" r:id="rId18"/>
    <p:sldId id="284" r:id="rId19"/>
    <p:sldId id="279" r:id="rId20"/>
    <p:sldId id="280" r:id="rId21"/>
    <p:sldId id="285" r:id="rId22"/>
    <p:sldId id="286" r:id="rId23"/>
    <p:sldId id="282" r:id="rId24"/>
    <p:sldId id="283" r:id="rId25"/>
    <p:sldId id="287" r:id="rId26"/>
    <p:sldId id="270" r:id="rId27"/>
    <p:sldId id="271" r:id="rId28"/>
    <p:sldId id="272" r:id="rId29"/>
    <p:sldId id="273" r:id="rId30"/>
    <p:sldId id="274" r:id="rId31"/>
    <p:sldId id="276" r:id="rId32"/>
    <p:sldId id="288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C0D1-4F12-4837-B538-E9BDC5E6FA40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5C2D1-9547-40A5-829A-008709C0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98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C0D1-4F12-4837-B538-E9BDC5E6FA40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5C2D1-9547-40A5-829A-008709C0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28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C0D1-4F12-4837-B538-E9BDC5E6FA40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5C2D1-9547-40A5-829A-008709C0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95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C0D1-4F12-4837-B538-E9BDC5E6FA40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5C2D1-9547-40A5-829A-008709C0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5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C0D1-4F12-4837-B538-E9BDC5E6FA40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5C2D1-9547-40A5-829A-008709C0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25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C0D1-4F12-4837-B538-E9BDC5E6FA40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5C2D1-9547-40A5-829A-008709C0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97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C0D1-4F12-4837-B538-E9BDC5E6FA40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5C2D1-9547-40A5-829A-008709C0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56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C0D1-4F12-4837-B538-E9BDC5E6FA40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5C2D1-9547-40A5-829A-008709C0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54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C0D1-4F12-4837-B538-E9BDC5E6FA40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5C2D1-9547-40A5-829A-008709C0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244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C0D1-4F12-4837-B538-E9BDC5E6FA40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5C2D1-9547-40A5-829A-008709C0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62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C0D1-4F12-4837-B538-E9BDC5E6FA40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5C2D1-9547-40A5-829A-008709C0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8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5C0D1-4F12-4837-B538-E9BDC5E6FA40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5C2D1-9547-40A5-829A-008709C0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931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13715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to Name Chemical Compounds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848600" cy="388620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sz="4000" dirty="0" smtClean="0">
                <a:solidFill>
                  <a:srgbClr val="00B0F0"/>
                </a:solidFill>
              </a:rPr>
              <a:t>In order to apply the proper nomenclature to chemical compounds, the compound itself needs to be identified as to type or class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534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Ionic Compounds - Question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What is the negative ion?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Nonmetal – elements located to the right of the staircase on the periodic table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A negative polyatomic ion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61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Negative 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For a </a:t>
            </a:r>
            <a:r>
              <a:rPr lang="en-US" b="1" dirty="0" smtClean="0">
                <a:solidFill>
                  <a:srgbClr val="00B0F0"/>
                </a:solidFill>
              </a:rPr>
              <a:t>nonmetallic anion </a:t>
            </a:r>
            <a:r>
              <a:rPr lang="en-US" dirty="0" smtClean="0">
                <a:solidFill>
                  <a:srgbClr val="00B0F0"/>
                </a:solidFill>
              </a:rPr>
              <a:t>– modify the name of the nonmetallic element with the attachment of an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“-ide” suffix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3500" dirty="0" smtClean="0">
                <a:solidFill>
                  <a:srgbClr val="00B0F0"/>
                </a:solidFill>
              </a:rPr>
              <a:t>For a </a:t>
            </a:r>
            <a:r>
              <a:rPr lang="en-US" sz="3500" b="1" dirty="0" smtClean="0">
                <a:solidFill>
                  <a:srgbClr val="00B0F0"/>
                </a:solidFill>
              </a:rPr>
              <a:t>polyatomic anion </a:t>
            </a:r>
            <a:r>
              <a:rPr lang="en-US" sz="3500" dirty="0" smtClean="0">
                <a:solidFill>
                  <a:srgbClr val="00B0F0"/>
                </a:solidFill>
              </a:rPr>
              <a:t>- 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	</a:t>
            </a:r>
            <a:r>
              <a:rPr lang="en-US" sz="4000" dirty="0" smtClean="0">
                <a:solidFill>
                  <a:srgbClr val="00B0F0"/>
                </a:solidFill>
              </a:rPr>
              <a:t>Write the name of the polyatomic 	ion.</a:t>
            </a:r>
            <a:endParaRPr lang="en-US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19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Molecular Compound – Question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Are you using the traditional or the Stock naming system?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920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Traditional Naming of Molecular Compounds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Attach a prefix to the name of each element that indicates the number of atoms of that element present in a molecule of the compound.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In ADDITION, modify the more negative element’s name for the attachment of the “-ide” suffix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	</a:t>
            </a:r>
            <a:r>
              <a:rPr lang="en-US" dirty="0" smtClean="0">
                <a:solidFill>
                  <a:srgbClr val="00B0F0"/>
                </a:solidFill>
              </a:rPr>
              <a:t>Note: The more negative element has 	greater electronegativity or ionization energy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66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Reminder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rgbClr val="00B0F0"/>
                </a:solidFill>
              </a:rPr>
              <a:t>The “mono-” prefix is usually dropped from the more positive element</a:t>
            </a:r>
            <a:endParaRPr lang="en-US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971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Stock System Name of Molecular Compounds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Represent the “apparent charge” of the more positive element with a Roman numeral in parentheses.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	</a:t>
            </a:r>
            <a:r>
              <a:rPr lang="en-US" dirty="0" smtClean="0">
                <a:solidFill>
                  <a:srgbClr val="00B0F0"/>
                </a:solidFill>
              </a:rPr>
              <a:t>Note: The more positive element has 	lower electronegativity or ionization 	energy.</a:t>
            </a:r>
          </a:p>
          <a:p>
            <a:pPr marL="0" indent="0">
              <a:buNone/>
            </a:pPr>
            <a:endParaRPr lang="en-US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In ADDITION, modify the more negative element’s name for the attachment of the “-ide” suffix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99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Molecular Naming Confusion…..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When naming molecular compounds, name using the traditional system or the Stock system, but NOT a combination or hybrid of both systems!!!!</a:t>
            </a:r>
            <a:endParaRPr lang="en-US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214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Organic Compounds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What type of organic compound is it?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Alkane	C</a:t>
            </a:r>
            <a:r>
              <a:rPr lang="en-US" baseline="-25000" dirty="0" smtClean="0"/>
              <a:t>n</a:t>
            </a:r>
            <a:r>
              <a:rPr lang="en-US" dirty="0" smtClean="0"/>
              <a:t>H</a:t>
            </a:r>
            <a:r>
              <a:rPr lang="en-US" baseline="-25000" dirty="0" smtClean="0"/>
              <a:t>2n+2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Alkene	C</a:t>
            </a:r>
            <a:r>
              <a:rPr lang="en-US" baseline="-25000" dirty="0" smtClean="0"/>
              <a:t>n</a:t>
            </a:r>
            <a:r>
              <a:rPr lang="en-US" dirty="0" smtClean="0"/>
              <a:t>H</a:t>
            </a:r>
            <a:r>
              <a:rPr lang="en-US" baseline="-25000" dirty="0" smtClean="0"/>
              <a:t>2n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Alkyne	C</a:t>
            </a:r>
            <a:r>
              <a:rPr lang="en-US" baseline="-25000" dirty="0" smtClean="0"/>
              <a:t>n</a:t>
            </a:r>
            <a:r>
              <a:rPr lang="en-US" dirty="0" smtClean="0"/>
              <a:t>H</a:t>
            </a:r>
            <a:r>
              <a:rPr lang="en-US" baseline="-25000" dirty="0" smtClean="0"/>
              <a:t>2n-2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Alcohol	R-OH (where R is any alkyl group)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99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Prefixes are determined based upon number of carbon atoms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Meth-		1</a:t>
            </a:r>
          </a:p>
          <a:p>
            <a:pPr marL="0" indent="0">
              <a:buNone/>
            </a:pPr>
            <a:r>
              <a:rPr lang="en-US" dirty="0" smtClean="0"/>
              <a:t>Eth-		2</a:t>
            </a:r>
          </a:p>
          <a:p>
            <a:pPr marL="0" indent="0">
              <a:buNone/>
            </a:pPr>
            <a:r>
              <a:rPr lang="en-US" dirty="0" smtClean="0"/>
              <a:t>Prop-		3</a:t>
            </a:r>
          </a:p>
          <a:p>
            <a:pPr marL="0" indent="0">
              <a:buNone/>
            </a:pPr>
            <a:r>
              <a:rPr lang="en-US" dirty="0" smtClean="0"/>
              <a:t>But-		4</a:t>
            </a:r>
          </a:p>
          <a:p>
            <a:pPr marL="0" indent="0">
              <a:buNone/>
            </a:pPr>
            <a:r>
              <a:rPr lang="en-US" dirty="0" smtClean="0"/>
              <a:t>Pent-		5</a:t>
            </a:r>
          </a:p>
          <a:p>
            <a:pPr marL="0" indent="0">
              <a:buNone/>
            </a:pPr>
            <a:r>
              <a:rPr lang="en-US" dirty="0" smtClean="0"/>
              <a:t>Hex-		6</a:t>
            </a:r>
          </a:p>
          <a:p>
            <a:pPr marL="0" indent="0">
              <a:buNone/>
            </a:pPr>
            <a:r>
              <a:rPr lang="en-US" dirty="0" err="1" smtClean="0"/>
              <a:t>Hept</a:t>
            </a:r>
            <a:r>
              <a:rPr lang="en-US" dirty="0" smtClean="0"/>
              <a:t>-		7</a:t>
            </a:r>
          </a:p>
          <a:p>
            <a:pPr marL="0" indent="0">
              <a:buNone/>
            </a:pPr>
            <a:r>
              <a:rPr lang="en-US" dirty="0" smtClean="0"/>
              <a:t>Oct-		8</a:t>
            </a:r>
          </a:p>
          <a:p>
            <a:pPr marL="0" indent="0">
              <a:buNone/>
            </a:pPr>
            <a:r>
              <a:rPr lang="en-US" dirty="0" smtClean="0"/>
              <a:t>Non-		9</a:t>
            </a:r>
          </a:p>
          <a:p>
            <a:pPr marL="0" indent="0">
              <a:buNone/>
            </a:pPr>
            <a:r>
              <a:rPr lang="en-US" dirty="0" smtClean="0"/>
              <a:t>Dec-		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51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Alkanes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In order to name an alkane, determine the number of carbon atoms in the chain and select the correct prefix.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Attach the suffix “-</a:t>
            </a:r>
            <a:r>
              <a:rPr lang="en-US" dirty="0" err="1" smtClean="0"/>
              <a:t>ane</a:t>
            </a:r>
            <a:r>
              <a:rPr lang="en-US" dirty="0" smtClean="0"/>
              <a:t>” to the prefix.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CH</a:t>
            </a:r>
            <a:r>
              <a:rPr lang="en-US" baseline="-25000" dirty="0" smtClean="0"/>
              <a:t>4</a:t>
            </a:r>
            <a:r>
              <a:rPr lang="en-US" dirty="0" smtClean="0"/>
              <a:t> – methane</a:t>
            </a:r>
          </a:p>
          <a:p>
            <a:pPr marL="0" indent="0">
              <a:buNone/>
            </a:pPr>
            <a:r>
              <a:rPr lang="en-US" smtClean="0"/>
              <a:t>C</a:t>
            </a:r>
            <a:r>
              <a:rPr lang="en-US" baseline="-25000" smtClean="0"/>
              <a:t>2</a:t>
            </a:r>
            <a:r>
              <a:rPr lang="en-US" smtClean="0"/>
              <a:t>H</a:t>
            </a:r>
            <a:r>
              <a:rPr lang="en-US" baseline="-25000" smtClean="0"/>
              <a:t>6</a:t>
            </a:r>
            <a:r>
              <a:rPr lang="en-US" smtClean="0"/>
              <a:t> </a:t>
            </a:r>
            <a:r>
              <a:rPr lang="en-US" dirty="0" smtClean="0"/>
              <a:t>- ethane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92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What type of compound is it?</a:t>
            </a:r>
            <a:endParaRPr lang="en-U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	Ionic?</a:t>
            </a:r>
            <a:endParaRPr lang="en-U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	Molecular?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		- Organic?</a:t>
            </a:r>
            <a:endParaRPr lang="en-U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	Acid?</a:t>
            </a:r>
            <a:endParaRPr lang="en-U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	Hydrate?</a:t>
            </a:r>
            <a:endParaRPr lang="en-US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75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Alkenes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order to name an </a:t>
            </a:r>
            <a:r>
              <a:rPr lang="en-US" dirty="0" smtClean="0"/>
              <a:t>alkene</a:t>
            </a:r>
            <a:r>
              <a:rPr lang="en-US" dirty="0"/>
              <a:t>, determine the number of carbon atoms in the chain and select the correct prefix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Attach the suffix </a:t>
            </a:r>
            <a:r>
              <a:rPr lang="en-US" dirty="0" smtClean="0"/>
              <a:t>“-</a:t>
            </a:r>
            <a:r>
              <a:rPr lang="en-US" dirty="0" err="1" smtClean="0"/>
              <a:t>ene</a:t>
            </a:r>
            <a:r>
              <a:rPr lang="en-US" dirty="0"/>
              <a:t>” to the prefix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If the double bond is not on a terminal carbon, use a number and dash to indicate its position in the molecule so the </a:t>
            </a:r>
            <a:r>
              <a:rPr lang="en-US" u="sng" dirty="0" smtClean="0"/>
              <a:t>smallest number </a:t>
            </a:r>
            <a:r>
              <a:rPr lang="en-US" dirty="0" smtClean="0"/>
              <a:t>is used.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22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Alkenes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r>
              <a:rPr lang="en-US" dirty="0"/>
              <a:t>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4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ethene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3-heptene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94" y="4191000"/>
            <a:ext cx="6389370" cy="1077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0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Alkynes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r>
              <a:rPr lang="en-US" dirty="0"/>
              <a:t>In order to name an </a:t>
            </a:r>
            <a:r>
              <a:rPr lang="en-US" dirty="0" smtClean="0"/>
              <a:t>alkyne</a:t>
            </a:r>
            <a:r>
              <a:rPr lang="en-US" dirty="0"/>
              <a:t>, determine the number of carbon atoms in the chain and select the correct prefix.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Attach the suffix </a:t>
            </a:r>
            <a:r>
              <a:rPr lang="en-US" dirty="0" smtClean="0"/>
              <a:t>“-</a:t>
            </a:r>
            <a:r>
              <a:rPr lang="en-US" dirty="0" err="1" smtClean="0"/>
              <a:t>yne</a:t>
            </a:r>
            <a:r>
              <a:rPr lang="en-US" dirty="0"/>
              <a:t>” to the prefix.</a:t>
            </a:r>
          </a:p>
          <a:p>
            <a:pPr marL="0" indent="0">
              <a:buNone/>
            </a:pPr>
            <a:r>
              <a:rPr lang="en-US" dirty="0"/>
              <a:t>If the </a:t>
            </a:r>
            <a:r>
              <a:rPr lang="en-US" dirty="0" smtClean="0"/>
              <a:t>triple </a:t>
            </a:r>
            <a:r>
              <a:rPr lang="en-US" dirty="0"/>
              <a:t>bond is not on a terminal carbon, use a number and dash to indicate its position in the molecule so the </a:t>
            </a:r>
            <a:r>
              <a:rPr lang="en-US" u="sng" dirty="0"/>
              <a:t>smallest number </a:t>
            </a:r>
            <a:r>
              <a:rPr lang="en-US" dirty="0"/>
              <a:t>is used.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90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Alkynes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		</a:t>
            </a:r>
            <a:r>
              <a:rPr lang="en-US" dirty="0" err="1" smtClean="0"/>
              <a:t>ethyne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		</a:t>
            </a:r>
            <a:r>
              <a:rPr lang="en-US" dirty="0" smtClean="0"/>
              <a:t>    2-hexyne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394363"/>
            <a:ext cx="3552825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14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Alcohols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In order to name an </a:t>
            </a:r>
            <a:r>
              <a:rPr lang="en-US" dirty="0" smtClean="0"/>
              <a:t>alcohol, </a:t>
            </a:r>
            <a:r>
              <a:rPr lang="en-US" dirty="0"/>
              <a:t>determine the number of carbon atoms in the chain and select the correct prefix.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Attach the suffix </a:t>
            </a:r>
            <a:r>
              <a:rPr lang="en-US" dirty="0" smtClean="0"/>
              <a:t>“-</a:t>
            </a:r>
            <a:r>
              <a:rPr lang="en-US" dirty="0" err="1" smtClean="0"/>
              <a:t>anol</a:t>
            </a:r>
            <a:r>
              <a:rPr lang="en-US" dirty="0" smtClean="0"/>
              <a:t>” </a:t>
            </a:r>
            <a:r>
              <a:rPr lang="en-US" dirty="0"/>
              <a:t>to the prefix.</a:t>
            </a:r>
          </a:p>
          <a:p>
            <a:pPr marL="0" indent="0">
              <a:buNone/>
            </a:pPr>
            <a:r>
              <a:rPr lang="en-US" dirty="0"/>
              <a:t>If the </a:t>
            </a:r>
            <a:r>
              <a:rPr lang="en-US" dirty="0" smtClean="0"/>
              <a:t>–OH (hydroxyl group) is </a:t>
            </a:r>
            <a:r>
              <a:rPr lang="en-US" dirty="0"/>
              <a:t>not on a terminal carbon, use a number and dash to indicate its position in the molecule so the </a:t>
            </a:r>
            <a:r>
              <a:rPr lang="en-US" u="sng" dirty="0"/>
              <a:t>smallest number </a:t>
            </a:r>
            <a:r>
              <a:rPr lang="en-US" dirty="0"/>
              <a:t>is used.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Alcohols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</a:t>
            </a:r>
            <a:r>
              <a:rPr lang="en-US" baseline="-25000" dirty="0" smtClean="0"/>
              <a:t>3</a:t>
            </a:r>
            <a:r>
              <a:rPr lang="en-US" dirty="0" smtClean="0"/>
              <a:t>OH		methanol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				2-butanol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810000"/>
            <a:ext cx="3114675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82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Acids – Question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Is the acid a binary acid/</a:t>
            </a:r>
            <a:r>
              <a:rPr lang="en-US" dirty="0" err="1" smtClean="0">
                <a:solidFill>
                  <a:srgbClr val="00B0F0"/>
                </a:solidFill>
              </a:rPr>
              <a:t>nonoxyacid</a:t>
            </a:r>
            <a:r>
              <a:rPr lang="en-US" dirty="0" smtClean="0">
                <a:solidFill>
                  <a:srgbClr val="00B0F0"/>
                </a:solidFill>
              </a:rPr>
              <a:t>; or is it an oxyacid?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	</a:t>
            </a:r>
            <a:r>
              <a:rPr lang="en-US" dirty="0" smtClean="0">
                <a:solidFill>
                  <a:srgbClr val="00B0F0"/>
                </a:solidFill>
              </a:rPr>
              <a:t>Oxyacid – contains hydrogen combined 	with an oxyanion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	Binary acid – contains hydrogen and a 	nonmetal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	</a:t>
            </a:r>
            <a:r>
              <a:rPr lang="en-US" dirty="0" err="1" smtClean="0">
                <a:solidFill>
                  <a:srgbClr val="00B0F0"/>
                </a:solidFill>
              </a:rPr>
              <a:t>Nonoxyacid</a:t>
            </a:r>
            <a:r>
              <a:rPr lang="en-US" dirty="0" smtClean="0">
                <a:solidFill>
                  <a:srgbClr val="00B0F0"/>
                </a:solidFill>
              </a:rPr>
              <a:t> – contains hydrogen and other 	polyatomic anion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326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or Non-</a:t>
            </a:r>
            <a:r>
              <a:rPr lang="en-US" dirty="0" err="1" smtClean="0"/>
              <a:t>oxyacids</a:t>
            </a:r>
            <a:r>
              <a:rPr lang="en-US" dirty="0" smtClean="0"/>
              <a:t> Acids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The form for naming a binary or 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non-oxyacid is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4400" dirty="0" smtClean="0">
                <a:solidFill>
                  <a:srgbClr val="00B0F0"/>
                </a:solidFill>
              </a:rPr>
              <a:t>hydro – root of nonmetal/anion - </a:t>
            </a:r>
            <a:r>
              <a:rPr lang="en-US" sz="4400" dirty="0" err="1" smtClean="0">
                <a:solidFill>
                  <a:srgbClr val="00B0F0"/>
                </a:solidFill>
              </a:rPr>
              <a:t>ic</a:t>
            </a:r>
            <a:endParaRPr lang="en-US" sz="4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85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an Oxyacid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The form for naming an oxyacid is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4000" dirty="0" smtClean="0">
                <a:solidFill>
                  <a:srgbClr val="00B0F0"/>
                </a:solidFill>
              </a:rPr>
              <a:t>Anion prefix  -  anion root  - (-</a:t>
            </a:r>
            <a:r>
              <a:rPr lang="en-US" sz="4000" dirty="0" err="1" smtClean="0">
                <a:solidFill>
                  <a:srgbClr val="00B0F0"/>
                </a:solidFill>
              </a:rPr>
              <a:t>ic</a:t>
            </a:r>
            <a:r>
              <a:rPr lang="en-US" sz="4000" dirty="0" smtClean="0">
                <a:solidFill>
                  <a:srgbClr val="00B0F0"/>
                </a:solidFill>
              </a:rPr>
              <a:t>)/(-</a:t>
            </a:r>
            <a:r>
              <a:rPr lang="en-US" sz="4000" dirty="0" err="1" smtClean="0">
                <a:solidFill>
                  <a:srgbClr val="00B0F0"/>
                </a:solidFill>
              </a:rPr>
              <a:t>ous</a:t>
            </a:r>
            <a:r>
              <a:rPr lang="en-US" sz="4000" dirty="0" smtClean="0">
                <a:solidFill>
                  <a:srgbClr val="00B0F0"/>
                </a:solidFill>
              </a:rPr>
              <a:t>)</a:t>
            </a:r>
          </a:p>
          <a:p>
            <a:pPr marL="0" indent="0">
              <a:buNone/>
            </a:pPr>
            <a:endParaRPr lang="en-US" sz="40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4000" dirty="0" smtClean="0">
                <a:solidFill>
                  <a:srgbClr val="00B0F0"/>
                </a:solidFill>
              </a:rPr>
              <a:t>If the polyatomic anion has a prefix (e.g. per- or hypo-) it is retained.</a:t>
            </a:r>
            <a:endParaRPr lang="en-US" sz="40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07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dirty="0" smtClean="0"/>
              <a:t>What about - </a:t>
            </a:r>
            <a:r>
              <a:rPr lang="en-US" dirty="0" err="1" smtClean="0"/>
              <a:t>ic</a:t>
            </a:r>
            <a:r>
              <a:rPr lang="en-US" dirty="0" smtClean="0"/>
              <a:t> and – </a:t>
            </a:r>
            <a:r>
              <a:rPr lang="en-US" dirty="0" err="1" smtClean="0"/>
              <a:t>ous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rgbClr val="00B0F0"/>
                </a:solidFill>
              </a:rPr>
              <a:t>If the oxyanion ends with an “-ate,” the “–ate” is replaced by the “-</a:t>
            </a:r>
            <a:r>
              <a:rPr lang="en-US" sz="4000" dirty="0" err="1" smtClean="0">
                <a:solidFill>
                  <a:srgbClr val="00B0F0"/>
                </a:solidFill>
              </a:rPr>
              <a:t>ic</a:t>
            </a:r>
            <a:r>
              <a:rPr lang="en-US" sz="4000" dirty="0" smtClean="0">
                <a:solidFill>
                  <a:srgbClr val="00B0F0"/>
                </a:solidFill>
              </a:rPr>
              <a:t>” suffix.</a:t>
            </a:r>
          </a:p>
          <a:p>
            <a:pPr marL="0" indent="0">
              <a:buNone/>
            </a:pPr>
            <a:endParaRPr lang="en-US" sz="40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4000" dirty="0" smtClean="0">
                <a:solidFill>
                  <a:srgbClr val="00B0F0"/>
                </a:solidFill>
              </a:rPr>
              <a:t>If the oxyanion ends with an “-</a:t>
            </a:r>
            <a:r>
              <a:rPr lang="en-US" sz="4000" dirty="0" err="1" smtClean="0">
                <a:solidFill>
                  <a:srgbClr val="00B0F0"/>
                </a:solidFill>
              </a:rPr>
              <a:t>ite</a:t>
            </a:r>
            <a:r>
              <a:rPr lang="en-US" sz="4000" dirty="0" smtClean="0">
                <a:solidFill>
                  <a:srgbClr val="00B0F0"/>
                </a:solidFill>
              </a:rPr>
              <a:t>,” the “-</a:t>
            </a:r>
            <a:r>
              <a:rPr lang="en-US" sz="4000" dirty="0" err="1" smtClean="0">
                <a:solidFill>
                  <a:srgbClr val="00B0F0"/>
                </a:solidFill>
              </a:rPr>
              <a:t>ite</a:t>
            </a:r>
            <a:r>
              <a:rPr lang="en-US" sz="4000" dirty="0" smtClean="0">
                <a:solidFill>
                  <a:srgbClr val="00B0F0"/>
                </a:solidFill>
              </a:rPr>
              <a:t>” is replaced by the “–</a:t>
            </a:r>
            <a:r>
              <a:rPr lang="en-US" sz="4000" dirty="0" err="1" smtClean="0">
                <a:solidFill>
                  <a:srgbClr val="00B0F0"/>
                </a:solidFill>
              </a:rPr>
              <a:t>ous</a:t>
            </a:r>
            <a:r>
              <a:rPr lang="en-US" sz="4000" dirty="0" smtClean="0">
                <a:solidFill>
                  <a:srgbClr val="00B0F0"/>
                </a:solidFill>
              </a:rPr>
              <a:t>” suffix.</a:t>
            </a:r>
            <a:endParaRPr lang="en-US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419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the Compounds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Ionic – usually a compound composed of a metal &amp; a nonmetal; a metal &amp; a polyatomic anion; a polyatomic </a:t>
            </a:r>
            <a:r>
              <a:rPr lang="en-US" dirty="0" err="1" smtClean="0">
                <a:solidFill>
                  <a:srgbClr val="00B0F0"/>
                </a:solidFill>
              </a:rPr>
              <a:t>cation</a:t>
            </a:r>
            <a:r>
              <a:rPr lang="en-US" dirty="0" smtClean="0">
                <a:solidFill>
                  <a:srgbClr val="00B0F0"/>
                </a:solidFill>
              </a:rPr>
              <a:t> and a nonmetal; or a polyatomic </a:t>
            </a:r>
            <a:r>
              <a:rPr lang="en-US" dirty="0" err="1" smtClean="0">
                <a:solidFill>
                  <a:srgbClr val="00B0F0"/>
                </a:solidFill>
              </a:rPr>
              <a:t>cation</a:t>
            </a:r>
            <a:r>
              <a:rPr lang="en-US" dirty="0" smtClean="0">
                <a:solidFill>
                  <a:srgbClr val="00B0F0"/>
                </a:solidFill>
              </a:rPr>
              <a:t> &amp; a polyatomic anion.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Molecular – usually a compound composed of two nonmetals </a:t>
            </a: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	-organic compound (one containing carbon 	and frequently hydrogen; excludes CO, CO</a:t>
            </a:r>
            <a:r>
              <a:rPr lang="en-US" baseline="-25000" dirty="0" smtClean="0">
                <a:solidFill>
                  <a:srgbClr val="00B0F0"/>
                </a:solidFill>
              </a:rPr>
              <a:t>2</a:t>
            </a:r>
            <a:r>
              <a:rPr lang="en-US" dirty="0" smtClean="0">
                <a:solidFill>
                  <a:srgbClr val="00B0F0"/>
                </a:solidFill>
              </a:rPr>
              <a:t>, 	and carbonates)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488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Hydrated Compounds Question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What is the ionic compound or salt to which water is attached?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Identify the ionic compound (salt) and name according to the rules discussed under ionic nomenclature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477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Hydrated Compounds – Question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How many waters are attached to EACH formula unit of the ionic compound or salt?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	</a:t>
            </a:r>
            <a:r>
              <a:rPr lang="en-US" dirty="0" smtClean="0">
                <a:solidFill>
                  <a:srgbClr val="00B0F0"/>
                </a:solidFill>
              </a:rPr>
              <a:t>Look at the numerical coefficient of water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4000" dirty="0" smtClean="0">
                <a:solidFill>
                  <a:srgbClr val="00B0F0"/>
                </a:solidFill>
              </a:rPr>
              <a:t>Attach a prefix to the term “–hydrate” to indicate the number of waters present per formula unit.</a:t>
            </a:r>
            <a:endParaRPr lang="en-US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60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Prefixes to attach to hydrate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B0F0"/>
                </a:solidFill>
              </a:rPr>
              <a:t>Prefixes to attach to hydrate in indicating waters per formula unit.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Mono-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Di-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Tri-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Tetra-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B0F0"/>
                </a:solidFill>
              </a:rPr>
              <a:t>Penta</a:t>
            </a:r>
            <a:r>
              <a:rPr lang="en-US" dirty="0" smtClean="0">
                <a:solidFill>
                  <a:srgbClr val="00B0F0"/>
                </a:solidFill>
              </a:rPr>
              <a:t>-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B0F0"/>
                </a:solidFill>
              </a:rPr>
              <a:t>Hexa</a:t>
            </a:r>
            <a:r>
              <a:rPr lang="en-US" dirty="0" smtClean="0">
                <a:solidFill>
                  <a:srgbClr val="00B0F0"/>
                </a:solidFill>
              </a:rPr>
              <a:t>-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B0F0"/>
                </a:solidFill>
              </a:rPr>
              <a:t>Hepta</a:t>
            </a:r>
            <a:r>
              <a:rPr lang="en-US" dirty="0" smtClean="0">
                <a:solidFill>
                  <a:srgbClr val="00B0F0"/>
                </a:solidFill>
              </a:rPr>
              <a:t>-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B0F0"/>
                </a:solidFill>
              </a:rPr>
              <a:t>Octa</a:t>
            </a:r>
            <a:r>
              <a:rPr lang="en-US" dirty="0" smtClean="0">
                <a:solidFill>
                  <a:srgbClr val="00B0F0"/>
                </a:solidFill>
              </a:rPr>
              <a:t>-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Nona-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B0F0"/>
                </a:solidFill>
              </a:rPr>
              <a:t>Deca</a:t>
            </a:r>
            <a:r>
              <a:rPr lang="en-US" dirty="0" smtClean="0">
                <a:solidFill>
                  <a:srgbClr val="00B0F0"/>
                </a:solidFill>
              </a:rPr>
              <a:t>-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371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the Compounds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Inorganic acids – these compounds contain hydrogen available for donation in a chemical reaction; their formulas generally start with H (hydrogen) and are followed by a nonmetal or polyatomic anion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Hydrated compounds – these compounds appear as a salt or ionic compound with water molecules attached; meaning there is a dot (•), possibly a numerical coefficient, and the formula of water, H</a:t>
            </a:r>
            <a:r>
              <a:rPr lang="en-US" baseline="-25000" dirty="0" smtClean="0">
                <a:solidFill>
                  <a:srgbClr val="00B0F0"/>
                </a:solidFill>
              </a:rPr>
              <a:t>2</a:t>
            </a:r>
            <a:r>
              <a:rPr lang="en-US" dirty="0" smtClean="0">
                <a:solidFill>
                  <a:srgbClr val="00B0F0"/>
                </a:solidFill>
              </a:rPr>
              <a:t>O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216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Ionic Compound - Question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What is the positive ion?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	</a:t>
            </a:r>
            <a:r>
              <a:rPr lang="en-US" dirty="0" smtClean="0">
                <a:solidFill>
                  <a:srgbClr val="00B0F0"/>
                </a:solidFill>
              </a:rPr>
              <a:t>Metal from Group 1 (IA), Group 2 (IIA), 	Group 13 (IIIA) {first three elements} or Zn, 	Cd, or Ag?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	A metal </a:t>
            </a:r>
            <a:r>
              <a:rPr lang="en-US" b="1" u="sng" dirty="0" smtClean="0">
                <a:solidFill>
                  <a:srgbClr val="00B0F0"/>
                </a:solidFill>
              </a:rPr>
              <a:t>not found </a:t>
            </a:r>
            <a:r>
              <a:rPr lang="en-US" dirty="0" smtClean="0">
                <a:solidFill>
                  <a:srgbClr val="00B0F0"/>
                </a:solidFill>
              </a:rPr>
              <a:t>in Group 1 (IA), Group 2 	(IIA), Group 13 (IIIA) {first three elements} or 	Zn, Cd, Ag?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	A positive polyatomic ion?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86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Positive 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For metals from Group 1 (IA), Group 2 (IIA), or 	Group 13 (IIIA) {first three elements} Zn, 	Cd, or Ag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	</a:t>
            </a:r>
            <a:r>
              <a:rPr lang="en-US" sz="4800" dirty="0" smtClean="0">
                <a:solidFill>
                  <a:srgbClr val="00B0F0"/>
                </a:solidFill>
              </a:rPr>
              <a:t>Write the name of the 	metallic element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687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Positive 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For metals </a:t>
            </a:r>
            <a:r>
              <a:rPr lang="en-US" b="1" dirty="0" smtClean="0">
                <a:solidFill>
                  <a:srgbClr val="00B0F0"/>
                </a:solidFill>
              </a:rPr>
              <a:t>NOT</a:t>
            </a:r>
            <a:r>
              <a:rPr lang="en-US" dirty="0" smtClean="0">
                <a:solidFill>
                  <a:srgbClr val="00B0F0"/>
                </a:solidFill>
              </a:rPr>
              <a:t> found in Group 1 (IA), Group 2 (IIA), Group 13 (IIIA) {first three elements} or Zn, Cd, Ag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Traditional name – apply an “-</a:t>
            </a:r>
            <a:r>
              <a:rPr lang="en-US" dirty="0" err="1" smtClean="0">
                <a:solidFill>
                  <a:srgbClr val="00B0F0"/>
                </a:solidFill>
              </a:rPr>
              <a:t>ic</a:t>
            </a:r>
            <a:r>
              <a:rPr lang="en-US" dirty="0" smtClean="0">
                <a:solidFill>
                  <a:srgbClr val="00B0F0"/>
                </a:solidFill>
              </a:rPr>
              <a:t>” suffix to the ion of greater charge and an “-</a:t>
            </a:r>
            <a:r>
              <a:rPr lang="en-US" dirty="0" err="1" smtClean="0">
                <a:solidFill>
                  <a:srgbClr val="00B0F0"/>
                </a:solidFill>
              </a:rPr>
              <a:t>ous</a:t>
            </a:r>
            <a:r>
              <a:rPr lang="en-US" dirty="0" smtClean="0">
                <a:solidFill>
                  <a:srgbClr val="00B0F0"/>
                </a:solidFill>
              </a:rPr>
              <a:t>” suffix to the ion of lesser charge.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Stock System name – place a Roman numeral in parentheses, ( ), immediately after the element’s name. The Roman numeral indicates the charge on the metal ion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in that compound.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64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Identifying the Charge on the </a:t>
            </a:r>
            <a:r>
              <a:rPr lang="en-US" dirty="0" err="1" smtClean="0"/>
              <a:t>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In order to apply the Stock or traditional name, the charge on the metallic </a:t>
            </a:r>
            <a:r>
              <a:rPr lang="en-US" dirty="0" err="1" smtClean="0">
                <a:solidFill>
                  <a:srgbClr val="00B0F0"/>
                </a:solidFill>
              </a:rPr>
              <a:t>cation</a:t>
            </a:r>
            <a:r>
              <a:rPr lang="en-US" dirty="0" smtClean="0">
                <a:solidFill>
                  <a:srgbClr val="00B0F0"/>
                </a:solidFill>
              </a:rPr>
              <a:t> must be determined.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How????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	</a:t>
            </a:r>
            <a:r>
              <a:rPr lang="en-US" dirty="0" smtClean="0">
                <a:solidFill>
                  <a:srgbClr val="00B0F0"/>
                </a:solidFill>
              </a:rPr>
              <a:t>1) Determine total negative charge in 	formula of the compound 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	</a:t>
            </a:r>
            <a:r>
              <a:rPr lang="en-US" dirty="0" smtClean="0">
                <a:solidFill>
                  <a:srgbClr val="00B0F0"/>
                </a:solidFill>
              </a:rPr>
              <a:t>2) Recognize, there is equal positive charge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	</a:t>
            </a:r>
            <a:r>
              <a:rPr lang="en-US" dirty="0" smtClean="0">
                <a:solidFill>
                  <a:srgbClr val="00B0F0"/>
                </a:solidFill>
              </a:rPr>
              <a:t>3) Divide the positive charge by number of 	metal ions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64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Positive 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For polyatomic </a:t>
            </a:r>
            <a:r>
              <a:rPr lang="en-US" sz="3600" dirty="0" err="1" smtClean="0">
                <a:solidFill>
                  <a:srgbClr val="00B0F0"/>
                </a:solidFill>
              </a:rPr>
              <a:t>cations</a:t>
            </a:r>
            <a:endParaRPr lang="en-US" sz="36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     </a:t>
            </a:r>
            <a:r>
              <a:rPr lang="en-US" sz="4000" dirty="0" smtClean="0">
                <a:solidFill>
                  <a:srgbClr val="00B0F0"/>
                </a:solidFill>
              </a:rPr>
              <a:t>Write the polyatomic ion’s name</a:t>
            </a:r>
            <a:endParaRPr lang="en-US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04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996</Words>
  <Application>Microsoft Office PowerPoint</Application>
  <PresentationFormat>On-screen Show (4:3)</PresentationFormat>
  <Paragraphs>178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How to Name Chemical Compounds</vt:lpstr>
      <vt:lpstr>Question #1</vt:lpstr>
      <vt:lpstr>Identifying the Compounds</vt:lpstr>
      <vt:lpstr>Identifying the Compounds</vt:lpstr>
      <vt:lpstr>Ionic Compound - Question #1</vt:lpstr>
      <vt:lpstr>Naming Positive Ions</vt:lpstr>
      <vt:lpstr>Naming Positive Ions</vt:lpstr>
      <vt:lpstr>Identifying the Charge on the Cation</vt:lpstr>
      <vt:lpstr>Naming Positive Ions </vt:lpstr>
      <vt:lpstr>Ionic Compounds - Question #2</vt:lpstr>
      <vt:lpstr>Naming Negative Ions</vt:lpstr>
      <vt:lpstr>Molecular Compound – Question #1</vt:lpstr>
      <vt:lpstr>Traditional Naming of Molecular Compounds</vt:lpstr>
      <vt:lpstr>A Reminder </vt:lpstr>
      <vt:lpstr>Stock System Name of Molecular Compounds</vt:lpstr>
      <vt:lpstr>Molecular Naming Confusion…..</vt:lpstr>
      <vt:lpstr>Organic Compounds</vt:lpstr>
      <vt:lpstr>Prefixes are determined based upon number of carbon atoms </vt:lpstr>
      <vt:lpstr>Naming Alkanes</vt:lpstr>
      <vt:lpstr>Naming Alkenes</vt:lpstr>
      <vt:lpstr>Naming Alkenes</vt:lpstr>
      <vt:lpstr>Naming Alkynes</vt:lpstr>
      <vt:lpstr>Naming Alkynes</vt:lpstr>
      <vt:lpstr>Naming Alcohols</vt:lpstr>
      <vt:lpstr>Naming Alcohols</vt:lpstr>
      <vt:lpstr>Acids – Question #1</vt:lpstr>
      <vt:lpstr>Binary or Non-oxyacids Acids</vt:lpstr>
      <vt:lpstr>Naming an Oxyacid</vt:lpstr>
      <vt:lpstr>What about - ic and – ous?</vt:lpstr>
      <vt:lpstr>Hydrated Compounds Question #1</vt:lpstr>
      <vt:lpstr>Hydrated Compounds – Question #2</vt:lpstr>
      <vt:lpstr>Prefixes to attach to hydrate</vt:lpstr>
    </vt:vector>
  </TitlesOfParts>
  <Company>Owen J Roberts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Garman, Eric</dc:creator>
  <cp:lastModifiedBy>Garman, Eric</cp:lastModifiedBy>
  <cp:revision>58</cp:revision>
  <dcterms:created xsi:type="dcterms:W3CDTF">2013-05-14T10:43:23Z</dcterms:created>
  <dcterms:modified xsi:type="dcterms:W3CDTF">2014-03-18T11:28:09Z</dcterms:modified>
</cp:coreProperties>
</file>