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3" r:id="rId5"/>
    <p:sldId id="258" r:id="rId6"/>
    <p:sldId id="259" r:id="rId7"/>
    <p:sldId id="265" r:id="rId8"/>
    <p:sldId id="260" r:id="rId9"/>
    <p:sldId id="261" r:id="rId10"/>
    <p:sldId id="262" r:id="rId11"/>
    <p:sldId id="266" r:id="rId12"/>
    <p:sldId id="267" r:id="rId13"/>
    <p:sldId id="268" r:id="rId14"/>
    <p:sldId id="276" r:id="rId15"/>
    <p:sldId id="269" r:id="rId16"/>
    <p:sldId id="270" r:id="rId17"/>
    <p:sldId id="271" r:id="rId18"/>
    <p:sldId id="272" r:id="rId19"/>
    <p:sldId id="273" r:id="rId20"/>
    <p:sldId id="274" r:id="rId21"/>
    <p:sldId id="275" r:id="rId22"/>
    <p:sldId id="277" r:id="rId23"/>
    <p:sldId id="278" r:id="rId24"/>
    <p:sldId id="279" r:id="rId25"/>
    <p:sldId id="280" r:id="rId26"/>
    <p:sldId id="301" r:id="rId27"/>
    <p:sldId id="281" r:id="rId28"/>
    <p:sldId id="282" r:id="rId29"/>
    <p:sldId id="283" r:id="rId30"/>
    <p:sldId id="284" r:id="rId31"/>
    <p:sldId id="285" r:id="rId32"/>
    <p:sldId id="286" r:id="rId33"/>
    <p:sldId id="288" r:id="rId34"/>
    <p:sldId id="287"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2" r:id="rId48"/>
    <p:sldId id="303" r:id="rId49"/>
    <p:sldId id="304" r:id="rId50"/>
    <p:sldId id="305" r:id="rId51"/>
    <p:sldId id="306" r:id="rId52"/>
    <p:sldId id="307" r:id="rId53"/>
    <p:sldId id="308" r:id="rId54"/>
    <p:sldId id="309" r:id="rId55"/>
    <p:sldId id="311" r:id="rId56"/>
    <p:sldId id="312" r:id="rId57"/>
    <p:sldId id="313" r:id="rId58"/>
    <p:sldId id="314" r:id="rId59"/>
    <p:sldId id="315" r:id="rId60"/>
    <p:sldId id="316" r:id="rId61"/>
    <p:sldId id="317" r:id="rId62"/>
    <p:sldId id="318" r:id="rId63"/>
    <p:sldId id="321" r:id="rId64"/>
    <p:sldId id="319" r:id="rId65"/>
    <p:sldId id="320" r:id="rId66"/>
    <p:sldId id="322" r:id="rId67"/>
    <p:sldId id="323" r:id="rId68"/>
    <p:sldId id="324" r:id="rId69"/>
    <p:sldId id="325" r:id="rId70"/>
    <p:sldId id="331" r:id="rId71"/>
    <p:sldId id="327" r:id="rId72"/>
    <p:sldId id="328" r:id="rId73"/>
    <p:sldId id="329" r:id="rId74"/>
    <p:sldId id="330"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121155-3C5A-433A-95E0-16738C1CA3C5}"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54E1-23A2-4812-AFC4-C1D4E7E73BC3}" type="slidenum">
              <a:rPr lang="en-US" smtClean="0"/>
              <a:t>‹#›</a:t>
            </a:fld>
            <a:endParaRPr lang="en-US"/>
          </a:p>
        </p:txBody>
      </p:sp>
    </p:spTree>
    <p:extLst>
      <p:ext uri="{BB962C8B-B14F-4D97-AF65-F5344CB8AC3E}">
        <p14:creationId xmlns:p14="http://schemas.microsoft.com/office/powerpoint/2010/main" val="429081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21155-3C5A-433A-95E0-16738C1CA3C5}"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54E1-23A2-4812-AFC4-C1D4E7E73BC3}" type="slidenum">
              <a:rPr lang="en-US" smtClean="0"/>
              <a:t>‹#›</a:t>
            </a:fld>
            <a:endParaRPr lang="en-US"/>
          </a:p>
        </p:txBody>
      </p:sp>
    </p:spTree>
    <p:extLst>
      <p:ext uri="{BB962C8B-B14F-4D97-AF65-F5344CB8AC3E}">
        <p14:creationId xmlns:p14="http://schemas.microsoft.com/office/powerpoint/2010/main" val="264344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21155-3C5A-433A-95E0-16738C1CA3C5}"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54E1-23A2-4812-AFC4-C1D4E7E73BC3}" type="slidenum">
              <a:rPr lang="en-US" smtClean="0"/>
              <a:t>‹#›</a:t>
            </a:fld>
            <a:endParaRPr lang="en-US"/>
          </a:p>
        </p:txBody>
      </p:sp>
    </p:spTree>
    <p:extLst>
      <p:ext uri="{BB962C8B-B14F-4D97-AF65-F5344CB8AC3E}">
        <p14:creationId xmlns:p14="http://schemas.microsoft.com/office/powerpoint/2010/main" val="110423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21155-3C5A-433A-95E0-16738C1CA3C5}"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54E1-23A2-4812-AFC4-C1D4E7E73BC3}" type="slidenum">
              <a:rPr lang="en-US" smtClean="0"/>
              <a:t>‹#›</a:t>
            </a:fld>
            <a:endParaRPr lang="en-US"/>
          </a:p>
        </p:txBody>
      </p:sp>
    </p:spTree>
    <p:extLst>
      <p:ext uri="{BB962C8B-B14F-4D97-AF65-F5344CB8AC3E}">
        <p14:creationId xmlns:p14="http://schemas.microsoft.com/office/powerpoint/2010/main" val="190171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121155-3C5A-433A-95E0-16738C1CA3C5}"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54E1-23A2-4812-AFC4-C1D4E7E73BC3}" type="slidenum">
              <a:rPr lang="en-US" smtClean="0"/>
              <a:t>‹#›</a:t>
            </a:fld>
            <a:endParaRPr lang="en-US"/>
          </a:p>
        </p:txBody>
      </p:sp>
    </p:spTree>
    <p:extLst>
      <p:ext uri="{BB962C8B-B14F-4D97-AF65-F5344CB8AC3E}">
        <p14:creationId xmlns:p14="http://schemas.microsoft.com/office/powerpoint/2010/main" val="125106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121155-3C5A-433A-95E0-16738C1CA3C5}" type="datetimeFigureOut">
              <a:rPr lang="en-US" smtClean="0"/>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254E1-23A2-4812-AFC4-C1D4E7E73BC3}" type="slidenum">
              <a:rPr lang="en-US" smtClean="0"/>
              <a:t>‹#›</a:t>
            </a:fld>
            <a:endParaRPr lang="en-US"/>
          </a:p>
        </p:txBody>
      </p:sp>
    </p:spTree>
    <p:extLst>
      <p:ext uri="{BB962C8B-B14F-4D97-AF65-F5344CB8AC3E}">
        <p14:creationId xmlns:p14="http://schemas.microsoft.com/office/powerpoint/2010/main" val="218374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121155-3C5A-433A-95E0-16738C1CA3C5}" type="datetimeFigureOut">
              <a:rPr lang="en-US" smtClean="0"/>
              <a:t>4/26/2013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B254E1-23A2-4812-AFC4-C1D4E7E73BC3}" type="slidenum">
              <a:rPr lang="en-US" smtClean="0"/>
              <a:t>‹#›</a:t>
            </a:fld>
            <a:endParaRPr lang="en-US"/>
          </a:p>
        </p:txBody>
      </p:sp>
    </p:spTree>
    <p:extLst>
      <p:ext uri="{BB962C8B-B14F-4D97-AF65-F5344CB8AC3E}">
        <p14:creationId xmlns:p14="http://schemas.microsoft.com/office/powerpoint/2010/main" val="3658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21155-3C5A-433A-95E0-16738C1CA3C5}" type="datetimeFigureOut">
              <a:rPr lang="en-US" smtClean="0"/>
              <a:t>4/26/2013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254E1-23A2-4812-AFC4-C1D4E7E73BC3}" type="slidenum">
              <a:rPr lang="en-US" smtClean="0"/>
              <a:t>‹#›</a:t>
            </a:fld>
            <a:endParaRPr lang="en-US"/>
          </a:p>
        </p:txBody>
      </p:sp>
    </p:spTree>
    <p:extLst>
      <p:ext uri="{BB962C8B-B14F-4D97-AF65-F5344CB8AC3E}">
        <p14:creationId xmlns:p14="http://schemas.microsoft.com/office/powerpoint/2010/main" val="406698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21155-3C5A-433A-95E0-16738C1CA3C5}" type="datetimeFigureOut">
              <a:rPr lang="en-US" smtClean="0"/>
              <a:t>4/26/2013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B254E1-23A2-4812-AFC4-C1D4E7E73BC3}" type="slidenum">
              <a:rPr lang="en-US" smtClean="0"/>
              <a:t>‹#›</a:t>
            </a:fld>
            <a:endParaRPr lang="en-US"/>
          </a:p>
        </p:txBody>
      </p:sp>
    </p:spTree>
    <p:extLst>
      <p:ext uri="{BB962C8B-B14F-4D97-AF65-F5344CB8AC3E}">
        <p14:creationId xmlns:p14="http://schemas.microsoft.com/office/powerpoint/2010/main" val="933570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21155-3C5A-433A-95E0-16738C1CA3C5}" type="datetimeFigureOut">
              <a:rPr lang="en-US" smtClean="0"/>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254E1-23A2-4812-AFC4-C1D4E7E73BC3}" type="slidenum">
              <a:rPr lang="en-US" smtClean="0"/>
              <a:t>‹#›</a:t>
            </a:fld>
            <a:endParaRPr lang="en-US"/>
          </a:p>
        </p:txBody>
      </p:sp>
    </p:spTree>
    <p:extLst>
      <p:ext uri="{BB962C8B-B14F-4D97-AF65-F5344CB8AC3E}">
        <p14:creationId xmlns:p14="http://schemas.microsoft.com/office/powerpoint/2010/main" val="1983734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21155-3C5A-433A-95E0-16738C1CA3C5}" type="datetimeFigureOut">
              <a:rPr lang="en-US" smtClean="0"/>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254E1-23A2-4812-AFC4-C1D4E7E73BC3}" type="slidenum">
              <a:rPr lang="en-US" smtClean="0"/>
              <a:t>‹#›</a:t>
            </a:fld>
            <a:endParaRPr lang="en-US"/>
          </a:p>
        </p:txBody>
      </p:sp>
    </p:spTree>
    <p:extLst>
      <p:ext uri="{BB962C8B-B14F-4D97-AF65-F5344CB8AC3E}">
        <p14:creationId xmlns:p14="http://schemas.microsoft.com/office/powerpoint/2010/main" val="306024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21155-3C5A-433A-95E0-16738C1CA3C5}" type="datetimeFigureOut">
              <a:rPr lang="en-US" smtClean="0"/>
              <a:t>4/26/2013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254E1-23A2-4812-AFC4-C1D4E7E73BC3}" type="slidenum">
              <a:rPr lang="en-US" smtClean="0"/>
              <a:t>‹#›</a:t>
            </a:fld>
            <a:endParaRPr lang="en-US"/>
          </a:p>
        </p:txBody>
      </p:sp>
    </p:spTree>
    <p:extLst>
      <p:ext uri="{BB962C8B-B14F-4D97-AF65-F5344CB8AC3E}">
        <p14:creationId xmlns:p14="http://schemas.microsoft.com/office/powerpoint/2010/main" val="3532067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90599"/>
          </a:xfrm>
        </p:spPr>
        <p:txBody>
          <a:bodyPr/>
          <a:lstStyle/>
          <a:p>
            <a:r>
              <a:rPr lang="en-US" dirty="0" smtClean="0"/>
              <a:t>Periodic Table</a:t>
            </a:r>
            <a:endParaRPr lang="en-US" dirty="0"/>
          </a:p>
        </p:txBody>
      </p:sp>
      <p:sp>
        <p:nvSpPr>
          <p:cNvPr id="3" name="Subtitle 2"/>
          <p:cNvSpPr>
            <a:spLocks noGrp="1"/>
          </p:cNvSpPr>
          <p:nvPr>
            <p:ph type="subTitle" idx="1"/>
          </p:nvPr>
        </p:nvSpPr>
        <p:spPr>
          <a:xfrm>
            <a:off x="685800" y="1371600"/>
            <a:ext cx="7772400" cy="4267200"/>
          </a:xfrm>
          <a:solidFill>
            <a:srgbClr val="FFC000"/>
          </a:solidFill>
        </p:spPr>
        <p:txBody>
          <a:bodyPr/>
          <a:lstStyle/>
          <a:p>
            <a:r>
              <a:rPr lang="en-US" dirty="0" smtClean="0">
                <a:solidFill>
                  <a:schemeClr val="tx2">
                    <a:lumMod val="75000"/>
                  </a:schemeClr>
                </a:solidFill>
              </a:rPr>
              <a:t>The Periodic Table of the Elements is the chemist’s friend. It is an extremely useful tool.  </a:t>
            </a:r>
          </a:p>
          <a:p>
            <a:r>
              <a:rPr lang="en-US" dirty="0" smtClean="0">
                <a:solidFill>
                  <a:schemeClr val="tx2">
                    <a:lumMod val="75000"/>
                  </a:schemeClr>
                </a:solidFill>
              </a:rPr>
              <a:t>Based upon its trends, we can make many predictions in regard to element behavior and to some extent physical properties.</a:t>
            </a:r>
            <a:endParaRPr lang="en-US" dirty="0">
              <a:solidFill>
                <a:schemeClr val="tx2">
                  <a:lumMod val="75000"/>
                </a:schemeClr>
              </a:solidFill>
            </a:endParaRPr>
          </a:p>
        </p:txBody>
      </p:sp>
    </p:spTree>
    <p:extLst>
      <p:ext uri="{BB962C8B-B14F-4D97-AF65-F5344CB8AC3E}">
        <p14:creationId xmlns:p14="http://schemas.microsoft.com/office/powerpoint/2010/main" val="3574928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Octaves is Disregarded</a:t>
            </a:r>
            <a:endParaRPr lang="en-US" dirty="0"/>
          </a:p>
        </p:txBody>
      </p:sp>
      <p:sp>
        <p:nvSpPr>
          <p:cNvPr id="3" name="Content Placeholder 2"/>
          <p:cNvSpPr>
            <a:spLocks noGrp="1"/>
          </p:cNvSpPr>
          <p:nvPr>
            <p:ph idx="1"/>
          </p:nvPr>
        </p:nvSpPr>
        <p:spPr>
          <a:solidFill>
            <a:srgbClr val="FFC000"/>
          </a:solidFill>
        </p:spPr>
        <p:txBody>
          <a:bodyPr/>
          <a:lstStyle/>
          <a:p>
            <a:pPr marL="0" indent="0">
              <a:buNone/>
            </a:pPr>
            <a:r>
              <a:rPr lang="en-US" dirty="0">
                <a:solidFill>
                  <a:schemeClr val="tx2">
                    <a:lumMod val="75000"/>
                  </a:schemeClr>
                </a:solidFill>
              </a:rPr>
              <a:t>Newlands' Law of octaves failed for the following reasons :</a:t>
            </a:r>
            <a:endParaRPr lang="en-US" dirty="0" smtClean="0">
              <a:solidFill>
                <a:schemeClr val="tx2">
                  <a:lumMod val="75000"/>
                </a:schemeClr>
              </a:solidFill>
            </a:endParaRPr>
          </a:p>
          <a:p>
            <a:pPr marL="0" indent="0">
              <a:buNone/>
            </a:pPr>
            <a:r>
              <a:rPr lang="en-US" dirty="0" smtClean="0">
                <a:solidFill>
                  <a:schemeClr val="tx2">
                    <a:lumMod val="75000"/>
                  </a:schemeClr>
                </a:solidFill>
              </a:rPr>
              <a:t>	1</a:t>
            </a:r>
            <a:r>
              <a:rPr lang="en-US" dirty="0">
                <a:solidFill>
                  <a:schemeClr val="tx2">
                    <a:lumMod val="75000"/>
                  </a:schemeClr>
                </a:solidFill>
              </a:rPr>
              <a:t>. It was not valid for elements that had </a:t>
            </a:r>
            <a:r>
              <a:rPr lang="en-US" dirty="0" smtClean="0">
                <a:solidFill>
                  <a:schemeClr val="tx2">
                    <a:lumMod val="75000"/>
                  </a:schemeClr>
                </a:solidFill>
              </a:rPr>
              <a:t>	atomic </a:t>
            </a:r>
            <a:r>
              <a:rPr lang="en-US" dirty="0">
                <a:solidFill>
                  <a:schemeClr val="tx2">
                    <a:lumMod val="75000"/>
                  </a:schemeClr>
                </a:solidFill>
              </a:rPr>
              <a:t>masses higher than Ca.</a:t>
            </a:r>
            <a:br>
              <a:rPr lang="en-US" dirty="0">
                <a:solidFill>
                  <a:schemeClr val="tx2">
                    <a:lumMod val="75000"/>
                  </a:schemeClr>
                </a:solidFill>
              </a:rPr>
            </a:br>
            <a:r>
              <a:rPr lang="en-US" dirty="0" smtClean="0">
                <a:solidFill>
                  <a:schemeClr val="tx2">
                    <a:lumMod val="75000"/>
                  </a:schemeClr>
                </a:solidFill>
              </a:rPr>
              <a:t>	2</a:t>
            </a:r>
            <a:r>
              <a:rPr lang="en-US" dirty="0">
                <a:solidFill>
                  <a:schemeClr val="tx2">
                    <a:lumMod val="75000"/>
                  </a:schemeClr>
                </a:solidFill>
              </a:rPr>
              <a:t>. When more elements were discovered, </a:t>
            </a:r>
            <a:r>
              <a:rPr lang="en-US" dirty="0" smtClean="0">
                <a:solidFill>
                  <a:schemeClr val="tx2">
                    <a:lumMod val="75000"/>
                  </a:schemeClr>
                </a:solidFill>
              </a:rPr>
              <a:t>	such </a:t>
            </a:r>
            <a:r>
              <a:rPr lang="en-US" dirty="0">
                <a:solidFill>
                  <a:schemeClr val="tx2">
                    <a:lumMod val="75000"/>
                  </a:schemeClr>
                </a:solidFill>
              </a:rPr>
              <a:t>as elements from the noble gases </a:t>
            </a:r>
            <a:r>
              <a:rPr lang="en-US" dirty="0" smtClean="0">
                <a:solidFill>
                  <a:schemeClr val="tx2">
                    <a:lumMod val="75000"/>
                  </a:schemeClr>
                </a:solidFill>
              </a:rPr>
              <a:t>	such </a:t>
            </a:r>
            <a:r>
              <a:rPr lang="en-US" dirty="0">
                <a:solidFill>
                  <a:schemeClr val="tx2">
                    <a:lumMod val="75000"/>
                  </a:schemeClr>
                </a:solidFill>
              </a:rPr>
              <a:t>as He, Ne, </a:t>
            </a:r>
            <a:r>
              <a:rPr lang="en-US" dirty="0" err="1">
                <a:solidFill>
                  <a:schemeClr val="tx2">
                    <a:lumMod val="75000"/>
                  </a:schemeClr>
                </a:solidFill>
              </a:rPr>
              <a:t>Ar</a:t>
            </a:r>
            <a:r>
              <a:rPr lang="en-US" dirty="0">
                <a:solidFill>
                  <a:schemeClr val="tx2">
                    <a:lumMod val="75000"/>
                  </a:schemeClr>
                </a:solidFill>
              </a:rPr>
              <a:t>, they could not be </a:t>
            </a:r>
            <a:r>
              <a:rPr lang="en-US" dirty="0" smtClean="0">
                <a:solidFill>
                  <a:schemeClr val="tx2">
                    <a:lumMod val="75000"/>
                  </a:schemeClr>
                </a:solidFill>
              </a:rPr>
              <a:t>	accommodated </a:t>
            </a:r>
            <a:r>
              <a:rPr lang="en-US" dirty="0">
                <a:solidFill>
                  <a:schemeClr val="tx2">
                    <a:lumMod val="75000"/>
                  </a:schemeClr>
                </a:solidFill>
              </a:rPr>
              <a:t>in his table.</a:t>
            </a:r>
            <a:endParaRPr lang="en-US" dirty="0" smtClean="0">
              <a:solidFill>
                <a:schemeClr val="tx2">
                  <a:lumMod val="75000"/>
                </a:schemeClr>
              </a:solidFill>
            </a:endParaRPr>
          </a:p>
          <a:p>
            <a:pPr marL="0" indent="0">
              <a:buNone/>
            </a:pPr>
            <a:endParaRPr lang="en-US" dirty="0"/>
          </a:p>
        </p:txBody>
      </p:sp>
    </p:spTree>
    <p:extLst>
      <p:ext uri="{BB962C8B-B14F-4D97-AF65-F5344CB8AC3E}">
        <p14:creationId xmlns:p14="http://schemas.microsoft.com/office/powerpoint/2010/main" val="51869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Elements Discovered</a:t>
            </a:r>
            <a:endParaRPr lang="en-US" dirty="0"/>
          </a:p>
        </p:txBody>
      </p:sp>
      <p:sp>
        <p:nvSpPr>
          <p:cNvPr id="3" name="Content Placeholder 2"/>
          <p:cNvSpPr>
            <a:spLocks noGrp="1"/>
          </p:cNvSpPr>
          <p:nvPr>
            <p:ph idx="1"/>
          </p:nvPr>
        </p:nvSpPr>
        <p:spPr>
          <a:solidFill>
            <a:srgbClr val="FFC000"/>
          </a:solidFill>
        </p:spPr>
        <p:txBody>
          <a:bodyPr/>
          <a:lstStyle/>
          <a:p>
            <a:pPr marL="0" indent="0">
              <a:buNone/>
            </a:pPr>
            <a:r>
              <a:rPr lang="en-US" dirty="0" smtClean="0">
                <a:solidFill>
                  <a:schemeClr val="tx2">
                    <a:lumMod val="75000"/>
                  </a:schemeClr>
                </a:solidFill>
              </a:rPr>
              <a:t>As chemical techniques were developed to “refine” ores and obtain or isolate their elements, more elements were discovered.</a:t>
            </a: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	1800</a:t>
            </a:r>
            <a:r>
              <a:rPr lang="en-US" dirty="0">
                <a:solidFill>
                  <a:schemeClr val="tx2">
                    <a:lumMod val="75000"/>
                  </a:schemeClr>
                </a:solidFill>
              </a:rPr>
              <a:t>: </a:t>
            </a:r>
            <a:r>
              <a:rPr lang="en-US" dirty="0" smtClean="0">
                <a:solidFill>
                  <a:schemeClr val="tx2">
                    <a:lumMod val="75000"/>
                  </a:schemeClr>
                </a:solidFill>
              </a:rPr>
              <a:t>~ 31 </a:t>
            </a:r>
            <a:r>
              <a:rPr lang="en-US" dirty="0">
                <a:solidFill>
                  <a:schemeClr val="tx2">
                    <a:lumMod val="75000"/>
                  </a:schemeClr>
                </a:solidFill>
              </a:rPr>
              <a:t>elements identified </a:t>
            </a:r>
          </a:p>
          <a:p>
            <a:pPr marL="0" indent="0">
              <a:buNone/>
            </a:pPr>
            <a:r>
              <a:rPr lang="en-US" dirty="0" smtClean="0">
                <a:solidFill>
                  <a:schemeClr val="tx2">
                    <a:lumMod val="75000"/>
                  </a:schemeClr>
                </a:solidFill>
              </a:rPr>
              <a:t>	1865</a:t>
            </a:r>
            <a:r>
              <a:rPr lang="en-US" dirty="0">
                <a:solidFill>
                  <a:schemeClr val="tx2">
                    <a:lumMod val="75000"/>
                  </a:schemeClr>
                </a:solidFill>
              </a:rPr>
              <a:t>: </a:t>
            </a:r>
            <a:r>
              <a:rPr lang="en-US" dirty="0" smtClean="0">
                <a:solidFill>
                  <a:schemeClr val="tx2">
                    <a:lumMod val="75000"/>
                  </a:schemeClr>
                </a:solidFill>
              </a:rPr>
              <a:t>~ 63 </a:t>
            </a:r>
            <a:r>
              <a:rPr lang="en-US" dirty="0">
                <a:solidFill>
                  <a:schemeClr val="tx2">
                    <a:lumMod val="75000"/>
                  </a:schemeClr>
                </a:solidFill>
              </a:rPr>
              <a:t>elements identified </a:t>
            </a:r>
          </a:p>
          <a:p>
            <a:pPr marL="0" indent="0">
              <a:buNone/>
            </a:pPr>
            <a:endParaRPr lang="en-US" dirty="0"/>
          </a:p>
        </p:txBody>
      </p:sp>
    </p:spTree>
    <p:extLst>
      <p:ext uri="{BB962C8B-B14F-4D97-AF65-F5344CB8AC3E}">
        <p14:creationId xmlns:p14="http://schemas.microsoft.com/office/powerpoint/2010/main" val="3704173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Mendeleev and Meyer</a:t>
            </a:r>
            <a:endParaRPr lang="en-US" dirty="0"/>
          </a:p>
        </p:txBody>
      </p:sp>
      <p:sp>
        <p:nvSpPr>
          <p:cNvPr id="3" name="Content Placeholder 2"/>
          <p:cNvSpPr>
            <a:spLocks noGrp="1"/>
          </p:cNvSpPr>
          <p:nvPr>
            <p:ph idx="1"/>
          </p:nvPr>
        </p:nvSpPr>
        <p:spPr>
          <a:solidFill>
            <a:srgbClr val="FFC000"/>
          </a:solidFill>
        </p:spPr>
        <p:txBody>
          <a:bodyPr/>
          <a:lstStyle/>
          <a:p>
            <a:pPr marL="0" indent="0">
              <a:buNone/>
            </a:pPr>
            <a:r>
              <a:rPr lang="en-US" dirty="0">
                <a:solidFill>
                  <a:schemeClr val="tx2">
                    <a:lumMod val="75000"/>
                  </a:schemeClr>
                </a:solidFill>
              </a:rPr>
              <a:t>Dmitri </a:t>
            </a:r>
            <a:r>
              <a:rPr lang="en-US" dirty="0" smtClean="0">
                <a:solidFill>
                  <a:schemeClr val="tx2">
                    <a:lumMod val="75000"/>
                  </a:schemeClr>
                </a:solidFill>
              </a:rPr>
              <a:t>Mendeleev (1834 – 1907) </a:t>
            </a:r>
            <a:r>
              <a:rPr lang="en-US" dirty="0">
                <a:solidFill>
                  <a:schemeClr val="tx2">
                    <a:lumMod val="75000"/>
                  </a:schemeClr>
                </a:solidFill>
              </a:rPr>
              <a:t>and </a:t>
            </a:r>
            <a:r>
              <a:rPr lang="en-US" dirty="0" err="1">
                <a:solidFill>
                  <a:schemeClr val="tx2">
                    <a:lumMod val="75000"/>
                  </a:schemeClr>
                </a:solidFill>
              </a:rPr>
              <a:t>Lothar</a:t>
            </a:r>
            <a:r>
              <a:rPr lang="en-US" dirty="0">
                <a:solidFill>
                  <a:schemeClr val="tx2">
                    <a:lumMod val="75000"/>
                  </a:schemeClr>
                </a:solidFill>
              </a:rPr>
              <a:t> Meyer published schemes for classifying </a:t>
            </a:r>
            <a:r>
              <a:rPr lang="en-US" dirty="0" smtClean="0">
                <a:solidFill>
                  <a:schemeClr val="tx2">
                    <a:lumMod val="75000"/>
                  </a:schemeClr>
                </a:solidFill>
              </a:rPr>
              <a:t>elements around 1869</a:t>
            </a:r>
          </a:p>
          <a:p>
            <a:pPr marL="0" indent="0">
              <a:buNone/>
            </a:pPr>
            <a:endParaRPr lang="en-US" dirty="0"/>
          </a:p>
        </p:txBody>
      </p:sp>
    </p:spTree>
    <p:extLst>
      <p:ext uri="{BB962C8B-B14F-4D97-AF65-F5344CB8AC3E}">
        <p14:creationId xmlns:p14="http://schemas.microsoft.com/office/powerpoint/2010/main" val="5764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Lothar</a:t>
            </a:r>
            <a:r>
              <a:rPr lang="en-US" dirty="0" smtClean="0"/>
              <a:t> Meyer</a:t>
            </a:r>
            <a:endParaRPr lang="en-US" dirty="0"/>
          </a:p>
        </p:txBody>
      </p:sp>
      <p:sp>
        <p:nvSpPr>
          <p:cNvPr id="3" name="Content Placeholder 2"/>
          <p:cNvSpPr>
            <a:spLocks noGrp="1"/>
          </p:cNvSpPr>
          <p:nvPr>
            <p:ph idx="1"/>
          </p:nvPr>
        </p:nvSpPr>
        <p:spPr>
          <a:solidFill>
            <a:srgbClr val="FFC000"/>
          </a:solidFill>
        </p:spPr>
        <p:txBody>
          <a:bodyPr>
            <a:normAutofit/>
          </a:bodyPr>
          <a:lstStyle/>
          <a:p>
            <a:pPr marL="0" indent="0">
              <a:buNone/>
            </a:pPr>
            <a:r>
              <a:rPr lang="en-US" dirty="0" smtClean="0">
                <a:solidFill>
                  <a:schemeClr val="tx2">
                    <a:lumMod val="75000"/>
                  </a:schemeClr>
                </a:solidFill>
              </a:rPr>
              <a:t>In about 1868, Meyer prepared an expanded table, similar in many ways to Mendeleyev’s table published in 1869. It was not until 1870, however, that Meyer published his own table, a graph relating atomic volume and atomic number and clearly showing the periodic relationships of the elements. </a:t>
            </a:r>
            <a:endParaRPr lang="en-US" dirty="0">
              <a:solidFill>
                <a:schemeClr val="tx2">
                  <a:lumMod val="75000"/>
                </a:schemeClr>
              </a:solidFill>
            </a:endParaRPr>
          </a:p>
        </p:txBody>
      </p:sp>
    </p:spTree>
    <p:extLst>
      <p:ext uri="{BB962C8B-B14F-4D97-AF65-F5344CB8AC3E}">
        <p14:creationId xmlns:p14="http://schemas.microsoft.com/office/powerpoint/2010/main" val="380409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Meyer’s Table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47800"/>
            <a:ext cx="7189470" cy="4857750"/>
          </a:xfrm>
          <a:solidFill>
            <a:srgbClr val="FFC000"/>
          </a:solidFill>
        </p:spPr>
      </p:pic>
    </p:spTree>
    <p:extLst>
      <p:ext uri="{BB962C8B-B14F-4D97-AF65-F5344CB8AC3E}">
        <p14:creationId xmlns:p14="http://schemas.microsoft.com/office/powerpoint/2010/main" val="458745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Mendeleev</a:t>
            </a:r>
            <a:endParaRPr lang="en-US" dirty="0"/>
          </a:p>
        </p:txBody>
      </p:sp>
      <p:sp>
        <p:nvSpPr>
          <p:cNvPr id="3" name="Content Placeholder 2"/>
          <p:cNvSpPr>
            <a:spLocks noGrp="1"/>
          </p:cNvSpPr>
          <p:nvPr>
            <p:ph idx="1"/>
          </p:nvPr>
        </p:nvSpPr>
        <p:spPr>
          <a:solidFill>
            <a:srgbClr val="FFC000"/>
          </a:solidFill>
        </p:spPr>
        <p:txBody>
          <a:bodyPr/>
          <a:lstStyle/>
          <a:p>
            <a:pPr marL="0" indent="0">
              <a:buNone/>
            </a:pPr>
            <a:r>
              <a:rPr lang="en-US" dirty="0" smtClean="0">
                <a:solidFill>
                  <a:schemeClr val="tx2">
                    <a:lumMod val="75000"/>
                  </a:schemeClr>
                </a:solidFill>
              </a:rPr>
              <a:t>Dmitri Mendeleev – he is credited with the first comprehensive periodic table.</a:t>
            </a:r>
          </a:p>
          <a:p>
            <a:pPr marL="0" indent="0">
              <a:buNone/>
            </a:pPr>
            <a:r>
              <a:rPr lang="en-US" dirty="0" smtClean="0">
                <a:solidFill>
                  <a:schemeClr val="tx2">
                    <a:lumMod val="75000"/>
                  </a:schemeClr>
                </a:solidFill>
              </a:rPr>
              <a:t>He classified the then known 56 elements on the basis of their physical and chemical properties in the increasing order of the atomic masses, in the form of a table. </a:t>
            </a:r>
            <a:endParaRPr lang="en-US" dirty="0">
              <a:solidFill>
                <a:schemeClr val="tx2">
                  <a:lumMod val="75000"/>
                </a:schemeClr>
              </a:solidFill>
            </a:endParaRPr>
          </a:p>
        </p:txBody>
      </p:sp>
    </p:spTree>
    <p:extLst>
      <p:ext uri="{BB962C8B-B14F-4D97-AF65-F5344CB8AC3E}">
        <p14:creationId xmlns:p14="http://schemas.microsoft.com/office/powerpoint/2010/main" val="2222211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Mendeleev’s Periodic Table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752600"/>
            <a:ext cx="7100917" cy="4442201"/>
          </a:xfrm>
        </p:spPr>
      </p:pic>
    </p:spTree>
    <p:extLst>
      <p:ext uri="{BB962C8B-B14F-4D97-AF65-F5344CB8AC3E}">
        <p14:creationId xmlns:p14="http://schemas.microsoft.com/office/powerpoint/2010/main" val="805769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Periodic Law</a:t>
            </a:r>
            <a:endParaRPr lang="en-US" dirty="0"/>
          </a:p>
        </p:txBody>
      </p:sp>
      <p:sp>
        <p:nvSpPr>
          <p:cNvPr id="3" name="Content Placeholder 2"/>
          <p:cNvSpPr>
            <a:spLocks noGrp="1"/>
          </p:cNvSpPr>
          <p:nvPr>
            <p:ph idx="1"/>
          </p:nvPr>
        </p:nvSpPr>
        <p:spPr>
          <a:solidFill>
            <a:srgbClr val="FFC000"/>
          </a:solidFill>
        </p:spPr>
        <p:txBody>
          <a:bodyPr/>
          <a:lstStyle/>
          <a:p>
            <a:pPr marL="0" indent="0">
              <a:buNone/>
            </a:pPr>
            <a:r>
              <a:rPr lang="en-US" dirty="0" smtClean="0">
                <a:solidFill>
                  <a:schemeClr val="tx2">
                    <a:lumMod val="75000"/>
                  </a:schemeClr>
                </a:solidFill>
              </a:rPr>
              <a:t>Mendeleev had observed that properties of the elements orderly recur in a cyclic fashion.</a:t>
            </a: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He created the initial periodic law which stated; </a:t>
            </a:r>
            <a:r>
              <a:rPr lang="en-US" i="1" dirty="0" smtClean="0">
                <a:solidFill>
                  <a:schemeClr val="tx2">
                    <a:lumMod val="75000"/>
                  </a:schemeClr>
                </a:solidFill>
              </a:rPr>
              <a:t>the properties of the elements are periodic functions of increasing atomic mass.</a:t>
            </a:r>
          </a:p>
          <a:p>
            <a:pPr marL="0" indent="0">
              <a:buNone/>
            </a:pPr>
            <a:endParaRPr lang="en-US" dirty="0"/>
          </a:p>
        </p:txBody>
      </p:sp>
    </p:spTree>
    <p:extLst>
      <p:ext uri="{BB962C8B-B14F-4D97-AF65-F5344CB8AC3E}">
        <p14:creationId xmlns:p14="http://schemas.microsoft.com/office/powerpoint/2010/main" val="1004932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 the Critics</a:t>
            </a:r>
            <a:endParaRPr lang="en-US" dirty="0"/>
          </a:p>
        </p:txBody>
      </p:sp>
      <p:sp>
        <p:nvSpPr>
          <p:cNvPr id="3" name="Content Placeholder 2"/>
          <p:cNvSpPr>
            <a:spLocks noGrp="1"/>
          </p:cNvSpPr>
          <p:nvPr>
            <p:ph idx="1"/>
          </p:nvPr>
        </p:nvSpPr>
        <p:spPr>
          <a:solidFill>
            <a:srgbClr val="FFC000"/>
          </a:solidFill>
        </p:spPr>
        <p:txBody>
          <a:bodyPr/>
          <a:lstStyle/>
          <a:p>
            <a:pPr marL="0" indent="0">
              <a:buNone/>
            </a:pPr>
            <a:r>
              <a:rPr lang="en-US" dirty="0" smtClean="0">
                <a:solidFill>
                  <a:schemeClr val="tx2">
                    <a:lumMod val="75000"/>
                  </a:schemeClr>
                </a:solidFill>
              </a:rPr>
              <a:t>Mendeleev’s periodic table had two points which critics needed to be answered.</a:t>
            </a:r>
          </a:p>
          <a:p>
            <a:pPr marL="514350" indent="-514350">
              <a:buAutoNum type="arabicParenR"/>
            </a:pPr>
            <a:r>
              <a:rPr lang="en-US" dirty="0" smtClean="0">
                <a:solidFill>
                  <a:schemeClr val="tx2">
                    <a:lumMod val="75000"/>
                  </a:schemeClr>
                </a:solidFill>
              </a:rPr>
              <a:t>Mendeleev’s periodic table had a few blank spots; it appeared elements should be in those spots and yet, there were none.</a:t>
            </a:r>
          </a:p>
          <a:p>
            <a:pPr marL="514350" indent="-514350">
              <a:buAutoNum type="arabicParenR"/>
            </a:pPr>
            <a:r>
              <a:rPr lang="en-US" dirty="0" smtClean="0">
                <a:solidFill>
                  <a:schemeClr val="tx2">
                    <a:lumMod val="75000"/>
                  </a:schemeClr>
                </a:solidFill>
              </a:rPr>
              <a:t>There were one or two areas where the elements, when aligned by increasing mass appeared to be “out of order” or switched</a:t>
            </a:r>
            <a:endParaRPr lang="en-US" dirty="0">
              <a:solidFill>
                <a:schemeClr val="tx2">
                  <a:lumMod val="75000"/>
                </a:schemeClr>
              </a:solidFill>
            </a:endParaRPr>
          </a:p>
        </p:txBody>
      </p:sp>
    </p:spTree>
    <p:extLst>
      <p:ext uri="{BB962C8B-B14F-4D97-AF65-F5344CB8AC3E}">
        <p14:creationId xmlns:p14="http://schemas.microsoft.com/office/powerpoint/2010/main" val="1395374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Elements	</a:t>
            </a:r>
            <a:endParaRPr lang="en-US" dirty="0"/>
          </a:p>
        </p:txBody>
      </p:sp>
      <p:sp>
        <p:nvSpPr>
          <p:cNvPr id="3" name="Content Placeholder 2"/>
          <p:cNvSpPr>
            <a:spLocks noGrp="1"/>
          </p:cNvSpPr>
          <p:nvPr>
            <p:ph idx="1"/>
          </p:nvPr>
        </p:nvSpPr>
        <p:spPr>
          <a:solidFill>
            <a:srgbClr val="FFC000"/>
          </a:solidFill>
        </p:spPr>
        <p:txBody>
          <a:bodyPr/>
          <a:lstStyle/>
          <a:p>
            <a:pPr marL="0" indent="0">
              <a:buNone/>
            </a:pPr>
            <a:r>
              <a:rPr lang="en-US" dirty="0" smtClean="0">
                <a:solidFill>
                  <a:schemeClr val="tx2">
                    <a:lumMod val="75000"/>
                  </a:schemeClr>
                </a:solidFill>
              </a:rPr>
              <a:t>In response to the missing elements, Mendeleev stated that there were elements yet to be discovered, and when discovered they would in fact “fill” these gaps in the table.</a:t>
            </a: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He was so confident in his table, he proceeded to predict several of the properties of the new elements.</a:t>
            </a:r>
            <a:endParaRPr lang="en-US" dirty="0">
              <a:solidFill>
                <a:schemeClr val="tx2">
                  <a:lumMod val="75000"/>
                </a:schemeClr>
              </a:solidFill>
            </a:endParaRPr>
          </a:p>
        </p:txBody>
      </p:sp>
    </p:spTree>
    <p:extLst>
      <p:ext uri="{BB962C8B-B14F-4D97-AF65-F5344CB8AC3E}">
        <p14:creationId xmlns:p14="http://schemas.microsoft.com/office/powerpoint/2010/main" val="99595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attempt at classification</a:t>
            </a:r>
            <a:endParaRPr lang="en-US" dirty="0"/>
          </a:p>
        </p:txBody>
      </p:sp>
      <p:sp>
        <p:nvSpPr>
          <p:cNvPr id="3" name="Content Placeholder 2"/>
          <p:cNvSpPr>
            <a:spLocks noGrp="1"/>
          </p:cNvSpPr>
          <p:nvPr>
            <p:ph idx="1"/>
          </p:nvPr>
        </p:nvSpPr>
        <p:spPr>
          <a:solidFill>
            <a:srgbClr val="FFC000"/>
          </a:solidFill>
        </p:spPr>
        <p:txBody>
          <a:bodyPr/>
          <a:lstStyle/>
          <a:p>
            <a:pPr marL="0" indent="0">
              <a:buNone/>
            </a:pPr>
            <a:r>
              <a:rPr lang="en-US" dirty="0" smtClean="0">
                <a:solidFill>
                  <a:schemeClr val="tx2">
                    <a:lumMod val="75000"/>
                  </a:schemeClr>
                </a:solidFill>
              </a:rPr>
              <a:t>Johann </a:t>
            </a:r>
            <a:r>
              <a:rPr lang="en-US" dirty="0" err="1" smtClean="0">
                <a:solidFill>
                  <a:schemeClr val="tx2">
                    <a:lumMod val="75000"/>
                  </a:schemeClr>
                </a:solidFill>
              </a:rPr>
              <a:t>Dobereiner</a:t>
            </a:r>
            <a:r>
              <a:rPr lang="en-US" dirty="0" smtClean="0">
                <a:solidFill>
                  <a:schemeClr val="tx2">
                    <a:lumMod val="75000"/>
                  </a:schemeClr>
                </a:solidFill>
              </a:rPr>
              <a:t> (1780 – 1849) was one of the first to group chemical elements (~1829) </a:t>
            </a:r>
          </a:p>
          <a:p>
            <a:pPr marL="0" indent="0">
              <a:buNone/>
            </a:pPr>
            <a:r>
              <a:rPr lang="en-US" dirty="0">
                <a:solidFill>
                  <a:schemeClr val="tx2">
                    <a:lumMod val="75000"/>
                  </a:schemeClr>
                </a:solidFill>
              </a:rPr>
              <a:t>	</a:t>
            </a:r>
            <a:r>
              <a:rPr lang="en-US" dirty="0" smtClean="0">
                <a:solidFill>
                  <a:schemeClr val="tx2">
                    <a:lumMod val="75000"/>
                  </a:schemeClr>
                </a:solidFill>
              </a:rPr>
              <a:t>- based upon similarity of 		behaviors/properties</a:t>
            </a: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	- they formed groups of three related 	elements; triads</a:t>
            </a:r>
            <a:endParaRPr lang="en-US" dirty="0">
              <a:solidFill>
                <a:schemeClr val="tx2">
                  <a:lumMod val="75000"/>
                </a:schemeClr>
              </a:solidFill>
            </a:endParaRPr>
          </a:p>
        </p:txBody>
      </p:sp>
    </p:spTree>
    <p:extLst>
      <p:ext uri="{BB962C8B-B14F-4D97-AF65-F5344CB8AC3E}">
        <p14:creationId xmlns:p14="http://schemas.microsoft.com/office/powerpoint/2010/main" val="2813047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Properties of the Missing Elements</a:t>
            </a:r>
            <a:endParaRPr lang="en-US" dirty="0"/>
          </a:p>
        </p:txBody>
      </p:sp>
      <p:sp>
        <p:nvSpPr>
          <p:cNvPr id="3" name="Content Placeholder 2"/>
          <p:cNvSpPr>
            <a:spLocks noGrp="1"/>
          </p:cNvSpPr>
          <p:nvPr>
            <p:ph idx="1"/>
          </p:nvPr>
        </p:nvSpPr>
        <p:spPr>
          <a:solidFill>
            <a:srgbClr val="FFC000"/>
          </a:solidFill>
        </p:spPr>
        <p:txBody>
          <a:bodyPr/>
          <a:lstStyle/>
          <a:p>
            <a:pPr marL="0" indent="0">
              <a:buNone/>
            </a:pPr>
            <a:r>
              <a:rPr lang="en-US" dirty="0" smtClean="0">
                <a:solidFill>
                  <a:schemeClr val="tx2">
                    <a:lumMod val="75000"/>
                  </a:schemeClr>
                </a:solidFill>
              </a:rPr>
              <a:t>One gap was below silicon and the other below aluminum, therefore, these missing elements </a:t>
            </a:r>
            <a:r>
              <a:rPr lang="en-US" dirty="0" err="1" smtClean="0">
                <a:solidFill>
                  <a:schemeClr val="tx2">
                    <a:lumMod val="75000"/>
                  </a:schemeClr>
                </a:solidFill>
              </a:rPr>
              <a:t>Ge</a:t>
            </a:r>
            <a:r>
              <a:rPr lang="en-US" dirty="0" smtClean="0">
                <a:solidFill>
                  <a:schemeClr val="tx2">
                    <a:lumMod val="75000"/>
                  </a:schemeClr>
                </a:solidFill>
              </a:rPr>
              <a:t> and </a:t>
            </a:r>
            <a:r>
              <a:rPr lang="en-US" dirty="0" err="1" smtClean="0">
                <a:solidFill>
                  <a:schemeClr val="tx2">
                    <a:lumMod val="75000"/>
                  </a:schemeClr>
                </a:solidFill>
              </a:rPr>
              <a:t>Ga</a:t>
            </a:r>
            <a:r>
              <a:rPr lang="en-US" dirty="0" smtClean="0">
                <a:solidFill>
                  <a:schemeClr val="tx2">
                    <a:lumMod val="75000"/>
                  </a:schemeClr>
                </a:solidFill>
              </a:rPr>
              <a:t> respectively were called </a:t>
            </a:r>
            <a:r>
              <a:rPr lang="en-US" dirty="0" err="1" smtClean="0">
                <a:solidFill>
                  <a:schemeClr val="tx2">
                    <a:lumMod val="75000"/>
                  </a:schemeClr>
                </a:solidFill>
              </a:rPr>
              <a:t>ekasilicon</a:t>
            </a:r>
            <a:r>
              <a:rPr lang="en-US" dirty="0" smtClean="0">
                <a:solidFill>
                  <a:schemeClr val="tx2">
                    <a:lumMod val="75000"/>
                  </a:schemeClr>
                </a:solidFill>
              </a:rPr>
              <a:t> and </a:t>
            </a:r>
            <a:r>
              <a:rPr lang="en-US" dirty="0" err="1" smtClean="0">
                <a:solidFill>
                  <a:schemeClr val="tx2">
                    <a:lumMod val="75000"/>
                  </a:schemeClr>
                </a:solidFill>
              </a:rPr>
              <a:t>ekaluminum</a:t>
            </a:r>
            <a:r>
              <a:rPr lang="en-US" dirty="0" smtClean="0">
                <a:solidFill>
                  <a:schemeClr val="tx2">
                    <a:lumMod val="75000"/>
                  </a:schemeClr>
                </a:solidFill>
              </a:rPr>
              <a:t>.</a:t>
            </a:r>
            <a:endParaRPr lang="en-US" dirty="0">
              <a:solidFill>
                <a:schemeClr val="tx2">
                  <a:lumMod val="75000"/>
                </a:schemeClr>
              </a:solidFill>
            </a:endParaRPr>
          </a:p>
        </p:txBody>
      </p:sp>
    </p:spTree>
    <p:extLst>
      <p:ext uri="{BB962C8B-B14F-4D97-AF65-F5344CB8AC3E}">
        <p14:creationId xmlns:p14="http://schemas.microsoft.com/office/powerpoint/2010/main" val="1702563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vs. Fact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8058995"/>
              </p:ext>
            </p:extLst>
          </p:nvPr>
        </p:nvGraphicFramePr>
        <p:xfrm>
          <a:off x="457200" y="1295400"/>
          <a:ext cx="8229600" cy="3695700"/>
        </p:xfrm>
        <a:graphic>
          <a:graphicData uri="http://schemas.openxmlformats.org/drawingml/2006/table">
            <a:tbl>
              <a:tblPr firstRow="1" firstCol="1" bandRow="1">
                <a:tableStyleId>{5C22544A-7EE6-4342-B048-85BDC9FD1C3A}</a:tableStyleId>
              </a:tblPr>
              <a:tblGrid>
                <a:gridCol w="2743200"/>
                <a:gridCol w="2743200"/>
                <a:gridCol w="2743200"/>
              </a:tblGrid>
              <a:tr h="0">
                <a:tc>
                  <a:txBody>
                    <a:bodyPr/>
                    <a:lstStyle/>
                    <a:p>
                      <a:pPr marL="0" marR="0" algn="ctr">
                        <a:lnSpc>
                          <a:spcPct val="115000"/>
                        </a:lnSpc>
                        <a:spcBef>
                          <a:spcPts val="0"/>
                        </a:spcBef>
                        <a:spcAft>
                          <a:spcPts val="0"/>
                        </a:spcAft>
                      </a:pPr>
                      <a:r>
                        <a:rPr lang="en-US" sz="2000" dirty="0">
                          <a:effectLst/>
                        </a:rPr>
                        <a:t>Property</a:t>
                      </a:r>
                      <a:endParaRPr lang="en-US" sz="200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2000">
                          <a:effectLst/>
                        </a:rPr>
                        <a:t>Ekasilicon</a:t>
                      </a:r>
                      <a:endParaRPr lang="en-US" sz="20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2000">
                          <a:effectLst/>
                        </a:rPr>
                        <a:t>Germanium</a:t>
                      </a:r>
                      <a:endParaRPr lang="en-US" sz="2000">
                        <a:effectLst/>
                        <a:latin typeface="Calibri"/>
                        <a:ea typeface="Calibri"/>
                        <a:cs typeface="Times New Roman"/>
                      </a:endParaRPr>
                    </a:p>
                  </a:txBody>
                  <a:tcPr marL="9525" marR="9525" marT="9525" marB="9525" anchor="ctr"/>
                </a:tc>
              </a:tr>
              <a:tr h="0">
                <a:tc>
                  <a:txBody>
                    <a:bodyPr/>
                    <a:lstStyle/>
                    <a:p>
                      <a:pPr marL="0" marR="0">
                        <a:lnSpc>
                          <a:spcPct val="115000"/>
                        </a:lnSpc>
                        <a:spcBef>
                          <a:spcPts val="0"/>
                        </a:spcBef>
                        <a:spcAft>
                          <a:spcPts val="0"/>
                        </a:spcAft>
                      </a:pPr>
                      <a:r>
                        <a:rPr lang="en-US" sz="2000">
                          <a:effectLst/>
                        </a:rPr>
                        <a:t>atomic mass</a:t>
                      </a:r>
                      <a:endParaRPr lang="en-US" sz="20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72.64</a:t>
                      </a:r>
                      <a:endParaRPr lang="en-US" sz="20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72.59</a:t>
                      </a:r>
                      <a:endParaRPr lang="en-US" sz="2000">
                        <a:effectLst/>
                        <a:latin typeface="Calibri"/>
                        <a:ea typeface="Calibri"/>
                        <a:cs typeface="Times New Roman"/>
                      </a:endParaRPr>
                    </a:p>
                  </a:txBody>
                  <a:tcPr marL="9525" marR="9525" marT="9525" marB="9525" anchor="ctr"/>
                </a:tc>
              </a:tr>
              <a:tr h="0">
                <a:tc>
                  <a:txBody>
                    <a:bodyPr/>
                    <a:lstStyle/>
                    <a:p>
                      <a:pPr marL="0" marR="0">
                        <a:lnSpc>
                          <a:spcPct val="115000"/>
                        </a:lnSpc>
                        <a:spcBef>
                          <a:spcPts val="0"/>
                        </a:spcBef>
                        <a:spcAft>
                          <a:spcPts val="0"/>
                        </a:spcAft>
                      </a:pPr>
                      <a:r>
                        <a:rPr lang="en-US" sz="2000">
                          <a:effectLst/>
                        </a:rPr>
                        <a:t>density (g/cm</a:t>
                      </a:r>
                      <a:r>
                        <a:rPr lang="en-US" sz="2000" baseline="30000">
                          <a:effectLst/>
                        </a:rPr>
                        <a:t>3</a:t>
                      </a:r>
                      <a:r>
                        <a:rPr lang="en-US" sz="2000">
                          <a:effectLst/>
                        </a:rPr>
                        <a:t>)</a:t>
                      </a:r>
                      <a:endParaRPr lang="en-US" sz="20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5.5</a:t>
                      </a:r>
                      <a:endParaRPr lang="en-US" sz="20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5.35</a:t>
                      </a:r>
                      <a:endParaRPr lang="en-US" sz="2000">
                        <a:effectLst/>
                        <a:latin typeface="Calibri"/>
                        <a:ea typeface="Calibri"/>
                        <a:cs typeface="Times New Roman"/>
                      </a:endParaRPr>
                    </a:p>
                  </a:txBody>
                  <a:tcPr marL="9525" marR="9525" marT="9525" marB="9525" anchor="ctr"/>
                </a:tc>
              </a:tr>
              <a:tr h="0">
                <a:tc>
                  <a:txBody>
                    <a:bodyPr/>
                    <a:lstStyle/>
                    <a:p>
                      <a:pPr marL="0" marR="0">
                        <a:lnSpc>
                          <a:spcPct val="115000"/>
                        </a:lnSpc>
                        <a:spcBef>
                          <a:spcPts val="0"/>
                        </a:spcBef>
                        <a:spcAft>
                          <a:spcPts val="0"/>
                        </a:spcAft>
                      </a:pPr>
                      <a:r>
                        <a:rPr lang="en-US" sz="2000">
                          <a:effectLst/>
                        </a:rPr>
                        <a:t>melting point (°C)</a:t>
                      </a:r>
                      <a:endParaRPr lang="en-US" sz="20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high</a:t>
                      </a:r>
                      <a:endParaRPr lang="en-US" sz="20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947</a:t>
                      </a:r>
                      <a:endParaRPr lang="en-US" sz="2000">
                        <a:effectLst/>
                        <a:latin typeface="Calibri"/>
                        <a:ea typeface="Calibri"/>
                        <a:cs typeface="Times New Roman"/>
                      </a:endParaRPr>
                    </a:p>
                  </a:txBody>
                  <a:tcPr marL="9525" marR="9525" marT="9525" marB="9525" anchor="ctr"/>
                </a:tc>
              </a:tr>
              <a:tr h="0">
                <a:tc>
                  <a:txBody>
                    <a:bodyPr/>
                    <a:lstStyle/>
                    <a:p>
                      <a:pPr marL="0" marR="0">
                        <a:lnSpc>
                          <a:spcPct val="115000"/>
                        </a:lnSpc>
                        <a:spcBef>
                          <a:spcPts val="0"/>
                        </a:spcBef>
                        <a:spcAft>
                          <a:spcPts val="0"/>
                        </a:spcAft>
                      </a:pPr>
                      <a:r>
                        <a:rPr lang="en-US" sz="2000">
                          <a:effectLst/>
                        </a:rPr>
                        <a:t>color</a:t>
                      </a:r>
                      <a:endParaRPr lang="en-US" sz="20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gray</a:t>
                      </a:r>
                      <a:endParaRPr lang="en-US" sz="20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gray</a:t>
                      </a:r>
                      <a:endParaRPr lang="en-US" sz="2000">
                        <a:effectLst/>
                        <a:latin typeface="Calibri"/>
                        <a:ea typeface="Calibri"/>
                        <a:cs typeface="Times New Roman"/>
                      </a:endParaRPr>
                    </a:p>
                  </a:txBody>
                  <a:tcPr marL="9525" marR="9525" marT="9525" marB="9525" anchor="ctr"/>
                </a:tc>
              </a:tr>
              <a:tr h="0">
                <a:tc>
                  <a:txBody>
                    <a:bodyPr/>
                    <a:lstStyle/>
                    <a:p>
                      <a:pPr marL="0" marR="0">
                        <a:lnSpc>
                          <a:spcPct val="115000"/>
                        </a:lnSpc>
                        <a:spcBef>
                          <a:spcPts val="0"/>
                        </a:spcBef>
                        <a:spcAft>
                          <a:spcPts val="0"/>
                        </a:spcAft>
                      </a:pPr>
                      <a:r>
                        <a:rPr lang="en-US" sz="2000" u="none" dirty="0" smtClean="0">
                          <a:effectLst/>
                        </a:rPr>
                        <a:t>oxide type</a:t>
                      </a:r>
                      <a:endParaRPr lang="en-US" sz="2000" u="none"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u="none" dirty="0" smtClean="0">
                          <a:effectLst/>
                          <a:latin typeface="+mn-lt"/>
                          <a:ea typeface="+mn-ea"/>
                          <a:cs typeface="+mn-cs"/>
                        </a:rPr>
                        <a:t>Refractory</a:t>
                      </a:r>
                      <a:r>
                        <a:rPr lang="en-US" sz="2000" u="none" baseline="0" dirty="0" smtClean="0">
                          <a:effectLst/>
                          <a:latin typeface="+mn-lt"/>
                          <a:ea typeface="+mn-ea"/>
                          <a:cs typeface="+mn-cs"/>
                        </a:rPr>
                        <a:t> dioxide</a:t>
                      </a:r>
                      <a:endParaRPr lang="en-US" sz="2000" u="none"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refractory dioxide</a:t>
                      </a:r>
                      <a:endParaRPr lang="en-US" sz="2000">
                        <a:effectLst/>
                        <a:latin typeface="Calibri"/>
                        <a:ea typeface="Calibri"/>
                        <a:cs typeface="Times New Roman"/>
                      </a:endParaRPr>
                    </a:p>
                  </a:txBody>
                  <a:tcPr marL="9525" marR="9525" marT="9525" marB="9525" anchor="ctr"/>
                </a:tc>
              </a:tr>
              <a:tr h="0">
                <a:tc>
                  <a:txBody>
                    <a:bodyPr/>
                    <a:lstStyle/>
                    <a:p>
                      <a:pPr marL="0" marR="0">
                        <a:lnSpc>
                          <a:spcPct val="115000"/>
                        </a:lnSpc>
                        <a:spcBef>
                          <a:spcPts val="0"/>
                        </a:spcBef>
                        <a:spcAft>
                          <a:spcPts val="0"/>
                        </a:spcAft>
                      </a:pPr>
                      <a:r>
                        <a:rPr lang="en-US" sz="2000">
                          <a:effectLst/>
                        </a:rPr>
                        <a:t>oxide density (g/cm</a:t>
                      </a:r>
                      <a:r>
                        <a:rPr lang="en-US" sz="2000" baseline="30000">
                          <a:effectLst/>
                        </a:rPr>
                        <a:t>3</a:t>
                      </a:r>
                      <a:r>
                        <a:rPr lang="en-US" sz="2000">
                          <a:effectLst/>
                        </a:rPr>
                        <a:t>)</a:t>
                      </a:r>
                      <a:endParaRPr lang="en-US" sz="20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4.7</a:t>
                      </a:r>
                      <a:endParaRPr lang="en-US" sz="20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4.7</a:t>
                      </a:r>
                      <a:endParaRPr lang="en-US" sz="2000">
                        <a:effectLst/>
                        <a:latin typeface="Calibri"/>
                        <a:ea typeface="Calibri"/>
                        <a:cs typeface="Times New Roman"/>
                      </a:endParaRPr>
                    </a:p>
                  </a:txBody>
                  <a:tcPr marL="9525" marR="9525" marT="9525" marB="9525" anchor="ctr"/>
                </a:tc>
              </a:tr>
              <a:tr h="0">
                <a:tc>
                  <a:txBody>
                    <a:bodyPr/>
                    <a:lstStyle/>
                    <a:p>
                      <a:pPr marL="0" marR="0">
                        <a:lnSpc>
                          <a:spcPct val="115000"/>
                        </a:lnSpc>
                        <a:spcBef>
                          <a:spcPts val="0"/>
                        </a:spcBef>
                        <a:spcAft>
                          <a:spcPts val="0"/>
                        </a:spcAft>
                      </a:pPr>
                      <a:r>
                        <a:rPr lang="en-US" sz="2000">
                          <a:effectLst/>
                        </a:rPr>
                        <a:t>oxide activity</a:t>
                      </a:r>
                      <a:endParaRPr lang="en-US" sz="20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feebly basic</a:t>
                      </a:r>
                      <a:endParaRPr lang="en-US" sz="20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feebly basic</a:t>
                      </a:r>
                      <a:endParaRPr lang="en-US" sz="2000">
                        <a:effectLst/>
                        <a:latin typeface="Calibri"/>
                        <a:ea typeface="Calibri"/>
                        <a:cs typeface="Times New Roman"/>
                      </a:endParaRPr>
                    </a:p>
                  </a:txBody>
                  <a:tcPr marL="9525" marR="9525" marT="9525" marB="9525" anchor="ctr"/>
                </a:tc>
              </a:tr>
              <a:tr h="0">
                <a:tc>
                  <a:txBody>
                    <a:bodyPr/>
                    <a:lstStyle/>
                    <a:p>
                      <a:pPr marL="0" marR="0">
                        <a:lnSpc>
                          <a:spcPct val="115000"/>
                        </a:lnSpc>
                        <a:spcBef>
                          <a:spcPts val="0"/>
                        </a:spcBef>
                        <a:spcAft>
                          <a:spcPts val="0"/>
                        </a:spcAft>
                      </a:pPr>
                      <a:r>
                        <a:rPr lang="en-US" sz="2000">
                          <a:effectLst/>
                        </a:rPr>
                        <a:t>chloride boiling point (°C)</a:t>
                      </a:r>
                      <a:endParaRPr lang="en-US" sz="20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under 100</a:t>
                      </a:r>
                      <a:endParaRPr lang="en-US" sz="20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86 (GeCl</a:t>
                      </a:r>
                      <a:r>
                        <a:rPr lang="en-US" sz="2000" baseline="-25000">
                          <a:effectLst/>
                        </a:rPr>
                        <a:t>4</a:t>
                      </a:r>
                      <a:r>
                        <a:rPr lang="en-US" sz="2000">
                          <a:effectLst/>
                        </a:rPr>
                        <a:t>)</a:t>
                      </a:r>
                      <a:endParaRPr lang="en-US" sz="2000">
                        <a:effectLst/>
                        <a:latin typeface="Calibri"/>
                        <a:ea typeface="Calibri"/>
                        <a:cs typeface="Times New Roman"/>
                      </a:endParaRPr>
                    </a:p>
                  </a:txBody>
                  <a:tcPr marL="9525" marR="9525" marT="9525" marB="9525" anchor="ctr"/>
                </a:tc>
              </a:tr>
              <a:tr h="0">
                <a:tc>
                  <a:txBody>
                    <a:bodyPr/>
                    <a:lstStyle/>
                    <a:p>
                      <a:pPr marL="0" marR="0">
                        <a:lnSpc>
                          <a:spcPct val="115000"/>
                        </a:lnSpc>
                        <a:spcBef>
                          <a:spcPts val="0"/>
                        </a:spcBef>
                        <a:spcAft>
                          <a:spcPts val="0"/>
                        </a:spcAft>
                      </a:pPr>
                      <a:r>
                        <a:rPr lang="en-US" sz="2000" dirty="0">
                          <a:effectLst/>
                        </a:rPr>
                        <a:t>chloride density (g/cm</a:t>
                      </a:r>
                      <a:r>
                        <a:rPr lang="en-US" sz="2000" baseline="30000" dirty="0">
                          <a:effectLst/>
                        </a:rPr>
                        <a:t>3</a:t>
                      </a:r>
                      <a:r>
                        <a:rPr lang="en-US" sz="2000" dirty="0">
                          <a:effectLst/>
                        </a:rPr>
                        <a:t>)</a:t>
                      </a:r>
                      <a:endParaRPr lang="en-US" sz="20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effectLst/>
                        </a:rPr>
                        <a:t>1.9</a:t>
                      </a:r>
                      <a:endParaRPr lang="en-US" sz="20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1.9</a:t>
                      </a:r>
                      <a:endParaRPr lang="en-US" sz="20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2231742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Support (no not legs!)</a:t>
            </a:r>
            <a:endParaRPr lang="en-US" dirty="0"/>
          </a:p>
        </p:txBody>
      </p:sp>
      <p:sp>
        <p:nvSpPr>
          <p:cNvPr id="3" name="Content Placeholder 2"/>
          <p:cNvSpPr>
            <a:spLocks noGrp="1"/>
          </p:cNvSpPr>
          <p:nvPr>
            <p:ph idx="1"/>
          </p:nvPr>
        </p:nvSpPr>
        <p:spPr>
          <a:solidFill>
            <a:srgbClr val="FFC000"/>
          </a:solidFill>
        </p:spPr>
        <p:txBody>
          <a:bodyPr/>
          <a:lstStyle/>
          <a:p>
            <a:pPr marL="0" indent="0">
              <a:buNone/>
            </a:pPr>
            <a:r>
              <a:rPr lang="en-US" b="1" i="1" dirty="0">
                <a:solidFill>
                  <a:schemeClr val="tx2">
                    <a:lumMod val="75000"/>
                  </a:schemeClr>
                </a:solidFill>
              </a:rPr>
              <a:t>The accuracy of Mendeleev's predictions for undiscovered elements, based on his periodic table, convinced scientists of its </a:t>
            </a:r>
            <a:r>
              <a:rPr lang="en-US" b="1" i="1" dirty="0" smtClean="0">
                <a:solidFill>
                  <a:schemeClr val="tx2">
                    <a:lumMod val="75000"/>
                  </a:schemeClr>
                </a:solidFill>
              </a:rPr>
              <a:t>validity.</a:t>
            </a:r>
            <a:endParaRPr lang="en-US" dirty="0">
              <a:solidFill>
                <a:schemeClr val="tx2">
                  <a:lumMod val="75000"/>
                </a:schemeClr>
              </a:solidFill>
            </a:endParaRPr>
          </a:p>
        </p:txBody>
      </p:sp>
    </p:spTree>
    <p:extLst>
      <p:ext uri="{BB962C8B-B14F-4D97-AF65-F5344CB8AC3E}">
        <p14:creationId xmlns:p14="http://schemas.microsoft.com/office/powerpoint/2010/main" val="825697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Not in Order </a:t>
            </a:r>
            <a:endParaRPr lang="en-US" dirty="0"/>
          </a:p>
        </p:txBody>
      </p:sp>
      <p:sp>
        <p:nvSpPr>
          <p:cNvPr id="3" name="Content Placeholder 2"/>
          <p:cNvSpPr>
            <a:spLocks noGrp="1"/>
          </p:cNvSpPr>
          <p:nvPr>
            <p:ph idx="1"/>
          </p:nvPr>
        </p:nvSpPr>
        <p:spPr>
          <a:solidFill>
            <a:srgbClr val="FFC000"/>
          </a:solidFill>
        </p:spPr>
        <p:txBody>
          <a:bodyPr>
            <a:normAutofit fontScale="92500" lnSpcReduction="20000"/>
          </a:bodyPr>
          <a:lstStyle/>
          <a:p>
            <a:pPr marL="0" indent="0">
              <a:buNone/>
            </a:pPr>
            <a:r>
              <a:rPr lang="en-US" dirty="0" smtClean="0">
                <a:solidFill>
                  <a:schemeClr val="tx2">
                    <a:lumMod val="75000"/>
                  </a:schemeClr>
                </a:solidFill>
              </a:rPr>
              <a:t>Mendeleev had one or two spots where elements when aligned by increasing atomic mass appeared to not exactly fit the properties of the other elements.</a:t>
            </a: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e.g.  	Co 		and 			Ni</a:t>
            </a:r>
          </a:p>
          <a:p>
            <a:pPr marL="0" indent="0">
              <a:buNone/>
            </a:pPr>
            <a:r>
              <a:rPr lang="en-US" dirty="0" smtClean="0">
                <a:solidFill>
                  <a:schemeClr val="tx2">
                    <a:lumMod val="75000"/>
                  </a:schemeClr>
                </a:solidFill>
              </a:rPr>
              <a:t>58.933 200				14.006 74</a:t>
            </a:r>
            <a:r>
              <a:rPr lang="en-US" dirty="0">
                <a:solidFill>
                  <a:schemeClr val="tx2">
                    <a:lumMod val="75000"/>
                  </a:schemeClr>
                </a:solidFill>
              </a:rPr>
              <a:t>	</a:t>
            </a:r>
            <a:endParaRPr lang="en-US" dirty="0" smtClean="0">
              <a:solidFill>
                <a:schemeClr val="tx2">
                  <a:lumMod val="75000"/>
                </a:schemeClr>
              </a:solidFill>
            </a:endParaRP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e.g. 	</a:t>
            </a:r>
            <a:r>
              <a:rPr lang="en-US" dirty="0" err="1" smtClean="0">
                <a:solidFill>
                  <a:schemeClr val="tx2">
                    <a:lumMod val="75000"/>
                  </a:schemeClr>
                </a:solidFill>
              </a:rPr>
              <a:t>Te</a:t>
            </a:r>
            <a:r>
              <a:rPr lang="en-US" dirty="0" smtClean="0">
                <a:solidFill>
                  <a:schemeClr val="tx2">
                    <a:lumMod val="75000"/>
                  </a:schemeClr>
                </a:solidFill>
              </a:rPr>
              <a:t> 		and 			I</a:t>
            </a:r>
          </a:p>
          <a:p>
            <a:pPr marL="0" indent="0">
              <a:buNone/>
            </a:pPr>
            <a:r>
              <a:rPr lang="en-US" dirty="0" smtClean="0">
                <a:solidFill>
                  <a:schemeClr val="tx2">
                    <a:lumMod val="75000"/>
                  </a:schemeClr>
                </a:solidFill>
              </a:rPr>
              <a:t>127.60				126.904 47</a:t>
            </a:r>
            <a:endParaRPr lang="en-US" dirty="0">
              <a:solidFill>
                <a:schemeClr val="tx2">
                  <a:lumMod val="75000"/>
                </a:schemeClr>
              </a:solidFill>
            </a:endParaRPr>
          </a:p>
        </p:txBody>
      </p:sp>
    </p:spTree>
    <p:extLst>
      <p:ext uri="{BB962C8B-B14F-4D97-AF65-F5344CB8AC3E}">
        <p14:creationId xmlns:p14="http://schemas.microsoft.com/office/powerpoint/2010/main" val="669772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Mendeleev’s Response</a:t>
            </a:r>
            <a:endParaRPr lang="en-US" dirty="0"/>
          </a:p>
        </p:txBody>
      </p:sp>
      <p:sp>
        <p:nvSpPr>
          <p:cNvPr id="3" name="Content Placeholder 2"/>
          <p:cNvSpPr>
            <a:spLocks noGrp="1"/>
          </p:cNvSpPr>
          <p:nvPr>
            <p:ph idx="1"/>
          </p:nvPr>
        </p:nvSpPr>
        <p:spPr>
          <a:solidFill>
            <a:srgbClr val="FFC000"/>
          </a:solidFill>
        </p:spPr>
        <p:txBody>
          <a:bodyPr>
            <a:normAutofit lnSpcReduction="10000"/>
          </a:bodyPr>
          <a:lstStyle/>
          <a:p>
            <a:pPr marL="0" indent="0">
              <a:buNone/>
            </a:pPr>
            <a:r>
              <a:rPr lang="en-US" dirty="0" smtClean="0"/>
              <a:t>Mendeleev thought properties should take precedence and therefore, aligned the elements according.</a:t>
            </a:r>
          </a:p>
          <a:p>
            <a:pPr marL="0" indent="0">
              <a:buNone/>
            </a:pPr>
            <a:r>
              <a:rPr lang="en-US" dirty="0"/>
              <a:t>	</a:t>
            </a:r>
            <a:r>
              <a:rPr lang="en-US" dirty="0" smtClean="0"/>
              <a:t>Their atomic mass was then out of order.</a:t>
            </a:r>
          </a:p>
          <a:p>
            <a:pPr marL="0" indent="0">
              <a:buNone/>
            </a:pPr>
            <a:r>
              <a:rPr lang="en-US" dirty="0" smtClean="0"/>
              <a:t>e.g. I reacted with Na to form </a:t>
            </a:r>
            <a:r>
              <a:rPr lang="en-US" dirty="0" err="1" smtClean="0"/>
              <a:t>NaI</a:t>
            </a:r>
            <a:r>
              <a:rPr lang="en-US" dirty="0" smtClean="0"/>
              <a:t> similar to </a:t>
            </a:r>
            <a:r>
              <a:rPr lang="en-US" dirty="0" err="1" smtClean="0"/>
              <a:t>NaCl</a:t>
            </a:r>
            <a:r>
              <a:rPr lang="en-US" dirty="0" smtClean="0"/>
              <a:t>, and </a:t>
            </a:r>
            <a:r>
              <a:rPr lang="en-US" dirty="0" err="1" smtClean="0"/>
              <a:t>NaBr</a:t>
            </a:r>
            <a:r>
              <a:rPr lang="en-US" dirty="0" smtClean="0"/>
              <a:t> whereas Na reacted with </a:t>
            </a:r>
            <a:r>
              <a:rPr lang="en-US" dirty="0" err="1" smtClean="0"/>
              <a:t>Te</a:t>
            </a:r>
            <a:r>
              <a:rPr lang="en-US" dirty="0" smtClean="0"/>
              <a:t> to form Na</a:t>
            </a:r>
            <a:r>
              <a:rPr lang="en-US" baseline="-25000" dirty="0" smtClean="0"/>
              <a:t>2</a:t>
            </a:r>
            <a:r>
              <a:rPr lang="en-US" dirty="0" smtClean="0"/>
              <a:t>Te. </a:t>
            </a:r>
          </a:p>
          <a:p>
            <a:pPr marL="0" indent="0">
              <a:buNone/>
            </a:pPr>
            <a:r>
              <a:rPr lang="en-US" dirty="0" err="1" smtClean="0"/>
              <a:t>Te</a:t>
            </a:r>
            <a:r>
              <a:rPr lang="en-US" dirty="0" smtClean="0"/>
              <a:t> reacted more like sulfur and oxygen which combined with sodium to form Na</a:t>
            </a:r>
            <a:r>
              <a:rPr lang="en-US" baseline="-25000" dirty="0" smtClean="0"/>
              <a:t>2</a:t>
            </a:r>
            <a:r>
              <a:rPr lang="en-US" dirty="0" smtClean="0"/>
              <a:t>O and Na</a:t>
            </a:r>
            <a:r>
              <a:rPr lang="en-US" baseline="-25000" dirty="0" smtClean="0"/>
              <a:t>2</a:t>
            </a:r>
            <a:r>
              <a:rPr lang="en-US" dirty="0" smtClean="0"/>
              <a:t>S.</a:t>
            </a:r>
            <a:endParaRPr lang="en-US" dirty="0"/>
          </a:p>
        </p:txBody>
      </p:sp>
    </p:spTree>
    <p:extLst>
      <p:ext uri="{BB962C8B-B14F-4D97-AF65-F5344CB8AC3E}">
        <p14:creationId xmlns:p14="http://schemas.microsoft.com/office/powerpoint/2010/main" val="1874593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 and Co	</a:t>
            </a:r>
            <a:endParaRPr lang="en-US" dirty="0"/>
          </a:p>
        </p:txBody>
      </p:sp>
      <p:sp>
        <p:nvSpPr>
          <p:cNvPr id="3" name="Content Placeholder 2"/>
          <p:cNvSpPr>
            <a:spLocks noGrp="1"/>
          </p:cNvSpPr>
          <p:nvPr>
            <p:ph idx="1"/>
          </p:nvPr>
        </p:nvSpPr>
        <p:spPr>
          <a:solidFill>
            <a:srgbClr val="FFC000"/>
          </a:solidFill>
        </p:spPr>
        <p:txBody>
          <a:bodyPr/>
          <a:lstStyle/>
          <a:p>
            <a:pPr marL="0" indent="0">
              <a:buNone/>
            </a:pPr>
            <a:r>
              <a:rPr lang="en-US" dirty="0" smtClean="0"/>
              <a:t>Nickel was found to have properties more closely to palladium and cobalt had properties more closely to rhodium.</a:t>
            </a:r>
            <a:endParaRPr lang="en-US" dirty="0"/>
          </a:p>
        </p:txBody>
      </p:sp>
    </p:spTree>
    <p:extLst>
      <p:ext uri="{BB962C8B-B14F-4D97-AF65-F5344CB8AC3E}">
        <p14:creationId xmlns:p14="http://schemas.microsoft.com/office/powerpoint/2010/main" val="3458975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it Really</a:t>
            </a:r>
            <a:endParaRPr lang="en-US" dirty="0"/>
          </a:p>
        </p:txBody>
      </p:sp>
      <p:sp>
        <p:nvSpPr>
          <p:cNvPr id="3" name="Content Placeholder 2"/>
          <p:cNvSpPr>
            <a:spLocks noGrp="1"/>
          </p:cNvSpPr>
          <p:nvPr>
            <p:ph idx="1"/>
          </p:nvPr>
        </p:nvSpPr>
        <p:spPr>
          <a:solidFill>
            <a:srgbClr val="FFC000"/>
          </a:solidFill>
        </p:spPr>
        <p:txBody>
          <a:bodyPr/>
          <a:lstStyle/>
          <a:p>
            <a:pPr marL="0" indent="0">
              <a:buNone/>
            </a:pPr>
            <a:r>
              <a:rPr lang="en-US" dirty="0" smtClean="0"/>
              <a:t>The reason some of the elements are not in order of increasing atomic mass is; for elements like cobalt there was a greater abundance of its higher mass isotopes. This larger percentage of higher massed isotopes skews the average atomic mass, making it greater.</a:t>
            </a:r>
            <a:endParaRPr lang="en-US" dirty="0"/>
          </a:p>
        </p:txBody>
      </p:sp>
    </p:spTree>
    <p:extLst>
      <p:ext uri="{BB962C8B-B14F-4D97-AF65-F5344CB8AC3E}">
        <p14:creationId xmlns:p14="http://schemas.microsoft.com/office/powerpoint/2010/main" val="2723734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Numbers</a:t>
            </a:r>
            <a:endParaRPr lang="en-US" dirty="0"/>
          </a:p>
        </p:txBody>
      </p:sp>
      <p:sp>
        <p:nvSpPr>
          <p:cNvPr id="3" name="Content Placeholder 2"/>
          <p:cNvSpPr>
            <a:spLocks noGrp="1"/>
          </p:cNvSpPr>
          <p:nvPr>
            <p:ph idx="1"/>
          </p:nvPr>
        </p:nvSpPr>
        <p:spPr>
          <a:solidFill>
            <a:srgbClr val="FFC000"/>
          </a:solidFill>
        </p:spPr>
        <p:txBody>
          <a:bodyPr>
            <a:normAutofit fontScale="92500" lnSpcReduction="20000"/>
          </a:bodyPr>
          <a:lstStyle/>
          <a:p>
            <a:pPr marL="0" indent="0">
              <a:buNone/>
            </a:pPr>
            <a:r>
              <a:rPr lang="en-US" dirty="0"/>
              <a:t>In 1913, Henry Moseley (killed at Gallipoli at age </a:t>
            </a:r>
            <a:r>
              <a:rPr lang="en-US" dirty="0" smtClean="0"/>
              <a:t>28 in 1915) </a:t>
            </a:r>
            <a:endParaRPr lang="en-US" dirty="0"/>
          </a:p>
          <a:p>
            <a:pPr marL="0" indent="0">
              <a:buNone/>
            </a:pPr>
            <a:r>
              <a:rPr lang="en-US" dirty="0" smtClean="0"/>
              <a:t>	- investigated </a:t>
            </a:r>
            <a:r>
              <a:rPr lang="en-US" dirty="0"/>
              <a:t>the characteristic frequencies of </a:t>
            </a:r>
            <a:r>
              <a:rPr lang="en-US" dirty="0" smtClean="0"/>
              <a:t>	X-rays </a:t>
            </a:r>
            <a:r>
              <a:rPr lang="en-US" dirty="0"/>
              <a:t>produced by bombarding each of the </a:t>
            </a:r>
            <a:r>
              <a:rPr lang="en-US" dirty="0" smtClean="0"/>
              <a:t>	elements </a:t>
            </a:r>
            <a:r>
              <a:rPr lang="en-US" dirty="0"/>
              <a:t>in turn by high energy cathode rays </a:t>
            </a:r>
            <a:r>
              <a:rPr lang="en-US" dirty="0" smtClean="0"/>
              <a:t>	(</a:t>
            </a:r>
            <a:r>
              <a:rPr lang="en-US" dirty="0"/>
              <a:t>electrons). </a:t>
            </a:r>
          </a:p>
          <a:p>
            <a:pPr marL="0" indent="0">
              <a:buNone/>
            </a:pPr>
            <a:r>
              <a:rPr lang="en-US" dirty="0"/>
              <a:t>Results - He discovered a mathematical relationship between the frequency and the amount of positive charge in the nucleus. </a:t>
            </a:r>
          </a:p>
          <a:p>
            <a:pPr marL="0" indent="0">
              <a:buNone/>
            </a:pPr>
            <a:r>
              <a:rPr lang="en-US" dirty="0" smtClean="0"/>
              <a:t>	This </a:t>
            </a:r>
            <a:r>
              <a:rPr lang="en-US" dirty="0"/>
              <a:t>led to the determination of the </a:t>
            </a:r>
            <a:r>
              <a:rPr lang="en-US" b="1" dirty="0"/>
              <a:t>atomic </a:t>
            </a:r>
            <a:r>
              <a:rPr lang="en-US" b="1" dirty="0" smtClean="0"/>
              <a:t>	numbers</a:t>
            </a:r>
            <a:r>
              <a:rPr lang="en-US" dirty="0" smtClean="0"/>
              <a:t> </a:t>
            </a:r>
            <a:r>
              <a:rPr lang="en-US" dirty="0"/>
              <a:t>of the elements.</a:t>
            </a:r>
          </a:p>
          <a:p>
            <a:pPr marL="0" indent="0">
              <a:buNone/>
            </a:pPr>
            <a:endParaRPr lang="en-US" dirty="0"/>
          </a:p>
        </p:txBody>
      </p:sp>
    </p:spTree>
    <p:extLst>
      <p:ext uri="{BB962C8B-B14F-4D97-AF65-F5344CB8AC3E}">
        <p14:creationId xmlns:p14="http://schemas.microsoft.com/office/powerpoint/2010/main" val="256520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Moseley’s Experiment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37929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a:t>
            </a:r>
            <a:endParaRPr lang="en-US" dirty="0"/>
          </a:p>
        </p:txBody>
      </p:sp>
      <p:sp>
        <p:nvSpPr>
          <p:cNvPr id="3" name="Content Placeholder 2"/>
          <p:cNvSpPr>
            <a:spLocks noGrp="1"/>
          </p:cNvSpPr>
          <p:nvPr>
            <p:ph idx="1"/>
          </p:nvPr>
        </p:nvSpPr>
        <p:spPr>
          <a:solidFill>
            <a:srgbClr val="FFC000"/>
          </a:solidFill>
        </p:spPr>
        <p:txBody>
          <a:bodyPr>
            <a:normAutofit fontScale="32500" lnSpcReduction="20000"/>
          </a:bodyPr>
          <a:lstStyle/>
          <a:p>
            <a:pPr marL="0" indent="0">
              <a:buNone/>
            </a:pPr>
            <a:r>
              <a:rPr lang="en-US" sz="6400" dirty="0"/>
              <a:t>Moseley was using various elements (metals) as targets in cathode ray tubes. He noticed that when struck by the cathode rays, different metals gave off x-rays with distinct wavelengths. Essentially what was happening was that the cathode rays (high energy electrons) were knocking out the inner-most electrons of the metal targets. X-rays were emitted when an outer electron "fell" down into this inner shell. Since the inner-most electrons are not shielded by other electrons, the energy required to knock them out is dependent upon the number of protons in the nucleus. Thus, the emitted x-ray frequency associated with an outer electron falling down into this shell is related to the number of protons in the nucleus. Moseley realized that the atomic numbers were not just a convenient numbering scheme for the elements, but had a real physical meaning - ultimately realized as being the number of protons (and electrons) in a (neutral) element.</a:t>
            </a:r>
          </a:p>
          <a:p>
            <a:pPr marL="0" indent="0">
              <a:buNone/>
            </a:pPr>
            <a:endParaRPr lang="en-US" dirty="0"/>
          </a:p>
        </p:txBody>
      </p:sp>
    </p:spTree>
    <p:extLst>
      <p:ext uri="{BB962C8B-B14F-4D97-AF65-F5344CB8AC3E}">
        <p14:creationId xmlns:p14="http://schemas.microsoft.com/office/powerpoint/2010/main" val="212713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590800"/>
            <a:ext cx="7715250" cy="3008948"/>
          </a:xfrm>
        </p:spPr>
      </p:pic>
    </p:spTree>
    <p:extLst>
      <p:ext uri="{BB962C8B-B14F-4D97-AF65-F5344CB8AC3E}">
        <p14:creationId xmlns:p14="http://schemas.microsoft.com/office/powerpoint/2010/main" val="1067773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Law Revised</a:t>
            </a:r>
            <a:endParaRPr lang="en-US" dirty="0"/>
          </a:p>
        </p:txBody>
      </p:sp>
      <p:sp>
        <p:nvSpPr>
          <p:cNvPr id="3" name="Content Placeholder 2"/>
          <p:cNvSpPr>
            <a:spLocks noGrp="1"/>
          </p:cNvSpPr>
          <p:nvPr>
            <p:ph idx="1"/>
          </p:nvPr>
        </p:nvSpPr>
        <p:spPr>
          <a:solidFill>
            <a:srgbClr val="FFC000"/>
          </a:solidFill>
        </p:spPr>
        <p:txBody>
          <a:bodyPr>
            <a:normAutofit lnSpcReduction="10000"/>
          </a:bodyPr>
          <a:lstStyle/>
          <a:p>
            <a:pPr marL="0" indent="0">
              <a:buNone/>
            </a:pPr>
            <a:r>
              <a:rPr lang="en-US" dirty="0"/>
              <a:t>As a </a:t>
            </a:r>
            <a:r>
              <a:rPr lang="en-US" dirty="0" smtClean="0"/>
              <a:t>result his determination,  Moseley  </a:t>
            </a:r>
            <a:r>
              <a:rPr lang="en-US" dirty="0"/>
              <a:t>proceeded to </a:t>
            </a:r>
            <a:r>
              <a:rPr lang="en-US" dirty="0" smtClean="0"/>
              <a:t>restate </a:t>
            </a:r>
            <a:r>
              <a:rPr lang="en-US" dirty="0"/>
              <a:t>the </a:t>
            </a:r>
            <a:r>
              <a:rPr lang="en-US" dirty="0" smtClean="0"/>
              <a:t>periodic law. </a:t>
            </a:r>
          </a:p>
          <a:p>
            <a:pPr marL="0" indent="0">
              <a:buNone/>
            </a:pPr>
            <a:r>
              <a:rPr lang="en-US" dirty="0"/>
              <a:t>T</a:t>
            </a:r>
            <a:r>
              <a:rPr lang="en-US" dirty="0" smtClean="0"/>
              <a:t>he “</a:t>
            </a:r>
            <a:r>
              <a:rPr lang="en-US" b="1" dirty="0" smtClean="0"/>
              <a:t>modern periodic law</a:t>
            </a:r>
            <a:r>
              <a:rPr lang="en-US" dirty="0" smtClean="0"/>
              <a:t>” now states; </a:t>
            </a:r>
            <a:r>
              <a:rPr lang="en-US" i="1" dirty="0" smtClean="0"/>
              <a:t>the properties of the elements are periodic functions of increasing atomic number.</a:t>
            </a:r>
          </a:p>
          <a:p>
            <a:pPr marL="0" indent="0">
              <a:buNone/>
            </a:pPr>
            <a:endParaRPr lang="en-US" dirty="0"/>
          </a:p>
          <a:p>
            <a:pPr marL="0" indent="0">
              <a:buNone/>
            </a:pPr>
            <a:r>
              <a:rPr lang="en-US" dirty="0" smtClean="0"/>
              <a:t>This </a:t>
            </a:r>
            <a:r>
              <a:rPr lang="en-US" dirty="0"/>
              <a:t>eliminated the problem Mendeleev had with his arrangement. </a:t>
            </a:r>
          </a:p>
          <a:p>
            <a:pPr marL="0" indent="0">
              <a:buNone/>
            </a:pPr>
            <a:r>
              <a:rPr lang="en-US" dirty="0"/>
              <a:t>	</a:t>
            </a:r>
          </a:p>
        </p:txBody>
      </p:sp>
    </p:spTree>
    <p:extLst>
      <p:ext uri="{BB962C8B-B14F-4D97-AF65-F5344CB8AC3E}">
        <p14:creationId xmlns:p14="http://schemas.microsoft.com/office/powerpoint/2010/main" val="112466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Nuclear Charge</a:t>
            </a:r>
            <a:endParaRPr lang="en-US" dirty="0"/>
          </a:p>
        </p:txBody>
      </p:sp>
      <p:sp>
        <p:nvSpPr>
          <p:cNvPr id="3" name="Content Placeholder 2"/>
          <p:cNvSpPr>
            <a:spLocks noGrp="1"/>
          </p:cNvSpPr>
          <p:nvPr>
            <p:ph idx="1"/>
          </p:nvPr>
        </p:nvSpPr>
        <p:spPr>
          <a:solidFill>
            <a:srgbClr val="7030A0"/>
          </a:solidFill>
        </p:spPr>
        <p:txBody>
          <a:bodyPr/>
          <a:lstStyle/>
          <a:p>
            <a:pPr marL="0" indent="0">
              <a:buNone/>
            </a:pPr>
            <a:r>
              <a:rPr lang="en-US" dirty="0">
                <a:solidFill>
                  <a:srgbClr val="FFFF00"/>
                </a:solidFill>
              </a:rPr>
              <a:t>Effective nuclear charge (</a:t>
            </a:r>
            <a:r>
              <a:rPr lang="en-US" dirty="0" err="1">
                <a:solidFill>
                  <a:srgbClr val="FFFF00"/>
                </a:solidFill>
              </a:rPr>
              <a:t>Z</a:t>
            </a:r>
            <a:r>
              <a:rPr lang="en-US" baseline="-25000" dirty="0" err="1">
                <a:solidFill>
                  <a:srgbClr val="FFFF00"/>
                </a:solidFill>
              </a:rPr>
              <a:t>eff</a:t>
            </a:r>
            <a:r>
              <a:rPr lang="en-US" baseline="-25000" dirty="0">
                <a:solidFill>
                  <a:srgbClr val="FFFF00"/>
                </a:solidFill>
              </a:rPr>
              <a:t>­</a:t>
            </a:r>
            <a:r>
              <a:rPr lang="en-US" dirty="0">
                <a:solidFill>
                  <a:srgbClr val="FFFF00"/>
                </a:solidFill>
              </a:rPr>
              <a:t>) is used to provide a relative idea of the actual </a:t>
            </a:r>
            <a:r>
              <a:rPr lang="en-US" dirty="0" err="1">
                <a:solidFill>
                  <a:srgbClr val="FFFF00"/>
                </a:solidFill>
              </a:rPr>
              <a:t>coulombic</a:t>
            </a:r>
            <a:r>
              <a:rPr lang="en-US" dirty="0">
                <a:solidFill>
                  <a:srgbClr val="FFFF00"/>
                </a:solidFill>
              </a:rPr>
              <a:t> attraction </a:t>
            </a:r>
            <a:r>
              <a:rPr lang="en-US" dirty="0" smtClean="0">
                <a:solidFill>
                  <a:srgbClr val="FFFF00"/>
                </a:solidFill>
              </a:rPr>
              <a:t>“felt” </a:t>
            </a:r>
            <a:r>
              <a:rPr lang="en-US" dirty="0">
                <a:solidFill>
                  <a:srgbClr val="FFFF00"/>
                </a:solidFill>
              </a:rPr>
              <a:t>by the electrons due to the positive character of the nucleus</a:t>
            </a:r>
            <a:r>
              <a:rPr lang="en-US" dirty="0" smtClean="0">
                <a:solidFill>
                  <a:srgbClr val="FFFF00"/>
                </a:solidFill>
              </a:rPr>
              <a:t>.</a:t>
            </a:r>
          </a:p>
          <a:p>
            <a:pPr marL="0" indent="0">
              <a:buNone/>
            </a:pPr>
            <a:r>
              <a:rPr lang="en-US" dirty="0">
                <a:solidFill>
                  <a:srgbClr val="FFFF00"/>
                </a:solidFill>
              </a:rPr>
              <a:t>	</a:t>
            </a:r>
            <a:r>
              <a:rPr lang="en-US" dirty="0" smtClean="0">
                <a:solidFill>
                  <a:srgbClr val="FFFF00"/>
                </a:solidFill>
              </a:rPr>
              <a:t>This concept provides a great deal of 	insight into some of the trends observed 	on the periodic table, especially when 	applied to the valence shell electrons.</a:t>
            </a:r>
            <a:endParaRPr lang="en-US" dirty="0">
              <a:solidFill>
                <a:srgbClr val="FFFF00"/>
              </a:solidFill>
            </a:endParaRPr>
          </a:p>
          <a:p>
            <a:pPr marL="0" indent="0">
              <a:buNone/>
            </a:pPr>
            <a:endParaRPr lang="en-US" dirty="0"/>
          </a:p>
        </p:txBody>
      </p:sp>
    </p:spTree>
    <p:extLst>
      <p:ext uri="{BB962C8B-B14F-4D97-AF65-F5344CB8AC3E}">
        <p14:creationId xmlns:p14="http://schemas.microsoft.com/office/powerpoint/2010/main" val="1953263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factors are considered when looking at effective nuclear charge.</a:t>
            </a:r>
            <a:endParaRPr lang="en-US" dirty="0"/>
          </a:p>
        </p:txBody>
      </p:sp>
      <p:sp>
        <p:nvSpPr>
          <p:cNvPr id="3" name="Content Placeholder 2"/>
          <p:cNvSpPr>
            <a:spLocks noGrp="1"/>
          </p:cNvSpPr>
          <p:nvPr>
            <p:ph idx="1"/>
          </p:nvPr>
        </p:nvSpPr>
        <p:spPr>
          <a:solidFill>
            <a:srgbClr val="7030A0"/>
          </a:solidFill>
        </p:spPr>
        <p:txBody>
          <a:bodyPr>
            <a:normAutofit fontScale="92500" lnSpcReduction="10000"/>
          </a:bodyPr>
          <a:lstStyle/>
          <a:p>
            <a:pPr marL="0" indent="0">
              <a:buNone/>
            </a:pPr>
            <a:r>
              <a:rPr lang="en-US" dirty="0" smtClean="0">
                <a:solidFill>
                  <a:srgbClr val="FFFF00"/>
                </a:solidFill>
              </a:rPr>
              <a:t>The </a:t>
            </a:r>
            <a:r>
              <a:rPr lang="en-US" dirty="0">
                <a:solidFill>
                  <a:srgbClr val="FFFF00"/>
                </a:solidFill>
              </a:rPr>
              <a:t>first factor is the atomic number (Z) of the element. This describes the number of protons found in the nucleus of an atom. Recall, Coulomb’s law [ </a:t>
            </a:r>
            <a:r>
              <a:rPr lang="en-US" dirty="0" err="1">
                <a:solidFill>
                  <a:srgbClr val="FFFF00"/>
                </a:solidFill>
              </a:rPr>
              <a:t>f</a:t>
            </a:r>
            <a:r>
              <a:rPr lang="en-US" baseline="-25000" dirty="0" err="1">
                <a:solidFill>
                  <a:srgbClr val="FFFF00"/>
                </a:solidFill>
              </a:rPr>
              <a:t>el</a:t>
            </a:r>
            <a:r>
              <a:rPr lang="en-US" dirty="0">
                <a:solidFill>
                  <a:srgbClr val="FFFF00"/>
                </a:solidFill>
              </a:rPr>
              <a:t>  =  </a:t>
            </a:r>
            <a:r>
              <a:rPr lang="en-US" u="sng" dirty="0">
                <a:solidFill>
                  <a:srgbClr val="FFFF00"/>
                </a:solidFill>
              </a:rPr>
              <a:t>k q</a:t>
            </a:r>
            <a:r>
              <a:rPr lang="en-US" u="sng" baseline="-25000" dirty="0">
                <a:solidFill>
                  <a:srgbClr val="FFFF00"/>
                </a:solidFill>
              </a:rPr>
              <a:t>1</a:t>
            </a:r>
            <a:r>
              <a:rPr lang="en-US" u="sng" dirty="0">
                <a:solidFill>
                  <a:srgbClr val="FFFF00"/>
                </a:solidFill>
              </a:rPr>
              <a:t> q</a:t>
            </a:r>
            <a:r>
              <a:rPr lang="en-US" u="sng" baseline="-25000" dirty="0">
                <a:solidFill>
                  <a:srgbClr val="FFFF00"/>
                </a:solidFill>
              </a:rPr>
              <a:t>2</a:t>
            </a:r>
            <a:r>
              <a:rPr lang="en-US" u="sng" dirty="0">
                <a:solidFill>
                  <a:srgbClr val="FFFF00"/>
                </a:solidFill>
              </a:rPr>
              <a:t> </a:t>
            </a:r>
            <a:r>
              <a:rPr lang="en-US" dirty="0">
                <a:solidFill>
                  <a:srgbClr val="FFFF00"/>
                </a:solidFill>
              </a:rPr>
              <a:t> ] (a favorite of mine) which finds the </a:t>
            </a:r>
            <a:r>
              <a:rPr lang="en-US" dirty="0">
                <a:solidFill>
                  <a:srgbClr val="FFFF00"/>
                </a:solidFill>
              </a:rPr>
              <a:t> </a:t>
            </a:r>
            <a:r>
              <a:rPr lang="en-US" dirty="0" smtClean="0">
                <a:solidFill>
                  <a:srgbClr val="FFFF00"/>
                </a:solidFill>
              </a:rPr>
              <a:t>                 r</a:t>
            </a:r>
            <a:r>
              <a:rPr lang="en-US" baseline="30000" dirty="0" smtClean="0">
                <a:solidFill>
                  <a:srgbClr val="FFFF00"/>
                </a:solidFill>
              </a:rPr>
              <a:t>2</a:t>
            </a:r>
            <a:r>
              <a:rPr lang="en-US" dirty="0" smtClean="0">
                <a:solidFill>
                  <a:srgbClr val="FFFF00"/>
                </a:solidFill>
              </a:rPr>
              <a:t>          electrostatic </a:t>
            </a:r>
            <a:r>
              <a:rPr lang="en-US" dirty="0">
                <a:solidFill>
                  <a:srgbClr val="FFFF00"/>
                </a:solidFill>
              </a:rPr>
              <a:t>force </a:t>
            </a:r>
            <a:r>
              <a:rPr lang="en-US" dirty="0" smtClean="0">
                <a:solidFill>
                  <a:srgbClr val="FFFF00"/>
                </a:solidFill>
              </a:rPr>
              <a:t>directly </a:t>
            </a:r>
            <a:r>
              <a:rPr lang="en-US" dirty="0">
                <a:solidFill>
                  <a:srgbClr val="FFFF00"/>
                </a:solidFill>
              </a:rPr>
              <a:t>related to the quantity of charge on one or both of the objects. Therefore, increases in atomic number mean greater number of protons in the nucleus producing a greater quantity of charge, and hence a greater force of attraction.	</a:t>
            </a:r>
            <a:endParaRPr lang="en-US" dirty="0">
              <a:solidFill>
                <a:srgbClr val="FFFF00"/>
              </a:solidFill>
            </a:endParaRPr>
          </a:p>
        </p:txBody>
      </p:sp>
    </p:spTree>
    <p:extLst>
      <p:ext uri="{BB962C8B-B14F-4D97-AF65-F5344CB8AC3E}">
        <p14:creationId xmlns:p14="http://schemas.microsoft.com/office/powerpoint/2010/main" val="1825144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Shielding or Screening Effect</a:t>
            </a:r>
            <a:endParaRPr lang="en-US" dirty="0"/>
          </a:p>
        </p:txBody>
      </p:sp>
      <p:sp>
        <p:nvSpPr>
          <p:cNvPr id="3" name="Content Placeholder 2"/>
          <p:cNvSpPr>
            <a:spLocks noGrp="1"/>
          </p:cNvSpPr>
          <p:nvPr>
            <p:ph idx="1"/>
          </p:nvPr>
        </p:nvSpPr>
        <p:spPr>
          <a:solidFill>
            <a:srgbClr val="7030A0"/>
          </a:solidFill>
        </p:spPr>
        <p:txBody>
          <a:bodyPr/>
          <a:lstStyle/>
          <a:p>
            <a:pPr marL="0" indent="0">
              <a:buNone/>
            </a:pPr>
            <a:r>
              <a:rPr lang="en-US" dirty="0">
                <a:solidFill>
                  <a:srgbClr val="FFFF00"/>
                </a:solidFill>
              </a:rPr>
              <a:t>The second factor is called the screening or shielding effect. The effect results from lower energy level electrons blocking or screening nuclear attraction to electrons located at a further distance from the nucleus. The greater the number of lower energy level electrons, the greater the shielding effect.</a:t>
            </a:r>
          </a:p>
          <a:p>
            <a:pPr marL="0" indent="0">
              <a:buNone/>
            </a:pPr>
            <a:endParaRPr lang="en-US" dirty="0"/>
          </a:p>
        </p:txBody>
      </p:sp>
    </p:spTree>
    <p:extLst>
      <p:ext uri="{BB962C8B-B14F-4D97-AF65-F5344CB8AC3E}">
        <p14:creationId xmlns:p14="http://schemas.microsoft.com/office/powerpoint/2010/main" val="1820056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Shielding or Screening Effect</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158251" cy="4525963"/>
          </a:xfrm>
          <a:prstGeom prst="rect">
            <a:avLst/>
          </a:prstGeom>
          <a:noFill/>
          <a:ln>
            <a:noFill/>
          </a:ln>
        </p:spPr>
      </p:pic>
    </p:spTree>
    <p:extLst>
      <p:ext uri="{BB962C8B-B14F-4D97-AF65-F5344CB8AC3E}">
        <p14:creationId xmlns:p14="http://schemas.microsoft.com/office/powerpoint/2010/main" val="766906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Slater’s Rules</a:t>
            </a:r>
            <a:endParaRPr lang="en-US" dirty="0"/>
          </a:p>
        </p:txBody>
      </p:sp>
      <p:sp>
        <p:nvSpPr>
          <p:cNvPr id="3" name="Content Placeholder 2"/>
          <p:cNvSpPr>
            <a:spLocks noGrp="1"/>
          </p:cNvSpPr>
          <p:nvPr>
            <p:ph idx="1"/>
          </p:nvPr>
        </p:nvSpPr>
        <p:spPr>
          <a:solidFill>
            <a:srgbClr val="7030A0"/>
          </a:solidFill>
        </p:spPr>
        <p:txBody>
          <a:bodyPr>
            <a:normAutofit lnSpcReduction="10000"/>
          </a:bodyPr>
          <a:lstStyle/>
          <a:p>
            <a:pPr marL="0" indent="0">
              <a:buNone/>
            </a:pPr>
            <a:r>
              <a:rPr lang="en-US" dirty="0">
                <a:solidFill>
                  <a:srgbClr val="FFFF00"/>
                </a:solidFill>
              </a:rPr>
              <a:t>The equation generated appears as  </a:t>
            </a:r>
            <a:r>
              <a:rPr lang="en-US" b="1" dirty="0" err="1">
                <a:solidFill>
                  <a:srgbClr val="FFFF00"/>
                </a:solidFill>
              </a:rPr>
              <a:t>Z</a:t>
            </a:r>
            <a:r>
              <a:rPr lang="en-US" b="1" baseline="-25000" dirty="0" err="1">
                <a:solidFill>
                  <a:srgbClr val="FFFF00"/>
                </a:solidFill>
              </a:rPr>
              <a:t>eff</a:t>
            </a:r>
            <a:r>
              <a:rPr lang="en-US" b="1" dirty="0">
                <a:solidFill>
                  <a:srgbClr val="FFFF00"/>
                </a:solidFill>
              </a:rPr>
              <a:t>  =  Z  -  S</a:t>
            </a:r>
            <a:r>
              <a:rPr lang="en-US" dirty="0">
                <a:solidFill>
                  <a:srgbClr val="FFFF00"/>
                </a:solidFill>
              </a:rPr>
              <a:t> where S represents the shielding or screening effect. In order to determine the value of S, the electron configuration needs to be manipulated to appear as follows:</a:t>
            </a:r>
          </a:p>
          <a:p>
            <a:pPr marL="0" indent="0">
              <a:buNone/>
            </a:pPr>
            <a:r>
              <a:rPr lang="en-US" dirty="0">
                <a:solidFill>
                  <a:srgbClr val="FFFF00"/>
                </a:solidFill>
              </a:rPr>
              <a:t> </a:t>
            </a:r>
          </a:p>
          <a:p>
            <a:pPr marL="0" indent="0">
              <a:buNone/>
            </a:pPr>
            <a:r>
              <a:rPr lang="en-US" dirty="0" smtClean="0">
                <a:solidFill>
                  <a:srgbClr val="FFFF00"/>
                </a:solidFill>
              </a:rPr>
              <a:t>(</a:t>
            </a:r>
            <a:r>
              <a:rPr lang="en-US" dirty="0">
                <a:solidFill>
                  <a:srgbClr val="FFFF00"/>
                </a:solidFill>
              </a:rPr>
              <a:t>1s)(2s 2p)(3s 3p)(3d)(4s 4p)(4d)(4f)(5s 5p), etc.</a:t>
            </a:r>
          </a:p>
          <a:p>
            <a:pPr marL="0" indent="0">
              <a:buNone/>
            </a:pPr>
            <a:endParaRPr lang="en-US" dirty="0" smtClean="0">
              <a:solidFill>
                <a:srgbClr val="FFFF00"/>
              </a:solidFill>
            </a:endParaRPr>
          </a:p>
          <a:p>
            <a:pPr marL="0" indent="0">
              <a:buNone/>
            </a:pPr>
            <a:r>
              <a:rPr lang="en-US" dirty="0" smtClean="0">
                <a:solidFill>
                  <a:srgbClr val="FFFF00"/>
                </a:solidFill>
              </a:rPr>
              <a:t>Notice the order and the grouping.</a:t>
            </a:r>
            <a:endParaRPr lang="en-US" dirty="0">
              <a:solidFill>
                <a:srgbClr val="FFFF00"/>
              </a:solidFill>
            </a:endParaRPr>
          </a:p>
        </p:txBody>
      </p:sp>
    </p:spTree>
    <p:extLst>
      <p:ext uri="{BB962C8B-B14F-4D97-AF65-F5344CB8AC3E}">
        <p14:creationId xmlns:p14="http://schemas.microsoft.com/office/powerpoint/2010/main" val="403984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Shielding Contributions</a:t>
            </a:r>
            <a:endParaRPr lang="en-US" dirty="0"/>
          </a:p>
        </p:txBody>
      </p:sp>
      <p:graphicFrame>
        <p:nvGraphicFramePr>
          <p:cNvPr id="4" name="Content Placeholder 3"/>
          <p:cNvGraphicFramePr>
            <a:graphicFrameLocks noGrp="1"/>
          </p:cNvGraphicFramePr>
          <p:nvPr>
            <p:ph idx="1"/>
          </p:nvPr>
        </p:nvGraphicFramePr>
        <p:xfrm>
          <a:off x="457200" y="2689701"/>
          <a:ext cx="8229600" cy="2133600"/>
        </p:xfrm>
        <a:graphic>
          <a:graphicData uri="http://schemas.openxmlformats.org/drawingml/2006/table">
            <a:tbl>
              <a:tblPr>
                <a:tableStyleId>{5C22544A-7EE6-4342-B048-85BDC9FD1C3A}</a:tableStyleId>
              </a:tblPr>
              <a:tblGrid>
                <a:gridCol w="2743749"/>
                <a:gridCol w="3428451"/>
                <a:gridCol w="2057400"/>
              </a:tblGrid>
              <a:tr h="0">
                <a:tc>
                  <a:txBody>
                    <a:bodyPr/>
                    <a:lstStyle/>
                    <a:p>
                      <a:pPr marL="0" marR="0">
                        <a:spcBef>
                          <a:spcPts val="0"/>
                        </a:spcBef>
                        <a:spcAft>
                          <a:spcPts val="0"/>
                        </a:spcAft>
                      </a:pPr>
                      <a:r>
                        <a:rPr lang="en-US" sz="1400" cap="small" dirty="0">
                          <a:effectLst/>
                        </a:rPr>
                        <a:t>  Electron in Question found in</a:t>
                      </a:r>
                      <a:endParaRPr lang="en-US" sz="1200" dirty="0">
                        <a:effectLst/>
                        <a:latin typeface="Times New Roman"/>
                        <a:ea typeface="Times New Roman"/>
                      </a:endParaRPr>
                    </a:p>
                  </a:txBody>
                  <a:tcPr marL="0" marR="0" marT="0" marB="0" anchor="ctr"/>
                </a:tc>
                <a:tc>
                  <a:txBody>
                    <a:bodyPr/>
                    <a:lstStyle/>
                    <a:p>
                      <a:pPr marL="0" marR="0">
                        <a:spcBef>
                          <a:spcPts val="0"/>
                        </a:spcBef>
                        <a:spcAft>
                          <a:spcPts val="0"/>
                        </a:spcAft>
                      </a:pPr>
                      <a:r>
                        <a:rPr lang="en-US" sz="1400" cap="small" dirty="0">
                          <a:effectLst/>
                        </a:rPr>
                        <a:t>  Electrons to the left</a:t>
                      </a:r>
                      <a:endParaRPr lang="en-US" sz="1200" dirty="0">
                        <a:effectLst/>
                        <a:latin typeface="Times New Roman"/>
                        <a:ea typeface="Times New Roman"/>
                      </a:endParaRPr>
                    </a:p>
                  </a:txBody>
                  <a:tcPr marL="0" marR="0" marT="0" marB="0" anchor="ctr"/>
                </a:tc>
                <a:tc>
                  <a:txBody>
                    <a:bodyPr/>
                    <a:lstStyle/>
                    <a:p>
                      <a:pPr marL="0" marR="0">
                        <a:spcBef>
                          <a:spcPts val="0"/>
                        </a:spcBef>
                        <a:spcAft>
                          <a:spcPts val="0"/>
                        </a:spcAft>
                      </a:pPr>
                      <a:r>
                        <a:rPr lang="en-US" sz="1400" cap="small" dirty="0">
                          <a:effectLst/>
                        </a:rPr>
                        <a:t> Shielding Contribution</a:t>
                      </a:r>
                      <a:endParaRPr lang="en-US" sz="1200" dirty="0">
                        <a:effectLst/>
                        <a:latin typeface="Times New Roman"/>
                        <a:ea typeface="Times New Roman"/>
                      </a:endParaRPr>
                    </a:p>
                  </a:txBody>
                  <a:tcPr marL="0" marR="0" marT="0" marB="0" anchor="ctr"/>
                </a:tc>
              </a:tr>
              <a:tr h="0">
                <a:tc>
                  <a:txBody>
                    <a:bodyPr/>
                    <a:lstStyle/>
                    <a:p>
                      <a:pPr marL="0" marR="0">
                        <a:spcBef>
                          <a:spcPts val="0"/>
                        </a:spcBef>
                        <a:spcAft>
                          <a:spcPts val="0"/>
                        </a:spcAft>
                      </a:pPr>
                      <a:r>
                        <a:rPr lang="en-US" sz="1400" dirty="0">
                          <a:effectLst/>
                        </a:rPr>
                        <a:t>  ns or </a:t>
                      </a:r>
                      <a:r>
                        <a:rPr lang="en-US" sz="1400" dirty="0" err="1">
                          <a:effectLst/>
                        </a:rPr>
                        <a:t>np</a:t>
                      </a:r>
                      <a:r>
                        <a:rPr lang="en-US" sz="1400" dirty="0">
                          <a:effectLst/>
                        </a:rPr>
                        <a:t> group    </a:t>
                      </a:r>
                      <a:endParaRPr lang="en-US" sz="1200" dirty="0">
                        <a:effectLst/>
                        <a:latin typeface="Times New Roman"/>
                        <a:ea typeface="Times New Roman"/>
                      </a:endParaRPr>
                    </a:p>
                  </a:txBody>
                  <a:tcPr marL="0" marR="0" marT="0" marB="0" anchor="ctr"/>
                </a:tc>
                <a:tc>
                  <a:txBody>
                    <a:bodyPr/>
                    <a:lstStyle/>
                    <a:p>
                      <a:pPr marL="0" marR="0">
                        <a:spcBef>
                          <a:spcPts val="0"/>
                        </a:spcBef>
                        <a:spcAft>
                          <a:spcPts val="0"/>
                        </a:spcAft>
                      </a:pPr>
                      <a:r>
                        <a:rPr lang="en-US" sz="1400">
                          <a:effectLst/>
                        </a:rPr>
                        <a:t>(1s group)</a:t>
                      </a:r>
                      <a:endParaRPr lang="en-US" sz="1200">
                        <a:effectLst/>
                        <a:latin typeface="Times New Roman"/>
                        <a:ea typeface="Times New Roman"/>
                      </a:endParaRPr>
                    </a:p>
                  </a:txBody>
                  <a:tcPr marL="0" marR="0" marT="0" marB="0" anchor="ctr"/>
                </a:tc>
                <a:tc>
                  <a:txBody>
                    <a:bodyPr/>
                    <a:lstStyle/>
                    <a:p>
                      <a:pPr marL="0" marR="0">
                        <a:spcBef>
                          <a:spcPts val="0"/>
                        </a:spcBef>
                        <a:spcAft>
                          <a:spcPts val="0"/>
                        </a:spcAft>
                      </a:pPr>
                      <a:r>
                        <a:rPr lang="en-US" sz="1400">
                          <a:effectLst/>
                        </a:rPr>
                        <a:t>       0.30</a:t>
                      </a:r>
                      <a:endParaRPr lang="en-US" sz="1200">
                        <a:effectLst/>
                        <a:latin typeface="Times New Roman"/>
                        <a:ea typeface="Times New Roman"/>
                      </a:endParaRPr>
                    </a:p>
                  </a:txBody>
                  <a:tcPr marL="0" marR="0" marT="0" marB="0" anchor="ctr"/>
                </a:tc>
              </a:tr>
              <a:tr h="0">
                <a:tc>
                  <a:txBody>
                    <a:bodyPr/>
                    <a:lstStyle/>
                    <a:p>
                      <a:pPr marL="0" marR="0">
                        <a:spcBef>
                          <a:spcPts val="0"/>
                        </a:spcBef>
                        <a:spcAft>
                          <a:spcPts val="0"/>
                        </a:spcAft>
                      </a:pPr>
                      <a:r>
                        <a:rPr lang="en-US" sz="1400">
                          <a:effectLst/>
                        </a:rPr>
                        <a:t> </a:t>
                      </a:r>
                      <a:endParaRPr lang="en-US" sz="1200">
                        <a:effectLst/>
                        <a:latin typeface="Times New Roman"/>
                        <a:ea typeface="Times New Roman"/>
                      </a:endParaRPr>
                    </a:p>
                  </a:txBody>
                  <a:tcPr marL="0" marR="0" marT="0" marB="0" anchor="ctr"/>
                </a:tc>
                <a:tc>
                  <a:txBody>
                    <a:bodyPr/>
                    <a:lstStyle/>
                    <a:p>
                      <a:pPr marL="0" marR="0">
                        <a:spcBef>
                          <a:spcPts val="0"/>
                        </a:spcBef>
                        <a:spcAft>
                          <a:spcPts val="0"/>
                        </a:spcAft>
                      </a:pPr>
                      <a:r>
                        <a:rPr lang="en-US" sz="1400" dirty="0">
                          <a:effectLst/>
                        </a:rPr>
                        <a:t>any other n group except 1s</a:t>
                      </a:r>
                      <a:endParaRPr lang="en-US" sz="1200" dirty="0">
                        <a:effectLst/>
                        <a:latin typeface="Times New Roman"/>
                        <a:ea typeface="Times New Roman"/>
                      </a:endParaRPr>
                    </a:p>
                  </a:txBody>
                  <a:tcPr marL="0" marR="0" marT="0" marB="0" anchor="ctr"/>
                </a:tc>
                <a:tc>
                  <a:txBody>
                    <a:bodyPr/>
                    <a:lstStyle/>
                    <a:p>
                      <a:pPr marL="0" marR="0">
                        <a:spcBef>
                          <a:spcPts val="0"/>
                        </a:spcBef>
                        <a:spcAft>
                          <a:spcPts val="0"/>
                        </a:spcAft>
                      </a:pPr>
                      <a:r>
                        <a:rPr lang="en-US" sz="1400">
                          <a:effectLst/>
                        </a:rPr>
                        <a:t>       0.35</a:t>
                      </a:r>
                      <a:endParaRPr lang="en-US" sz="1200">
                        <a:effectLst/>
                        <a:latin typeface="Times New Roman"/>
                        <a:ea typeface="Times New Roman"/>
                      </a:endParaRPr>
                    </a:p>
                  </a:txBody>
                  <a:tcPr marL="0" marR="0" marT="0" marB="0" anchor="ctr"/>
                </a:tc>
              </a:tr>
              <a:tr h="0">
                <a:tc>
                  <a:txBody>
                    <a:bodyPr/>
                    <a:lstStyle/>
                    <a:p>
                      <a:pPr marL="0" marR="0">
                        <a:spcBef>
                          <a:spcPts val="0"/>
                        </a:spcBef>
                        <a:spcAft>
                          <a:spcPts val="0"/>
                        </a:spcAft>
                      </a:pPr>
                      <a:r>
                        <a:rPr lang="en-US" sz="1400">
                          <a:effectLst/>
                        </a:rPr>
                        <a:t> </a:t>
                      </a:r>
                      <a:endParaRPr lang="en-US" sz="1200">
                        <a:effectLst/>
                        <a:latin typeface="Times New Roman"/>
                        <a:ea typeface="Times New Roman"/>
                      </a:endParaRPr>
                    </a:p>
                  </a:txBody>
                  <a:tcPr marL="0" marR="0" marT="0" marB="0" anchor="ctr"/>
                </a:tc>
                <a:tc>
                  <a:txBody>
                    <a:bodyPr/>
                    <a:lstStyle/>
                    <a:p>
                      <a:pPr marL="0" marR="0">
                        <a:spcBef>
                          <a:spcPts val="0"/>
                        </a:spcBef>
                        <a:spcAft>
                          <a:spcPts val="0"/>
                        </a:spcAft>
                      </a:pPr>
                      <a:r>
                        <a:rPr lang="en-US" sz="1400">
                          <a:effectLst/>
                        </a:rPr>
                        <a:t>(n-1)</a:t>
                      </a:r>
                      <a:endParaRPr lang="en-US" sz="1200">
                        <a:effectLst/>
                        <a:latin typeface="Times New Roman"/>
                        <a:ea typeface="Times New Roman"/>
                      </a:endParaRPr>
                    </a:p>
                  </a:txBody>
                  <a:tcPr marL="0" marR="0" marT="0" marB="0" anchor="ctr"/>
                </a:tc>
                <a:tc>
                  <a:txBody>
                    <a:bodyPr/>
                    <a:lstStyle/>
                    <a:p>
                      <a:pPr marL="0" marR="0">
                        <a:spcBef>
                          <a:spcPts val="0"/>
                        </a:spcBef>
                        <a:spcAft>
                          <a:spcPts val="0"/>
                        </a:spcAft>
                      </a:pPr>
                      <a:r>
                        <a:rPr lang="en-US" sz="1400">
                          <a:effectLst/>
                        </a:rPr>
                        <a:t>       0.85</a:t>
                      </a:r>
                      <a:endParaRPr lang="en-US" sz="1200">
                        <a:effectLst/>
                        <a:latin typeface="Times New Roman"/>
                        <a:ea typeface="Times New Roman"/>
                      </a:endParaRPr>
                    </a:p>
                  </a:txBody>
                  <a:tcPr marL="0" marR="0" marT="0" marB="0" anchor="ctr"/>
                </a:tc>
              </a:tr>
              <a:tr h="0">
                <a:tc>
                  <a:txBody>
                    <a:bodyPr/>
                    <a:lstStyle/>
                    <a:p>
                      <a:pPr marL="0" marR="0">
                        <a:spcBef>
                          <a:spcPts val="0"/>
                        </a:spcBef>
                        <a:spcAft>
                          <a:spcPts val="0"/>
                        </a:spcAft>
                      </a:pPr>
                      <a:r>
                        <a:rPr lang="en-US" sz="1400">
                          <a:effectLst/>
                        </a:rPr>
                        <a:t> </a:t>
                      </a:r>
                      <a:endParaRPr lang="en-US" sz="1200">
                        <a:effectLst/>
                        <a:latin typeface="Times New Roman"/>
                        <a:ea typeface="Times New Roman"/>
                      </a:endParaRPr>
                    </a:p>
                  </a:txBody>
                  <a:tcPr marL="0" marR="0" marT="0" marB="0" anchor="ctr"/>
                </a:tc>
                <a:tc>
                  <a:txBody>
                    <a:bodyPr/>
                    <a:lstStyle/>
                    <a:p>
                      <a:pPr marL="0" marR="0">
                        <a:spcBef>
                          <a:spcPts val="0"/>
                        </a:spcBef>
                        <a:spcAft>
                          <a:spcPts val="0"/>
                        </a:spcAft>
                      </a:pPr>
                      <a:r>
                        <a:rPr lang="en-US" sz="1400">
                          <a:effectLst/>
                        </a:rPr>
                        <a:t>any electron in a group lower than an (n-1) group</a:t>
                      </a:r>
                      <a:endParaRPr lang="en-US" sz="1200">
                        <a:effectLst/>
                        <a:latin typeface="Times New Roman"/>
                        <a:ea typeface="Times New Roman"/>
                      </a:endParaRPr>
                    </a:p>
                  </a:txBody>
                  <a:tcPr marL="0" marR="0" marT="0" marB="0" anchor="ctr"/>
                </a:tc>
                <a:tc>
                  <a:txBody>
                    <a:bodyPr/>
                    <a:lstStyle/>
                    <a:p>
                      <a:pPr marL="0" marR="0">
                        <a:spcBef>
                          <a:spcPts val="0"/>
                        </a:spcBef>
                        <a:spcAft>
                          <a:spcPts val="0"/>
                        </a:spcAft>
                      </a:pPr>
                      <a:r>
                        <a:rPr lang="en-US" sz="1400">
                          <a:effectLst/>
                        </a:rPr>
                        <a:t>        1</a:t>
                      </a:r>
                      <a:endParaRPr lang="en-US" sz="1200">
                        <a:effectLst/>
                        <a:latin typeface="Times New Roman"/>
                        <a:ea typeface="Times New Roman"/>
                      </a:endParaRPr>
                    </a:p>
                  </a:txBody>
                  <a:tcPr marL="0" marR="0" marT="0" marB="0" anchor="ctr"/>
                </a:tc>
              </a:tr>
              <a:tr h="0">
                <a:tc>
                  <a:txBody>
                    <a:bodyPr/>
                    <a:lstStyle/>
                    <a:p>
                      <a:pPr marL="0" marR="0">
                        <a:spcBef>
                          <a:spcPts val="0"/>
                        </a:spcBef>
                        <a:spcAft>
                          <a:spcPts val="0"/>
                        </a:spcAft>
                      </a:pPr>
                      <a:r>
                        <a:rPr lang="en-US" sz="1400">
                          <a:effectLst/>
                        </a:rPr>
                        <a:t> nd or nf group</a:t>
                      </a:r>
                      <a:endParaRPr lang="en-US" sz="1200">
                        <a:effectLst/>
                        <a:latin typeface="Times New Roman"/>
                        <a:ea typeface="Times New Roman"/>
                      </a:endParaRPr>
                    </a:p>
                  </a:txBody>
                  <a:tcPr marL="0" marR="0" marT="0" marB="0" anchor="ctr"/>
                </a:tc>
                <a:tc>
                  <a:txBody>
                    <a:bodyPr/>
                    <a:lstStyle/>
                    <a:p>
                      <a:pPr marL="0" marR="0">
                        <a:spcBef>
                          <a:spcPts val="0"/>
                        </a:spcBef>
                        <a:spcAft>
                          <a:spcPts val="0"/>
                        </a:spcAft>
                      </a:pPr>
                      <a:r>
                        <a:rPr lang="en-US" sz="1400">
                          <a:effectLst/>
                        </a:rPr>
                        <a:t> </a:t>
                      </a:r>
                      <a:endParaRPr lang="en-US" sz="1200">
                        <a:effectLst/>
                        <a:latin typeface="Times New Roman"/>
                        <a:ea typeface="Times New Roman"/>
                      </a:endParaRPr>
                    </a:p>
                  </a:txBody>
                  <a:tcPr marL="0" marR="0" marT="0" marB="0" anchor="ctr"/>
                </a:tc>
                <a:tc>
                  <a:txBody>
                    <a:bodyPr/>
                    <a:lstStyle/>
                    <a:p>
                      <a:pPr marL="0" marR="0">
                        <a:spcBef>
                          <a:spcPts val="0"/>
                        </a:spcBef>
                        <a:spcAft>
                          <a:spcPts val="0"/>
                        </a:spcAft>
                      </a:pPr>
                      <a:r>
                        <a:rPr lang="en-US" sz="1400">
                          <a:effectLst/>
                        </a:rPr>
                        <a:t> </a:t>
                      </a:r>
                      <a:endParaRPr lang="en-US" sz="1200">
                        <a:effectLst/>
                        <a:latin typeface="Times New Roman"/>
                        <a:ea typeface="Times New Roman"/>
                      </a:endParaRPr>
                    </a:p>
                  </a:txBody>
                  <a:tcPr marL="0" marR="0" marT="0" marB="0" anchor="ctr"/>
                </a:tc>
              </a:tr>
              <a:tr h="0">
                <a:tc>
                  <a:txBody>
                    <a:bodyPr/>
                    <a:lstStyle/>
                    <a:p>
                      <a:pPr marL="0" marR="0">
                        <a:spcBef>
                          <a:spcPts val="0"/>
                        </a:spcBef>
                        <a:spcAft>
                          <a:spcPts val="0"/>
                        </a:spcAft>
                      </a:pPr>
                      <a:r>
                        <a:rPr lang="en-US" sz="1400">
                          <a:effectLst/>
                        </a:rPr>
                        <a:t> </a:t>
                      </a:r>
                      <a:endParaRPr lang="en-US" sz="1200">
                        <a:effectLst/>
                        <a:latin typeface="Times New Roman"/>
                        <a:ea typeface="Times New Roman"/>
                      </a:endParaRPr>
                    </a:p>
                  </a:txBody>
                  <a:tcPr marL="0" marR="0" marT="0" marB="0" anchor="ctr"/>
                </a:tc>
                <a:tc>
                  <a:txBody>
                    <a:bodyPr/>
                    <a:lstStyle/>
                    <a:p>
                      <a:pPr marL="0" marR="0">
                        <a:spcBef>
                          <a:spcPts val="0"/>
                        </a:spcBef>
                        <a:spcAft>
                          <a:spcPts val="0"/>
                        </a:spcAft>
                      </a:pPr>
                      <a:r>
                        <a:rPr lang="en-US" sz="1400">
                          <a:effectLst/>
                        </a:rPr>
                        <a:t>the  nd or nf  group which contains electron in question group</a:t>
                      </a:r>
                      <a:endParaRPr lang="en-US" sz="1200">
                        <a:effectLst/>
                        <a:latin typeface="Times New Roman"/>
                        <a:ea typeface="Times New Roman"/>
                      </a:endParaRPr>
                    </a:p>
                  </a:txBody>
                  <a:tcPr marL="0" marR="0" marT="0" marB="0" anchor="ctr"/>
                </a:tc>
                <a:tc>
                  <a:txBody>
                    <a:bodyPr/>
                    <a:lstStyle/>
                    <a:p>
                      <a:pPr marL="0" marR="0">
                        <a:spcBef>
                          <a:spcPts val="0"/>
                        </a:spcBef>
                        <a:spcAft>
                          <a:spcPts val="0"/>
                        </a:spcAft>
                      </a:pPr>
                      <a:r>
                        <a:rPr lang="en-US" sz="1400">
                          <a:effectLst/>
                        </a:rPr>
                        <a:t>       0.35</a:t>
                      </a:r>
                      <a:endParaRPr lang="en-US" sz="1200">
                        <a:effectLst/>
                        <a:latin typeface="Times New Roman"/>
                        <a:ea typeface="Times New Roman"/>
                      </a:endParaRPr>
                    </a:p>
                  </a:txBody>
                  <a:tcPr marL="0" marR="0" marT="0" marB="0" anchor="ctr"/>
                </a:tc>
              </a:tr>
              <a:tr h="0">
                <a:tc>
                  <a:txBody>
                    <a:bodyPr/>
                    <a:lstStyle/>
                    <a:p>
                      <a:pPr marL="0" marR="0">
                        <a:spcBef>
                          <a:spcPts val="0"/>
                        </a:spcBef>
                        <a:spcAft>
                          <a:spcPts val="0"/>
                        </a:spcAft>
                      </a:pPr>
                      <a:r>
                        <a:rPr lang="en-US" sz="1400">
                          <a:effectLst/>
                        </a:rPr>
                        <a:t> </a:t>
                      </a:r>
                      <a:endParaRPr lang="en-US" sz="1200">
                        <a:effectLst/>
                        <a:latin typeface="Times New Roman"/>
                        <a:ea typeface="Times New Roman"/>
                      </a:endParaRPr>
                    </a:p>
                  </a:txBody>
                  <a:tcPr marL="0" marR="0" marT="0" marB="0" anchor="ctr"/>
                </a:tc>
                <a:tc>
                  <a:txBody>
                    <a:bodyPr/>
                    <a:lstStyle/>
                    <a:p>
                      <a:pPr marL="0" marR="0">
                        <a:spcBef>
                          <a:spcPts val="0"/>
                        </a:spcBef>
                        <a:spcAft>
                          <a:spcPts val="0"/>
                        </a:spcAft>
                      </a:pPr>
                      <a:r>
                        <a:rPr lang="en-US" sz="1400">
                          <a:effectLst/>
                        </a:rPr>
                        <a:t>any electron to the left of the “n” group</a:t>
                      </a:r>
                      <a:endParaRPr lang="en-US" sz="1200">
                        <a:effectLst/>
                        <a:latin typeface="Times New Roman"/>
                        <a:ea typeface="Times New Roman"/>
                      </a:endParaRPr>
                    </a:p>
                  </a:txBody>
                  <a:tcPr marL="0" marR="0" marT="0" marB="0" anchor="ctr"/>
                </a:tc>
                <a:tc>
                  <a:txBody>
                    <a:bodyPr/>
                    <a:lstStyle/>
                    <a:p>
                      <a:pPr marL="0" marR="0">
                        <a:spcBef>
                          <a:spcPts val="0"/>
                        </a:spcBef>
                        <a:spcAft>
                          <a:spcPts val="0"/>
                        </a:spcAft>
                      </a:pPr>
                      <a:r>
                        <a:rPr lang="en-US" sz="1400" dirty="0">
                          <a:effectLst/>
                        </a:rPr>
                        <a:t>        1</a:t>
                      </a:r>
                      <a:endParaRPr lang="en-US" sz="1200" dirty="0">
                        <a:effectLst/>
                        <a:latin typeface="Times New Roman"/>
                        <a:ea typeface="Times New Roman"/>
                      </a:endParaRPr>
                    </a:p>
                  </a:txBody>
                  <a:tcPr marL="0" marR="0" marT="0" marB="0" anchor="ctr"/>
                </a:tc>
              </a:tr>
            </a:tbl>
          </a:graphicData>
        </a:graphic>
      </p:graphicFrame>
    </p:spTree>
    <p:extLst>
      <p:ext uri="{BB962C8B-B14F-4D97-AF65-F5344CB8AC3E}">
        <p14:creationId xmlns:p14="http://schemas.microsoft.com/office/powerpoint/2010/main" val="831042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a:t>
            </a:r>
            <a:r>
              <a:rPr lang="en-US" baseline="-25000" dirty="0" err="1" smtClean="0"/>
              <a:t>eff</a:t>
            </a:r>
            <a:r>
              <a:rPr lang="en-US" dirty="0" smtClean="0"/>
              <a:t> Trends on the Table</a:t>
            </a:r>
            <a:endParaRPr lang="en-US" dirty="0"/>
          </a:p>
        </p:txBody>
      </p:sp>
      <p:sp>
        <p:nvSpPr>
          <p:cNvPr id="3" name="Content Placeholder 2"/>
          <p:cNvSpPr>
            <a:spLocks noGrp="1"/>
          </p:cNvSpPr>
          <p:nvPr>
            <p:ph idx="1"/>
          </p:nvPr>
        </p:nvSpPr>
        <p:spPr>
          <a:solidFill>
            <a:srgbClr val="7030A0"/>
          </a:solidFill>
        </p:spPr>
        <p:txBody>
          <a:bodyPr>
            <a:normAutofit/>
          </a:bodyPr>
          <a:lstStyle/>
          <a:p>
            <a:pPr marL="0" indent="0">
              <a:buNone/>
            </a:pPr>
            <a:r>
              <a:rPr lang="en-US" dirty="0" smtClean="0">
                <a:solidFill>
                  <a:srgbClr val="FFFF00"/>
                </a:solidFill>
              </a:rPr>
              <a:t>Moving </a:t>
            </a:r>
            <a:r>
              <a:rPr lang="en-US" dirty="0">
                <a:solidFill>
                  <a:srgbClr val="FFFF00"/>
                </a:solidFill>
              </a:rPr>
              <a:t>across a period, the atomic number increases by 1 with each element. The shielding effect will also increase, but only by a value of 0.35. Therefore the </a:t>
            </a:r>
            <a:r>
              <a:rPr lang="en-US" dirty="0" err="1">
                <a:solidFill>
                  <a:srgbClr val="FFFF00"/>
                </a:solidFill>
              </a:rPr>
              <a:t>Z</a:t>
            </a:r>
            <a:r>
              <a:rPr lang="en-US" baseline="-25000" dirty="0" err="1">
                <a:solidFill>
                  <a:srgbClr val="FFFF00"/>
                </a:solidFill>
              </a:rPr>
              <a:t>eff</a:t>
            </a:r>
            <a:r>
              <a:rPr lang="en-US" dirty="0">
                <a:solidFill>
                  <a:srgbClr val="FFFF00"/>
                </a:solidFill>
              </a:rPr>
              <a:t> is increasing by 0.65 with each new element </a:t>
            </a:r>
            <a:r>
              <a:rPr lang="en-US" dirty="0" smtClean="0">
                <a:solidFill>
                  <a:srgbClr val="FFFF00"/>
                </a:solidFill>
              </a:rPr>
              <a:t>(</a:t>
            </a:r>
            <a:r>
              <a:rPr lang="en-US" dirty="0">
                <a:solidFill>
                  <a:srgbClr val="FFFF00"/>
                </a:solidFill>
              </a:rPr>
              <a:t>proton). This means the nucleus increases its control or impact on the electron cloud as one goes across a period with increasing Z.</a:t>
            </a:r>
          </a:p>
          <a:p>
            <a:pPr marL="0" indent="0">
              <a:buNone/>
            </a:pPr>
            <a:endParaRPr lang="en-US" dirty="0"/>
          </a:p>
        </p:txBody>
      </p:sp>
    </p:spTree>
    <p:extLst>
      <p:ext uri="{BB962C8B-B14F-4D97-AF65-F5344CB8AC3E}">
        <p14:creationId xmlns:p14="http://schemas.microsoft.com/office/powerpoint/2010/main" val="2500883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a:t>
            </a:r>
            <a:r>
              <a:rPr lang="en-US" baseline="-25000" dirty="0" err="1"/>
              <a:t>eff</a:t>
            </a:r>
            <a:r>
              <a:rPr lang="en-US" dirty="0"/>
              <a:t> Trends on the Table</a:t>
            </a:r>
            <a:endParaRPr lang="en-US" dirty="0"/>
          </a:p>
        </p:txBody>
      </p:sp>
      <p:sp>
        <p:nvSpPr>
          <p:cNvPr id="3" name="Content Placeholder 2"/>
          <p:cNvSpPr>
            <a:spLocks noGrp="1"/>
          </p:cNvSpPr>
          <p:nvPr>
            <p:ph idx="1"/>
          </p:nvPr>
        </p:nvSpPr>
        <p:spPr>
          <a:solidFill>
            <a:srgbClr val="7030A0"/>
          </a:solidFill>
        </p:spPr>
        <p:txBody>
          <a:bodyPr>
            <a:normAutofit lnSpcReduction="10000"/>
          </a:bodyPr>
          <a:lstStyle/>
          <a:p>
            <a:pPr marL="0" indent="0">
              <a:buNone/>
            </a:pPr>
            <a:r>
              <a:rPr lang="en-US" dirty="0">
                <a:solidFill>
                  <a:srgbClr val="FFFF00"/>
                </a:solidFill>
              </a:rPr>
              <a:t>Moving down a family or group the atomic number increases by some value. The shielding or screening also increases. However, if we evaluate </a:t>
            </a:r>
            <a:r>
              <a:rPr lang="en-US" dirty="0" err="1">
                <a:solidFill>
                  <a:srgbClr val="FFFF00"/>
                </a:solidFill>
              </a:rPr>
              <a:t>Z</a:t>
            </a:r>
            <a:r>
              <a:rPr lang="en-US" baseline="-25000" dirty="0" err="1">
                <a:solidFill>
                  <a:srgbClr val="FFFF00"/>
                </a:solidFill>
              </a:rPr>
              <a:t>eff</a:t>
            </a:r>
            <a:r>
              <a:rPr lang="en-US" dirty="0">
                <a:solidFill>
                  <a:srgbClr val="FFFF00"/>
                </a:solidFill>
              </a:rPr>
              <a:t>, we find that </a:t>
            </a:r>
            <a:r>
              <a:rPr lang="en-US" u="sng" dirty="0">
                <a:solidFill>
                  <a:srgbClr val="FFFF00"/>
                </a:solidFill>
              </a:rPr>
              <a:t>based upon the two factors Z and S</a:t>
            </a:r>
            <a:r>
              <a:rPr lang="en-US" dirty="0">
                <a:solidFill>
                  <a:srgbClr val="FFFF00"/>
                </a:solidFill>
              </a:rPr>
              <a:t>, the effective nuclear charge remains fairly constant</a:t>
            </a:r>
            <a:r>
              <a:rPr lang="en-US" dirty="0" smtClean="0">
                <a:solidFill>
                  <a:srgbClr val="FFFF00"/>
                </a:solidFill>
              </a:rPr>
              <a:t>.</a:t>
            </a:r>
          </a:p>
          <a:p>
            <a:pPr marL="0" indent="0">
              <a:buNone/>
            </a:pPr>
            <a:r>
              <a:rPr lang="en-US" dirty="0">
                <a:solidFill>
                  <a:srgbClr val="FFFF00"/>
                </a:solidFill>
              </a:rPr>
              <a:t>However, there is one factor that yet needs to be introduced in identifying what happens to effective nuclear charge moving down a group</a:t>
            </a:r>
          </a:p>
          <a:p>
            <a:pPr marL="0" indent="0">
              <a:buNone/>
            </a:pPr>
            <a:endParaRPr lang="en-US" dirty="0"/>
          </a:p>
        </p:txBody>
      </p:sp>
    </p:spTree>
    <p:extLst>
      <p:ext uri="{BB962C8B-B14F-4D97-AF65-F5344CB8AC3E}">
        <p14:creationId xmlns:p14="http://schemas.microsoft.com/office/powerpoint/2010/main" val="4227240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Factor Impacting </a:t>
            </a:r>
            <a:r>
              <a:rPr lang="en-US" dirty="0" err="1" smtClean="0"/>
              <a:t>Z</a:t>
            </a:r>
            <a:r>
              <a:rPr lang="en-US" baseline="-25000" dirty="0" err="1" smtClean="0"/>
              <a:t>eff</a:t>
            </a:r>
            <a:endParaRPr lang="en-US" dirty="0"/>
          </a:p>
        </p:txBody>
      </p:sp>
      <p:sp>
        <p:nvSpPr>
          <p:cNvPr id="3" name="Content Placeholder 2"/>
          <p:cNvSpPr>
            <a:spLocks noGrp="1"/>
          </p:cNvSpPr>
          <p:nvPr>
            <p:ph idx="1"/>
          </p:nvPr>
        </p:nvSpPr>
        <p:spPr>
          <a:solidFill>
            <a:srgbClr val="7030A0"/>
          </a:solidFill>
        </p:spPr>
        <p:txBody>
          <a:bodyPr>
            <a:normAutofit fontScale="92500"/>
          </a:bodyPr>
          <a:lstStyle/>
          <a:p>
            <a:pPr marL="0" indent="0">
              <a:buNone/>
            </a:pPr>
            <a:r>
              <a:rPr lang="en-US" dirty="0">
                <a:solidFill>
                  <a:srgbClr val="FFFF00"/>
                </a:solidFill>
              </a:rPr>
              <a:t>It is the distance the valence shell is from the nucleus. And, returning to Coulomb’s Law, </a:t>
            </a:r>
            <a:endParaRPr lang="en-US" dirty="0" smtClean="0">
              <a:solidFill>
                <a:srgbClr val="FFFF00"/>
              </a:solidFill>
            </a:endParaRPr>
          </a:p>
          <a:p>
            <a:pPr marL="0" indent="0">
              <a:buNone/>
            </a:pPr>
            <a:r>
              <a:rPr lang="en-US" dirty="0" smtClean="0">
                <a:solidFill>
                  <a:srgbClr val="FFFF00"/>
                </a:solidFill>
              </a:rPr>
              <a:t>[ </a:t>
            </a:r>
            <a:r>
              <a:rPr lang="en-US" dirty="0" err="1">
                <a:solidFill>
                  <a:srgbClr val="FFFF00"/>
                </a:solidFill>
              </a:rPr>
              <a:t>f</a:t>
            </a:r>
            <a:r>
              <a:rPr lang="en-US" baseline="-25000" dirty="0" err="1">
                <a:solidFill>
                  <a:srgbClr val="FFFF00"/>
                </a:solidFill>
              </a:rPr>
              <a:t>el</a:t>
            </a:r>
            <a:r>
              <a:rPr lang="en-US" dirty="0">
                <a:solidFill>
                  <a:srgbClr val="FFFF00"/>
                </a:solidFill>
              </a:rPr>
              <a:t>  =  </a:t>
            </a:r>
            <a:r>
              <a:rPr lang="en-US" u="sng" dirty="0">
                <a:solidFill>
                  <a:srgbClr val="FFFF00"/>
                </a:solidFill>
              </a:rPr>
              <a:t>k q</a:t>
            </a:r>
            <a:r>
              <a:rPr lang="en-US" u="sng" baseline="-25000" dirty="0">
                <a:solidFill>
                  <a:srgbClr val="FFFF00"/>
                </a:solidFill>
              </a:rPr>
              <a:t>1</a:t>
            </a:r>
            <a:r>
              <a:rPr lang="en-US" u="sng" dirty="0">
                <a:solidFill>
                  <a:srgbClr val="FFFF00"/>
                </a:solidFill>
              </a:rPr>
              <a:t> q</a:t>
            </a:r>
            <a:r>
              <a:rPr lang="en-US" u="sng" baseline="-25000" dirty="0">
                <a:solidFill>
                  <a:srgbClr val="FFFF00"/>
                </a:solidFill>
              </a:rPr>
              <a:t>2</a:t>
            </a:r>
            <a:r>
              <a:rPr lang="en-US" u="sng" dirty="0">
                <a:solidFill>
                  <a:srgbClr val="FFFF00"/>
                </a:solidFill>
              </a:rPr>
              <a:t> </a:t>
            </a:r>
            <a:r>
              <a:rPr lang="en-US" dirty="0">
                <a:solidFill>
                  <a:srgbClr val="FFFF00"/>
                </a:solidFill>
              </a:rPr>
              <a:t> ], we find that electrostatic force is </a:t>
            </a:r>
            <a:r>
              <a:rPr lang="en-US" dirty="0" smtClean="0">
                <a:solidFill>
                  <a:srgbClr val="FFFF00"/>
                </a:solidFill>
              </a:rPr>
              <a:t>	</a:t>
            </a:r>
            <a:r>
              <a:rPr lang="en-US" dirty="0">
                <a:solidFill>
                  <a:srgbClr val="FFFF00"/>
                </a:solidFill>
              </a:rPr>
              <a:t> </a:t>
            </a:r>
            <a:r>
              <a:rPr lang="en-US" dirty="0" smtClean="0">
                <a:solidFill>
                  <a:srgbClr val="FFFF00"/>
                </a:solidFill>
              </a:rPr>
              <a:t>      r</a:t>
            </a:r>
            <a:r>
              <a:rPr lang="en-US" baseline="30000" dirty="0" smtClean="0">
                <a:solidFill>
                  <a:srgbClr val="FFFF00"/>
                </a:solidFill>
              </a:rPr>
              <a:t>2</a:t>
            </a:r>
            <a:r>
              <a:rPr lang="en-US" dirty="0" smtClean="0">
                <a:solidFill>
                  <a:srgbClr val="FFFF00"/>
                </a:solidFill>
              </a:rPr>
              <a:t>		related to distance</a:t>
            </a:r>
            <a:r>
              <a:rPr lang="en-US" dirty="0">
                <a:solidFill>
                  <a:srgbClr val="FFFF00"/>
                </a:solidFill>
              </a:rPr>
              <a:t>, although the relationship is now inverse. Therefore, as we move down a group or family </a:t>
            </a:r>
            <a:r>
              <a:rPr lang="en-US" dirty="0" smtClean="0">
                <a:solidFill>
                  <a:srgbClr val="FFFF00"/>
                </a:solidFill>
              </a:rPr>
              <a:t>the </a:t>
            </a:r>
            <a:r>
              <a:rPr lang="en-US" dirty="0">
                <a:solidFill>
                  <a:srgbClr val="FFFF00"/>
                </a:solidFill>
              </a:rPr>
              <a:t>distance to the valence shell increases. This means that going down a family, the nucleus is losing its control over the outer region of the electron cloud. </a:t>
            </a:r>
            <a:endParaRPr lang="en-US" dirty="0">
              <a:solidFill>
                <a:srgbClr val="FFFF00"/>
              </a:solidFill>
            </a:endParaRPr>
          </a:p>
        </p:txBody>
      </p:sp>
    </p:spTree>
    <p:extLst>
      <p:ext uri="{BB962C8B-B14F-4D97-AF65-F5344CB8AC3E}">
        <p14:creationId xmlns:p14="http://schemas.microsoft.com/office/powerpoint/2010/main" val="392447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Alkali Metal Triad</a:t>
            </a:r>
            <a:endParaRPr lang="en-US" dirty="0"/>
          </a:p>
        </p:txBody>
      </p:sp>
      <p:sp>
        <p:nvSpPr>
          <p:cNvPr id="3" name="Content Placeholder 2"/>
          <p:cNvSpPr>
            <a:spLocks noGrp="1"/>
          </p:cNvSpPr>
          <p:nvPr>
            <p:ph idx="1"/>
          </p:nvPr>
        </p:nvSpPr>
        <p:spPr>
          <a:solidFill>
            <a:srgbClr val="FFC000"/>
          </a:solidFill>
        </p:spPr>
        <p:txBody>
          <a:bodyPr>
            <a:normAutofit fontScale="85000" lnSpcReduction="20000"/>
          </a:bodyPr>
          <a:lstStyle/>
          <a:p>
            <a:pPr marL="0" indent="0">
              <a:buNone/>
            </a:pPr>
            <a:r>
              <a:rPr lang="en-US" dirty="0" err="1" smtClean="0">
                <a:solidFill>
                  <a:schemeClr val="tx2">
                    <a:lumMod val="75000"/>
                  </a:schemeClr>
                </a:solidFill>
              </a:rPr>
              <a:t>Dobereiner's</a:t>
            </a:r>
            <a:r>
              <a:rPr lang="en-US" dirty="0" smtClean="0">
                <a:solidFill>
                  <a:schemeClr val="tx2">
                    <a:lumMod val="75000"/>
                  </a:schemeClr>
                </a:solidFill>
              </a:rPr>
              <a:t> triads grouped elements with similar chemical properties. Consider lithium, sodium, and potassium, for example. </a:t>
            </a:r>
          </a:p>
          <a:p>
            <a:pPr marL="0" indent="0">
              <a:buNone/>
            </a:pPr>
            <a:r>
              <a:rPr lang="en-US" dirty="0" smtClean="0">
                <a:solidFill>
                  <a:schemeClr val="tx2">
                    <a:lumMod val="75000"/>
                  </a:schemeClr>
                </a:solidFill>
              </a:rPr>
              <a:t>	1. These elements all react with water at room 	temperature. </a:t>
            </a:r>
          </a:p>
          <a:p>
            <a:pPr marL="0" indent="0">
              <a:buNone/>
            </a:pPr>
            <a:r>
              <a:rPr lang="en-US" dirty="0" smtClean="0">
                <a:solidFill>
                  <a:schemeClr val="tx2">
                    <a:lumMod val="75000"/>
                  </a:schemeClr>
                </a:solidFill>
              </a:rPr>
              <a:t>	2. They react with chlorine to form compounds 	with similar formulas: </a:t>
            </a:r>
            <a:r>
              <a:rPr lang="en-US" dirty="0" err="1" smtClean="0">
                <a:solidFill>
                  <a:schemeClr val="tx2">
                    <a:lumMod val="75000"/>
                  </a:schemeClr>
                </a:solidFill>
              </a:rPr>
              <a:t>LiCl</a:t>
            </a:r>
            <a:r>
              <a:rPr lang="en-US" dirty="0" smtClean="0">
                <a:solidFill>
                  <a:schemeClr val="tx2">
                    <a:lumMod val="75000"/>
                  </a:schemeClr>
                </a:solidFill>
              </a:rPr>
              <a:t>, </a:t>
            </a:r>
            <a:r>
              <a:rPr lang="en-US" dirty="0" err="1" smtClean="0">
                <a:solidFill>
                  <a:schemeClr val="tx2">
                    <a:lumMod val="75000"/>
                  </a:schemeClr>
                </a:solidFill>
              </a:rPr>
              <a:t>NaCl</a:t>
            </a:r>
            <a:r>
              <a:rPr lang="en-US" dirty="0" smtClean="0">
                <a:solidFill>
                  <a:schemeClr val="tx2">
                    <a:lumMod val="75000"/>
                  </a:schemeClr>
                </a:solidFill>
              </a:rPr>
              <a:t>, and </a:t>
            </a:r>
            <a:r>
              <a:rPr lang="en-US" dirty="0" err="1" smtClean="0">
                <a:solidFill>
                  <a:schemeClr val="tx2">
                    <a:lumMod val="75000"/>
                  </a:schemeClr>
                </a:solidFill>
              </a:rPr>
              <a:t>KCl</a:t>
            </a:r>
            <a:r>
              <a:rPr lang="en-US" dirty="0" smtClean="0">
                <a:solidFill>
                  <a:schemeClr val="tx2">
                    <a:lumMod val="75000"/>
                  </a:schemeClr>
                </a:solidFill>
              </a:rPr>
              <a:t>. </a:t>
            </a:r>
          </a:p>
          <a:p>
            <a:pPr marL="0" indent="0">
              <a:buNone/>
            </a:pPr>
            <a:r>
              <a:rPr lang="en-US" dirty="0" smtClean="0">
                <a:solidFill>
                  <a:schemeClr val="tx2">
                    <a:lumMod val="75000"/>
                  </a:schemeClr>
                </a:solidFill>
              </a:rPr>
              <a:t>	3. They combine with hydrogen to form 	compounds with similar formulas: </a:t>
            </a:r>
            <a:r>
              <a:rPr lang="en-US" dirty="0" err="1" smtClean="0">
                <a:solidFill>
                  <a:schemeClr val="tx2">
                    <a:lumMod val="75000"/>
                  </a:schemeClr>
                </a:solidFill>
              </a:rPr>
              <a:t>LiH</a:t>
            </a:r>
            <a:r>
              <a:rPr lang="en-US" dirty="0" smtClean="0">
                <a:solidFill>
                  <a:schemeClr val="tx2">
                    <a:lumMod val="75000"/>
                  </a:schemeClr>
                </a:solidFill>
              </a:rPr>
              <a:t>, </a:t>
            </a:r>
            <a:r>
              <a:rPr lang="en-US" dirty="0" err="1" smtClean="0">
                <a:solidFill>
                  <a:schemeClr val="tx2">
                    <a:lumMod val="75000"/>
                  </a:schemeClr>
                </a:solidFill>
              </a:rPr>
              <a:t>NaH</a:t>
            </a:r>
            <a:r>
              <a:rPr lang="en-US" dirty="0" smtClean="0">
                <a:solidFill>
                  <a:schemeClr val="tx2">
                    <a:lumMod val="75000"/>
                  </a:schemeClr>
                </a:solidFill>
              </a:rPr>
              <a:t>, and 	KH. </a:t>
            </a:r>
          </a:p>
          <a:p>
            <a:pPr marL="0" indent="0">
              <a:buNone/>
            </a:pPr>
            <a:r>
              <a:rPr lang="en-US" dirty="0" smtClean="0">
                <a:solidFill>
                  <a:schemeClr val="tx2">
                    <a:lumMod val="75000"/>
                  </a:schemeClr>
                </a:solidFill>
              </a:rPr>
              <a:t>	4. They form hydroxides with similar formulas: 	</a:t>
            </a:r>
            <a:r>
              <a:rPr lang="en-US" dirty="0" err="1" smtClean="0">
                <a:solidFill>
                  <a:schemeClr val="tx2">
                    <a:lumMod val="75000"/>
                  </a:schemeClr>
                </a:solidFill>
              </a:rPr>
              <a:t>LiOH</a:t>
            </a:r>
            <a:r>
              <a:rPr lang="en-US" dirty="0" smtClean="0">
                <a:solidFill>
                  <a:schemeClr val="tx2">
                    <a:lumMod val="75000"/>
                  </a:schemeClr>
                </a:solidFill>
              </a:rPr>
              <a:t>, </a:t>
            </a:r>
            <a:r>
              <a:rPr lang="en-US" dirty="0" err="1" smtClean="0">
                <a:solidFill>
                  <a:schemeClr val="tx2">
                    <a:lumMod val="75000"/>
                  </a:schemeClr>
                </a:solidFill>
              </a:rPr>
              <a:t>NaOH</a:t>
            </a:r>
            <a:r>
              <a:rPr lang="en-US" dirty="0" smtClean="0">
                <a:solidFill>
                  <a:schemeClr val="tx2">
                    <a:lumMod val="75000"/>
                  </a:schemeClr>
                </a:solidFill>
              </a:rPr>
              <a:t>, and KOH. </a:t>
            </a:r>
          </a:p>
          <a:p>
            <a:pPr marL="0" indent="0">
              <a:buNone/>
            </a:pPr>
            <a:endParaRPr lang="en-US" dirty="0"/>
          </a:p>
        </p:txBody>
      </p:sp>
    </p:spTree>
    <p:extLst>
      <p:ext uri="{BB962C8B-B14F-4D97-AF65-F5344CB8AC3E}">
        <p14:creationId xmlns:p14="http://schemas.microsoft.com/office/powerpoint/2010/main" val="466335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Radius or Atomic Size</a:t>
            </a:r>
            <a:endParaRPr lang="en-US" dirty="0"/>
          </a:p>
        </p:txBody>
      </p:sp>
      <p:sp>
        <p:nvSpPr>
          <p:cNvPr id="3" name="Content Placeholder 2"/>
          <p:cNvSpPr>
            <a:spLocks noGrp="1"/>
          </p:cNvSpPr>
          <p:nvPr>
            <p:ph idx="1"/>
          </p:nvPr>
        </p:nvSpPr>
        <p:spPr>
          <a:solidFill>
            <a:srgbClr val="92D050"/>
          </a:solidFill>
        </p:spPr>
        <p:txBody>
          <a:bodyPr/>
          <a:lstStyle/>
          <a:p>
            <a:pPr marL="0" indent="0">
              <a:buNone/>
            </a:pPr>
            <a:r>
              <a:rPr lang="en-US" b="1" i="1" dirty="0"/>
              <a:t>G</a:t>
            </a:r>
            <a:r>
              <a:rPr lang="en-US" b="1" i="1" dirty="0" smtClean="0"/>
              <a:t>oing </a:t>
            </a:r>
            <a:r>
              <a:rPr lang="en-US" b="1" i="1" u="sng" dirty="0"/>
              <a:t>across a </a:t>
            </a:r>
            <a:r>
              <a:rPr lang="en-US" b="1" i="1" u="sng" dirty="0" smtClean="0"/>
              <a:t>period from left to right</a:t>
            </a:r>
            <a:r>
              <a:rPr lang="en-US" b="1" i="1" dirty="0" smtClean="0"/>
              <a:t>, </a:t>
            </a:r>
            <a:r>
              <a:rPr lang="en-US" b="1" i="1" dirty="0"/>
              <a:t>the increase in the nuclear charge coupled with a minimal increase in shielding, causes a </a:t>
            </a:r>
            <a:r>
              <a:rPr lang="en-US" b="1" i="1" u="sng" dirty="0"/>
              <a:t>decrease in the atomic size </a:t>
            </a:r>
            <a:r>
              <a:rPr lang="en-US" b="1" i="1" dirty="0"/>
              <a:t>because the electrons in the valence energy level are pulled closer due to increased </a:t>
            </a:r>
            <a:r>
              <a:rPr lang="en-US" b="1" i="1" dirty="0" err="1"/>
              <a:t>coulombic</a:t>
            </a:r>
            <a:r>
              <a:rPr lang="en-US" b="1" i="1" dirty="0"/>
              <a:t> attraction.</a:t>
            </a:r>
            <a:endParaRPr lang="en-US" dirty="0"/>
          </a:p>
        </p:txBody>
      </p:sp>
    </p:spTree>
    <p:extLst>
      <p:ext uri="{BB962C8B-B14F-4D97-AF65-F5344CB8AC3E}">
        <p14:creationId xmlns:p14="http://schemas.microsoft.com/office/powerpoint/2010/main" val="2499520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Radius or Atomic Size</a:t>
            </a:r>
            <a:endParaRPr lang="en-US" dirty="0"/>
          </a:p>
        </p:txBody>
      </p:sp>
      <p:sp>
        <p:nvSpPr>
          <p:cNvPr id="3" name="Content Placeholder 2"/>
          <p:cNvSpPr>
            <a:spLocks noGrp="1"/>
          </p:cNvSpPr>
          <p:nvPr>
            <p:ph idx="1"/>
          </p:nvPr>
        </p:nvSpPr>
        <p:spPr>
          <a:solidFill>
            <a:srgbClr val="92D050"/>
          </a:solidFill>
        </p:spPr>
        <p:txBody>
          <a:bodyPr/>
          <a:lstStyle/>
          <a:p>
            <a:pPr marL="0" indent="0">
              <a:buNone/>
            </a:pPr>
            <a:r>
              <a:rPr lang="en-US" b="1" i="1" dirty="0"/>
              <a:t>P</a:t>
            </a:r>
            <a:r>
              <a:rPr lang="en-US" b="1" i="1" dirty="0" smtClean="0"/>
              <a:t>roceeding </a:t>
            </a:r>
            <a:r>
              <a:rPr lang="en-US" b="1" i="1" dirty="0"/>
              <a:t>down a group, there is an increase in the number of energy levels that are being used. Consequently, </a:t>
            </a:r>
            <a:r>
              <a:rPr lang="en-US" b="1" i="1" u="sng" dirty="0"/>
              <a:t>moving down a family or group</a:t>
            </a:r>
            <a:r>
              <a:rPr lang="en-US" b="1" i="1" dirty="0"/>
              <a:t>, the electrons in the valence energy level are moved further and further away from the nucleus because they are placed in energy levels of greater “n.” This increase in distance results in a weaker electrostatic force of attraction and an </a:t>
            </a:r>
            <a:r>
              <a:rPr lang="en-US" b="1" i="1" u="sng" dirty="0"/>
              <a:t>increase in atomic size.</a:t>
            </a:r>
            <a:endParaRPr lang="en-US" u="sng" dirty="0"/>
          </a:p>
        </p:txBody>
      </p:sp>
    </p:spTree>
    <p:extLst>
      <p:ext uri="{BB962C8B-B14F-4D97-AF65-F5344CB8AC3E}">
        <p14:creationId xmlns:p14="http://schemas.microsoft.com/office/powerpoint/2010/main" val="2067164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in Atomic Radius/Size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905000"/>
            <a:ext cx="8047620" cy="4333334"/>
          </a:xfrm>
          <a:solidFill>
            <a:srgbClr val="92D050"/>
          </a:solidFill>
        </p:spPr>
      </p:pic>
    </p:spTree>
    <p:extLst>
      <p:ext uri="{BB962C8B-B14F-4D97-AF65-F5344CB8AC3E}">
        <p14:creationId xmlns:p14="http://schemas.microsoft.com/office/powerpoint/2010/main" val="1116536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Atomic Radii or Representative Elements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600200"/>
            <a:ext cx="5734050" cy="4933950"/>
          </a:xfrm>
        </p:spPr>
      </p:pic>
    </p:spTree>
    <p:extLst>
      <p:ext uri="{BB962C8B-B14F-4D97-AF65-F5344CB8AC3E}">
        <p14:creationId xmlns:p14="http://schemas.microsoft.com/office/powerpoint/2010/main" val="2909099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Atomic Radii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371600"/>
            <a:ext cx="6960870" cy="5212080"/>
          </a:xfrm>
          <a:solidFill>
            <a:srgbClr val="92D050"/>
          </a:solidFill>
        </p:spPr>
      </p:pic>
    </p:spTree>
    <p:extLst>
      <p:ext uri="{BB962C8B-B14F-4D97-AF65-F5344CB8AC3E}">
        <p14:creationId xmlns:p14="http://schemas.microsoft.com/office/powerpoint/2010/main" val="3133234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Ionization Energy</a:t>
            </a:r>
            <a:endParaRPr lang="en-US" dirty="0"/>
          </a:p>
        </p:txBody>
      </p:sp>
      <p:sp>
        <p:nvSpPr>
          <p:cNvPr id="3" name="Content Placeholder 2"/>
          <p:cNvSpPr>
            <a:spLocks noGrp="1"/>
          </p:cNvSpPr>
          <p:nvPr>
            <p:ph idx="1"/>
          </p:nvPr>
        </p:nvSpPr>
        <p:spPr>
          <a:solidFill>
            <a:srgbClr val="92D050"/>
          </a:solidFill>
        </p:spPr>
        <p:txBody>
          <a:bodyPr/>
          <a:lstStyle/>
          <a:p>
            <a:pPr marL="0" indent="0">
              <a:buNone/>
            </a:pPr>
            <a:r>
              <a:rPr lang="en-US" b="1" dirty="0"/>
              <a:t>Ionization energy</a:t>
            </a:r>
            <a:r>
              <a:rPr lang="en-US" dirty="0"/>
              <a:t> – is the energy needed to remove an electron from an atom</a:t>
            </a:r>
          </a:p>
          <a:p>
            <a:endParaRPr lang="en-US" dirty="0" smtClean="0"/>
          </a:p>
          <a:p>
            <a:pPr marL="0" indent="0">
              <a:buNone/>
            </a:pPr>
            <a:r>
              <a:rPr lang="en-US" dirty="0" smtClean="0"/>
              <a:t>This </a:t>
            </a:r>
            <a:r>
              <a:rPr lang="en-US" dirty="0"/>
              <a:t>energy is associated with the work needed to be done in overcoming the nuclear attraction of the electron. This is the force holding the electron within the electron cloud.</a:t>
            </a:r>
          </a:p>
          <a:p>
            <a:pPr marL="0" indent="0">
              <a:buNone/>
            </a:pPr>
            <a:endParaRPr lang="en-US" dirty="0"/>
          </a:p>
        </p:txBody>
      </p:sp>
    </p:spTree>
    <p:extLst>
      <p:ext uri="{BB962C8B-B14F-4D97-AF65-F5344CB8AC3E}">
        <p14:creationId xmlns:p14="http://schemas.microsoft.com/office/powerpoint/2010/main" val="2615513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Ionization Energy; I.E.</a:t>
            </a:r>
            <a:r>
              <a:rPr lang="en-US" baseline="-25000" dirty="0" smtClean="0"/>
              <a:t>1</a:t>
            </a:r>
            <a:endParaRPr lang="en-US" dirty="0"/>
          </a:p>
        </p:txBody>
      </p:sp>
      <p:sp>
        <p:nvSpPr>
          <p:cNvPr id="3" name="Content Placeholder 2"/>
          <p:cNvSpPr>
            <a:spLocks noGrp="1"/>
          </p:cNvSpPr>
          <p:nvPr>
            <p:ph idx="1"/>
          </p:nvPr>
        </p:nvSpPr>
        <p:spPr>
          <a:solidFill>
            <a:srgbClr val="92D050"/>
          </a:solidFill>
        </p:spPr>
        <p:txBody>
          <a:bodyPr>
            <a:normAutofit/>
          </a:bodyPr>
          <a:lstStyle/>
          <a:p>
            <a:pPr marL="0" indent="0">
              <a:buNone/>
            </a:pPr>
            <a:r>
              <a:rPr lang="en-US" dirty="0"/>
              <a:t>The first ionization energy is the amount of energy needed to remove the highest energy electron (valence shell) from a </a:t>
            </a:r>
            <a:r>
              <a:rPr lang="en-US" b="1" i="1" dirty="0"/>
              <a:t>neutral gaseous</a:t>
            </a:r>
            <a:r>
              <a:rPr lang="en-US" dirty="0"/>
              <a:t> atom of the element</a:t>
            </a:r>
          </a:p>
          <a:p>
            <a:pPr marL="0" indent="0">
              <a:buNone/>
            </a:pPr>
            <a:endParaRPr lang="en-US" dirty="0"/>
          </a:p>
          <a:p>
            <a:pPr marL="0" indent="0">
              <a:buNone/>
            </a:pPr>
            <a:r>
              <a:rPr lang="en-US" dirty="0" smtClean="0"/>
              <a:t>Equation</a:t>
            </a:r>
            <a:r>
              <a:rPr lang="en-US" dirty="0"/>
              <a:t>:</a:t>
            </a:r>
          </a:p>
          <a:p>
            <a:pPr marL="0" indent="0">
              <a:buNone/>
            </a:pPr>
            <a:r>
              <a:rPr lang="en-US" dirty="0"/>
              <a:t> </a:t>
            </a:r>
            <a:r>
              <a:rPr lang="en-US" dirty="0" smtClean="0"/>
              <a:t>M</a:t>
            </a:r>
            <a:r>
              <a:rPr lang="en-US" baseline="-25000" dirty="0" smtClean="0"/>
              <a:t>(g</a:t>
            </a:r>
            <a:r>
              <a:rPr lang="en-US" baseline="-25000" dirty="0"/>
              <a:t>)</a:t>
            </a:r>
            <a:r>
              <a:rPr lang="en-US" dirty="0"/>
              <a:t>       +       I. E.</a:t>
            </a:r>
            <a:r>
              <a:rPr lang="en-US" baseline="-25000" dirty="0"/>
              <a:t>1</a:t>
            </a:r>
            <a:r>
              <a:rPr lang="en-US" dirty="0"/>
              <a:t> ======&gt;    M</a:t>
            </a:r>
            <a:r>
              <a:rPr lang="en-US" baseline="30000" dirty="0"/>
              <a:t>+</a:t>
            </a:r>
            <a:r>
              <a:rPr lang="en-US" baseline="-25000" dirty="0"/>
              <a:t>(g)</a:t>
            </a:r>
            <a:r>
              <a:rPr lang="en-US" dirty="0"/>
              <a:t>       +       e</a:t>
            </a:r>
            <a:r>
              <a:rPr lang="en-US" baseline="30000" dirty="0"/>
              <a:t>-</a:t>
            </a:r>
            <a:endParaRPr lang="en-US" dirty="0"/>
          </a:p>
        </p:txBody>
      </p:sp>
    </p:spTree>
    <p:extLst>
      <p:ext uri="{BB962C8B-B14F-4D97-AF65-F5344CB8AC3E}">
        <p14:creationId xmlns:p14="http://schemas.microsoft.com/office/powerpoint/2010/main" val="3454710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Ionizations</a:t>
            </a:r>
            <a:endParaRPr lang="en-US" dirty="0"/>
          </a:p>
        </p:txBody>
      </p:sp>
      <p:sp>
        <p:nvSpPr>
          <p:cNvPr id="3" name="Content Placeholder 2"/>
          <p:cNvSpPr>
            <a:spLocks noGrp="1"/>
          </p:cNvSpPr>
          <p:nvPr>
            <p:ph idx="1"/>
          </p:nvPr>
        </p:nvSpPr>
        <p:spPr>
          <a:solidFill>
            <a:srgbClr val="92D050"/>
          </a:solidFill>
        </p:spPr>
        <p:txBody>
          <a:bodyPr>
            <a:normAutofit fontScale="85000" lnSpcReduction="20000"/>
          </a:bodyPr>
          <a:lstStyle/>
          <a:p>
            <a:pPr marL="0" indent="0">
              <a:buNone/>
            </a:pPr>
            <a:r>
              <a:rPr lang="en-US" dirty="0"/>
              <a:t>Successive ionizations may occur as additional electrons are removed from the ion.</a:t>
            </a:r>
          </a:p>
          <a:p>
            <a:pPr marL="0" indent="0">
              <a:buNone/>
            </a:pPr>
            <a:endParaRPr lang="en-US" dirty="0"/>
          </a:p>
          <a:p>
            <a:pPr marL="0" indent="0">
              <a:buNone/>
            </a:pPr>
            <a:r>
              <a:rPr lang="en-US" dirty="0"/>
              <a:t>	</a:t>
            </a:r>
            <a:r>
              <a:rPr lang="en-US" dirty="0" smtClean="0"/>
              <a:t>M</a:t>
            </a:r>
            <a:r>
              <a:rPr lang="en-US" baseline="30000" dirty="0"/>
              <a:t>+</a:t>
            </a:r>
            <a:r>
              <a:rPr lang="en-US" baseline="-25000" dirty="0"/>
              <a:t>(g)</a:t>
            </a:r>
            <a:r>
              <a:rPr lang="en-US" dirty="0"/>
              <a:t>    +    I.E.</a:t>
            </a:r>
            <a:r>
              <a:rPr lang="en-US" baseline="-25000" dirty="0"/>
              <a:t>2</a:t>
            </a:r>
            <a:r>
              <a:rPr lang="en-US" dirty="0"/>
              <a:t>  ====&gt;    M</a:t>
            </a:r>
            <a:r>
              <a:rPr lang="en-US" baseline="30000" dirty="0"/>
              <a:t>+2</a:t>
            </a:r>
            <a:r>
              <a:rPr lang="en-US" baseline="-25000" dirty="0"/>
              <a:t>(g)</a:t>
            </a:r>
            <a:r>
              <a:rPr lang="en-US" dirty="0"/>
              <a:t>      +     e</a:t>
            </a:r>
            <a:r>
              <a:rPr lang="en-US" baseline="30000" dirty="0"/>
              <a:t>-</a:t>
            </a:r>
            <a:endParaRPr lang="en-US" dirty="0"/>
          </a:p>
          <a:p>
            <a:endParaRPr lang="en-US" dirty="0"/>
          </a:p>
          <a:p>
            <a:pPr marL="0" indent="0">
              <a:buNone/>
            </a:pPr>
            <a:r>
              <a:rPr lang="en-US" dirty="0"/>
              <a:t>	M</a:t>
            </a:r>
            <a:r>
              <a:rPr lang="en-US" baseline="-25000" dirty="0"/>
              <a:t>(g)</a:t>
            </a:r>
            <a:r>
              <a:rPr lang="en-US" baseline="30000" dirty="0"/>
              <a:t>++   </a:t>
            </a:r>
            <a:r>
              <a:rPr lang="en-US" dirty="0"/>
              <a:t>  +  I.E.</a:t>
            </a:r>
            <a:r>
              <a:rPr lang="en-US" baseline="-25000" dirty="0"/>
              <a:t>3</a:t>
            </a:r>
            <a:r>
              <a:rPr lang="en-US" dirty="0"/>
              <a:t>  =====&gt;    M</a:t>
            </a:r>
            <a:r>
              <a:rPr lang="en-US" baseline="-25000" dirty="0"/>
              <a:t>(g)</a:t>
            </a:r>
            <a:r>
              <a:rPr lang="en-US" baseline="30000" dirty="0"/>
              <a:t>+++</a:t>
            </a:r>
            <a:r>
              <a:rPr lang="en-US" dirty="0"/>
              <a:t>    +   e</a:t>
            </a:r>
            <a:r>
              <a:rPr lang="en-US" baseline="30000" dirty="0"/>
              <a:t>-</a:t>
            </a:r>
            <a:endParaRPr lang="en-US" dirty="0"/>
          </a:p>
          <a:p>
            <a:pPr marL="0" indent="0">
              <a:buNone/>
            </a:pPr>
            <a:r>
              <a:rPr lang="en-US" dirty="0"/>
              <a:t> </a:t>
            </a:r>
          </a:p>
          <a:p>
            <a:pPr marL="0" indent="0">
              <a:buNone/>
            </a:pPr>
            <a:r>
              <a:rPr lang="en-US" dirty="0" smtClean="0"/>
              <a:t>Recognize </a:t>
            </a:r>
            <a:r>
              <a:rPr lang="en-US" dirty="0"/>
              <a:t>the ionization energies will increase with the removal of each additional electron [ I.E.</a:t>
            </a:r>
            <a:r>
              <a:rPr lang="en-US" baseline="-25000" dirty="0"/>
              <a:t>1</a:t>
            </a:r>
            <a:r>
              <a:rPr lang="en-US" dirty="0"/>
              <a:t>  &lt;  I.E.</a:t>
            </a:r>
            <a:r>
              <a:rPr lang="en-US" baseline="-25000" dirty="0"/>
              <a:t>2</a:t>
            </a:r>
            <a:r>
              <a:rPr lang="en-US" dirty="0"/>
              <a:t>  &lt;  I.E.</a:t>
            </a:r>
            <a:r>
              <a:rPr lang="en-US" baseline="-25000" dirty="0"/>
              <a:t>3</a:t>
            </a:r>
            <a:r>
              <a:rPr lang="en-US" dirty="0"/>
              <a:t>  &lt;  </a:t>
            </a:r>
            <a:r>
              <a:rPr lang="en-US" dirty="0" smtClean="0"/>
              <a:t>…..]</a:t>
            </a:r>
          </a:p>
          <a:p>
            <a:pPr marL="0" indent="0">
              <a:buNone/>
            </a:pPr>
            <a:r>
              <a:rPr lang="en-US" dirty="0" smtClean="0"/>
              <a:t>Why?</a:t>
            </a:r>
            <a:endParaRPr lang="en-US" dirty="0"/>
          </a:p>
          <a:p>
            <a:pPr marL="0" indent="0">
              <a:buNone/>
            </a:pPr>
            <a:endParaRPr lang="en-US" dirty="0"/>
          </a:p>
        </p:txBody>
      </p:sp>
    </p:spTree>
    <p:extLst>
      <p:ext uri="{BB962C8B-B14F-4D97-AF65-F5344CB8AC3E}">
        <p14:creationId xmlns:p14="http://schemas.microsoft.com/office/powerpoint/2010/main" val="3009610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in First Ionization Energy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761" y="2196514"/>
            <a:ext cx="6190477" cy="3333334"/>
          </a:xfrm>
        </p:spPr>
      </p:pic>
    </p:spTree>
    <p:extLst>
      <p:ext uri="{BB962C8B-B14F-4D97-AF65-F5344CB8AC3E}">
        <p14:creationId xmlns:p14="http://schemas.microsoft.com/office/powerpoint/2010/main" val="1986540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Chart of Trend in First Ionization Energy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781" y="1600200"/>
            <a:ext cx="7482438" cy="4525963"/>
          </a:xfrm>
        </p:spPr>
      </p:pic>
    </p:spTree>
    <p:extLst>
      <p:ext uri="{BB962C8B-B14F-4D97-AF65-F5344CB8AC3E}">
        <p14:creationId xmlns:p14="http://schemas.microsoft.com/office/powerpoint/2010/main" val="58108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Triads</a:t>
            </a:r>
            <a:endParaRPr lang="en-US" dirty="0"/>
          </a:p>
        </p:txBody>
      </p:sp>
      <p:sp>
        <p:nvSpPr>
          <p:cNvPr id="3" name="Content Placeholder 2"/>
          <p:cNvSpPr>
            <a:spLocks noGrp="1"/>
          </p:cNvSpPr>
          <p:nvPr>
            <p:ph idx="1"/>
          </p:nvPr>
        </p:nvSpPr>
        <p:spPr>
          <a:solidFill>
            <a:srgbClr val="FFC000"/>
          </a:solidFill>
        </p:spPr>
        <p:txBody>
          <a:bodyPr/>
          <a:lstStyle/>
          <a:p>
            <a:pPr marL="0" indent="0">
              <a:buNone/>
            </a:pPr>
            <a:r>
              <a:rPr lang="en-US" dirty="0" err="1" smtClean="0">
                <a:solidFill>
                  <a:schemeClr val="tx2">
                    <a:lumMod val="75000"/>
                  </a:schemeClr>
                </a:solidFill>
              </a:rPr>
              <a:t>Dobereiner</a:t>
            </a:r>
            <a:r>
              <a:rPr lang="en-US" dirty="0" smtClean="0">
                <a:solidFill>
                  <a:schemeClr val="tx2">
                    <a:lumMod val="75000"/>
                  </a:schemeClr>
                </a:solidFill>
              </a:rPr>
              <a:t> set forth the law of triads in around 1817</a:t>
            </a: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	The law stated; the mass of the middle 	element was about the average of the 	masses of the elements on either side of it.</a:t>
            </a:r>
            <a:endParaRPr lang="en-US" dirty="0">
              <a:solidFill>
                <a:schemeClr val="tx2">
                  <a:lumMod val="75000"/>
                </a:schemeClr>
              </a:solidFill>
            </a:endParaRPr>
          </a:p>
        </p:txBody>
      </p:sp>
    </p:spTree>
    <p:extLst>
      <p:ext uri="{BB962C8B-B14F-4D97-AF65-F5344CB8AC3E}">
        <p14:creationId xmlns:p14="http://schemas.microsoft.com/office/powerpoint/2010/main" val="3989352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First Ionization Energy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376" y="1600200"/>
            <a:ext cx="7623248" cy="4525963"/>
          </a:xfrm>
        </p:spPr>
      </p:pic>
    </p:spTree>
    <p:extLst>
      <p:ext uri="{BB962C8B-B14F-4D97-AF65-F5344CB8AC3E}">
        <p14:creationId xmlns:p14="http://schemas.microsoft.com/office/powerpoint/2010/main" val="814819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Anomalies </a:t>
            </a:r>
            <a:endParaRPr lang="en-US" dirty="0"/>
          </a:p>
        </p:txBody>
      </p:sp>
      <p:sp>
        <p:nvSpPr>
          <p:cNvPr id="3" name="Content Placeholder 2"/>
          <p:cNvSpPr>
            <a:spLocks noGrp="1"/>
          </p:cNvSpPr>
          <p:nvPr>
            <p:ph idx="1"/>
          </p:nvPr>
        </p:nvSpPr>
        <p:spPr>
          <a:solidFill>
            <a:srgbClr val="92D050"/>
          </a:solidFill>
        </p:spPr>
        <p:txBody>
          <a:bodyPr/>
          <a:lstStyle/>
          <a:p>
            <a:pPr marL="0" indent="0">
              <a:buNone/>
            </a:pPr>
            <a:r>
              <a:rPr lang="en-US" dirty="0"/>
              <a:t>Why are there some anomalies in the ionization energies within a period? </a:t>
            </a:r>
            <a:endParaRPr lang="en-US" dirty="0" smtClean="0"/>
          </a:p>
          <a:p>
            <a:pPr marL="0" indent="0">
              <a:buNone/>
            </a:pPr>
            <a:endParaRPr lang="en-US" dirty="0"/>
          </a:p>
          <a:p>
            <a:pPr marL="0" indent="0">
              <a:buNone/>
            </a:pPr>
            <a:r>
              <a:rPr lang="en-US" dirty="0" smtClean="0"/>
              <a:t>e.g. Look </a:t>
            </a:r>
            <a:r>
              <a:rPr lang="en-US" dirty="0"/>
              <a:t>at Be – B; Mg – Al; N – O; P - S</a:t>
            </a:r>
          </a:p>
          <a:p>
            <a:endParaRPr lang="en-US" dirty="0"/>
          </a:p>
        </p:txBody>
      </p:sp>
    </p:spTree>
    <p:extLst>
      <p:ext uri="{BB962C8B-B14F-4D97-AF65-F5344CB8AC3E}">
        <p14:creationId xmlns:p14="http://schemas.microsoft.com/office/powerpoint/2010/main" val="2957717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Configurational</a:t>
            </a:r>
            <a:r>
              <a:rPr lang="en-US" dirty="0" smtClean="0"/>
              <a:t> Stability</a:t>
            </a:r>
            <a:endParaRPr lang="en-US" dirty="0"/>
          </a:p>
        </p:txBody>
      </p:sp>
      <p:sp>
        <p:nvSpPr>
          <p:cNvPr id="3" name="Content Placeholder 2"/>
          <p:cNvSpPr>
            <a:spLocks noGrp="1"/>
          </p:cNvSpPr>
          <p:nvPr>
            <p:ph idx="1"/>
          </p:nvPr>
        </p:nvSpPr>
        <p:spPr>
          <a:solidFill>
            <a:srgbClr val="92D050"/>
          </a:solidFill>
        </p:spPr>
        <p:txBody>
          <a:bodyPr>
            <a:normAutofit fontScale="77500" lnSpcReduction="20000"/>
          </a:bodyPr>
          <a:lstStyle/>
          <a:p>
            <a:pPr marL="0" indent="0">
              <a:buNone/>
            </a:pPr>
            <a:r>
              <a:rPr lang="en-US" dirty="0"/>
              <a:t>There are certain electron configurations that provide additional stability to the atom. The configurations that provide some extent of “</a:t>
            </a:r>
            <a:r>
              <a:rPr lang="en-US" dirty="0" err="1"/>
              <a:t>configurational</a:t>
            </a:r>
            <a:r>
              <a:rPr lang="en-US" dirty="0"/>
              <a:t>” stability are:</a:t>
            </a:r>
          </a:p>
          <a:p>
            <a:pPr marL="0" indent="0">
              <a:buNone/>
            </a:pPr>
            <a:r>
              <a:rPr lang="en-US" dirty="0"/>
              <a:t> </a:t>
            </a:r>
          </a:p>
          <a:p>
            <a:pPr marL="0" indent="0">
              <a:buNone/>
            </a:pPr>
            <a:r>
              <a:rPr lang="en-US" dirty="0"/>
              <a:t>#1) A full valence shell – for small atoms this is a “duet,” ns</a:t>
            </a:r>
            <a:r>
              <a:rPr lang="en-US" baseline="30000" dirty="0"/>
              <a:t>2</a:t>
            </a:r>
            <a:r>
              <a:rPr lang="en-US" dirty="0"/>
              <a:t> and for the majority of atoms it is an “octet,” ns</a:t>
            </a:r>
            <a:r>
              <a:rPr lang="en-US" baseline="30000" dirty="0"/>
              <a:t>2</a:t>
            </a:r>
            <a:r>
              <a:rPr lang="en-US" dirty="0"/>
              <a:t>np</a:t>
            </a:r>
            <a:r>
              <a:rPr lang="en-US" baseline="30000" dirty="0"/>
              <a:t>6</a:t>
            </a:r>
            <a:r>
              <a:rPr lang="en-US" dirty="0"/>
              <a:t>. These configurations provide rather significant amounts of stability.</a:t>
            </a:r>
          </a:p>
          <a:p>
            <a:pPr marL="0" indent="0">
              <a:buNone/>
            </a:pPr>
            <a:r>
              <a:rPr lang="en-US" dirty="0"/>
              <a:t> </a:t>
            </a:r>
          </a:p>
          <a:p>
            <a:pPr marL="0" indent="0">
              <a:buNone/>
            </a:pPr>
            <a:r>
              <a:rPr lang="en-US" dirty="0"/>
              <a:t>#2) This is a filled energy sublevel as in an s</a:t>
            </a:r>
            <a:r>
              <a:rPr lang="en-US" baseline="30000" dirty="0"/>
              <a:t>2</a:t>
            </a:r>
            <a:r>
              <a:rPr lang="en-US" dirty="0"/>
              <a:t>, d</a:t>
            </a:r>
            <a:r>
              <a:rPr lang="en-US" baseline="30000" dirty="0"/>
              <a:t>10</a:t>
            </a:r>
            <a:r>
              <a:rPr lang="en-US" dirty="0"/>
              <a:t>, or f</a:t>
            </a:r>
            <a:r>
              <a:rPr lang="en-US" baseline="30000" dirty="0"/>
              <a:t>14</a:t>
            </a:r>
            <a:r>
              <a:rPr lang="en-US" dirty="0"/>
              <a:t>.</a:t>
            </a:r>
          </a:p>
          <a:p>
            <a:pPr marL="0" indent="0">
              <a:buNone/>
            </a:pPr>
            <a:endParaRPr lang="en-US" dirty="0"/>
          </a:p>
          <a:p>
            <a:pPr marL="0" indent="0">
              <a:buNone/>
            </a:pPr>
            <a:r>
              <a:rPr lang="en-US" dirty="0"/>
              <a:t>#3). This is a half-filled energy sublevel as in an s</a:t>
            </a:r>
            <a:r>
              <a:rPr lang="en-US" baseline="30000" dirty="0"/>
              <a:t>1</a:t>
            </a:r>
            <a:r>
              <a:rPr lang="en-US" dirty="0"/>
              <a:t>, p</a:t>
            </a:r>
            <a:r>
              <a:rPr lang="en-US" baseline="30000" dirty="0"/>
              <a:t>3</a:t>
            </a:r>
            <a:r>
              <a:rPr lang="en-US" dirty="0"/>
              <a:t>, d</a:t>
            </a:r>
            <a:r>
              <a:rPr lang="en-US" baseline="30000" dirty="0"/>
              <a:t>5</a:t>
            </a:r>
            <a:r>
              <a:rPr lang="en-US" dirty="0"/>
              <a:t>, f</a:t>
            </a:r>
            <a:r>
              <a:rPr lang="en-US" baseline="30000" dirty="0"/>
              <a:t>7</a:t>
            </a:r>
            <a:r>
              <a:rPr lang="en-US" dirty="0"/>
              <a:t>.</a:t>
            </a:r>
          </a:p>
          <a:p>
            <a:pPr marL="0" indent="0">
              <a:buNone/>
            </a:pPr>
            <a:endParaRPr lang="en-US" dirty="0"/>
          </a:p>
        </p:txBody>
      </p:sp>
    </p:spTree>
    <p:extLst>
      <p:ext uri="{BB962C8B-B14F-4D97-AF65-F5344CB8AC3E}">
        <p14:creationId xmlns:p14="http://schemas.microsoft.com/office/powerpoint/2010/main" val="2597267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rgbClr val="92D050"/>
          </a:solidFill>
        </p:spPr>
        <p:txBody>
          <a:bodyPr>
            <a:normAutofit lnSpcReduction="10000"/>
          </a:bodyPr>
          <a:lstStyle/>
          <a:p>
            <a:pPr marL="0" indent="0">
              <a:buNone/>
            </a:pPr>
            <a:r>
              <a:rPr lang="en-US" dirty="0"/>
              <a:t>There is an impact on electron configuration due to the above:</a:t>
            </a:r>
          </a:p>
          <a:p>
            <a:pPr marL="0" indent="0">
              <a:buNone/>
            </a:pPr>
            <a:r>
              <a:rPr lang="en-US" dirty="0"/>
              <a:t> </a:t>
            </a:r>
          </a:p>
          <a:p>
            <a:pPr marL="0" indent="0">
              <a:buNone/>
            </a:pPr>
            <a:r>
              <a:rPr lang="en-US" dirty="0"/>
              <a:t>	</a:t>
            </a:r>
            <a:r>
              <a:rPr lang="en-US" u="sng" dirty="0" smtClean="0"/>
              <a:t>Predicted</a:t>
            </a:r>
            <a:r>
              <a:rPr lang="en-US" dirty="0" smtClean="0"/>
              <a:t> </a:t>
            </a:r>
            <a:r>
              <a:rPr lang="en-US" dirty="0"/>
              <a:t>				</a:t>
            </a:r>
            <a:r>
              <a:rPr lang="en-US" u="sng" dirty="0"/>
              <a:t>Actual</a:t>
            </a:r>
          </a:p>
          <a:p>
            <a:pPr marL="0" indent="0">
              <a:buNone/>
            </a:pPr>
            <a:endParaRPr lang="en-US" dirty="0"/>
          </a:p>
          <a:p>
            <a:pPr marL="0" indent="0">
              <a:buNone/>
            </a:pPr>
            <a:r>
              <a:rPr lang="en-US" dirty="0" smtClean="0"/>
              <a:t>	Cr</a:t>
            </a:r>
            <a:r>
              <a:rPr lang="en-US" dirty="0"/>
              <a:t> </a:t>
            </a:r>
            <a:r>
              <a:rPr lang="en-US" dirty="0" smtClean="0"/>
              <a:t>[</a:t>
            </a:r>
            <a:r>
              <a:rPr lang="en-US" dirty="0" err="1" smtClean="0"/>
              <a:t>Ar</a:t>
            </a:r>
            <a:r>
              <a:rPr lang="en-US" dirty="0"/>
              <a:t>] 4s</a:t>
            </a:r>
            <a:r>
              <a:rPr lang="en-US" baseline="30000" dirty="0"/>
              <a:t>2</a:t>
            </a:r>
            <a:r>
              <a:rPr lang="en-US" dirty="0"/>
              <a:t> 3d</a:t>
            </a:r>
            <a:r>
              <a:rPr lang="en-US" baseline="30000" dirty="0"/>
              <a:t>4</a:t>
            </a:r>
            <a:r>
              <a:rPr lang="en-US" dirty="0"/>
              <a:t>			</a:t>
            </a:r>
            <a:r>
              <a:rPr lang="en-US" dirty="0" smtClean="0"/>
              <a:t>[</a:t>
            </a:r>
            <a:r>
              <a:rPr lang="en-US" dirty="0" err="1"/>
              <a:t>Ar</a:t>
            </a:r>
            <a:r>
              <a:rPr lang="en-US" dirty="0"/>
              <a:t>] 4s</a:t>
            </a:r>
            <a:r>
              <a:rPr lang="en-US" baseline="30000" dirty="0"/>
              <a:t>1</a:t>
            </a:r>
            <a:r>
              <a:rPr lang="en-US" dirty="0"/>
              <a:t> 3d</a:t>
            </a:r>
            <a:r>
              <a:rPr lang="en-US" baseline="30000" dirty="0"/>
              <a:t>5</a:t>
            </a:r>
            <a:endParaRPr lang="en-US" dirty="0"/>
          </a:p>
          <a:p>
            <a:pPr marL="0" indent="0">
              <a:buNone/>
            </a:pPr>
            <a:endParaRPr lang="en-US" dirty="0"/>
          </a:p>
          <a:p>
            <a:pPr marL="0" indent="0">
              <a:buNone/>
            </a:pPr>
            <a:r>
              <a:rPr lang="en-US" dirty="0" smtClean="0"/>
              <a:t>	Cu</a:t>
            </a:r>
            <a:r>
              <a:rPr lang="en-US" dirty="0"/>
              <a:t> </a:t>
            </a:r>
            <a:r>
              <a:rPr lang="en-US" dirty="0" smtClean="0"/>
              <a:t>[</a:t>
            </a:r>
            <a:r>
              <a:rPr lang="en-US" dirty="0" err="1" smtClean="0"/>
              <a:t>Ar</a:t>
            </a:r>
            <a:r>
              <a:rPr lang="en-US" dirty="0"/>
              <a:t>] 4s</a:t>
            </a:r>
            <a:r>
              <a:rPr lang="en-US" baseline="30000" dirty="0"/>
              <a:t>2</a:t>
            </a:r>
            <a:r>
              <a:rPr lang="en-US" dirty="0"/>
              <a:t> 3d</a:t>
            </a:r>
            <a:r>
              <a:rPr lang="en-US" baseline="30000" dirty="0"/>
              <a:t>9</a:t>
            </a:r>
            <a:r>
              <a:rPr lang="en-US" dirty="0"/>
              <a:t>			</a:t>
            </a:r>
            <a:r>
              <a:rPr lang="en-US" dirty="0" smtClean="0"/>
              <a:t>[</a:t>
            </a:r>
            <a:r>
              <a:rPr lang="en-US" dirty="0" err="1"/>
              <a:t>Ar</a:t>
            </a:r>
            <a:r>
              <a:rPr lang="en-US" dirty="0"/>
              <a:t>] 4s</a:t>
            </a:r>
            <a:r>
              <a:rPr lang="en-US" baseline="30000" dirty="0"/>
              <a:t>1</a:t>
            </a:r>
            <a:r>
              <a:rPr lang="en-US" dirty="0"/>
              <a:t> 3d</a:t>
            </a:r>
            <a:r>
              <a:rPr lang="en-US" baseline="30000" dirty="0"/>
              <a:t>10</a:t>
            </a:r>
            <a:endParaRPr lang="en-US" dirty="0"/>
          </a:p>
          <a:p>
            <a:pPr marL="0" indent="0">
              <a:buNone/>
            </a:pPr>
            <a:endParaRPr lang="en-US" dirty="0"/>
          </a:p>
        </p:txBody>
      </p:sp>
    </p:spTree>
    <p:extLst>
      <p:ext uri="{BB962C8B-B14F-4D97-AF65-F5344CB8AC3E}">
        <p14:creationId xmlns:p14="http://schemas.microsoft.com/office/powerpoint/2010/main" val="4015217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Exceptions to Configuration</a:t>
            </a:r>
            <a:endParaRPr lang="en-US" dirty="0"/>
          </a:p>
        </p:txBody>
      </p:sp>
      <p:sp>
        <p:nvSpPr>
          <p:cNvPr id="3" name="Content Placeholder 2"/>
          <p:cNvSpPr>
            <a:spLocks noGrp="1"/>
          </p:cNvSpPr>
          <p:nvPr>
            <p:ph idx="1"/>
          </p:nvPr>
        </p:nvSpPr>
        <p:spPr>
          <a:solidFill>
            <a:srgbClr val="92D050"/>
          </a:solidFill>
        </p:spPr>
        <p:txBody>
          <a:bodyPr>
            <a:normAutofit fontScale="85000" lnSpcReduction="20000"/>
          </a:bodyPr>
          <a:lstStyle/>
          <a:p>
            <a:pPr marL="0" indent="0">
              <a:buNone/>
            </a:pPr>
            <a:r>
              <a:rPr lang="en-US" dirty="0"/>
              <a:t>Lanthanum – expected configuration of [</a:t>
            </a:r>
            <a:r>
              <a:rPr lang="en-US" dirty="0" err="1"/>
              <a:t>Xe</a:t>
            </a:r>
            <a:r>
              <a:rPr lang="en-US" dirty="0"/>
              <a:t>] 6s</a:t>
            </a:r>
            <a:r>
              <a:rPr lang="en-US" baseline="30000" dirty="0"/>
              <a:t>2</a:t>
            </a:r>
            <a:r>
              <a:rPr lang="en-US" dirty="0"/>
              <a:t> 4f</a:t>
            </a:r>
            <a:r>
              <a:rPr lang="en-US" baseline="30000" dirty="0"/>
              <a:t>1</a:t>
            </a:r>
            <a:r>
              <a:rPr lang="en-US" dirty="0"/>
              <a:t> but actual [</a:t>
            </a:r>
            <a:r>
              <a:rPr lang="en-US" dirty="0" err="1"/>
              <a:t>Xe</a:t>
            </a:r>
            <a:r>
              <a:rPr lang="en-US" dirty="0"/>
              <a:t>] 6s</a:t>
            </a:r>
            <a:r>
              <a:rPr lang="en-US" baseline="30000" dirty="0"/>
              <a:t>2</a:t>
            </a:r>
            <a:r>
              <a:rPr lang="en-US" dirty="0"/>
              <a:t> 5d</a:t>
            </a:r>
            <a:r>
              <a:rPr lang="en-US" baseline="30000" dirty="0"/>
              <a:t>1</a:t>
            </a:r>
            <a:endParaRPr lang="en-US" dirty="0"/>
          </a:p>
          <a:p>
            <a:pPr marL="0" indent="0">
              <a:buNone/>
            </a:pPr>
            <a:endParaRPr lang="en-US" dirty="0"/>
          </a:p>
          <a:p>
            <a:pPr marL="0" indent="0">
              <a:buNone/>
            </a:pPr>
            <a:r>
              <a:rPr lang="en-US" dirty="0"/>
              <a:t>Cerium - expected configuration of [</a:t>
            </a:r>
            <a:r>
              <a:rPr lang="en-US" dirty="0" err="1"/>
              <a:t>Xe</a:t>
            </a:r>
            <a:r>
              <a:rPr lang="en-US" dirty="0"/>
              <a:t>] 6s</a:t>
            </a:r>
            <a:r>
              <a:rPr lang="en-US" baseline="30000" dirty="0"/>
              <a:t>2</a:t>
            </a:r>
            <a:r>
              <a:rPr lang="en-US" dirty="0"/>
              <a:t> 4f</a:t>
            </a:r>
            <a:r>
              <a:rPr lang="en-US" baseline="30000" dirty="0"/>
              <a:t>2</a:t>
            </a:r>
            <a:r>
              <a:rPr lang="en-US" dirty="0"/>
              <a:t> but actual [</a:t>
            </a:r>
            <a:r>
              <a:rPr lang="en-US" dirty="0" err="1"/>
              <a:t>Xe</a:t>
            </a:r>
            <a:r>
              <a:rPr lang="en-US" dirty="0"/>
              <a:t>] 6s</a:t>
            </a:r>
            <a:r>
              <a:rPr lang="en-US" baseline="30000" dirty="0"/>
              <a:t>2</a:t>
            </a:r>
            <a:r>
              <a:rPr lang="en-US" dirty="0"/>
              <a:t> 5d</a:t>
            </a:r>
            <a:r>
              <a:rPr lang="en-US" baseline="30000" dirty="0"/>
              <a:t>1</a:t>
            </a:r>
            <a:r>
              <a:rPr lang="en-US" dirty="0"/>
              <a:t> 4f</a:t>
            </a:r>
            <a:r>
              <a:rPr lang="en-US" baseline="30000" dirty="0"/>
              <a:t>1</a:t>
            </a:r>
            <a:endParaRPr lang="en-US" dirty="0"/>
          </a:p>
          <a:p>
            <a:pPr marL="0" indent="0">
              <a:buNone/>
            </a:pPr>
            <a:r>
              <a:rPr lang="en-US" dirty="0"/>
              <a:t> </a:t>
            </a:r>
          </a:p>
          <a:p>
            <a:pPr marL="0" indent="0">
              <a:buNone/>
            </a:pPr>
            <a:r>
              <a:rPr lang="en-US" dirty="0"/>
              <a:t>Actinium - expected configuration of [</a:t>
            </a:r>
            <a:r>
              <a:rPr lang="en-US" dirty="0" err="1"/>
              <a:t>Rn</a:t>
            </a:r>
            <a:r>
              <a:rPr lang="en-US" dirty="0"/>
              <a:t>] 7s</a:t>
            </a:r>
            <a:r>
              <a:rPr lang="en-US" baseline="30000" dirty="0"/>
              <a:t>2</a:t>
            </a:r>
            <a:r>
              <a:rPr lang="en-US" dirty="0"/>
              <a:t> 5f</a:t>
            </a:r>
            <a:r>
              <a:rPr lang="en-US" baseline="30000" dirty="0"/>
              <a:t>1</a:t>
            </a:r>
            <a:r>
              <a:rPr lang="en-US" dirty="0"/>
              <a:t> but actual [</a:t>
            </a:r>
            <a:r>
              <a:rPr lang="en-US" dirty="0" err="1"/>
              <a:t>Rn</a:t>
            </a:r>
            <a:r>
              <a:rPr lang="en-US" dirty="0"/>
              <a:t>] 7s</a:t>
            </a:r>
            <a:r>
              <a:rPr lang="en-US" baseline="30000" dirty="0"/>
              <a:t>2</a:t>
            </a:r>
            <a:r>
              <a:rPr lang="en-US" dirty="0"/>
              <a:t> 6d</a:t>
            </a:r>
            <a:r>
              <a:rPr lang="en-US" baseline="30000" dirty="0"/>
              <a:t>1</a:t>
            </a:r>
            <a:endParaRPr lang="en-US" dirty="0"/>
          </a:p>
          <a:p>
            <a:pPr marL="0" indent="0">
              <a:buNone/>
            </a:pPr>
            <a:r>
              <a:rPr lang="en-US" dirty="0"/>
              <a:t> </a:t>
            </a:r>
          </a:p>
          <a:p>
            <a:pPr marL="0" indent="0">
              <a:buNone/>
            </a:pPr>
            <a:r>
              <a:rPr lang="en-US" dirty="0"/>
              <a:t>Thorium - expected configuration of [</a:t>
            </a:r>
            <a:r>
              <a:rPr lang="en-US" dirty="0" err="1"/>
              <a:t>Rn</a:t>
            </a:r>
            <a:r>
              <a:rPr lang="en-US" dirty="0"/>
              <a:t>] 7s</a:t>
            </a:r>
            <a:r>
              <a:rPr lang="en-US" baseline="30000" dirty="0"/>
              <a:t>2</a:t>
            </a:r>
            <a:r>
              <a:rPr lang="en-US" dirty="0"/>
              <a:t> 5f</a:t>
            </a:r>
            <a:r>
              <a:rPr lang="en-US" baseline="30000" dirty="0"/>
              <a:t>2</a:t>
            </a:r>
            <a:r>
              <a:rPr lang="en-US" dirty="0"/>
              <a:t> but actual [</a:t>
            </a:r>
            <a:r>
              <a:rPr lang="en-US" dirty="0" err="1"/>
              <a:t>Rn</a:t>
            </a:r>
            <a:r>
              <a:rPr lang="en-US" dirty="0"/>
              <a:t>] 7s</a:t>
            </a:r>
            <a:r>
              <a:rPr lang="en-US" baseline="30000" dirty="0"/>
              <a:t>2</a:t>
            </a:r>
            <a:r>
              <a:rPr lang="en-US" dirty="0"/>
              <a:t> 6d</a:t>
            </a:r>
            <a:r>
              <a:rPr lang="en-US" baseline="30000" dirty="0"/>
              <a:t>2</a:t>
            </a:r>
            <a:endParaRPr lang="en-US" dirty="0"/>
          </a:p>
          <a:p>
            <a:pPr marL="0" indent="0">
              <a:buNone/>
            </a:pPr>
            <a:endParaRPr lang="en-US" dirty="0"/>
          </a:p>
        </p:txBody>
      </p:sp>
    </p:spTree>
    <p:extLst>
      <p:ext uri="{BB962C8B-B14F-4D97-AF65-F5344CB8AC3E}">
        <p14:creationId xmlns:p14="http://schemas.microsoft.com/office/powerpoint/2010/main" val="4152854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Successive Ionizations in Period 3</a:t>
            </a:r>
            <a:endParaRPr lang="en-US" dirty="0"/>
          </a:p>
        </p:txBody>
      </p:sp>
      <p:sp>
        <p:nvSpPr>
          <p:cNvPr id="3" name="Content Placeholder 2"/>
          <p:cNvSpPr>
            <a:spLocks noGrp="1"/>
          </p:cNvSpPr>
          <p:nvPr>
            <p:ph idx="1"/>
          </p:nvPr>
        </p:nvSpPr>
        <p:spPr>
          <a:solidFill>
            <a:srgbClr val="92D050"/>
          </a:solidFill>
        </p:spPr>
        <p:txBody>
          <a:bodyPr/>
          <a:lstStyle/>
          <a:p>
            <a:pPr marL="0" indent="0">
              <a:buNone/>
            </a:pPr>
            <a:r>
              <a:rPr lang="en-US" dirty="0"/>
              <a:t>In evaluating the chart below, why are such drastic increases in ionization energy present for the removal of certain electrons?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352800"/>
            <a:ext cx="7498080" cy="2834640"/>
          </a:xfrm>
          <a:prstGeom prst="rect">
            <a:avLst/>
          </a:prstGeom>
        </p:spPr>
      </p:pic>
    </p:spTree>
    <p:extLst>
      <p:ext uri="{BB962C8B-B14F-4D97-AF65-F5344CB8AC3E}">
        <p14:creationId xmlns:p14="http://schemas.microsoft.com/office/powerpoint/2010/main" val="1281134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Affinity</a:t>
            </a:r>
            <a:endParaRPr lang="en-US" dirty="0"/>
          </a:p>
        </p:txBody>
      </p:sp>
      <p:sp>
        <p:nvSpPr>
          <p:cNvPr id="3" name="Content Placeholder 2"/>
          <p:cNvSpPr>
            <a:spLocks noGrp="1"/>
          </p:cNvSpPr>
          <p:nvPr>
            <p:ph idx="1"/>
          </p:nvPr>
        </p:nvSpPr>
        <p:spPr>
          <a:solidFill>
            <a:srgbClr val="92D050"/>
          </a:solidFill>
        </p:spPr>
        <p:txBody>
          <a:bodyPr>
            <a:normAutofit fontScale="77500" lnSpcReduction="20000"/>
          </a:bodyPr>
          <a:lstStyle/>
          <a:p>
            <a:pPr marL="0" indent="0">
              <a:buNone/>
            </a:pPr>
            <a:r>
              <a:rPr lang="en-US" dirty="0"/>
              <a:t>Electron affinity is the energy released or gained when a gaseous neutral atom acquires an electron.</a:t>
            </a:r>
          </a:p>
          <a:p>
            <a:pPr marL="0" indent="0">
              <a:buNone/>
            </a:pPr>
            <a:r>
              <a:rPr lang="en-US" dirty="0" smtClean="0"/>
              <a:t>	Therefore</a:t>
            </a:r>
            <a:r>
              <a:rPr lang="en-US" dirty="0"/>
              <a:t>, it provides a “general” idea of </a:t>
            </a:r>
            <a:r>
              <a:rPr lang="en-US" dirty="0" smtClean="0"/>
              <a:t>	whether </a:t>
            </a:r>
            <a:r>
              <a:rPr lang="en-US" dirty="0"/>
              <a:t>an atom has a desire to capture an </a:t>
            </a:r>
            <a:r>
              <a:rPr lang="en-US" dirty="0" smtClean="0"/>
              <a:t>	electron</a:t>
            </a:r>
            <a:endParaRPr lang="en-US" dirty="0"/>
          </a:p>
          <a:p>
            <a:pPr marL="0" indent="0">
              <a:buNone/>
            </a:pPr>
            <a:r>
              <a:rPr lang="en-US" dirty="0"/>
              <a:t> </a:t>
            </a:r>
          </a:p>
          <a:p>
            <a:pPr marL="0" indent="0">
              <a:buNone/>
            </a:pPr>
            <a:r>
              <a:rPr lang="en-US" dirty="0" smtClean="0"/>
              <a:t>	Elements </a:t>
            </a:r>
            <a:r>
              <a:rPr lang="en-US" dirty="0"/>
              <a:t>with positive electron affinities do </a:t>
            </a:r>
            <a:r>
              <a:rPr lang="en-US" dirty="0" smtClean="0"/>
              <a:t>not 	naturally </a:t>
            </a:r>
            <a:r>
              <a:rPr lang="en-US" dirty="0"/>
              <a:t>support negative </a:t>
            </a:r>
            <a:r>
              <a:rPr lang="en-US" dirty="0" smtClean="0"/>
              <a:t>ions. </a:t>
            </a:r>
          </a:p>
          <a:p>
            <a:pPr marL="0" indent="0">
              <a:buNone/>
            </a:pPr>
            <a:r>
              <a:rPr lang="en-US" dirty="0"/>
              <a:t>	</a:t>
            </a:r>
            <a:r>
              <a:rPr lang="en-US" dirty="0" smtClean="0"/>
              <a:t>	However, all elements </a:t>
            </a:r>
            <a:r>
              <a:rPr lang="en-US" dirty="0"/>
              <a:t>have positive ions. </a:t>
            </a:r>
            <a:endParaRPr lang="en-US" dirty="0" smtClean="0"/>
          </a:p>
          <a:p>
            <a:pPr marL="0" indent="0">
              <a:buNone/>
            </a:pPr>
            <a:endParaRPr lang="en-US" dirty="0"/>
          </a:p>
          <a:p>
            <a:pPr marL="0" indent="0">
              <a:buNone/>
            </a:pPr>
            <a:r>
              <a:rPr lang="en-US" dirty="0" smtClean="0"/>
              <a:t>	The </a:t>
            </a:r>
            <a:r>
              <a:rPr lang="en-US" dirty="0"/>
              <a:t>more negative the electron affinity, the </a:t>
            </a:r>
            <a:r>
              <a:rPr lang="en-US" dirty="0" smtClean="0"/>
              <a:t>	greater </a:t>
            </a:r>
            <a:r>
              <a:rPr lang="en-US" dirty="0"/>
              <a:t>its desire to capture an electron</a:t>
            </a:r>
          </a:p>
          <a:p>
            <a:pPr marL="0" indent="0">
              <a:buNone/>
            </a:pPr>
            <a:endParaRPr lang="en-US" dirty="0"/>
          </a:p>
        </p:txBody>
      </p:sp>
    </p:spTree>
    <p:extLst>
      <p:ext uri="{BB962C8B-B14F-4D97-AF65-F5344CB8AC3E}">
        <p14:creationId xmlns:p14="http://schemas.microsoft.com/office/powerpoint/2010/main" val="2529655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Affinity Equations</a:t>
            </a:r>
            <a:endParaRPr lang="en-US" dirty="0"/>
          </a:p>
        </p:txBody>
      </p:sp>
      <p:sp>
        <p:nvSpPr>
          <p:cNvPr id="3" name="Content Placeholder 2"/>
          <p:cNvSpPr>
            <a:spLocks noGrp="1"/>
          </p:cNvSpPr>
          <p:nvPr>
            <p:ph idx="1"/>
          </p:nvPr>
        </p:nvSpPr>
        <p:spPr>
          <a:solidFill>
            <a:srgbClr val="92D050"/>
          </a:solidFill>
        </p:spPr>
        <p:txBody>
          <a:bodyPr>
            <a:normAutofit fontScale="85000" lnSpcReduction="20000"/>
          </a:bodyPr>
          <a:lstStyle/>
          <a:p>
            <a:pPr marL="0" indent="0">
              <a:buNone/>
            </a:pPr>
            <a:r>
              <a:rPr lang="en-US" dirty="0"/>
              <a:t>Equation:</a:t>
            </a:r>
          </a:p>
          <a:p>
            <a:pPr marL="0" indent="0">
              <a:buNone/>
            </a:pPr>
            <a:r>
              <a:rPr lang="en-US" dirty="0"/>
              <a:t> </a:t>
            </a:r>
          </a:p>
          <a:p>
            <a:pPr marL="0" indent="0">
              <a:buNone/>
            </a:pPr>
            <a:r>
              <a:rPr lang="en-US" dirty="0"/>
              <a:t>N</a:t>
            </a:r>
            <a:r>
              <a:rPr lang="en-US" baseline="-25000" dirty="0"/>
              <a:t>(g)</a:t>
            </a:r>
            <a:r>
              <a:rPr lang="en-US" dirty="0"/>
              <a:t>        +        e</a:t>
            </a:r>
            <a:r>
              <a:rPr lang="en-US" baseline="30000" dirty="0"/>
              <a:t>-</a:t>
            </a:r>
            <a:r>
              <a:rPr lang="en-US" dirty="0"/>
              <a:t>    =====&gt;        N</a:t>
            </a:r>
            <a:r>
              <a:rPr lang="en-US" baseline="30000" dirty="0"/>
              <a:t>-</a:t>
            </a:r>
            <a:r>
              <a:rPr lang="en-US" baseline="-25000" dirty="0"/>
              <a:t>(g)</a:t>
            </a:r>
            <a:r>
              <a:rPr lang="en-US" dirty="0"/>
              <a:t>        +     E</a:t>
            </a:r>
          </a:p>
          <a:p>
            <a:pPr marL="0" indent="0">
              <a:buNone/>
            </a:pPr>
            <a:endParaRPr lang="en-US" dirty="0" smtClean="0"/>
          </a:p>
          <a:p>
            <a:pPr marL="0" indent="0">
              <a:buNone/>
            </a:pPr>
            <a:r>
              <a:rPr lang="en-US" dirty="0" smtClean="0"/>
              <a:t>The </a:t>
            </a:r>
            <a:r>
              <a:rPr lang="en-US" dirty="0"/>
              <a:t>energy value here would represent a negative electron </a:t>
            </a:r>
            <a:r>
              <a:rPr lang="en-US" dirty="0" smtClean="0"/>
              <a:t>affinity as energy is on the product side</a:t>
            </a:r>
            <a:endParaRPr lang="en-US" dirty="0"/>
          </a:p>
          <a:p>
            <a:endParaRPr lang="en-US" dirty="0"/>
          </a:p>
          <a:p>
            <a:pPr marL="0" indent="0">
              <a:buNone/>
            </a:pPr>
            <a:r>
              <a:rPr lang="en-US" dirty="0"/>
              <a:t>N</a:t>
            </a:r>
            <a:r>
              <a:rPr lang="en-US" baseline="-25000" dirty="0"/>
              <a:t>(g)</a:t>
            </a:r>
            <a:r>
              <a:rPr lang="en-US" dirty="0"/>
              <a:t>        +        e</a:t>
            </a:r>
            <a:r>
              <a:rPr lang="en-US" baseline="30000" dirty="0"/>
              <a:t>-</a:t>
            </a:r>
            <a:r>
              <a:rPr lang="en-US" dirty="0"/>
              <a:t>      +       E   =====&gt;        N</a:t>
            </a:r>
            <a:r>
              <a:rPr lang="en-US" baseline="30000" dirty="0"/>
              <a:t>-</a:t>
            </a:r>
            <a:r>
              <a:rPr lang="en-US" baseline="-25000" dirty="0"/>
              <a:t>(g)</a:t>
            </a:r>
            <a:r>
              <a:rPr lang="en-US" dirty="0"/>
              <a:t>        </a:t>
            </a:r>
          </a:p>
          <a:p>
            <a:pPr marL="0" indent="0">
              <a:buNone/>
            </a:pPr>
            <a:r>
              <a:rPr lang="en-US" dirty="0"/>
              <a:t> </a:t>
            </a:r>
          </a:p>
          <a:p>
            <a:pPr marL="0" indent="0">
              <a:buNone/>
            </a:pPr>
            <a:r>
              <a:rPr lang="en-US" dirty="0"/>
              <a:t>The electron affinity here would represent a positive electron </a:t>
            </a:r>
            <a:r>
              <a:rPr lang="en-US" dirty="0" smtClean="0"/>
              <a:t>affinity as energy is on the reactant side</a:t>
            </a:r>
            <a:endParaRPr lang="en-US" dirty="0"/>
          </a:p>
          <a:p>
            <a:pPr marL="0" indent="0">
              <a:buNone/>
            </a:pPr>
            <a:endParaRPr lang="en-US" dirty="0"/>
          </a:p>
        </p:txBody>
      </p:sp>
    </p:spTree>
    <p:extLst>
      <p:ext uri="{BB962C8B-B14F-4D97-AF65-F5344CB8AC3E}">
        <p14:creationId xmlns:p14="http://schemas.microsoft.com/office/powerpoint/2010/main" val="1565969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Trends with Respect to Electron Affinity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600200"/>
            <a:ext cx="5929313" cy="4772025"/>
          </a:xfrm>
        </p:spPr>
      </p:pic>
    </p:spTree>
    <p:extLst>
      <p:ext uri="{BB962C8B-B14F-4D97-AF65-F5344CB8AC3E}">
        <p14:creationId xmlns:p14="http://schemas.microsoft.com/office/powerpoint/2010/main" val="1976909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Electron Affinity</a:t>
            </a:r>
            <a:endParaRPr lang="en-US" dirty="0"/>
          </a:p>
        </p:txBody>
      </p:sp>
      <p:sp>
        <p:nvSpPr>
          <p:cNvPr id="3" name="Content Placeholder 2"/>
          <p:cNvSpPr>
            <a:spLocks noGrp="1"/>
          </p:cNvSpPr>
          <p:nvPr>
            <p:ph idx="1"/>
          </p:nvPr>
        </p:nvSpPr>
        <p:spPr>
          <a:solidFill>
            <a:srgbClr val="92D050"/>
          </a:solidFill>
        </p:spPr>
        <p:txBody>
          <a:bodyPr>
            <a:normAutofit fontScale="92500" lnSpcReduction="20000"/>
          </a:bodyPr>
          <a:lstStyle/>
          <a:p>
            <a:pPr marL="0" indent="0">
              <a:buNone/>
            </a:pPr>
            <a:r>
              <a:rPr lang="en-US" dirty="0" smtClean="0"/>
              <a:t>Electron affinity best applies to the “main block” or “representative elements.”</a:t>
            </a:r>
          </a:p>
          <a:p>
            <a:pPr marL="0" indent="0">
              <a:buNone/>
            </a:pPr>
            <a:endParaRPr lang="en-US" dirty="0"/>
          </a:p>
          <a:p>
            <a:pPr marL="0" indent="0">
              <a:buNone/>
            </a:pPr>
            <a:r>
              <a:rPr lang="en-US" dirty="0" smtClean="0"/>
              <a:t>How do we explain the observed values for:</a:t>
            </a:r>
          </a:p>
          <a:p>
            <a:pPr marL="514350" indent="-514350">
              <a:buAutoNum type="arabicParenR"/>
            </a:pPr>
            <a:r>
              <a:rPr lang="en-US" dirty="0" smtClean="0"/>
              <a:t>The noble gases</a:t>
            </a:r>
          </a:p>
          <a:p>
            <a:pPr marL="514350" indent="-514350">
              <a:buAutoNum type="arabicParenR"/>
            </a:pPr>
            <a:r>
              <a:rPr lang="en-US" dirty="0" smtClean="0"/>
              <a:t>The halogens</a:t>
            </a:r>
          </a:p>
          <a:p>
            <a:pPr marL="514350" indent="-514350">
              <a:buAutoNum type="arabicParenR"/>
            </a:pPr>
            <a:r>
              <a:rPr lang="en-US" dirty="0" smtClean="0"/>
              <a:t>The alkali metals</a:t>
            </a:r>
          </a:p>
          <a:p>
            <a:pPr marL="514350" indent="-514350">
              <a:buAutoNum type="arabicParenR"/>
            </a:pPr>
            <a:r>
              <a:rPr lang="en-US" dirty="0" smtClean="0"/>
              <a:t>The alkaline earth metals</a:t>
            </a:r>
          </a:p>
          <a:p>
            <a:pPr marL="514350" indent="-514350">
              <a:buAutoNum type="arabicParenR"/>
            </a:pPr>
            <a:r>
              <a:rPr lang="en-US" dirty="0" smtClean="0"/>
              <a:t>The nitrogen family</a:t>
            </a:r>
          </a:p>
          <a:p>
            <a:pPr marL="514350" indent="-514350">
              <a:buAutoNum type="arabicParenR"/>
            </a:pPr>
            <a:r>
              <a:rPr lang="en-US" dirty="0" smtClean="0"/>
              <a:t>The </a:t>
            </a:r>
            <a:r>
              <a:rPr lang="en-US" dirty="0" err="1" smtClean="0"/>
              <a:t>chalcogens</a:t>
            </a:r>
            <a:endParaRPr lang="en-US" dirty="0"/>
          </a:p>
        </p:txBody>
      </p:sp>
    </p:spTree>
    <p:extLst>
      <p:ext uri="{BB962C8B-B14F-4D97-AF65-F5344CB8AC3E}">
        <p14:creationId xmlns:p14="http://schemas.microsoft.com/office/powerpoint/2010/main" val="19621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Triads</a:t>
            </a:r>
            <a:endParaRPr lang="en-US" dirty="0"/>
          </a:p>
        </p:txBody>
      </p:sp>
      <p:sp>
        <p:nvSpPr>
          <p:cNvPr id="3" name="Content Placeholder 2"/>
          <p:cNvSpPr>
            <a:spLocks noGrp="1"/>
          </p:cNvSpPr>
          <p:nvPr>
            <p:ph idx="1"/>
          </p:nvPr>
        </p:nvSpPr>
        <p:spPr>
          <a:solidFill>
            <a:srgbClr val="FFC000"/>
          </a:solidFill>
        </p:spPr>
        <p:txBody>
          <a:bodyPr>
            <a:normAutofit fontScale="92500" lnSpcReduction="20000"/>
          </a:bodyPr>
          <a:lstStyle/>
          <a:p>
            <a:pPr marL="0" indent="0">
              <a:buNone/>
            </a:pPr>
            <a:r>
              <a:rPr lang="en-US" dirty="0" err="1">
                <a:solidFill>
                  <a:schemeClr val="tx2">
                    <a:lumMod val="75000"/>
                  </a:schemeClr>
                </a:solidFill>
              </a:rPr>
              <a:t>Dobereiner</a:t>
            </a:r>
            <a:r>
              <a:rPr lang="en-US" dirty="0">
                <a:solidFill>
                  <a:schemeClr val="tx2">
                    <a:lumMod val="75000"/>
                  </a:schemeClr>
                </a:solidFill>
              </a:rPr>
              <a:t> noticed the atomic weight of strontium fell midway between the weights of calcium and barium: </a:t>
            </a:r>
          </a:p>
          <a:p>
            <a:pPr marL="0" indent="0">
              <a:buNone/>
            </a:pPr>
            <a:r>
              <a:rPr lang="en-US" dirty="0">
                <a:solidFill>
                  <a:schemeClr val="tx2">
                    <a:lumMod val="75000"/>
                  </a:schemeClr>
                </a:solidFill>
              </a:rPr>
              <a:t/>
            </a:r>
            <a:br>
              <a:rPr lang="en-US" dirty="0">
                <a:solidFill>
                  <a:schemeClr val="tx2">
                    <a:lumMod val="75000"/>
                  </a:schemeClr>
                </a:solidFill>
              </a:rPr>
            </a:br>
            <a:r>
              <a:rPr lang="en-US" dirty="0">
                <a:solidFill>
                  <a:schemeClr val="tx2">
                    <a:lumMod val="75000"/>
                  </a:schemeClr>
                </a:solidFill>
              </a:rPr>
              <a:t>     </a:t>
            </a:r>
            <a:r>
              <a:rPr lang="en-US" dirty="0" smtClean="0">
                <a:solidFill>
                  <a:schemeClr val="tx2">
                    <a:lumMod val="75000"/>
                  </a:schemeClr>
                </a:solidFill>
              </a:rPr>
              <a:t> </a:t>
            </a:r>
            <a:r>
              <a:rPr lang="en-US" b="1" dirty="0" err="1" smtClean="0">
                <a:solidFill>
                  <a:schemeClr val="tx2">
                    <a:lumMod val="75000"/>
                  </a:schemeClr>
                </a:solidFill>
              </a:rPr>
              <a:t>Ca</a:t>
            </a:r>
            <a:r>
              <a:rPr lang="en-US" b="1" dirty="0">
                <a:solidFill>
                  <a:schemeClr val="tx2">
                    <a:lumMod val="75000"/>
                  </a:schemeClr>
                </a:solidFill>
              </a:rPr>
              <a:t>        </a:t>
            </a:r>
            <a:r>
              <a:rPr lang="en-US" b="1" dirty="0" err="1">
                <a:solidFill>
                  <a:schemeClr val="tx2">
                    <a:lumMod val="75000"/>
                  </a:schemeClr>
                </a:solidFill>
              </a:rPr>
              <a:t>Sr</a:t>
            </a:r>
            <a:r>
              <a:rPr lang="en-US" b="1" dirty="0">
                <a:solidFill>
                  <a:schemeClr val="tx2">
                    <a:lumMod val="75000"/>
                  </a:schemeClr>
                </a:solidFill>
              </a:rPr>
              <a:t>         Ba           (40 + 137) ÷ 2 = 88</a:t>
            </a:r>
            <a:r>
              <a:rPr lang="en-US" dirty="0">
                <a:solidFill>
                  <a:schemeClr val="tx2">
                    <a:lumMod val="75000"/>
                  </a:schemeClr>
                </a:solidFill>
              </a:rPr>
              <a:t> </a:t>
            </a:r>
            <a:br>
              <a:rPr lang="en-US" dirty="0">
                <a:solidFill>
                  <a:schemeClr val="tx2">
                    <a:lumMod val="75000"/>
                  </a:schemeClr>
                </a:solidFill>
              </a:rPr>
            </a:br>
            <a:r>
              <a:rPr lang="en-US" dirty="0">
                <a:solidFill>
                  <a:schemeClr val="tx2">
                    <a:lumMod val="75000"/>
                  </a:schemeClr>
                </a:solidFill>
              </a:rPr>
              <a:t>      </a:t>
            </a:r>
            <a:r>
              <a:rPr lang="en-US" b="1" dirty="0">
                <a:solidFill>
                  <a:schemeClr val="tx2">
                    <a:lumMod val="75000"/>
                  </a:schemeClr>
                </a:solidFill>
              </a:rPr>
              <a:t>40        88        137</a:t>
            </a:r>
            <a:r>
              <a:rPr lang="en-US" dirty="0">
                <a:solidFill>
                  <a:schemeClr val="tx2">
                    <a:lumMod val="75000"/>
                  </a:schemeClr>
                </a:solidFill>
              </a:rPr>
              <a:t> </a:t>
            </a:r>
          </a:p>
          <a:p>
            <a:endParaRPr lang="en-US" dirty="0">
              <a:solidFill>
                <a:schemeClr val="tx2">
                  <a:lumMod val="75000"/>
                </a:schemeClr>
              </a:solidFill>
            </a:endParaRPr>
          </a:p>
          <a:p>
            <a:pPr marL="0" indent="0">
              <a:buNone/>
            </a:pPr>
            <a:r>
              <a:rPr lang="en-US" dirty="0" err="1">
                <a:solidFill>
                  <a:schemeClr val="tx2">
                    <a:lumMod val="75000"/>
                  </a:schemeClr>
                </a:solidFill>
              </a:rPr>
              <a:t>Dobereiner</a:t>
            </a:r>
            <a:r>
              <a:rPr lang="en-US" dirty="0">
                <a:solidFill>
                  <a:schemeClr val="tx2">
                    <a:lumMod val="75000"/>
                  </a:schemeClr>
                </a:solidFill>
              </a:rPr>
              <a:t> observed a similar pattern for the alkali metal triad and the halogen triad.</a:t>
            </a:r>
            <a:br>
              <a:rPr lang="en-US" dirty="0">
                <a:solidFill>
                  <a:schemeClr val="tx2">
                    <a:lumMod val="75000"/>
                  </a:schemeClr>
                </a:solidFill>
              </a:rPr>
            </a:br>
            <a:r>
              <a:rPr lang="en-US" b="1" dirty="0">
                <a:solidFill>
                  <a:schemeClr val="tx2">
                    <a:lumMod val="75000"/>
                  </a:schemeClr>
                </a:solidFill>
              </a:rPr>
              <a:t>       </a:t>
            </a:r>
            <a:r>
              <a:rPr lang="en-US" b="1" dirty="0" smtClean="0">
                <a:solidFill>
                  <a:schemeClr val="tx2">
                    <a:lumMod val="75000"/>
                  </a:schemeClr>
                </a:solidFill>
              </a:rPr>
              <a:t> Li</a:t>
            </a:r>
            <a:r>
              <a:rPr lang="en-US" b="1" dirty="0">
                <a:solidFill>
                  <a:schemeClr val="tx2">
                    <a:lumMod val="75000"/>
                  </a:schemeClr>
                </a:solidFill>
              </a:rPr>
              <a:t>       </a:t>
            </a:r>
            <a:r>
              <a:rPr lang="en-US" b="1" dirty="0" smtClean="0">
                <a:solidFill>
                  <a:schemeClr val="tx2">
                    <a:lumMod val="75000"/>
                  </a:schemeClr>
                </a:solidFill>
              </a:rPr>
              <a:t> Na</a:t>
            </a:r>
            <a:r>
              <a:rPr lang="en-US" b="1" dirty="0">
                <a:solidFill>
                  <a:schemeClr val="tx2">
                    <a:lumMod val="75000"/>
                  </a:schemeClr>
                </a:solidFill>
              </a:rPr>
              <a:t>       K                </a:t>
            </a:r>
            <a:r>
              <a:rPr lang="en-US" b="1" dirty="0" smtClean="0">
                <a:solidFill>
                  <a:schemeClr val="tx2">
                    <a:lumMod val="75000"/>
                  </a:schemeClr>
                </a:solidFill>
              </a:rPr>
              <a:t> </a:t>
            </a:r>
            <a:r>
              <a:rPr lang="en-US" b="1" dirty="0" err="1" smtClean="0">
                <a:solidFill>
                  <a:schemeClr val="tx2">
                    <a:lumMod val="75000"/>
                  </a:schemeClr>
                </a:solidFill>
              </a:rPr>
              <a:t>Cl</a:t>
            </a:r>
            <a:r>
              <a:rPr lang="en-US" b="1" dirty="0">
                <a:solidFill>
                  <a:schemeClr val="tx2">
                    <a:lumMod val="75000"/>
                  </a:schemeClr>
                </a:solidFill>
              </a:rPr>
              <a:t>          </a:t>
            </a:r>
            <a:r>
              <a:rPr lang="en-US" b="1" dirty="0" smtClean="0">
                <a:solidFill>
                  <a:schemeClr val="tx2">
                    <a:lumMod val="75000"/>
                  </a:schemeClr>
                </a:solidFill>
              </a:rPr>
              <a:t> Br</a:t>
            </a:r>
            <a:r>
              <a:rPr lang="en-US" b="1" dirty="0">
                <a:solidFill>
                  <a:schemeClr val="tx2">
                    <a:lumMod val="75000"/>
                  </a:schemeClr>
                </a:solidFill>
              </a:rPr>
              <a:t>         I</a:t>
            </a:r>
            <a:r>
              <a:rPr lang="en-US" dirty="0">
                <a:solidFill>
                  <a:schemeClr val="tx2">
                    <a:lumMod val="75000"/>
                  </a:schemeClr>
                </a:solidFill>
              </a:rPr>
              <a:t> </a:t>
            </a:r>
            <a:br>
              <a:rPr lang="en-US" dirty="0">
                <a:solidFill>
                  <a:schemeClr val="tx2">
                    <a:lumMod val="75000"/>
                  </a:schemeClr>
                </a:solidFill>
              </a:rPr>
            </a:br>
            <a:r>
              <a:rPr lang="en-US" dirty="0">
                <a:solidFill>
                  <a:schemeClr val="tx2">
                    <a:lumMod val="75000"/>
                  </a:schemeClr>
                </a:solidFill>
              </a:rPr>
              <a:t>        </a:t>
            </a:r>
            <a:r>
              <a:rPr lang="en-US" b="1" dirty="0">
                <a:solidFill>
                  <a:schemeClr val="tx2">
                    <a:lumMod val="75000"/>
                  </a:schemeClr>
                </a:solidFill>
              </a:rPr>
              <a:t>7        23        39               35          80       127</a:t>
            </a:r>
            <a:r>
              <a:rPr lang="en-US" dirty="0">
                <a:solidFill>
                  <a:schemeClr val="tx2">
                    <a:lumMod val="75000"/>
                  </a:schemeClr>
                </a:solidFill>
              </a:rPr>
              <a:t> </a:t>
            </a:r>
          </a:p>
          <a:p>
            <a:pPr marL="0" indent="0">
              <a:buNone/>
            </a:pPr>
            <a:endParaRPr lang="en-US" dirty="0"/>
          </a:p>
        </p:txBody>
      </p:sp>
    </p:spTree>
    <p:extLst>
      <p:ext uri="{BB962C8B-B14F-4D97-AF65-F5344CB8AC3E}">
        <p14:creationId xmlns:p14="http://schemas.microsoft.com/office/powerpoint/2010/main" val="1991753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Electron Affinities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450" y="1920081"/>
            <a:ext cx="7531100" cy="3886200"/>
          </a:xfrm>
        </p:spPr>
      </p:pic>
    </p:spTree>
    <p:extLst>
      <p:ext uri="{BB962C8B-B14F-4D97-AF65-F5344CB8AC3E}">
        <p14:creationId xmlns:p14="http://schemas.microsoft.com/office/powerpoint/2010/main" val="18361922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Electronegativity</a:t>
            </a:r>
            <a:endParaRPr lang="en-US" dirty="0"/>
          </a:p>
        </p:txBody>
      </p:sp>
      <p:sp>
        <p:nvSpPr>
          <p:cNvPr id="3" name="Content Placeholder 2"/>
          <p:cNvSpPr>
            <a:spLocks noGrp="1"/>
          </p:cNvSpPr>
          <p:nvPr>
            <p:ph idx="1"/>
          </p:nvPr>
        </p:nvSpPr>
        <p:spPr>
          <a:solidFill>
            <a:srgbClr val="92D050"/>
          </a:solidFill>
        </p:spPr>
        <p:txBody>
          <a:bodyPr>
            <a:normAutofit fontScale="85000" lnSpcReduction="20000"/>
          </a:bodyPr>
          <a:lstStyle/>
          <a:p>
            <a:pPr marL="0" indent="0">
              <a:buNone/>
            </a:pPr>
            <a:r>
              <a:rPr lang="en-US" b="1" i="1" dirty="0"/>
              <a:t>Electronegativity is a measure of an atom’s strength to attract electrons in a bonded situation </a:t>
            </a:r>
            <a:endParaRPr lang="en-US" dirty="0"/>
          </a:p>
          <a:p>
            <a:pPr marL="0" indent="0">
              <a:buNone/>
            </a:pPr>
            <a:r>
              <a:rPr lang="en-US" dirty="0" smtClean="0"/>
              <a:t>	According </a:t>
            </a:r>
            <a:r>
              <a:rPr lang="en-US" dirty="0"/>
              <a:t>to Mullikan  χ   </a:t>
            </a:r>
            <a:r>
              <a:rPr lang="en-US" dirty="0">
                <a:sym typeface="Symbol"/>
              </a:rPr>
              <a:t></a:t>
            </a:r>
            <a:r>
              <a:rPr lang="en-US" dirty="0"/>
              <a:t>   0.5 (I.E.</a:t>
            </a:r>
            <a:r>
              <a:rPr lang="en-US" baseline="-25000" dirty="0"/>
              <a:t>1</a:t>
            </a:r>
            <a:r>
              <a:rPr lang="en-US" dirty="0"/>
              <a:t>  +  E.A.)	</a:t>
            </a:r>
          </a:p>
          <a:p>
            <a:pPr marL="0" indent="0">
              <a:buNone/>
            </a:pPr>
            <a:r>
              <a:rPr lang="en-US" dirty="0"/>
              <a:t>In </a:t>
            </a:r>
            <a:r>
              <a:rPr lang="en-US" dirty="0" smtClean="0"/>
              <a:t>general</a:t>
            </a:r>
            <a:r>
              <a:rPr lang="en-US" dirty="0"/>
              <a:t>;</a:t>
            </a:r>
            <a:r>
              <a:rPr lang="en-US" dirty="0" smtClean="0"/>
              <a:t>                                                                                                        </a:t>
            </a:r>
            <a:r>
              <a:rPr lang="en-US" dirty="0"/>
              <a:t>if I.E.</a:t>
            </a:r>
            <a:r>
              <a:rPr lang="en-US" baseline="-25000" dirty="0"/>
              <a:t>1 </a:t>
            </a:r>
            <a:r>
              <a:rPr lang="en-US" dirty="0"/>
              <a:t>is large and </a:t>
            </a:r>
            <a:r>
              <a:rPr lang="en-US" i="1" dirty="0" smtClean="0"/>
              <a:t>EA</a:t>
            </a:r>
            <a:r>
              <a:rPr lang="en-US" i="1" baseline="-25000" dirty="0" smtClean="0"/>
              <a:t>1</a:t>
            </a:r>
            <a:r>
              <a:rPr lang="en-US" dirty="0" smtClean="0"/>
              <a:t> </a:t>
            </a:r>
            <a:r>
              <a:rPr lang="en-US" dirty="0"/>
              <a:t>fairly negative, giving up an electron is unlikely, but gaining an electron is likely, and the atom tends to act as an </a:t>
            </a:r>
            <a:r>
              <a:rPr lang="en-US" i="1" dirty="0"/>
              <a:t>electron acceptor</a:t>
            </a:r>
            <a:r>
              <a:rPr lang="en-US" dirty="0"/>
              <a:t>, or is ``electronegative.'' </a:t>
            </a:r>
          </a:p>
          <a:p>
            <a:pPr marL="0" indent="0">
              <a:buNone/>
            </a:pPr>
            <a:r>
              <a:rPr lang="en-US" dirty="0"/>
              <a:t>if I.E.</a:t>
            </a:r>
            <a:r>
              <a:rPr lang="en-US" baseline="-25000" dirty="0"/>
              <a:t>1 </a:t>
            </a:r>
            <a:r>
              <a:rPr lang="en-US" dirty="0"/>
              <a:t>is small, and </a:t>
            </a:r>
            <a:r>
              <a:rPr lang="en-US" i="1" dirty="0" smtClean="0"/>
              <a:t>EA</a:t>
            </a:r>
            <a:r>
              <a:rPr lang="en-US" i="1" baseline="-25000" dirty="0" smtClean="0"/>
              <a:t>1</a:t>
            </a:r>
            <a:r>
              <a:rPr lang="en-US" dirty="0" smtClean="0"/>
              <a:t> </a:t>
            </a:r>
            <a:r>
              <a:rPr lang="en-US" dirty="0"/>
              <a:t>is zero or positive, giving up an electron is likely, but gaining an electron is unlikely, and the atom tends to act as an </a:t>
            </a:r>
            <a:r>
              <a:rPr lang="en-US" i="1" dirty="0"/>
              <a:t>electron donor</a:t>
            </a:r>
            <a:r>
              <a:rPr lang="en-US" dirty="0"/>
              <a:t>, or is ``electropositive.'' </a:t>
            </a:r>
          </a:p>
          <a:p>
            <a:pPr marL="0" indent="0">
              <a:buNone/>
            </a:pPr>
            <a:endParaRPr lang="en-US" dirty="0"/>
          </a:p>
        </p:txBody>
      </p:sp>
    </p:spTree>
    <p:extLst>
      <p:ext uri="{BB962C8B-B14F-4D97-AF65-F5344CB8AC3E}">
        <p14:creationId xmlns:p14="http://schemas.microsoft.com/office/powerpoint/2010/main" val="4790156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Electronegativity Scales</a:t>
            </a:r>
            <a:endParaRPr lang="en-US" dirty="0"/>
          </a:p>
        </p:txBody>
      </p:sp>
      <p:sp>
        <p:nvSpPr>
          <p:cNvPr id="3" name="Content Placeholder 2"/>
          <p:cNvSpPr>
            <a:spLocks noGrp="1"/>
          </p:cNvSpPr>
          <p:nvPr>
            <p:ph idx="1"/>
          </p:nvPr>
        </p:nvSpPr>
        <p:spPr>
          <a:solidFill>
            <a:srgbClr val="92D050"/>
          </a:solidFill>
        </p:spPr>
        <p:txBody>
          <a:bodyPr/>
          <a:lstStyle/>
          <a:p>
            <a:pPr marL="0" indent="0">
              <a:buNone/>
            </a:pPr>
            <a:r>
              <a:rPr lang="en-US" dirty="0"/>
              <a:t>The Pauling scale is the most commonly used. However, there are others as in the Allred-</a:t>
            </a:r>
            <a:r>
              <a:rPr lang="en-US" dirty="0" err="1"/>
              <a:t>Rochow</a:t>
            </a:r>
            <a:r>
              <a:rPr lang="en-US" dirty="0"/>
              <a:t>, Mullikan,  etc.  </a:t>
            </a:r>
          </a:p>
          <a:p>
            <a:pPr marL="0" indent="0">
              <a:buNone/>
            </a:pPr>
            <a:r>
              <a:rPr lang="en-US" dirty="0"/>
              <a:t>On the Pauling scale, </a:t>
            </a:r>
            <a:r>
              <a:rPr lang="en-US" b="1" dirty="0"/>
              <a:t>fluorine</a:t>
            </a:r>
            <a:r>
              <a:rPr lang="en-US" dirty="0"/>
              <a:t> (the </a:t>
            </a:r>
            <a:r>
              <a:rPr lang="en-US" u="sng" dirty="0"/>
              <a:t>most electronegative</a:t>
            </a:r>
            <a:r>
              <a:rPr lang="en-US" dirty="0"/>
              <a:t> element) is assigned a value of </a:t>
            </a:r>
            <a:r>
              <a:rPr lang="en-US" b="1" dirty="0"/>
              <a:t>4.0</a:t>
            </a:r>
            <a:r>
              <a:rPr lang="en-US" dirty="0"/>
              <a:t>, and values range down to cesium and francium which are the least electronegative at 0.7</a:t>
            </a:r>
          </a:p>
          <a:p>
            <a:pPr marL="0" indent="0">
              <a:buNone/>
            </a:pPr>
            <a:endParaRPr lang="en-US" dirty="0"/>
          </a:p>
        </p:txBody>
      </p:sp>
    </p:spTree>
    <p:extLst>
      <p:ext uri="{BB962C8B-B14F-4D97-AF65-F5344CB8AC3E}">
        <p14:creationId xmlns:p14="http://schemas.microsoft.com/office/powerpoint/2010/main" val="39382474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Pauling’s Table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57400"/>
            <a:ext cx="7300913" cy="4143375"/>
          </a:xfrm>
        </p:spPr>
      </p:pic>
    </p:spTree>
    <p:extLst>
      <p:ext uri="{BB962C8B-B14F-4D97-AF65-F5344CB8AC3E}">
        <p14:creationId xmlns:p14="http://schemas.microsoft.com/office/powerpoint/2010/main" val="3741623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Electronegativity Trends</a:t>
            </a:r>
            <a:endParaRPr lang="en-US" dirty="0"/>
          </a:p>
        </p:txBody>
      </p:sp>
      <p:sp>
        <p:nvSpPr>
          <p:cNvPr id="3" name="Content Placeholder 2"/>
          <p:cNvSpPr>
            <a:spLocks noGrp="1"/>
          </p:cNvSpPr>
          <p:nvPr>
            <p:ph idx="1"/>
          </p:nvPr>
        </p:nvSpPr>
        <p:spPr>
          <a:solidFill>
            <a:srgbClr val="92D050"/>
          </a:solidFill>
        </p:spPr>
        <p:txBody>
          <a:bodyPr>
            <a:normAutofit fontScale="92500" lnSpcReduction="20000"/>
          </a:bodyPr>
          <a:lstStyle/>
          <a:p>
            <a:pPr marL="0" lvl="0" indent="0">
              <a:buNone/>
            </a:pPr>
            <a:r>
              <a:rPr lang="en-US" dirty="0"/>
              <a:t>Metals generally have low electronegativity values, while nonmetals have relatively high electronegativity values.                                             		</a:t>
            </a:r>
          </a:p>
          <a:p>
            <a:pPr marL="0" lvl="0" indent="0">
              <a:buNone/>
            </a:pPr>
            <a:r>
              <a:rPr lang="en-US" dirty="0"/>
              <a:t>Electronegativity values generally increase from left to right with increasing Z in a period on the periodic table of the elements. 											</a:t>
            </a:r>
          </a:p>
          <a:p>
            <a:pPr marL="0" lvl="0" indent="0">
              <a:buNone/>
            </a:pPr>
            <a:r>
              <a:rPr lang="en-US" dirty="0"/>
              <a:t>Electronegativity values generally increase from bottom to top within each family/group of elements within the periodic table. </a:t>
            </a:r>
          </a:p>
          <a:p>
            <a:pPr marL="0" indent="0">
              <a:buNone/>
            </a:pPr>
            <a:endParaRPr lang="en-US" dirty="0"/>
          </a:p>
        </p:txBody>
      </p:sp>
    </p:spTree>
    <p:extLst>
      <p:ext uri="{BB962C8B-B14F-4D97-AF65-F5344CB8AC3E}">
        <p14:creationId xmlns:p14="http://schemas.microsoft.com/office/powerpoint/2010/main" val="11012906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Electronegativity</a:t>
            </a:r>
            <a:endParaRPr lang="en-US" dirty="0"/>
          </a:p>
        </p:txBody>
      </p:sp>
      <p:sp>
        <p:nvSpPr>
          <p:cNvPr id="3" name="Content Placeholder 2"/>
          <p:cNvSpPr>
            <a:spLocks noGrp="1"/>
          </p:cNvSpPr>
          <p:nvPr>
            <p:ph idx="1"/>
          </p:nvPr>
        </p:nvSpPr>
        <p:spPr>
          <a:solidFill>
            <a:srgbClr val="92D050"/>
          </a:solidFill>
        </p:spPr>
        <p:txBody>
          <a:bodyPr/>
          <a:lstStyle/>
          <a:p>
            <a:pPr marL="0" indent="0">
              <a:buNone/>
            </a:pPr>
            <a:r>
              <a:rPr lang="en-US" dirty="0"/>
              <a:t>Note the trends - electronegativity increases moving left to right across a period and decreases moving top to bottom within a group.</a:t>
            </a:r>
          </a:p>
          <a:p>
            <a:pPr marL="0" indent="0">
              <a:buNone/>
            </a:pPr>
            <a:r>
              <a:rPr lang="en-US" dirty="0"/>
              <a:t>	Is the trend consistent everywhere?</a:t>
            </a:r>
          </a:p>
          <a:p>
            <a:pPr marL="0" indent="0">
              <a:buNone/>
            </a:pPr>
            <a:endParaRPr lang="en-US" dirty="0"/>
          </a:p>
        </p:txBody>
      </p:sp>
    </p:spTree>
    <p:extLst>
      <p:ext uri="{BB962C8B-B14F-4D97-AF65-F5344CB8AC3E}">
        <p14:creationId xmlns:p14="http://schemas.microsoft.com/office/powerpoint/2010/main" val="21913448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Electronegativity Trends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057400"/>
            <a:ext cx="7887653" cy="3776663"/>
          </a:xfrm>
        </p:spPr>
      </p:pic>
    </p:spTree>
    <p:extLst>
      <p:ext uri="{BB962C8B-B14F-4D97-AF65-F5344CB8AC3E}">
        <p14:creationId xmlns:p14="http://schemas.microsoft.com/office/powerpoint/2010/main" val="7903788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importance of electronegativity</a:t>
            </a:r>
            <a:r>
              <a:rPr lang="en-US" dirty="0"/>
              <a:t/>
            </a:r>
            <a:br>
              <a:rPr lang="en-US" dirty="0"/>
            </a:br>
            <a:endParaRPr lang="en-US" dirty="0"/>
          </a:p>
        </p:txBody>
      </p:sp>
      <p:sp>
        <p:nvSpPr>
          <p:cNvPr id="3" name="Content Placeholder 2"/>
          <p:cNvSpPr>
            <a:spLocks noGrp="1"/>
          </p:cNvSpPr>
          <p:nvPr>
            <p:ph idx="1"/>
          </p:nvPr>
        </p:nvSpPr>
        <p:spPr>
          <a:solidFill>
            <a:srgbClr val="92D050"/>
          </a:solidFill>
        </p:spPr>
        <p:txBody>
          <a:bodyPr>
            <a:normAutofit fontScale="92500" lnSpcReduction="20000"/>
          </a:bodyPr>
          <a:lstStyle/>
          <a:p>
            <a:pPr marL="0" indent="0">
              <a:buNone/>
            </a:pPr>
            <a:r>
              <a:rPr lang="en-US" i="1" u="sng" dirty="0" smtClean="0"/>
              <a:t>The </a:t>
            </a:r>
            <a:r>
              <a:rPr lang="en-US" i="1" u="sng" dirty="0"/>
              <a:t>difference in </a:t>
            </a:r>
            <a:r>
              <a:rPr lang="en-US" i="1" u="sng" dirty="0" err="1"/>
              <a:t>electronegativities</a:t>
            </a:r>
            <a:r>
              <a:rPr lang="en-US" i="1" u="sng" dirty="0"/>
              <a:t> between two bonded atoms provides insight into the character of the bond</a:t>
            </a:r>
            <a:endParaRPr lang="en-US" dirty="0"/>
          </a:p>
          <a:p>
            <a:endParaRPr lang="en-US" dirty="0"/>
          </a:p>
          <a:p>
            <a:pPr marL="0" indent="0">
              <a:buNone/>
            </a:pPr>
            <a:r>
              <a:rPr lang="en-US" dirty="0"/>
              <a:t>Ionic bonding – a result of electron transfer between two </a:t>
            </a:r>
            <a:r>
              <a:rPr lang="en-US" dirty="0" smtClean="0"/>
              <a:t>atoms that leads to formation of oppositely charged ions</a:t>
            </a:r>
            <a:endParaRPr lang="en-US" dirty="0"/>
          </a:p>
          <a:p>
            <a:pPr marL="0" indent="0">
              <a:buNone/>
            </a:pPr>
            <a:r>
              <a:rPr lang="en-US" dirty="0"/>
              <a:t> </a:t>
            </a:r>
          </a:p>
          <a:p>
            <a:pPr marL="0" indent="0">
              <a:buNone/>
            </a:pPr>
            <a:r>
              <a:rPr lang="en-US" dirty="0"/>
              <a:t>Covalent bonding – a result of sharing electrons [electron pair(s)] between two atoms</a:t>
            </a:r>
          </a:p>
          <a:p>
            <a:pPr marL="0" indent="0">
              <a:buNone/>
            </a:pPr>
            <a:endParaRPr lang="en-US" dirty="0"/>
          </a:p>
        </p:txBody>
      </p:sp>
    </p:spTree>
    <p:extLst>
      <p:ext uri="{BB962C8B-B14F-4D97-AF65-F5344CB8AC3E}">
        <p14:creationId xmlns:p14="http://schemas.microsoft.com/office/powerpoint/2010/main" val="32626129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Character</a:t>
            </a:r>
            <a:endParaRPr lang="en-US" dirty="0"/>
          </a:p>
        </p:txBody>
      </p:sp>
      <p:sp>
        <p:nvSpPr>
          <p:cNvPr id="3" name="Content Placeholder 2"/>
          <p:cNvSpPr>
            <a:spLocks noGrp="1"/>
          </p:cNvSpPr>
          <p:nvPr>
            <p:ph idx="1"/>
          </p:nvPr>
        </p:nvSpPr>
        <p:spPr>
          <a:solidFill>
            <a:srgbClr val="92D050"/>
          </a:solidFill>
        </p:spPr>
        <p:txBody>
          <a:bodyPr/>
          <a:lstStyle/>
          <a:p>
            <a:pPr marL="0" indent="0">
              <a:buNone/>
            </a:pPr>
            <a:r>
              <a:rPr lang="en-US" dirty="0" smtClean="0"/>
              <a:t>Most chemical bonds have some ionic and some covalent bond character.</a:t>
            </a:r>
          </a:p>
          <a:p>
            <a:pPr marL="0" indent="0">
              <a:buNone/>
            </a:pPr>
            <a:endParaRPr lang="en-US" dirty="0"/>
          </a:p>
          <a:p>
            <a:pPr marL="0" indent="0">
              <a:buNone/>
            </a:pPr>
            <a:endParaRPr lang="en-US" b="1" dirty="0"/>
          </a:p>
        </p:txBody>
      </p:sp>
      <p:graphicFrame>
        <p:nvGraphicFramePr>
          <p:cNvPr id="10" name="Table 9"/>
          <p:cNvGraphicFramePr>
            <a:graphicFrameLocks noGrp="1"/>
          </p:cNvGraphicFramePr>
          <p:nvPr>
            <p:extLst>
              <p:ext uri="{D42A27DB-BD31-4B8C-83A1-F6EECF244321}">
                <p14:modId xmlns:p14="http://schemas.microsoft.com/office/powerpoint/2010/main" val="398515082"/>
              </p:ext>
            </p:extLst>
          </p:nvPr>
        </p:nvGraphicFramePr>
        <p:xfrm>
          <a:off x="1371600" y="3505200"/>
          <a:ext cx="6096000" cy="2026920"/>
        </p:xfrm>
        <a:graphic>
          <a:graphicData uri="http://schemas.openxmlformats.org/drawingml/2006/table">
            <a:tbl>
              <a:tblPr firstRow="1" bandRow="1">
                <a:tableStyleId>{073A0DAA-6AF3-43AB-8588-CEC1D06C72B9}</a:tableStyleId>
              </a:tblPr>
              <a:tblGrid>
                <a:gridCol w="3048000"/>
                <a:gridCol w="3048000"/>
              </a:tblGrid>
              <a:tr h="370840">
                <a:tc>
                  <a:txBody>
                    <a:bodyPr/>
                    <a:lstStyle/>
                    <a:p>
                      <a:r>
                        <a:rPr lang="en-US" dirty="0" smtClean="0"/>
                        <a:t>Electronegativity Difference</a:t>
                      </a:r>
                      <a:endParaRPr lang="en-US" dirty="0"/>
                    </a:p>
                  </a:txBody>
                  <a:tcPr/>
                </a:tc>
                <a:tc>
                  <a:txBody>
                    <a:bodyPr/>
                    <a:lstStyle/>
                    <a:p>
                      <a:r>
                        <a:rPr lang="en-US" dirty="0" smtClean="0"/>
                        <a:t>Type</a:t>
                      </a:r>
                      <a:r>
                        <a:rPr lang="en-US" baseline="0" dirty="0" smtClean="0"/>
                        <a:t> of Bond</a:t>
                      </a:r>
                      <a:endParaRPr lang="en-US" dirty="0"/>
                    </a:p>
                  </a:txBody>
                  <a:tcPr/>
                </a:tc>
              </a:tr>
              <a:tr h="370840">
                <a:tc>
                  <a:txBody>
                    <a:bodyPr/>
                    <a:lstStyle/>
                    <a:p>
                      <a:r>
                        <a:rPr lang="en-US" dirty="0" smtClean="0"/>
                        <a:t>Greater than 1.7 (1.7 &lt;)</a:t>
                      </a:r>
                      <a:endParaRPr lang="en-US" dirty="0"/>
                    </a:p>
                  </a:txBody>
                  <a:tcPr/>
                </a:tc>
                <a:tc>
                  <a:txBody>
                    <a:bodyPr/>
                    <a:lstStyle/>
                    <a:p>
                      <a:r>
                        <a:rPr lang="en-US" dirty="0" smtClean="0"/>
                        <a:t>Ionic</a:t>
                      </a:r>
                      <a:endParaRPr lang="en-US" dirty="0"/>
                    </a:p>
                  </a:txBody>
                  <a:tcPr/>
                </a:tc>
              </a:tr>
              <a:tr h="370840">
                <a:tc>
                  <a:txBody>
                    <a:bodyPr/>
                    <a:lstStyle/>
                    <a:p>
                      <a:r>
                        <a:rPr lang="en-US" dirty="0" smtClean="0"/>
                        <a:t>Less</a:t>
                      </a:r>
                      <a:r>
                        <a:rPr lang="en-US" baseline="0" dirty="0" smtClean="0"/>
                        <a:t> than or equal to 1.7 and greater than or equal to 0.4 (0.4≤          ≤ 1.7)</a:t>
                      </a:r>
                      <a:endParaRPr lang="en-US" dirty="0"/>
                    </a:p>
                  </a:txBody>
                  <a:tcPr/>
                </a:tc>
                <a:tc>
                  <a:txBody>
                    <a:bodyPr/>
                    <a:lstStyle/>
                    <a:p>
                      <a:r>
                        <a:rPr lang="en-US" dirty="0" smtClean="0"/>
                        <a:t>Polar covalent</a:t>
                      </a:r>
                      <a:endParaRPr lang="en-US" dirty="0"/>
                    </a:p>
                  </a:txBody>
                  <a:tcPr/>
                </a:tc>
              </a:tr>
              <a:tr h="370840">
                <a:tc>
                  <a:txBody>
                    <a:bodyPr/>
                    <a:lstStyle/>
                    <a:p>
                      <a:r>
                        <a:rPr lang="en-US" dirty="0" smtClean="0"/>
                        <a:t>Less than 0.4  (&lt;</a:t>
                      </a:r>
                      <a:r>
                        <a:rPr lang="en-US" baseline="0" dirty="0" smtClean="0"/>
                        <a:t> 0.4)</a:t>
                      </a:r>
                      <a:endParaRPr lang="en-US" dirty="0"/>
                    </a:p>
                  </a:txBody>
                  <a:tcPr/>
                </a:tc>
                <a:tc>
                  <a:txBody>
                    <a:bodyPr/>
                    <a:lstStyle/>
                    <a:p>
                      <a:r>
                        <a:rPr lang="en-US" dirty="0" smtClean="0"/>
                        <a:t>Nonpolar covalent</a:t>
                      </a:r>
                      <a:endParaRPr lang="en-US" dirty="0"/>
                    </a:p>
                  </a:txBody>
                  <a:tcPr/>
                </a:tc>
              </a:tr>
            </a:tbl>
          </a:graphicData>
        </a:graphic>
      </p:graphicFrame>
    </p:spTree>
    <p:extLst>
      <p:ext uri="{BB962C8B-B14F-4D97-AF65-F5344CB8AC3E}">
        <p14:creationId xmlns:p14="http://schemas.microsoft.com/office/powerpoint/2010/main" val="33768067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Bond Character and Electronegativity Difference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086769"/>
            <a:ext cx="7620000" cy="3552825"/>
          </a:xfrm>
        </p:spPr>
      </p:pic>
    </p:spTree>
    <p:extLst>
      <p:ext uri="{BB962C8B-B14F-4D97-AF65-F5344CB8AC3E}">
        <p14:creationId xmlns:p14="http://schemas.microsoft.com/office/powerpoint/2010/main" val="710975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Triads Disappear</a:t>
            </a:r>
            <a:endParaRPr lang="en-US" dirty="0"/>
          </a:p>
        </p:txBody>
      </p:sp>
      <p:sp>
        <p:nvSpPr>
          <p:cNvPr id="3" name="Content Placeholder 2"/>
          <p:cNvSpPr>
            <a:spLocks noGrp="1"/>
          </p:cNvSpPr>
          <p:nvPr>
            <p:ph idx="1"/>
          </p:nvPr>
        </p:nvSpPr>
        <p:spPr>
          <a:solidFill>
            <a:srgbClr val="FFC000"/>
          </a:solidFill>
        </p:spPr>
        <p:txBody>
          <a:bodyPr/>
          <a:lstStyle/>
          <a:p>
            <a:pPr marL="0" indent="0">
              <a:buNone/>
            </a:pPr>
            <a:r>
              <a:rPr lang="en-US" dirty="0" smtClean="0">
                <a:solidFill>
                  <a:schemeClr val="tx2">
                    <a:lumMod val="75000"/>
                  </a:schemeClr>
                </a:solidFill>
              </a:rPr>
              <a:t>As new elements were discovered, the triads were expanded and therefore eventually disappeared.</a:t>
            </a:r>
            <a:endParaRPr lang="en-US" dirty="0">
              <a:solidFill>
                <a:schemeClr val="tx2">
                  <a:lumMod val="75000"/>
                </a:schemeClr>
              </a:solidFill>
            </a:endParaRPr>
          </a:p>
        </p:txBody>
      </p:sp>
    </p:spTree>
    <p:extLst>
      <p:ext uri="{BB962C8B-B14F-4D97-AF65-F5344CB8AC3E}">
        <p14:creationId xmlns:p14="http://schemas.microsoft.com/office/powerpoint/2010/main" val="11668860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Metallic Character</a:t>
            </a:r>
            <a:endParaRPr lang="en-US" dirty="0"/>
          </a:p>
        </p:txBody>
      </p:sp>
      <p:sp>
        <p:nvSpPr>
          <p:cNvPr id="3" name="Content Placeholder 2"/>
          <p:cNvSpPr>
            <a:spLocks noGrp="1"/>
          </p:cNvSpPr>
          <p:nvPr>
            <p:ph idx="1"/>
          </p:nvPr>
        </p:nvSpPr>
        <p:spPr>
          <a:solidFill>
            <a:srgbClr val="92D050"/>
          </a:solidFill>
        </p:spPr>
        <p:txBody>
          <a:bodyPr/>
          <a:lstStyle/>
          <a:p>
            <a:pPr marL="0" indent="0">
              <a:buNone/>
            </a:pPr>
            <a:r>
              <a:rPr lang="en-US" dirty="0" smtClean="0"/>
              <a:t>Metallic character increases moving to the left and down, similar to the atomic radius trend</a:t>
            </a:r>
            <a:endParaRPr lang="en-US" dirty="0"/>
          </a:p>
        </p:txBody>
      </p:sp>
    </p:spTree>
    <p:extLst>
      <p:ext uri="{BB962C8B-B14F-4D97-AF65-F5344CB8AC3E}">
        <p14:creationId xmlns:p14="http://schemas.microsoft.com/office/powerpoint/2010/main" val="16778674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Diagonal Relationship </a:t>
            </a:r>
            <a:endParaRPr lang="en-US" dirty="0"/>
          </a:p>
        </p:txBody>
      </p:sp>
      <p:sp>
        <p:nvSpPr>
          <p:cNvPr id="3" name="Content Placeholder 2"/>
          <p:cNvSpPr>
            <a:spLocks noGrp="1"/>
          </p:cNvSpPr>
          <p:nvPr>
            <p:ph idx="1"/>
          </p:nvPr>
        </p:nvSpPr>
        <p:spPr>
          <a:solidFill>
            <a:srgbClr val="00B0F0"/>
          </a:solidFill>
        </p:spPr>
        <p:txBody>
          <a:bodyPr/>
          <a:lstStyle/>
          <a:p>
            <a:pPr marL="0" indent="0">
              <a:buNone/>
            </a:pPr>
            <a:r>
              <a:rPr lang="en-US" dirty="0" smtClean="0"/>
              <a:t>Beyond the vertical and horizontal relationships exhibited by the elements, certain elements of Period 2 and Period 3 show a diagonal relationship.</a:t>
            </a:r>
          </a:p>
          <a:p>
            <a:pPr marL="0" indent="0">
              <a:buNone/>
            </a:pPr>
            <a:endParaRPr lang="en-US" dirty="0"/>
          </a:p>
          <a:p>
            <a:pPr marL="0" indent="0">
              <a:buNone/>
            </a:pPr>
            <a:r>
              <a:rPr lang="en-US" dirty="0" smtClean="0"/>
              <a:t>These elements have a similar size and similar electronegativity (</a:t>
            </a:r>
            <a:r>
              <a:rPr lang="en-US" dirty="0" err="1" smtClean="0"/>
              <a:t>Z</a:t>
            </a:r>
            <a:r>
              <a:rPr lang="en-US" baseline="-25000" dirty="0" err="1" smtClean="0"/>
              <a:t>eff</a:t>
            </a:r>
            <a:r>
              <a:rPr lang="en-US" dirty="0" smtClean="0"/>
              <a:t>)</a:t>
            </a:r>
            <a:endParaRPr lang="en-US" dirty="0"/>
          </a:p>
        </p:txBody>
      </p:sp>
    </p:spTree>
    <p:extLst>
      <p:ext uri="{BB962C8B-B14F-4D97-AF65-F5344CB8AC3E}">
        <p14:creationId xmlns:p14="http://schemas.microsoft.com/office/powerpoint/2010/main" val="7405984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Elements with a Diagonal Relationship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819400"/>
            <a:ext cx="7639050" cy="2438400"/>
          </a:xfrm>
        </p:spPr>
      </p:pic>
    </p:spTree>
    <p:extLst>
      <p:ext uri="{BB962C8B-B14F-4D97-AF65-F5344CB8AC3E}">
        <p14:creationId xmlns:p14="http://schemas.microsoft.com/office/powerpoint/2010/main" val="4525666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solidFill>
            <a:srgbClr val="00B0F0"/>
          </a:solidFill>
        </p:spPr>
        <p:txBody>
          <a:bodyPr>
            <a:normAutofit fontScale="55000" lnSpcReduction="20000"/>
          </a:bodyPr>
          <a:lstStyle/>
          <a:p>
            <a:pPr marL="0" indent="0">
              <a:buNone/>
            </a:pPr>
            <a:r>
              <a:rPr lang="en-US" sz="4500" dirty="0"/>
              <a:t>As a result of diagonal relationship the physical properties such as the atomic size, electronegativity, density etc. and chemical properties of compounds such as reaction with water, nitrogen, decomposition reactions etc. are similar.</a:t>
            </a:r>
          </a:p>
          <a:p>
            <a:pPr marL="0" indent="0">
              <a:buNone/>
            </a:pPr>
            <a:endParaRPr lang="en-US" sz="4500" dirty="0" smtClean="0"/>
          </a:p>
          <a:p>
            <a:pPr marL="0" indent="0">
              <a:buNone/>
            </a:pPr>
            <a:r>
              <a:rPr lang="en-US" sz="4500" dirty="0" smtClean="0"/>
              <a:t>For </a:t>
            </a:r>
            <a:r>
              <a:rPr lang="en-US" sz="4500" dirty="0"/>
              <a:t>example: The similarities between Li and Mg as a result of diagonal relationship are as follows:</a:t>
            </a:r>
          </a:p>
          <a:p>
            <a:pPr marL="0" indent="0">
              <a:buNone/>
            </a:pPr>
            <a:endParaRPr lang="en-US" sz="4500" dirty="0" smtClean="0"/>
          </a:p>
          <a:p>
            <a:pPr marL="0" indent="0">
              <a:buNone/>
            </a:pPr>
            <a:r>
              <a:rPr lang="en-US" sz="4500" dirty="0" smtClean="0"/>
              <a:t>Both </a:t>
            </a:r>
            <a:r>
              <a:rPr lang="en-US" sz="4500" dirty="0"/>
              <a:t>are harder and lighter than the other elements in the respective groups.</a:t>
            </a:r>
          </a:p>
          <a:p>
            <a:pPr marL="0" indent="0">
              <a:buNone/>
            </a:pPr>
            <a:endParaRPr lang="en-US" sz="4500" dirty="0" smtClean="0"/>
          </a:p>
          <a:p>
            <a:pPr marL="0" indent="0">
              <a:buNone/>
            </a:pPr>
            <a:r>
              <a:rPr lang="en-US" sz="4500" dirty="0" smtClean="0"/>
              <a:t>Both </a:t>
            </a:r>
            <a:r>
              <a:rPr lang="en-US" sz="4500" dirty="0"/>
              <a:t>react slowly with water; oxides of both are less soluble in water; hydroxides of both decompose on heating.</a:t>
            </a:r>
          </a:p>
          <a:p>
            <a:pPr marL="0" indent="0">
              <a:buNone/>
            </a:pPr>
            <a:endParaRPr lang="en-US" sz="4500" dirty="0" smtClean="0"/>
          </a:p>
          <a:p>
            <a:pPr marL="0" indent="0">
              <a:buNone/>
            </a:pPr>
            <a:endParaRPr lang="en-US" dirty="0"/>
          </a:p>
        </p:txBody>
      </p:sp>
    </p:spTree>
    <p:extLst>
      <p:ext uri="{BB962C8B-B14F-4D97-AF65-F5344CB8AC3E}">
        <p14:creationId xmlns:p14="http://schemas.microsoft.com/office/powerpoint/2010/main" val="27171198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cont’d</a:t>
            </a:r>
            <a:endParaRPr lang="en-US" dirty="0"/>
          </a:p>
        </p:txBody>
      </p:sp>
      <p:sp>
        <p:nvSpPr>
          <p:cNvPr id="3" name="Content Placeholder 2"/>
          <p:cNvSpPr>
            <a:spLocks noGrp="1"/>
          </p:cNvSpPr>
          <p:nvPr>
            <p:ph idx="1"/>
          </p:nvPr>
        </p:nvSpPr>
        <p:spPr>
          <a:solidFill>
            <a:srgbClr val="00B0F0"/>
          </a:solidFill>
        </p:spPr>
        <p:txBody>
          <a:bodyPr>
            <a:normAutofit/>
          </a:bodyPr>
          <a:lstStyle/>
          <a:p>
            <a:pPr marL="0" indent="0">
              <a:buNone/>
            </a:pPr>
            <a:r>
              <a:rPr lang="en-US" dirty="0" smtClean="0"/>
              <a:t>Both </a:t>
            </a:r>
            <a:r>
              <a:rPr lang="en-US" dirty="0"/>
              <a:t>form nitrides (Li</a:t>
            </a:r>
            <a:r>
              <a:rPr lang="en-US" baseline="-25000" dirty="0"/>
              <a:t>3</a:t>
            </a:r>
            <a:r>
              <a:rPr lang="en-US" dirty="0"/>
              <a:t>N and Mg</a:t>
            </a:r>
            <a:r>
              <a:rPr lang="en-US" baseline="-25000" dirty="0"/>
              <a:t>3</a:t>
            </a:r>
            <a:r>
              <a:rPr lang="en-US" dirty="0"/>
              <a:t>N</a:t>
            </a:r>
            <a:r>
              <a:rPr lang="en-US" baseline="-25000" dirty="0"/>
              <a:t>2</a:t>
            </a:r>
            <a:r>
              <a:rPr lang="en-US" dirty="0"/>
              <a:t>) by directly reacting with nitrogen.</a:t>
            </a:r>
          </a:p>
          <a:p>
            <a:pPr marL="0" indent="0">
              <a:buNone/>
            </a:pPr>
            <a:r>
              <a:rPr lang="en-US" dirty="0" smtClean="0"/>
              <a:t>On </a:t>
            </a:r>
            <a:r>
              <a:rPr lang="en-US" dirty="0"/>
              <a:t>heating, carbonates of both give oxides and CO</a:t>
            </a:r>
            <a:r>
              <a:rPr lang="en-US" baseline="-25000" dirty="0"/>
              <a:t>2</a:t>
            </a:r>
            <a:r>
              <a:rPr lang="en-US" dirty="0"/>
              <a:t>; hydrogen carbonates of both do not exist as solid.</a:t>
            </a:r>
          </a:p>
          <a:p>
            <a:pPr marL="0" indent="0">
              <a:buNone/>
            </a:pPr>
            <a:r>
              <a:rPr lang="en-US" dirty="0"/>
              <a:t>Chlorides of both (</a:t>
            </a:r>
            <a:r>
              <a:rPr lang="en-US" dirty="0" err="1"/>
              <a:t>LiCl</a:t>
            </a:r>
            <a:r>
              <a:rPr lang="en-US" dirty="0"/>
              <a:t>, MgCl</a:t>
            </a:r>
            <a:r>
              <a:rPr lang="en-US" baseline="-25000" dirty="0"/>
              <a:t>2</a:t>
            </a:r>
            <a:r>
              <a:rPr lang="en-US" dirty="0"/>
              <a:t>) are soluble in ethanol, deliquescent, and crystallize as hydrates (LiCl.2H</a:t>
            </a:r>
            <a:r>
              <a:rPr lang="en-US" baseline="-25000" dirty="0"/>
              <a:t>2</a:t>
            </a:r>
            <a:r>
              <a:rPr lang="en-US" dirty="0"/>
              <a:t>O, MgCl</a:t>
            </a:r>
            <a:r>
              <a:rPr lang="en-US" baseline="-25000" dirty="0"/>
              <a:t>2</a:t>
            </a:r>
            <a:r>
              <a:rPr lang="en-US" dirty="0"/>
              <a:t>.8H</a:t>
            </a:r>
            <a:r>
              <a:rPr lang="en-US" baseline="-25000" dirty="0"/>
              <a:t>2</a:t>
            </a:r>
            <a:r>
              <a:rPr lang="en-US" dirty="0"/>
              <a:t>O).</a:t>
            </a:r>
          </a:p>
          <a:p>
            <a:pPr marL="0" indent="0">
              <a:buNone/>
            </a:pPr>
            <a:endParaRPr lang="en-US" dirty="0"/>
          </a:p>
        </p:txBody>
      </p:sp>
    </p:spTree>
    <p:extLst>
      <p:ext uri="{BB962C8B-B14F-4D97-AF65-F5344CB8AC3E}">
        <p14:creationId xmlns:p14="http://schemas.microsoft.com/office/powerpoint/2010/main" val="1144788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Newlands</a:t>
            </a:r>
            <a:endParaRPr lang="en-US" dirty="0"/>
          </a:p>
        </p:txBody>
      </p:sp>
      <p:sp>
        <p:nvSpPr>
          <p:cNvPr id="3" name="Content Placeholder 2"/>
          <p:cNvSpPr>
            <a:spLocks noGrp="1"/>
          </p:cNvSpPr>
          <p:nvPr>
            <p:ph idx="1"/>
          </p:nvPr>
        </p:nvSpPr>
        <p:spPr>
          <a:solidFill>
            <a:srgbClr val="FFC000"/>
          </a:solidFill>
        </p:spPr>
        <p:txBody>
          <a:bodyPr>
            <a:normAutofit lnSpcReduction="10000"/>
          </a:bodyPr>
          <a:lstStyle/>
          <a:p>
            <a:pPr marL="0" indent="0">
              <a:buNone/>
            </a:pPr>
            <a:r>
              <a:rPr lang="en-US" dirty="0" smtClean="0">
                <a:solidFill>
                  <a:schemeClr val="tx2">
                    <a:lumMod val="75000"/>
                  </a:schemeClr>
                </a:solidFill>
              </a:rPr>
              <a:t>John Newlands (1837 – 1898) proposed the law of octaves (~1865)</a:t>
            </a:r>
          </a:p>
          <a:p>
            <a:pPr marL="0" indent="0">
              <a:buNone/>
            </a:pPr>
            <a:endParaRPr lang="en-US" dirty="0">
              <a:solidFill>
                <a:schemeClr val="tx2">
                  <a:lumMod val="75000"/>
                </a:schemeClr>
              </a:solidFill>
            </a:endParaRPr>
          </a:p>
          <a:p>
            <a:pPr marL="0" indent="0">
              <a:buNone/>
            </a:pPr>
            <a:r>
              <a:rPr lang="en-US" dirty="0" smtClean="0">
                <a:solidFill>
                  <a:schemeClr val="tx2">
                    <a:lumMod val="75000"/>
                  </a:schemeClr>
                </a:solidFill>
              </a:rPr>
              <a:t>It states; if the chemical elements are arranged according to increasing atomic weight, those with similar physical and chemical properties occur after each interval of seven elements. Meaning every eighth element shows similar properties.</a:t>
            </a:r>
          </a:p>
        </p:txBody>
      </p:sp>
    </p:spTree>
    <p:extLst>
      <p:ext uri="{BB962C8B-B14F-4D97-AF65-F5344CB8AC3E}">
        <p14:creationId xmlns:p14="http://schemas.microsoft.com/office/powerpoint/2010/main" val="103540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Newland’s Law of Octaves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362200"/>
            <a:ext cx="6496050" cy="3524250"/>
          </a:xfrm>
        </p:spPr>
      </p:pic>
    </p:spTree>
    <p:extLst>
      <p:ext uri="{BB962C8B-B14F-4D97-AF65-F5344CB8AC3E}">
        <p14:creationId xmlns:p14="http://schemas.microsoft.com/office/powerpoint/2010/main" val="2727951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703</TotalTime>
  <Words>2419</Words>
  <Application>Microsoft Office PowerPoint</Application>
  <PresentationFormat>On-screen Show (4:3)</PresentationFormat>
  <Paragraphs>313</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Periodic Table</vt:lpstr>
      <vt:lpstr>The first attempt at classification</vt:lpstr>
      <vt:lpstr>Triads</vt:lpstr>
      <vt:lpstr>Alkali Metal Triad</vt:lpstr>
      <vt:lpstr>Law of Triads</vt:lpstr>
      <vt:lpstr>Examples of Triads</vt:lpstr>
      <vt:lpstr>Triads Disappear</vt:lpstr>
      <vt:lpstr>John Newlands</vt:lpstr>
      <vt:lpstr>Newland’s Law of Octaves</vt:lpstr>
      <vt:lpstr>Law of Octaves is Disregarded</vt:lpstr>
      <vt:lpstr>More Elements Discovered</vt:lpstr>
      <vt:lpstr>Mendeleev and Meyer</vt:lpstr>
      <vt:lpstr>Lothar Meyer</vt:lpstr>
      <vt:lpstr>Meyer’s Table</vt:lpstr>
      <vt:lpstr>D. Mendeleev</vt:lpstr>
      <vt:lpstr>Mendeleev’s Periodic Table</vt:lpstr>
      <vt:lpstr>Initial Periodic Law</vt:lpstr>
      <vt:lpstr>Oh, the Critics</vt:lpstr>
      <vt:lpstr>Missing Elements </vt:lpstr>
      <vt:lpstr>Properties of the Missing Elements</vt:lpstr>
      <vt:lpstr>Prediction vs. Fact</vt:lpstr>
      <vt:lpstr>Table Support (no not legs!)</vt:lpstr>
      <vt:lpstr>Elements Not in Order </vt:lpstr>
      <vt:lpstr>Mendeleev’s Response</vt:lpstr>
      <vt:lpstr>Ni and Co </vt:lpstr>
      <vt:lpstr>What was it Really</vt:lpstr>
      <vt:lpstr>Atomic Numbers</vt:lpstr>
      <vt:lpstr>Moseley’s Experiment</vt:lpstr>
      <vt:lpstr>What is happening?</vt:lpstr>
      <vt:lpstr>Periodic Law Revised</vt:lpstr>
      <vt:lpstr>Effective Nuclear Charge</vt:lpstr>
      <vt:lpstr>Two factors are considered when looking at effective nuclear charge.</vt:lpstr>
      <vt:lpstr>Shielding or Screening Effect</vt:lpstr>
      <vt:lpstr>Shielding or Screening Effect</vt:lpstr>
      <vt:lpstr>Slater’s Rules</vt:lpstr>
      <vt:lpstr>Shielding Contributions</vt:lpstr>
      <vt:lpstr>Zeff Trends on the Table</vt:lpstr>
      <vt:lpstr>Zeff Trends on the Table</vt:lpstr>
      <vt:lpstr>Another Factor Impacting Zeff</vt:lpstr>
      <vt:lpstr>Atomic Radius or Atomic Size</vt:lpstr>
      <vt:lpstr>Atomic Radius or Atomic Size</vt:lpstr>
      <vt:lpstr>Trend in Atomic Radius/Size</vt:lpstr>
      <vt:lpstr>Atomic Radii or Representative Elements</vt:lpstr>
      <vt:lpstr>Chart of Atomic Radii</vt:lpstr>
      <vt:lpstr>Ionization Energy</vt:lpstr>
      <vt:lpstr>First Ionization Energy; I.E.1</vt:lpstr>
      <vt:lpstr>Additional Ionizations</vt:lpstr>
      <vt:lpstr>Trend in First Ionization Energy</vt:lpstr>
      <vt:lpstr>Chart of Trend in First Ionization Energy </vt:lpstr>
      <vt:lpstr>Chart of First Ionization Energy</vt:lpstr>
      <vt:lpstr>Anomalies </vt:lpstr>
      <vt:lpstr>Configurational Stability</vt:lpstr>
      <vt:lpstr>PowerPoint Presentation</vt:lpstr>
      <vt:lpstr>Other Exceptions to Configuration</vt:lpstr>
      <vt:lpstr>Successive Ionizations in Period 3</vt:lpstr>
      <vt:lpstr>Electron Affinity</vt:lpstr>
      <vt:lpstr>Electron Affinity Equations</vt:lpstr>
      <vt:lpstr>Trends with Respect to Electron Affinity</vt:lpstr>
      <vt:lpstr>Questions about Electron Affinity</vt:lpstr>
      <vt:lpstr>Chart of Electron Affinities</vt:lpstr>
      <vt:lpstr>Electronegativity</vt:lpstr>
      <vt:lpstr>Electronegativity Scales</vt:lpstr>
      <vt:lpstr>Pauling’s Table</vt:lpstr>
      <vt:lpstr>Electronegativity Trends</vt:lpstr>
      <vt:lpstr>Electronegativity</vt:lpstr>
      <vt:lpstr>Electronegativity Trends</vt:lpstr>
      <vt:lpstr>The importance of electronegativity </vt:lpstr>
      <vt:lpstr>Bond Character</vt:lpstr>
      <vt:lpstr>Bond Character and Electronegativity Difference</vt:lpstr>
      <vt:lpstr>Metallic Character</vt:lpstr>
      <vt:lpstr>Diagonal Relationship </vt:lpstr>
      <vt:lpstr>Elements with a Diagonal Relationship</vt:lpstr>
      <vt:lpstr>Examples</vt:lpstr>
      <vt:lpstr>Examples cont’d</vt:lpstr>
    </vt:vector>
  </TitlesOfParts>
  <Company>Owen J Roberts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 Table</dc:title>
  <dc:creator>Garman, Eric</dc:creator>
  <cp:lastModifiedBy>Garman, Eric</cp:lastModifiedBy>
  <cp:revision>71</cp:revision>
  <dcterms:created xsi:type="dcterms:W3CDTF">2013-04-18T11:21:27Z</dcterms:created>
  <dcterms:modified xsi:type="dcterms:W3CDTF">2013-04-26T16:23:37Z</dcterms:modified>
</cp:coreProperties>
</file>