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D5D93-55B9-44FE-8BA7-FE3DE54A04C2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A0ED-9057-4307-A034-D06DE2614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7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BB9385-1BE6-4960-BD33-91872F3DA1D5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AFB4F8-C33C-4C4B-BDE6-071A7FC8E9C7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FAFD6E-1DE9-46BD-B3B2-36E80E9F3F82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D5033F-769B-4B2F-BA53-4923B1050502}" type="slidenum">
              <a:rPr lang="en-US" altLang="en-US" sz="1200">
                <a:solidFill>
                  <a:prstClr val="black"/>
                </a:solidFill>
              </a:rPr>
              <a:pPr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341BB-927E-43A5-A1A4-FE7068F9DF0F}" type="slidenum">
              <a:rPr lang="en-US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16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21BF-AAFA-4931-A601-8EB8A9683800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2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BB6-1969-4C59-B107-1723208AD9EE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0B4E-E9A4-45B9-A1D4-4140DD4BFED7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3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8402-360D-463E-BE61-55D67FF16CF9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3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9FA3-EDE4-44B5-A1D5-09DEF590696D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6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60DF-B8BC-4FE4-81A6-345E14FCCA28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4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59E7-79F6-4110-BA1A-9AA5E7E0452A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AC30-C1EA-4F31-92CB-8F471B826D6C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93B5-EC07-48DB-9C09-E3C91392EF61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0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DFCE-A8BF-481E-A8D2-80BE63439FE5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62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A699-EA8D-43BC-99FA-E9D73DC53A79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30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40E9-D367-4CD0-AE5D-28833A6A85DD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7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2C4D-8FEF-44D8-A959-B9A37E446778}" type="slidenum">
              <a:rPr lang="en-US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1CCB-8BE8-4111-A2F6-BCF1A98CFAB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4AC8-207E-4306-A668-477992CC6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95D1D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95D1D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006F21-4024-4A2C-9DA3-A48CEF63FAD7}" type="slidenum">
              <a:rPr lang="en-US">
                <a:solidFill>
                  <a:srgbClr val="895D1D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95D1D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olumbia.edu/cu/chemistry/edison/gallery/Lab3/Lab3_Theory_Menu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>
                <a:latin typeface="Tempus Sans ITC" pitchFamily="82" charset="0"/>
              </a:rPr>
              <a:t>Concentration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amount of solute in a solution</a:t>
            </a:r>
          </a:p>
        </p:txBody>
      </p:sp>
    </p:spTree>
    <p:extLst>
      <p:ext uri="{BB962C8B-B14F-4D97-AF65-F5344CB8AC3E}">
        <p14:creationId xmlns:p14="http://schemas.microsoft.com/office/powerpoint/2010/main" val="29017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700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657600"/>
            <a:ext cx="1835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762000" y="2136775"/>
            <a:ext cx="502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Example 15.3 </a:t>
            </a:r>
          </a:p>
        </p:txBody>
      </p:sp>
    </p:spTree>
    <p:extLst>
      <p:ext uri="{BB962C8B-B14F-4D97-AF65-F5344CB8AC3E}">
        <p14:creationId xmlns:p14="http://schemas.microsoft.com/office/powerpoint/2010/main" val="250266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7002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762000" y="2136775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We have 5g of ethanol (C</a:t>
            </a:r>
            <a:r>
              <a:rPr lang="en-US" altLang="en-US" baseline="-25000">
                <a:solidFill>
                  <a:prstClr val="black"/>
                </a:solidFill>
              </a:rPr>
              <a:t>2</a:t>
            </a:r>
            <a:r>
              <a:rPr lang="en-US" altLang="en-US">
                <a:solidFill>
                  <a:prstClr val="black"/>
                </a:solidFill>
              </a:rPr>
              <a:t>H</a:t>
            </a:r>
            <a:r>
              <a:rPr lang="en-US" altLang="en-US" baseline="-25000">
                <a:solidFill>
                  <a:prstClr val="black"/>
                </a:solidFill>
              </a:rPr>
              <a:t>5</a:t>
            </a:r>
            <a:r>
              <a:rPr lang="en-US" altLang="en-US">
                <a:solidFill>
                  <a:prstClr val="black"/>
                </a:solidFill>
              </a:rPr>
              <a:t>OH) in 200ml of water</a:t>
            </a:r>
          </a:p>
        </p:txBody>
      </p:sp>
    </p:spTree>
    <p:extLst>
      <p:ext uri="{BB962C8B-B14F-4D97-AF65-F5344CB8AC3E}">
        <p14:creationId xmlns:p14="http://schemas.microsoft.com/office/powerpoint/2010/main" val="340625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286000"/>
            <a:ext cx="17002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1461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40213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7013575" y="5181600"/>
            <a:ext cx="75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OR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547688" y="2100263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We have 5g of ethanol (C</a:t>
            </a:r>
            <a:r>
              <a:rPr lang="en-US" altLang="en-US" baseline="-25000">
                <a:solidFill>
                  <a:prstClr val="black"/>
                </a:solidFill>
              </a:rPr>
              <a:t>2</a:t>
            </a:r>
            <a:r>
              <a:rPr lang="en-US" altLang="en-US">
                <a:solidFill>
                  <a:prstClr val="black"/>
                </a:solidFill>
              </a:rPr>
              <a:t>H</a:t>
            </a:r>
            <a:r>
              <a:rPr lang="en-US" altLang="en-US" baseline="-25000">
                <a:solidFill>
                  <a:prstClr val="black"/>
                </a:solidFill>
              </a:rPr>
              <a:t>5</a:t>
            </a:r>
            <a:r>
              <a:rPr lang="en-US" altLang="en-US">
                <a:solidFill>
                  <a:prstClr val="black"/>
                </a:solidFill>
              </a:rPr>
              <a:t>OH) in 200ml of water</a:t>
            </a:r>
          </a:p>
        </p:txBody>
      </p:sp>
    </p:spTree>
    <p:extLst>
      <p:ext uri="{BB962C8B-B14F-4D97-AF65-F5344CB8AC3E}">
        <p14:creationId xmlns:p14="http://schemas.microsoft.com/office/powerpoint/2010/main" val="364575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286000"/>
            <a:ext cx="17002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1461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0855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7013575" y="5181600"/>
            <a:ext cx="75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OR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547688" y="2100263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We have 5g of ethanol {C</a:t>
            </a:r>
            <a:r>
              <a:rPr lang="en-US" altLang="en-US" baseline="-25000">
                <a:solidFill>
                  <a:prstClr val="black"/>
                </a:solidFill>
              </a:rPr>
              <a:t>2</a:t>
            </a:r>
            <a:r>
              <a:rPr lang="en-US" altLang="en-US">
                <a:solidFill>
                  <a:prstClr val="black"/>
                </a:solidFill>
              </a:rPr>
              <a:t>H</a:t>
            </a:r>
            <a:r>
              <a:rPr lang="en-US" altLang="en-US" baseline="-25000">
                <a:solidFill>
                  <a:prstClr val="black"/>
                </a:solidFill>
              </a:rPr>
              <a:t>5</a:t>
            </a:r>
            <a:r>
              <a:rPr lang="en-US" altLang="en-US">
                <a:solidFill>
                  <a:prstClr val="black"/>
                </a:solidFill>
              </a:rPr>
              <a:t>OH} in 10g of acetone {(CH</a:t>
            </a:r>
            <a:r>
              <a:rPr lang="en-US" altLang="en-US" baseline="-25000">
                <a:solidFill>
                  <a:prstClr val="black"/>
                </a:solidFill>
              </a:rPr>
              <a:t>3</a:t>
            </a:r>
            <a:r>
              <a:rPr lang="en-US" altLang="en-US">
                <a:solidFill>
                  <a:prstClr val="black"/>
                </a:solidFill>
              </a:rPr>
              <a:t>)</a:t>
            </a:r>
            <a:r>
              <a:rPr lang="en-US" altLang="en-US" baseline="-25000">
                <a:solidFill>
                  <a:prstClr val="black"/>
                </a:solidFill>
              </a:rPr>
              <a:t>2</a:t>
            </a:r>
            <a:r>
              <a:rPr lang="en-US" altLang="en-US">
                <a:solidFill>
                  <a:prstClr val="black"/>
                </a:solidFill>
              </a:rPr>
              <a:t>CO}</a:t>
            </a:r>
          </a:p>
        </p:txBody>
      </p:sp>
    </p:spTree>
    <p:extLst>
      <p:ext uri="{BB962C8B-B14F-4D97-AF65-F5344CB8AC3E}">
        <p14:creationId xmlns:p14="http://schemas.microsoft.com/office/powerpoint/2010/main" val="428199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286000"/>
            <a:ext cx="17002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1461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078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TextBox 1"/>
          <p:cNvSpPr txBox="1">
            <a:spLocks noChangeArrowheads="1"/>
          </p:cNvSpPr>
          <p:nvPr/>
        </p:nvSpPr>
        <p:spPr bwMode="auto">
          <a:xfrm>
            <a:off x="7013575" y="5181600"/>
            <a:ext cx="75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OR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547688" y="2100263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We have CO</a:t>
            </a:r>
            <a:r>
              <a:rPr lang="en-US" altLang="en-US" baseline="-25000">
                <a:solidFill>
                  <a:prstClr val="black"/>
                </a:solidFill>
              </a:rPr>
              <a:t>2</a:t>
            </a:r>
            <a:r>
              <a:rPr lang="en-US" altLang="en-US">
                <a:solidFill>
                  <a:prstClr val="black"/>
                </a:solidFill>
              </a:rPr>
              <a:t> contributing 0.2888 torr of pressure at STP.</a:t>
            </a:r>
          </a:p>
        </p:txBody>
      </p:sp>
    </p:spTree>
    <p:extLst>
      <p:ext uri="{BB962C8B-B14F-4D97-AF65-F5344CB8AC3E}">
        <p14:creationId xmlns:p14="http://schemas.microsoft.com/office/powerpoint/2010/main" val="213207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Tempus Sans ITC" pitchFamily="82" charset="0"/>
              </a:rPr>
              <a:t>Standard Solutions, Dilutions</a:t>
            </a:r>
            <a:endParaRPr lang="en-US" sz="6000" dirty="0">
              <a:latin typeface="Tempus Sans ITC" pitchFamily="8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3000" y="4038600"/>
            <a:ext cx="6777318" cy="17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latin typeface="Tempus Sans ITC" pitchFamily="82" charset="0"/>
              </a:rPr>
              <a:t>and Colligative Properties</a:t>
            </a:r>
            <a:endParaRPr lang="en-US" sz="6000" dirty="0">
              <a:ln w="3175">
                <a:solidFill>
                  <a:prstClr val="white">
                    <a:alpha val="65000"/>
                  </a:prstClr>
                </a:solidFill>
              </a:ln>
              <a:solidFill>
                <a:prstClr val="white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0363" y="61610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895D1D"/>
                </a:solidFill>
              </a:rPr>
              <a:t>Copyright © Cengage Learning. All rights reserved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1610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D8D617D7-43C4-457D-B7AB-55892740F5D7}" type="slidenum">
              <a:rPr lang="en-US" altLang="en-US" sz="1200" smtClean="0">
                <a:solidFill>
                  <a:srgbClr val="895D1D"/>
                </a:solidFill>
              </a:rPr>
              <a:pPr algn="ctr"/>
              <a:t>16</a:t>
            </a:fld>
            <a:endParaRPr lang="en-US" altLang="en-US" sz="1200" smtClean="0">
              <a:solidFill>
                <a:srgbClr val="895D1D"/>
              </a:solidFill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62175"/>
            <a:ext cx="7239000" cy="1333500"/>
          </a:xfrm>
        </p:spPr>
        <p:txBody>
          <a:bodyPr/>
          <a:lstStyle/>
          <a:p>
            <a:pPr marL="533400" indent="-533400"/>
            <a:r>
              <a:rPr lang="en-US" altLang="en-US" smtClean="0"/>
              <a:t>Weigh out a sample of solute</a:t>
            </a:r>
            <a:r>
              <a:rPr lang="en-US" altLang="en-US" smtClean="0">
                <a:cs typeface="Times New Roman" pitchFamily="18" charset="0"/>
              </a:rPr>
              <a:t>.</a:t>
            </a:r>
          </a:p>
          <a:p>
            <a:pPr marL="533400" indent="-533400"/>
            <a:r>
              <a:rPr lang="en-US" altLang="en-US" smtClean="0"/>
              <a:t>Transfer to a volumetric flask.</a:t>
            </a:r>
          </a:p>
          <a:p>
            <a:pPr marL="533400" indent="-533400"/>
            <a:r>
              <a:rPr lang="en-US" altLang="en-US" smtClean="0"/>
              <a:t>Add enough solvent to mark on flask.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To Make a Standard Solution</a:t>
            </a:r>
          </a:p>
        </p:txBody>
      </p:sp>
      <p:pic>
        <p:nvPicPr>
          <p:cNvPr id="47110" name="Picture 5" descr="1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9342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34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60363" y="61610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895D1D"/>
                </a:solidFill>
              </a:rPr>
              <a:t>Copyright © Cengage Learning. All rights reserved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1610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2B9F1DCB-81E8-4276-8CC8-72723707EEE9}" type="slidenum">
              <a:rPr lang="en-US" altLang="en-US" sz="1200" smtClean="0">
                <a:solidFill>
                  <a:srgbClr val="895D1D"/>
                </a:solidFill>
              </a:rPr>
              <a:pPr algn="ctr"/>
              <a:t>17</a:t>
            </a:fld>
            <a:endParaRPr lang="en-US" altLang="en-US" sz="1200" smtClean="0">
              <a:solidFill>
                <a:srgbClr val="895D1D"/>
              </a:solidFill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239000" cy="4419600"/>
          </a:xfrm>
        </p:spPr>
        <p:txBody>
          <a:bodyPr/>
          <a:lstStyle/>
          <a:p>
            <a:pPr marL="533400" indent="-533400"/>
            <a:r>
              <a:rPr lang="en-US" altLang="en-US" sz="2800" dirty="0" smtClean="0"/>
              <a:t>The process of adding water to a concentrated or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stock solution to achieve the molarity desired for a particular solution.</a:t>
            </a:r>
          </a:p>
          <a:p>
            <a:pPr marL="533400" indent="-533400"/>
            <a:r>
              <a:rPr lang="en-US" altLang="en-US" sz="2800" dirty="0" smtClean="0"/>
              <a:t>Dilution with water does not alter the numbers of moles of solute present.</a:t>
            </a:r>
          </a:p>
          <a:p>
            <a:pPr marL="533400" indent="-533400"/>
            <a:r>
              <a:rPr lang="en-US" altLang="en-US" sz="2800" dirty="0" smtClean="0"/>
              <a:t>Moles of solute before dilution = moles of solute after </a:t>
            </a:r>
            <a:r>
              <a:rPr lang="en-US" altLang="en-US" sz="2800" dirty="0" smtClean="0"/>
              <a:t>dilution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1638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60363" y="61610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895D1D"/>
                </a:solidFill>
              </a:rPr>
              <a:t>Copyright © Cengage Learning. All rights reserved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1610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BBBFFEB8-5E21-4BCB-A634-02848294761C}" type="slidenum">
              <a:rPr lang="en-US" altLang="en-US" sz="1200" smtClean="0">
                <a:solidFill>
                  <a:srgbClr val="895D1D"/>
                </a:solidFill>
              </a:rPr>
              <a:pPr algn="ctr"/>
              <a:t>18</a:t>
            </a:fld>
            <a:endParaRPr lang="en-US" altLang="en-US" sz="1200" smtClean="0">
              <a:solidFill>
                <a:srgbClr val="895D1D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687513"/>
          </a:xfrm>
        </p:spPr>
        <p:txBody>
          <a:bodyPr/>
          <a:lstStyle/>
          <a:p>
            <a:pPr marL="533400" indent="-533400"/>
            <a:r>
              <a:rPr lang="en-US" altLang="en-US" smtClean="0">
                <a:cs typeface="Times New Roman" pitchFamily="18" charset="0"/>
              </a:rPr>
              <a:t>Transfer a measured amount of original solution to a flask containing some water</a:t>
            </a:r>
            <a:r>
              <a:rPr lang="en-US" altLang="en-US" sz="2800" smtClean="0"/>
              <a:t>.</a:t>
            </a:r>
          </a:p>
          <a:p>
            <a:pPr marL="533400" indent="-533400"/>
            <a:r>
              <a:rPr lang="en-US" altLang="en-US" smtClean="0">
                <a:cs typeface="Times New Roman" pitchFamily="18" charset="0"/>
              </a:rPr>
              <a:t>Add water to the flask to the mark (with swirling) and mix by inverting the flask.</a:t>
            </a:r>
            <a:endParaRPr lang="en-US" altLang="en-US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Diluting a Solution</a:t>
            </a:r>
          </a:p>
        </p:txBody>
      </p:sp>
      <p:pic>
        <p:nvPicPr>
          <p:cNvPr id="107524" name="Picture 4" descr="1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7"/>
          <a:stretch>
            <a:fillRect/>
          </a:stretch>
        </p:blipFill>
        <p:spPr bwMode="auto">
          <a:xfrm>
            <a:off x="2590800" y="3414713"/>
            <a:ext cx="41910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05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latex.codecogs.com/gif.latex?%5Cdpi%7B150%7D%20%5Cfn_phv%20%5CLARGE%20Molarity%5C%3B%20%28M%29%20%3D%20%5Cfrac%7Bmoles%5C%3Aof%5C%3Asolute%5C%3A%28mol%29%7D%7Bvolume%5C%3A%28L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1" y="457200"/>
            <a:ext cx="65627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http://latex.codecogs.com/gif.latex?%5Cdpi%7B150%7D%20%5Cfn_phv%20%5CLARGE%20mol_1%20%3D%20mol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08" y="4114800"/>
            <a:ext cx="20859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http://latex.codecogs.com/gif.latex?%5Cdpi%7B150%7D%20%5Cfn_phv%20%5CLARGE%20M_1%3D%20%5Cfrac%7Bmol_1%7D%7BV_1%7D%5C%3B%5C%3B%5C%3B%5C%3BM_2%20%3D%20%5Cfrac%7Bmol_2%7D%7BV_2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7" y="2286000"/>
            <a:ext cx="4114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6" name="Picture 14" descr="http://latex.codecogs.com/gif.latex?%5Cdpi%7B150%7D%20%5Cfn_phv%20%5CLARGE%20mol_1%20%3D%20M_1V_1%5C%3B%5C%3B%5C%3B%5C%3B%5C%3Bmol_2%20%3D%20M_2V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59" y="3429000"/>
            <a:ext cx="50196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8" name="Picture 16" descr="http://latex.codecogs.com/gif.latex?%5Cdpi%7B150%7D%20%5Cfn_phv%20%5CLARGE%20%5Ctherefore%5C%3A%20M_1V_1%20%3D%20M_2V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7" y="4900613"/>
            <a:ext cx="28194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0" name="Picture 18" descr="http://latex.codecogs.com/gif.latex?%5Cdpi%7B150%7D%20%5Cfn_phv%20%5CLARGE%20%5BV_2%20%3D%20V_1%5C%3B&amp;plus;additional%20%5C%3B%20solvent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52959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772400" cy="52863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Unsaturated -- solvent can hold more solute under existing conditions.</a:t>
            </a:r>
          </a:p>
          <a:p>
            <a:pPr eaLnBrk="1" hangingPunct="1"/>
            <a:r>
              <a:rPr lang="en-US" altLang="en-US" sz="2800" smtClean="0"/>
              <a:t>Saturated -- solvent holds as much solute as it can under conditions.</a:t>
            </a:r>
          </a:p>
          <a:p>
            <a:pPr eaLnBrk="1" hangingPunct="1"/>
            <a:r>
              <a:rPr lang="en-US" altLang="en-US" sz="2800" smtClean="0"/>
              <a:t>Supersaturated -- solvent holds more solute than it should under conditions.</a:t>
            </a:r>
          </a:p>
          <a:p>
            <a:pPr eaLnBrk="1" hangingPunct="1"/>
            <a:r>
              <a:rPr lang="en-US" altLang="en-US" sz="2800" smtClean="0"/>
              <a:t>Dilute -- small amount of solute in large amount of solvent.</a:t>
            </a:r>
          </a:p>
          <a:p>
            <a:pPr eaLnBrk="1" hangingPunct="1"/>
            <a:r>
              <a:rPr lang="en-US" altLang="en-US" sz="2800" smtClean="0"/>
              <a:t>Concentrated -- large amount of solute in small amount of solvent.</a:t>
            </a:r>
          </a:p>
        </p:txBody>
      </p:sp>
    </p:spTree>
    <p:extLst>
      <p:ext uri="{BB962C8B-B14F-4D97-AF65-F5344CB8AC3E}">
        <p14:creationId xmlns:p14="http://schemas.microsoft.com/office/powerpoint/2010/main" val="2128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dirty="0" smtClean="0"/>
              <a:t>Dilution</a:t>
            </a:r>
            <a:endParaRPr lang="en-US" altLang="en-US" dirty="0" smtClean="0"/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547688" y="2100263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Example 15.8</a:t>
            </a:r>
          </a:p>
        </p:txBody>
      </p:sp>
    </p:spTree>
    <p:extLst>
      <p:ext uri="{BB962C8B-B14F-4D97-AF65-F5344CB8AC3E}">
        <p14:creationId xmlns:p14="http://schemas.microsoft.com/office/powerpoint/2010/main" val="602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dirty="0" smtClean="0"/>
              <a:t>Dilution</a:t>
            </a:r>
            <a:endParaRPr lang="en-US" altLang="en-US" dirty="0" smtClean="0"/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547688" y="2100263"/>
            <a:ext cx="8139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We have 5ml of a stock solution of 6M </a:t>
            </a:r>
            <a:r>
              <a:rPr lang="en-US" altLang="en-US" dirty="0" err="1">
                <a:solidFill>
                  <a:prstClr val="black"/>
                </a:solidFill>
              </a:rPr>
              <a:t>HCl</a:t>
            </a:r>
            <a:r>
              <a:rPr lang="en-US" altLang="en-US" dirty="0">
                <a:solidFill>
                  <a:prstClr val="black"/>
                </a:solidFill>
              </a:rPr>
              <a:t>, how much additional water do we need to add to end up with a 0.5M solution?</a:t>
            </a:r>
          </a:p>
        </p:txBody>
      </p:sp>
    </p:spTree>
    <p:extLst>
      <p:ext uri="{BB962C8B-B14F-4D97-AF65-F5344CB8AC3E}">
        <p14:creationId xmlns:p14="http://schemas.microsoft.com/office/powerpoint/2010/main" val="26318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dirty="0" smtClean="0"/>
              <a:t>Dilution</a:t>
            </a:r>
            <a:endParaRPr lang="en-US" altLang="en-US" dirty="0" smtClean="0"/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547688" y="2100263"/>
            <a:ext cx="7986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We dilute 50ml of 18M H</a:t>
            </a:r>
            <a:r>
              <a:rPr lang="en-US" altLang="en-US" baseline="-25000" dirty="0">
                <a:solidFill>
                  <a:prstClr val="black"/>
                </a:solidFill>
              </a:rPr>
              <a:t>2</a:t>
            </a:r>
            <a:r>
              <a:rPr lang="en-US" altLang="en-US" dirty="0">
                <a:solidFill>
                  <a:prstClr val="black"/>
                </a:solidFill>
              </a:rPr>
              <a:t>SO</a:t>
            </a:r>
            <a:r>
              <a:rPr lang="en-US" altLang="en-US" baseline="-25000" dirty="0">
                <a:solidFill>
                  <a:prstClr val="black"/>
                </a:solidFill>
              </a:rPr>
              <a:t>4</a:t>
            </a:r>
            <a:r>
              <a:rPr lang="en-US" altLang="en-US" dirty="0">
                <a:solidFill>
                  <a:prstClr val="black"/>
                </a:solidFill>
              </a:rPr>
              <a:t> with 2L of water, what is the resulting concentration? </a:t>
            </a:r>
          </a:p>
        </p:txBody>
      </p:sp>
    </p:spTree>
    <p:extLst>
      <p:ext uri="{BB962C8B-B14F-4D97-AF65-F5344CB8AC3E}">
        <p14:creationId xmlns:p14="http://schemas.microsoft.com/office/powerpoint/2010/main" val="41108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w0136-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4114800" cy="5227243"/>
          </a:xfr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0750"/>
            <a:ext cx="42048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Can be increased by:</a:t>
            </a:r>
          </a:p>
          <a:p>
            <a:pPr eaLnBrk="1" hangingPunct="1"/>
            <a:r>
              <a:rPr lang="en-US" altLang="en-US" sz="2800" smtClean="0"/>
              <a:t>increasing surface area (grind) -- more contact of solvent &amp; solute.</a:t>
            </a:r>
          </a:p>
          <a:p>
            <a:pPr eaLnBrk="1" hangingPunct="1"/>
            <a:r>
              <a:rPr lang="en-US" altLang="en-US" sz="2800" smtClean="0"/>
              <a:t> Stirring -- more contact of solute &amp; solvent.</a:t>
            </a:r>
          </a:p>
          <a:p>
            <a:pPr eaLnBrk="1" hangingPunct="1"/>
            <a:r>
              <a:rPr lang="en-US" altLang="en-US" sz="2800" smtClean="0"/>
              <a:t>Raise temperature -- Solvent molecules move faster &amp; more contact solute.</a:t>
            </a:r>
            <a:endParaRPr lang="en-US" alt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RATE OF DISSOLVING</a:t>
            </a:r>
          </a:p>
        </p:txBody>
      </p:sp>
    </p:spTree>
    <p:extLst>
      <p:ext uri="{BB962C8B-B14F-4D97-AF65-F5344CB8AC3E}">
        <p14:creationId xmlns:p14="http://schemas.microsoft.com/office/powerpoint/2010/main" val="37766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Colligative properties are properties that depend on the number of solute particles that are present.</a:t>
            </a:r>
          </a:p>
          <a:p>
            <a:pPr eaLnBrk="1" hangingPunct="1"/>
            <a:r>
              <a:rPr lang="en-US" altLang="en-US" sz="2800" smtClean="0"/>
              <a:t>1)  Lowering of vapor pressure (Raoult’s Law)</a:t>
            </a:r>
          </a:p>
          <a:p>
            <a:pPr eaLnBrk="1" hangingPunct="1"/>
            <a:r>
              <a:rPr lang="en-US" altLang="en-US" sz="2800" smtClean="0"/>
              <a:t>2)  Raising of boiling point</a:t>
            </a:r>
          </a:p>
          <a:p>
            <a:pPr eaLnBrk="1" hangingPunct="1"/>
            <a:r>
              <a:rPr lang="en-US" altLang="en-US" sz="2800" smtClean="0"/>
              <a:t>3)  Lowering of freezing point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COLLIGATIVE PROPERTIES</a:t>
            </a:r>
          </a:p>
        </p:txBody>
      </p:sp>
    </p:spTree>
    <p:extLst>
      <p:ext uri="{BB962C8B-B14F-4D97-AF65-F5344CB8AC3E}">
        <p14:creationId xmlns:p14="http://schemas.microsoft.com/office/powerpoint/2010/main" val="15189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presence of a nonvolatile solute (one that does not evaporate) lowers the vapor pressure because the solute blocks the escape of some of the solvent.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LOWERING VAPOR PRESSURE</a:t>
            </a:r>
          </a:p>
        </p:txBody>
      </p:sp>
    </p:spTree>
    <p:extLst>
      <p:ext uri="{BB962C8B-B14F-4D97-AF65-F5344CB8AC3E}">
        <p14:creationId xmlns:p14="http://schemas.microsoft.com/office/powerpoint/2010/main" val="37037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69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presence of a nonvolatile solute will raise the boiling point of a solution.  Since the vapor pressure is lowered, the solution must be raised to a higher temperature before enough vapor will be created to equal the atmospheric pressure.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RAISING OF BOILING POINT</a:t>
            </a:r>
          </a:p>
        </p:txBody>
      </p:sp>
    </p:spTree>
    <p:extLst>
      <p:ext uri="{BB962C8B-B14F-4D97-AF65-F5344CB8AC3E}">
        <p14:creationId xmlns:p14="http://schemas.microsoft.com/office/powerpoint/2010/main" val="35971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03263" y="6065838"/>
            <a:ext cx="7739062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28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Solute particles weaken IMF in the solvent.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38213" y="609600"/>
            <a:ext cx="72691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Boiling Point Elevation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191375" cy="4371975"/>
          </a:xfrm>
          <a:prstGeom prst="rect">
            <a:avLst/>
          </a:prstGeom>
          <a:solidFill>
            <a:schemeClr val="bg2"/>
          </a:solidFill>
          <a:ln w="28575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8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For a liquid to freeze, the molecules must come closer together.  When a nonvolatile solute is present, the particles get between the solvent molecules.  Consequently, the temperature must be lowered further to remove enough energy to allow the molecules to attract one another.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LOWERING OF FREEZING POINT</a:t>
            </a:r>
          </a:p>
        </p:txBody>
      </p:sp>
    </p:spTree>
    <p:extLst>
      <p:ext uri="{BB962C8B-B14F-4D97-AF65-F5344CB8AC3E}">
        <p14:creationId xmlns:p14="http://schemas.microsoft.com/office/powerpoint/2010/main" val="6898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sz="2800" b="1" smtClean="0"/>
              <a:t>w/w (by weight)</a:t>
            </a:r>
          </a:p>
          <a:p>
            <a:pPr eaLnBrk="1" hangingPunct="1"/>
            <a:r>
              <a:rPr lang="en-US" altLang="en-US" sz="2800" smtClean="0"/>
              <a:t>(g of solute/ g of solution) x 100 %</a:t>
            </a:r>
          </a:p>
          <a:p>
            <a:pPr eaLnBrk="1" hangingPunct="1"/>
            <a:r>
              <a:rPr lang="en-US" altLang="en-US" sz="2800" b="1" smtClean="0"/>
              <a:t> v/v (by volume)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(mL of solute/mL of solution) x 100 %</a:t>
            </a:r>
          </a:p>
          <a:p>
            <a:pPr eaLnBrk="1" hangingPunct="1"/>
            <a:r>
              <a:rPr lang="en-US" altLang="en-US" sz="2800" b="1" smtClean="0"/>
              <a:t>w/v ( by weight and volume)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(g of solute/mL of solution) x 100 %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PERCENT SOLUTIONS</a:t>
            </a:r>
          </a:p>
        </p:txBody>
      </p:sp>
    </p:spTree>
    <p:extLst>
      <p:ext uri="{BB962C8B-B14F-4D97-AF65-F5344CB8AC3E}">
        <p14:creationId xmlns:p14="http://schemas.microsoft.com/office/powerpoint/2010/main" val="17302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28888"/>
            <a:ext cx="3790950" cy="3511550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73338"/>
            <a:ext cx="4772025" cy="3433762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5575" y="6183313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View </a:t>
            </a:r>
            <a:r>
              <a:rPr lang="en-US" altLang="en-US">
                <a:solidFill>
                  <a:prstClr val="black"/>
                </a:solidFill>
                <a:hlinkClick r:id="rId4"/>
              </a:rPr>
              <a:t>Flash animation</a:t>
            </a:r>
            <a:r>
              <a:rPr lang="en-US" altLang="en-US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49300" y="533400"/>
            <a:ext cx="7646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Freezing Point Depression</a:t>
            </a:r>
          </a:p>
        </p:txBody>
      </p:sp>
    </p:spTree>
    <p:extLst>
      <p:ext uri="{BB962C8B-B14F-4D97-AF65-F5344CB8AC3E}">
        <p14:creationId xmlns:p14="http://schemas.microsoft.com/office/powerpoint/2010/main" val="39523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3717925"/>
            <a:ext cx="8716962" cy="2678113"/>
          </a:xfrm>
        </p:spPr>
        <p:txBody>
          <a:bodyPr/>
          <a:lstStyle/>
          <a:p>
            <a:pPr marL="404813" indent="-404813" defTabSz="579438" eaLnBrk="1" hangingPunct="1">
              <a:buFont typeface="Monotype Sorts" pitchFamily="2" charset="2"/>
              <a:buNone/>
            </a:pPr>
            <a:r>
              <a:rPr lang="en-US" altLang="en-US" sz="2800" b="1" i="1" noProof="1" smtClean="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altLang="en-US" sz="2800" b="1" i="1" dirty="0" smtClean="0">
                <a:latin typeface="Times New Roman" pitchFamily="18" charset="0"/>
              </a:rPr>
              <a:t>t</a:t>
            </a:r>
            <a:r>
              <a:rPr lang="en-US" altLang="en-US" sz="2800" noProof="1" smtClean="0"/>
              <a:t>:	change in temperature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cs typeface="Arial" charset="0"/>
              </a:rPr>
              <a:t>°</a:t>
            </a:r>
            <a:r>
              <a:rPr lang="en-US" altLang="en-US" sz="2800" dirty="0" smtClean="0"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 dirty="0" smtClean="0">
                <a:cs typeface="Arial" charset="0"/>
              </a:rPr>
              <a:t>)</a:t>
            </a:r>
            <a:endParaRPr lang="en-US" altLang="en-US" sz="2800" noProof="1" smtClean="0"/>
          </a:p>
          <a:p>
            <a:pPr marL="404813" indent="-404813" defTabSz="579438" eaLnBrk="1" hangingPunct="1">
              <a:buFont typeface="Monotype Sorts" pitchFamily="2" charset="2"/>
              <a:buNone/>
            </a:pPr>
            <a:r>
              <a:rPr lang="en-US" altLang="en-US" sz="2800" b="1" i="1" noProof="1" smtClean="0">
                <a:latin typeface="Times New Roman" pitchFamily="18" charset="0"/>
              </a:rPr>
              <a:t>k</a:t>
            </a:r>
            <a:r>
              <a:rPr lang="en-US" altLang="en-US" sz="2800" noProof="1" smtClean="0"/>
              <a:t>:		constant </a:t>
            </a:r>
            <a:r>
              <a:rPr lang="en-US" altLang="en-US" sz="2800" dirty="0" smtClean="0"/>
              <a:t>based</a:t>
            </a:r>
            <a:r>
              <a:rPr lang="en-US" altLang="en-US" sz="2800" noProof="1" smtClean="0"/>
              <a:t> on the solvent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cs typeface="Arial" charset="0"/>
              </a:rPr>
              <a:t>°</a:t>
            </a:r>
            <a:r>
              <a:rPr lang="en-US" altLang="en-US" sz="2800" dirty="0" err="1" smtClean="0"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i="1" dirty="0" err="1" smtClean="0">
                <a:latin typeface="Times New Roman" pitchFamily="18" charset="0"/>
                <a:cs typeface="Arial" charset="0"/>
              </a:rPr>
              <a:t>mol</a:t>
            </a:r>
            <a:r>
              <a:rPr lang="en-US" altLang="en-US" sz="2800" dirty="0" smtClean="0">
                <a:cs typeface="Arial" charset="0"/>
              </a:rPr>
              <a:t>)</a:t>
            </a:r>
            <a:endParaRPr lang="en-US" altLang="en-US" sz="2800" noProof="1" smtClean="0"/>
          </a:p>
          <a:p>
            <a:pPr marL="404813" indent="-404813" algn="just" defTabSz="579438" eaLnBrk="1" hangingPunct="1">
              <a:buFont typeface="Monotype Sorts" pitchFamily="2" charset="2"/>
              <a:buNone/>
            </a:pPr>
            <a:r>
              <a:rPr lang="en-US" altLang="en-US" sz="2800" b="1" i="1" dirty="0" smtClean="0">
                <a:latin typeface="Times New Roman" pitchFamily="18" charset="0"/>
              </a:rPr>
              <a:t>m</a:t>
            </a:r>
            <a:r>
              <a:rPr lang="en-US" altLang="en-US" sz="2800" dirty="0" smtClean="0"/>
              <a:t>:	</a:t>
            </a:r>
            <a:r>
              <a:rPr lang="en-US" altLang="en-US" sz="2800" dirty="0" smtClean="0"/>
              <a:t>  molality </a:t>
            </a:r>
            <a:r>
              <a:rPr lang="en-US" altLang="en-US" sz="2800" dirty="0" smtClean="0"/>
              <a:t>(</a:t>
            </a:r>
            <a:r>
              <a:rPr lang="en-US" altLang="en-US" sz="2800" i="1" dirty="0" smtClean="0">
                <a:latin typeface="Times New Roman" pitchFamily="18" charset="0"/>
              </a:rPr>
              <a:t>m</a:t>
            </a:r>
            <a:r>
              <a:rPr lang="en-US" altLang="en-US" sz="2800" dirty="0" smtClean="0"/>
              <a:t>)</a:t>
            </a:r>
          </a:p>
          <a:p>
            <a:pPr marL="404813" indent="-404813" algn="just" defTabSz="579438" eaLnBrk="1" hangingPunct="1">
              <a:buFont typeface="Monotype Sorts" pitchFamily="2" charset="2"/>
              <a:buNone/>
            </a:pPr>
            <a:r>
              <a:rPr lang="en-US" altLang="en-US" sz="2800" b="1" i="1" dirty="0" smtClean="0">
                <a:latin typeface="Times New Roman" pitchFamily="18" charset="0"/>
              </a:rPr>
              <a:t>n</a:t>
            </a:r>
            <a:r>
              <a:rPr lang="en-US" altLang="en-US" sz="2800" dirty="0" smtClean="0"/>
              <a:t>:		# of particles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647950" y="2209800"/>
            <a:ext cx="3875088" cy="1233488"/>
          </a:xfrm>
          <a:prstGeom prst="rect">
            <a:avLst/>
          </a:prstGeom>
          <a:solidFill>
            <a:schemeClr val="tx2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</a:rPr>
              <a:t>  </a:t>
            </a:r>
            <a:r>
              <a:rPr lang="en-US" altLang="en-US" sz="4400" b="1" dirty="0">
                <a:solidFill>
                  <a:srgbClr val="ECE9C6"/>
                </a:solidFill>
                <a:sym typeface="Symbol" pitchFamily="18" charset="2"/>
              </a:rPr>
              <a:t></a:t>
            </a:r>
            <a:r>
              <a:rPr lang="en-US" altLang="en-US" sz="4400" b="1" i="1" dirty="0">
                <a:solidFill>
                  <a:srgbClr val="ECE9C6"/>
                </a:solidFill>
                <a:sym typeface="Symbol" pitchFamily="18" charset="2"/>
              </a:rPr>
              <a:t>t = k · m · n </a:t>
            </a:r>
            <a:endParaRPr lang="en-US" altLang="en-US" sz="4400" b="1" i="1" dirty="0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2788"/>
            <a:ext cx="7772400" cy="1751012"/>
          </a:xfrm>
        </p:spPr>
        <p:txBody>
          <a:bodyPr/>
          <a:lstStyle/>
          <a:p>
            <a:pPr marL="404813" indent="-404813" eaLnBrk="1" hangingPunct="1">
              <a:lnSpc>
                <a:spcPct val="90000"/>
              </a:lnSpc>
            </a:pPr>
            <a:r>
              <a:rPr lang="en-US" altLang="en-US" sz="2800" b="1" smtClean="0"/>
              <a:t># of Particles</a:t>
            </a:r>
          </a:p>
          <a:p>
            <a:pPr marL="804863"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smtClean="0"/>
              <a:t>Nonelectrolytes (covalent)</a:t>
            </a:r>
            <a:endParaRPr lang="en-US" altLang="en-US" sz="2800" smtClean="0">
              <a:sym typeface="Symbol" pitchFamily="18" charset="2"/>
            </a:endParaRPr>
          </a:p>
          <a:p>
            <a:pPr marL="1147763" lvl="2" eaLnBrk="1" hangingPunct="1">
              <a:lnSpc>
                <a:spcPct val="90000"/>
              </a:lnSpc>
            </a:pPr>
            <a:r>
              <a:rPr lang="en-US" altLang="en-US" sz="2800" smtClean="0"/>
              <a:t>remain intact when dissolved </a:t>
            </a:r>
          </a:p>
          <a:p>
            <a:pPr marL="1147763" lvl="2" eaLnBrk="1" hangingPunct="1">
              <a:lnSpc>
                <a:spcPct val="90000"/>
              </a:lnSpc>
            </a:pPr>
            <a:r>
              <a:rPr lang="en-US" altLang="en-US" sz="2800" smtClean="0"/>
              <a:t>1 particle</a:t>
            </a:r>
          </a:p>
          <a:p>
            <a:pPr marL="804863"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smtClean="0"/>
              <a:t>Electrolytes (ionic)</a:t>
            </a:r>
            <a:endParaRPr lang="en-US" altLang="en-US" sz="2800" smtClean="0"/>
          </a:p>
          <a:p>
            <a:pPr marL="1147763" lvl="2" eaLnBrk="1" hangingPunct="1">
              <a:lnSpc>
                <a:spcPct val="90000"/>
              </a:lnSpc>
            </a:pPr>
            <a:r>
              <a:rPr lang="en-US" altLang="en-US" sz="2800" smtClean="0"/>
              <a:t>dissociate into ions when dissolved</a:t>
            </a:r>
          </a:p>
          <a:p>
            <a:pPr marL="1147763" lvl="2" eaLnBrk="1" hangingPunct="1">
              <a:lnSpc>
                <a:spcPct val="90000"/>
              </a:lnSpc>
            </a:pPr>
            <a:r>
              <a:rPr lang="en-US" altLang="en-US" sz="2800" smtClean="0"/>
              <a:t>2 or more particles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Calculations</a:t>
            </a:r>
          </a:p>
        </p:txBody>
      </p:sp>
      <p:sp>
        <p:nvSpPr>
          <p:cNvPr id="60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0050" y="3105150"/>
            <a:ext cx="2530475" cy="46831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7350" y="4530725"/>
            <a:ext cx="1957388" cy="43021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dirty="0" smtClean="0"/>
              <a:t>Boiling Point Elevation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1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dirty="0" smtClean="0"/>
              <a:t>Boiling Point Elevation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6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54100"/>
          </a:xfrm>
        </p:spPr>
        <p:txBody>
          <a:bodyPr/>
          <a:lstStyle/>
          <a:p>
            <a:r>
              <a:rPr lang="en-US" altLang="en-US" dirty="0" smtClean="0"/>
              <a:t>Freezing Point Depression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2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54100"/>
          </a:xfrm>
        </p:spPr>
        <p:txBody>
          <a:bodyPr/>
          <a:lstStyle/>
          <a:p>
            <a:r>
              <a:rPr lang="en-US" altLang="en-US" dirty="0" smtClean="0"/>
              <a:t>Freezing Point Depression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3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60363" y="61610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rgbClr val="895D1D"/>
                </a:solidFill>
              </a:rPr>
              <a:t>Copyright © Cengage Learning. All rights reserved</a:t>
            </a:r>
          </a:p>
        </p:txBody>
      </p:sp>
      <p:sp>
        <p:nvSpPr>
          <p:cNvPr id="3584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1610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985BFFAB-5D62-428D-9173-35F77551B862}" type="slidenum">
              <a:rPr lang="en-US" altLang="en-US" sz="1200" smtClean="0">
                <a:solidFill>
                  <a:srgbClr val="895D1D"/>
                </a:solidFill>
              </a:rPr>
              <a:pPr algn="ctr"/>
              <a:t>4</a:t>
            </a:fld>
            <a:endParaRPr lang="en-US" altLang="en-US" sz="1200" smtClean="0">
              <a:solidFill>
                <a:srgbClr val="895D1D"/>
              </a:solidFill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533400"/>
            <a:ext cx="7239000" cy="946150"/>
          </a:xfrm>
        </p:spPr>
        <p:txBody>
          <a:bodyPr/>
          <a:lstStyle/>
          <a:p>
            <a:pPr marL="533400" indent="-533400"/>
            <a:r>
              <a:rPr lang="en-US" altLang="en-US" sz="2800" smtClean="0"/>
              <a:t>Molarity 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) = moles of solute per volume of solution in liters: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1676400" y="2514600"/>
          <a:ext cx="49625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4965700" imgH="749300" progId="Equation.BREE4">
                  <p:embed/>
                </p:oleObj>
              </mc:Choice>
              <mc:Fallback>
                <p:oleObj name="Equation" r:id="rId4" imgW="4965700" imgH="749300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49625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28359" name="Object 7"/>
          <p:cNvGraphicFramePr>
            <a:graphicFrameLocks noChangeAspect="1"/>
          </p:cNvGraphicFramePr>
          <p:nvPr/>
        </p:nvGraphicFramePr>
        <p:xfrm>
          <a:off x="1905000" y="4038600"/>
          <a:ext cx="46196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4622800" imgH="749300" progId="Equation.BREE4">
                  <p:embed/>
                </p:oleObj>
              </mc:Choice>
              <mc:Fallback>
                <p:oleObj name="Equation" r:id="rId6" imgW="4622800" imgH="749300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038600"/>
                        <a:ext cx="46196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5132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DO NOT CONFUSE WITH:</a:t>
            </a:r>
          </a:p>
          <a:p>
            <a:pPr eaLnBrk="1" hangingPunct="1"/>
            <a:r>
              <a:rPr lang="en-US" altLang="en-US" sz="2800" smtClean="0"/>
              <a:t>Molarity(M)= moles of solute/</a:t>
            </a:r>
            <a:r>
              <a:rPr lang="en-US" altLang="en-US" sz="2800" b="1" smtClean="0"/>
              <a:t>L</a:t>
            </a:r>
            <a:r>
              <a:rPr lang="en-US" altLang="en-US" sz="2800" smtClean="0"/>
              <a:t> of </a:t>
            </a:r>
            <a:r>
              <a:rPr lang="en-US" altLang="en-US" sz="2800" b="1" smtClean="0"/>
              <a:t>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871538"/>
            <a:ext cx="7315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Molality(m)= moles of solute/</a:t>
            </a:r>
            <a:r>
              <a:rPr lang="en-US" altLang="en-US" sz="2800" b="1" dirty="0">
                <a:solidFill>
                  <a:prstClr val="black"/>
                </a:solidFill>
              </a:rPr>
              <a:t>kg</a:t>
            </a:r>
            <a:r>
              <a:rPr lang="en-US" altLang="en-US" sz="2800" dirty="0">
                <a:solidFill>
                  <a:prstClr val="black"/>
                </a:solidFill>
              </a:rPr>
              <a:t> of </a:t>
            </a:r>
            <a:r>
              <a:rPr lang="en-US" altLang="en-US" sz="2800" b="1" dirty="0">
                <a:solidFill>
                  <a:prstClr val="black"/>
                </a:solidFill>
              </a:rPr>
              <a:t>solvent</a:t>
            </a:r>
          </a:p>
        </p:txBody>
      </p:sp>
      <p:pic>
        <p:nvPicPr>
          <p:cNvPr id="36868" name="Picture 9" descr="http://latex.codecogs.com/gif.latex?%5Cdpi%7B150%7D%20%5Chuge%206m%5C%3A%20HCl%20%3D%20%5Cfrac%7B6%20%5C%3A%20mol%20%5C%3A%20HCl%7D%7B1kg%5C%3AH_2O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038600"/>
            <a:ext cx="45910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1104900"/>
          </a:xfrm>
        </p:spPr>
        <p:txBody>
          <a:bodyPr/>
          <a:lstStyle/>
          <a:p>
            <a:pPr eaLnBrk="1" hangingPunct="1">
              <a:buClr>
                <a:srgbClr val="873624"/>
              </a:buClr>
            </a:pPr>
            <a:r>
              <a:rPr lang="en-US" altLang="en-US" sz="2800" b="1" smtClean="0"/>
              <a:t>For gases = P</a:t>
            </a:r>
            <a:r>
              <a:rPr lang="en-US" altLang="en-US" sz="2800" b="1" baseline="-25000" smtClean="0"/>
              <a:t>A</a:t>
            </a:r>
            <a:r>
              <a:rPr lang="en-US" altLang="en-US" sz="2800" b="1" smtClean="0"/>
              <a:t>/P</a:t>
            </a:r>
            <a:r>
              <a:rPr lang="en-US" altLang="en-US" sz="2800" b="1" baseline="-25000" smtClean="0"/>
              <a:t>Total</a:t>
            </a:r>
            <a:r>
              <a:rPr lang="en-US" altLang="en-US" sz="2800" b="1" smtClean="0"/>
              <a:t>  </a:t>
            </a:r>
            <a:r>
              <a:rPr lang="en-US" altLang="en-US" sz="2800" smtClean="0"/>
              <a:t> </a:t>
            </a:r>
          </a:p>
          <a:p>
            <a:endParaRPr lang="en-US" altLang="en-US" smtClean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125" indent="-365125" eaLnBrk="1" hangingPunct="1">
              <a:spcBef>
                <a:spcPct val="20000"/>
              </a:spcBef>
            </a:pPr>
            <a:r>
              <a:rPr lang="en-US" altLang="en-US" sz="2800" b="1" smtClean="0">
                <a:solidFill>
                  <a:srgbClr val="262626"/>
                </a:solidFill>
              </a:rPr>
              <a:t>Mole fraction (X) = Moles of one component/ total number of moles</a:t>
            </a:r>
            <a:endParaRPr lang="en-US" altLang="en-US" smtClean="0"/>
          </a:p>
        </p:txBody>
      </p:sp>
      <p:pic>
        <p:nvPicPr>
          <p:cNvPr id="37892" name="Picture 2" descr="http://latex.codecogs.com/gif.latex?%5Cdpi%7B150%7D%20%5Chuge%20X_%7BHCl%7D%20%3D%20%5Cfrac%7B6%20mol%20%5C%3A%20HCl%7D%7BTotal%20%5C%3A%20mole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4391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http://latex.codecogs.com/gif.latex?%5Cdpi%7B150%7D%20%5Chuge%20X_%7BCO_2%7D%20%3D%20%5Cfrac%7BP_%7BCO_2%7D%7D%7BP_%7Btot%7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38663"/>
            <a:ext cx="2952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762000" y="2136775"/>
            <a:ext cx="189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Example 15.1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4" descr="data:image/jpeg;base64,/9j/4AAQSkZJRgABAQAAAQABAAD/2wCEAAkGBxQSEhQUEBQVFRUVFBQUFRcVFRQUEBUUFRUWFhUVFRQYHCggGBolGxQWITEhJSkrLi4uFx8zODMsNygtLisBCgoKDg0OFxAQGywkHBwsLCwsLDA3LC8vKywsLCwsLCwsLCwsLCwsLCwsKywsLCwsLCwsLCwsLDQsLDQsLCwsN//AABEIAM8A8wMBIgACEQEDEQH/xAAbAAEAAgMBAQAAAAAAAAAAAAAABAUCAwYBB//EAEIQAAEDAQUEBwQIBAUFAAAAAAEAAgMRBAUSITFBUWFxBhMiMoGRoTNSwdEUQmJygpKx8CNDouEVNFOTwiRjc7Lx/8QAGAEBAQEBAQAAAAAAAAAAAAAAAAECAwT/xAAnEQEBAAICAQMCBwEAAAAAAAAAAQIRAyESMUFRcYETIjJCYZGxBP/aAAwDAQACEQMRAD8A+4oiICIiAiIgIiICIiAiKJed4x2eMyTOwtFBtJJOQa1ozc4nQBBLRVzLdKQHCAgHOjntEvi3QHhiWX+LRj2odF/5G4W/nFW+qCeixjkDhVpBB0III8wskBERAREQEREBERAREQEREBERAREQEREBERAREQEREBERBqtVobGxz5HBrGguc45AAZklcxdETrbKLZO0tibX6HE7UA5G0Pb77hoPqjiVomk/xOctH+Rgf2jstU7D3QdsTDrvI4LrGiiDIL2i8XqCDJdEROJoMbj9aJxjJ54cneIKhy3ZOM2TY+ElQ787fkrpEFF9Pmi9ox4G8jrWfmbmPGinWO+WP3c2nEPHaFPUW03dE/NzBX3h2X/mGaCaCvVVtsksfspagaNlGIcg8UcPGqy/xJ7PbQuA96P+KzyAxj8qCyRR7Lbo5PZva7eAe0OY1CkICIiAiIgIiICIiAiIgIiICIiAiIgIiIC5HpLb32mX6BZXFuQNrlb/ACYj/Laf9V48hUqb0uv50DWQ2cB9qnJbCw6NA70z9zGjPick6OXM2yxYAS97iXyyO78sjs3Pd47NgQWNgsjIY2RxNDWMaGtA0ACkhYBegqKzXtViClUGSLyqKo9Sq8SqD2qLxKoI9psMcmb2AkaGlHDk4ZhaBZZWeylJHuyjrG/myd5kqdVeEoIgvJ7PbQup70R6xvi3Jw8ipVlt8cns3tJ2itHDm05heEqNarJHJ32tO4kZjkdQgs0VMIHs9lK6nuyfxGeZ7Q/MsB0gEcjI7UBG6Q4Y3g1ie73anNp4HzQXiIiAiIgIiICIiAiIgIiICrOkV9R2OB00tTSga0d+R57sbBtJKnWq0NjY58jg1jGlznHIBoFSSuDuzFeNoFtnBEEdRY4nbttoePeds3BBP6MXXIHPtdrztM9MQ1bDGO5CzcBt3ldICtTSsgVFbQV7VawV7VBsqvarXiXtUGyqVWvEvaoM6pVYVSqDOq8JWNV4SgyJWJKxJWJKDIlYlyxJWtz0Hr3qpljbLjkkALIwQ2oqDIciRy+JW62ykkMZ3nmg4byeQUO9pmtDYmd1mX3nbSrErobktokib7wa0OB1014qwXN3MS0g8geRNP3yXSICIiAiIgIiICIiAiKDfdoMcEr25ENNDuJyB9UHGdI7SbwtRsjT/wBLZy11oI/nS6ti+6NT/wDF0UQAAAyAyFNAFwNlt0tlkc9sZkhfQvwCskbgKFzm6ltKZ8F1V231HMAY3A14pVi7a5ZhyhtlWwPWVSg5ehyjB6zD0G/EvcS0YlliQbar2q1By9qhptqlVrqvaommdV4SsKrwlBlVYkrwla3ORXrnKNPLQVKye9QS3rpMH1GjFKfs7G+NPKqqMrO/AwzO78gwx1+rHtd46+Sq7MzG+uzZ81uvi1mR9BpoBuaNB4qwuqy4RU+C2ymRx4W04K8VOG4iG7z6an0qrhSqIiKAiIgIiICIiAqPpBMHgxfVIo/jXZ8fJWdvtPVtqNTk3nv5Bc29WChlsz4sw7EBtGTx++Hkoc0UUhxkFr/9WEiOWv22HsSeIB4q/njqqi03RUktNDwV0be2O2zs7pFpaNerBbaGje+zu7Xi3EFa3ffccvdcK6EHIg7iNhXH22xyx0OHEBmKEh7eLc6jmCOS9jvXrD/GDZiNryYbW3dSdoqeUgPNTxNvobJVtD1xlithqBDP2jpDa6RSnhHMP4cp5UVqL56shtpY+Fx0xijT91/dd4ErNi7dAHrKqgQ2trtCCpDZFlUppWWJRw9ZByDeHL3EtGJehyDbiXhcteJeFyDMuWp7l45y0yPVGi22nC3edANpJyAC8tJ+jxYCe27tyke8dGjgMgvLvGJzp39yMlsY96Ta7kNOddyrLXKZZKa0OZ3n+3zW5GbW667OXuqdvoF0IFBQbFHsEGBvEqQGlxAGp9N5VRKu2OpLtmg+J+HmrBYxsDQANBksllRERAREQEREBeOcAKnQZleqqva1Du1yGbj6gfHyQQ7XN1jq7NANw+ajPaqu3dJoI8g7Gdzc/XRVM3TMfViPi7+y6zjyvs53kxdI5i1OYubi6WPe4NEYzIHeO3wVr9Ok91p/ER/xKXCz1JnKlvjB1VXeFyRyajPYdHDk4ZhSP8QdtYfAtd+tF6Lxbty5gj1oR6qeNXyjm7XdUzAQ0iRvuvAPrSh8R4rTY75khGAOfG05GKVolsp4dW8kAcGOC69s7XDLMcKOHmFomsTHjYVFU8F4QnvRyWd3v2R3WQ/isz+00cGV5q5sFpld/l5IbWBqI3dXaR96CQ1HmqS19GgM4iW8u7+U5KrtVglbQvaH4dDo8fdNag8cQUsi7dzHfjQ7DKHRP92RpY48g7XwVlFamnQhfO4Okc7G4HSFzNOrtTBPEeFX0f5OKmQ3nA7WKSB3vWSUPj8bPMBhHBtVnxXyd8JFljXHWW3vqBDaIJz7kmKyWnkI5cnHxCnPvp8X+Zhlh4uaTH/uNq31WdVrbo8SFyqbLfEcgqx7SOBBUxs4Kg3OcoU4dK9sUfefqfdYO8797SFlbLSGNLnHRb4WfR4i5+Usoq77EY0b+9pK1JtLUW+7W1jWxxZNaMDBy1ctdx2PaVWQVlkr4AcF1UEQa0AfsrbLcSpt3Q5Yjt0+7/f5KHBFjcBs1PL95K4AUo9REUUREQEREBERBFvK2CKMuOwGldOZ4BfH79v19ocRUhlchtPF28r6F0y7TSypALWjLXtPz/QL5lb7udEc827HbPHcV6OHX3ceTf2Qid6K0sIPV/wxmScbqgObmcIqdG0odFCtZaXuwd2uVNDkKkcCartMt2xzs6TujtnxSYjo0ep0+KsukV5fR4HP+t3WDe86fPwUi6bJ1cYB1OZ5nYuM6UWz6RaRG3OOHI7i/wCt5aeBXm5c+9uk6jfdXSacNBkDJRvHZf6dk+ivrJ0ghkyLurd7snZ8jofNcvDAGijRQLJ0ddRVcJnU8naTtaAXUrQVy73gQotkvEudQOBINMyXUNK0xUDhUDiuWs73xeye5nCtY/yHLyU+O+zmJ4Q6tKviydkairSfiuuPLPSnVdYy2kd4Ef1N8xmPIqSJGPFTSm/It8wucsdsa/2EwcfckqHevaUt02EguDmEgVc3NtTsJ2+Iot6la3Yn2m6mO2KmtPRkDuEt5afl09FbQWst1zG9o/Vny8lYwyhwqCM9xqD4rNxsamUriJrDMwUoHt3OGXqCPRLLeUkHszPBwjc7q/8AbBc3zau3fDXUKLNd7HahZVy775LjWWCCfe4x9RP4zQEerUkveFoyFugP/bkitUQ/3AHq8fcbVFn6MtOhI5fJBSdEekmK2g2p8kkbM4wWBoxbHPbvH6rsb8vIzPoNuvLY34qjsPRjq3Yi8u2d0DzV/d121cEFjcdkwjEfBWrisWAAUGxSLDDjdno3M8TsHx8EVOu+DC2p1OZ4bh++KlIiyoiIgIiICIiAiIgoekMGI095lBzaa/ELlnsDhRw4EH1BXdXvDijqNW9octvp+i5S3QfXb+If8vmt4s1yVuuE1rHQjcdRyK3XZc2Eh0lCRoBpXeSrqq5DpNe9qs8vZwiI9zs1B3hxOdeVF2xuWX5XOyTt1Nra4scIyA8tIaXd0OpkSvn8V2vs1ROCCTXH3mHji+dFZ2Lpqf5sYpva6n9J+atY+kllk7L3Ya7Hig/MMvVZy4L7xLlLOlAM9M0orqe4o3jHA4Z51aRQ+IyPiFVT2SWM0Ixf0u+R9Fyv/Nl+3v8A3+nK56/V01ELzAvRKK0OR3OFD4b/AAWm87V1bKtFXEhrBvcdPDauFxsuq1LtAtdpq5wbHjEdMZqAQdTSu0KdYr8ewNwzZOAIZKcWR46jzVfa8DW9U7s1HWSlumuYNc+0diwksJEZoA+SUilQKMbsIB0DQtTprbsbL0lbpMws+03ts9Mx5K3s0zH9uF4O8toWng4fsrjYYcDAMyGtpxyC625bF1UQBFHO7T/vHZ4Cg8F0wztana5sdsDjhfk7ZuP3Tt5a81NMS46/bwp2G65EnaNwHFW3RrpB1lI5j2/qu2O4Hj+q7Xjtm4TPV1V2IVtbEpGFMK5OrT1IUmOMNGSMasiUAn9/BXVjgwNA26k7ydf3wUC64KuxHRun3v7D9eCtlKQREUUREQEREBERAREQFz15WTq3VA7B04HcuhWEsYcCHCoOqsHDWuyU7UYqNrRqOLeHBV1qszJmFkgDmu/dRuK6e3WN0R3tOh+B4qunsofm3su9DzHxW5WLHy++bkfZc29qPSpbioM6Ytxz100VAGl7w1u0gDYMzrwC+wTREZPGuWebTyO1crfPRhoD5LMKPwkYPq55OLdxoTlxXqw5vbJxuHvHIi8nskLoHuaBRraaYGijajQ7/FdLdvTDGMNpjr9pgqPFp+C45zCDQihGRByI5hS2hmjxuwuqaAZbKcyu1wxrG9O8ZBZ7QD1T2ne3XzY7MKtvDowXNoMxrTMt8iajwIXHzZEUJy0OjqVOHxorW6b6tAcB1rsDRidio8Bo11zrsHEhYywuu+/qzMcfWdfRqtlyPYKBujmuzxOxYa0D/rU0yAOiyhJBfPLhLgAxrWmoaNtd2efJdHd3S6OTsztwE6HvM8dyuJ7qs8wBcxjhqCNeBDgvJycUntp1xl+dqO5oOteyooGgSOG4/UafEV/Cuit9pEbC7boOJOiWGwthBDKmpqS41OlAK7gAqfpHPV4ZsaK+J/ss8WHem7+WKh7iSSTUk1K8a6mi3R2UluImgNaUaXuoMq4QRQV2rS5tDTyOdCDmCKr1yz0ctPofRa9uuZhee20a+8N/NXi+Y9H7aYp2O2VAP3TkV9PXn5cdXfy7ceW5r4eleNaSQBqTQLxxVhdNn1eeTeW0/Dw4rk6J8EQY0NGz13lbERZUREQEREBERAREQEREBERBjJGHAhwqDqDoufvG6zH2mVc3zc3nvHFdEibHGFwIo4Ag78wosti/0z+F2ngdR6rqrfc7X5s7Lv6TzGzmFz9qs74zR4I3HYeRW5WbHK310fjmNZGlj9jxQE8zo5czauic7PZuD28Dhd5HL1X00SbDmPMLS+ysOlW8tPI5eS648txYuG3yR9xWgH2L/KvqF5bbO6Fgjc0tLqOeSDT7La7aanieC+rmyO2EO/pPkcvVapYyO80jmMvPRdJz34Y8I+SWcDbUZ5lubhpTw1Uqy3tLZz/Dfvq05tIrkS3YfXRfRn3fC7MxxnjhaT5rQ64bMf5LPKi1+PL6xPw77VBuDpK20HAWlj6V3tNNaH4LC/LE7GXtBIIFaZ0IVrZbohjdijja1w0IGeeuamkLh5yZbxdPHc1XFskAFHNJI7prTKtaEEaclqlkLiSdtPAAUAXbOaNoWg2djjQRtcdwaD5nQeK1jnN70zcf5cvd0BfKxo1LgPVfVSVz13XcyJ2OjcZFOz3WjhvPFW7JVnlz8taa48dbqXBEXuDRt1O4bSuhY0AADIAUHJQrps2FuI6u9G7Pmp6410giIooiIgIiICIiAiIgIiICIiAiIgLF7ARQgEbjmFkiCotdxNdnGcB3at+YVNarukj7zaj3m5j+3iuwRXaacHjWQnouwtN3Rv7zBXeMneYVXaOjYPceRwcK+ooruHahc9p7zWnmBXzWJZHupyc4fFT5rgmGgDuTh/yooE1ikb3o3D8Jp5jJa2zqMTGz7X5h8liWM+0fxD4BaSViQm6aja7q/dr94lw8iaI607BkNwyC0YVMsd1ySdxpI36N8zkpdnXs0skJV/cl3F/aeOx/7cOSlXb0dazOUhx90dzx3q8Apos2tPURFFEREBERAREQEREBERAREQEREBERAREQEREBERAREQYvYDqAeYqtRscfuM/K35LeiDUyzsGjWjkAFtREBERAREQEREBERAREQEREBERB/9k=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6963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04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762000" y="2136775"/>
            <a:ext cx="552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We have 3ml of ethanol in 250 ml of water.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6535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8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525" cy="1054100"/>
          </a:xfrm>
        </p:spPr>
        <p:txBody>
          <a:bodyPr/>
          <a:lstStyle/>
          <a:p>
            <a:r>
              <a:rPr lang="en-US" altLang="en-US" smtClean="0"/>
              <a:t>Percents, Molarity, Molality, Mole Fraction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762000" y="2136775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We have 5g of ethanol in 200ml of solution.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18351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2136775"/>
            <a:ext cx="17668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0252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807</Words>
  <Application>Microsoft Office PowerPoint</Application>
  <PresentationFormat>On-screen Show (4:3)</PresentationFormat>
  <Paragraphs>107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Hardcover</vt:lpstr>
      <vt:lpstr>Equation</vt:lpstr>
      <vt:lpstr>Concentration</vt:lpstr>
      <vt:lpstr>PowerPoint Presentation</vt:lpstr>
      <vt:lpstr>PERCENT SOLUTIONS</vt:lpstr>
      <vt:lpstr>PowerPoint Presentation</vt:lpstr>
      <vt:lpstr>PowerPoint Presentation</vt:lpstr>
      <vt:lpstr>Mole fraction (X) = Moles of one component/ total number of moles</vt:lpstr>
      <vt:lpstr>Percents, Molarity, Molality, Mole Fraction</vt:lpstr>
      <vt:lpstr>Percents, Molarity, Molality, Mole Fraction</vt:lpstr>
      <vt:lpstr>Percents, Molarity, Molality, Mole Fraction</vt:lpstr>
      <vt:lpstr>Percents, Molarity, Molality, Mole Fraction</vt:lpstr>
      <vt:lpstr>Percents, Molarity, Molality, Mole Fraction</vt:lpstr>
      <vt:lpstr>Percents, Molarity, Molality, Mole Fraction</vt:lpstr>
      <vt:lpstr>Percents, Molarity, Molality, Mole Fraction</vt:lpstr>
      <vt:lpstr>Percents, Molarity, Molality, Mole Fraction</vt:lpstr>
      <vt:lpstr>Standard Solutions, Dilutions</vt:lpstr>
      <vt:lpstr>To Make a Standard Solution</vt:lpstr>
      <vt:lpstr>PowerPoint Presentation</vt:lpstr>
      <vt:lpstr>Diluting a Solution</vt:lpstr>
      <vt:lpstr>PowerPoint Presentation</vt:lpstr>
      <vt:lpstr>Dilution</vt:lpstr>
      <vt:lpstr>Dilution</vt:lpstr>
      <vt:lpstr>Dilution</vt:lpstr>
      <vt:lpstr>PowerPoint Presentation</vt:lpstr>
      <vt:lpstr>RATE OF DISSOLVING</vt:lpstr>
      <vt:lpstr>COLLIGATIVE PROPERTIES</vt:lpstr>
      <vt:lpstr>LOWERING VAPOR PRESSURE</vt:lpstr>
      <vt:lpstr>RAISING OF BOILING POINT</vt:lpstr>
      <vt:lpstr>PowerPoint Presentation</vt:lpstr>
      <vt:lpstr>LOWERING OF FREEZING POINT</vt:lpstr>
      <vt:lpstr>PowerPoint Presentation</vt:lpstr>
      <vt:lpstr>Calculations</vt:lpstr>
      <vt:lpstr>Calculations</vt:lpstr>
      <vt:lpstr>Boiling Point Elevation</vt:lpstr>
      <vt:lpstr>Boiling Point Elevation</vt:lpstr>
      <vt:lpstr>Freezing Point Depression</vt:lpstr>
      <vt:lpstr>Freezing Point Depression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</dc:title>
  <dc:creator>Saint Viator</dc:creator>
  <cp:lastModifiedBy>Saint Viator</cp:lastModifiedBy>
  <cp:revision>2</cp:revision>
  <dcterms:created xsi:type="dcterms:W3CDTF">2014-03-14T20:12:18Z</dcterms:created>
  <dcterms:modified xsi:type="dcterms:W3CDTF">2014-03-14T20:20:12Z</dcterms:modified>
</cp:coreProperties>
</file>