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0" r:id="rId2"/>
    <p:sldId id="267" r:id="rId3"/>
    <p:sldId id="268" r:id="rId4"/>
    <p:sldId id="269" r:id="rId5"/>
    <p:sldId id="291" r:id="rId6"/>
    <p:sldId id="292" r:id="rId7"/>
    <p:sldId id="293" r:id="rId8"/>
    <p:sldId id="294" r:id="rId9"/>
    <p:sldId id="295" r:id="rId10"/>
    <p:sldId id="261" r:id="rId11"/>
    <p:sldId id="264" r:id="rId12"/>
    <p:sldId id="263" r:id="rId13"/>
    <p:sldId id="265" r:id="rId14"/>
    <p:sldId id="266" r:id="rId15"/>
    <p:sldId id="270" r:id="rId16"/>
    <p:sldId id="271" r:id="rId17"/>
    <p:sldId id="272" r:id="rId18"/>
    <p:sldId id="273" r:id="rId19"/>
    <p:sldId id="276" r:id="rId20"/>
    <p:sldId id="274" r:id="rId21"/>
    <p:sldId id="275" r:id="rId22"/>
    <p:sldId id="277" r:id="rId23"/>
    <p:sldId id="278" r:id="rId24"/>
    <p:sldId id="280" r:id="rId25"/>
    <p:sldId id="279" r:id="rId26"/>
    <p:sldId id="282" r:id="rId27"/>
    <p:sldId id="286" r:id="rId28"/>
    <p:sldId id="281" r:id="rId29"/>
    <p:sldId id="285" r:id="rId30"/>
    <p:sldId id="283" r:id="rId31"/>
    <p:sldId id="284" r:id="rId32"/>
    <p:sldId id="289" r:id="rId33"/>
    <p:sldId id="287" r:id="rId34"/>
    <p:sldId id="288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D923-CA28-9945-BBC6-5EA73B01ED77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A40E7-08BE-5647-88A9-C73AEC128C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D923-CA28-9945-BBC6-5EA73B01ED77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A40E7-08BE-5647-88A9-C73AEC128C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D923-CA28-9945-BBC6-5EA73B01ED77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A40E7-08BE-5647-88A9-C73AEC128C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D923-CA28-9945-BBC6-5EA73B01ED77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A40E7-08BE-5647-88A9-C73AEC128C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D923-CA28-9945-BBC6-5EA73B01ED77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A40E7-08BE-5647-88A9-C73AEC128C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D923-CA28-9945-BBC6-5EA73B01ED77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A40E7-08BE-5647-88A9-C73AEC128C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D923-CA28-9945-BBC6-5EA73B01ED77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A40E7-08BE-5647-88A9-C73AEC128C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D923-CA28-9945-BBC6-5EA73B01ED77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A40E7-08BE-5647-88A9-C73AEC128C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D923-CA28-9945-BBC6-5EA73B01ED77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A40E7-08BE-5647-88A9-C73AEC128C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D923-CA28-9945-BBC6-5EA73B01ED77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A40E7-08BE-5647-88A9-C73AEC128C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D923-CA28-9945-BBC6-5EA73B01ED77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A40E7-08BE-5647-88A9-C73AEC128C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2D923-CA28-9945-BBC6-5EA73B01ED77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A40E7-08BE-5647-88A9-C73AEC128C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8600"/>
            <a:ext cx="6436062" cy="64360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Laboratory Equipment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Florence Flask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Glass container used for </a:t>
            </a:r>
            <a:r>
              <a:rPr lang="en-US" dirty="0" smtClean="0"/>
              <a:t>boiling </a:t>
            </a:r>
            <a:r>
              <a:rPr lang="en-US" dirty="0"/>
              <a:t>liquids for</a:t>
            </a:r>
            <a:r>
              <a:rPr lang="en-US" dirty="0" smtClean="0"/>
              <a:t> long </a:t>
            </a:r>
            <a:r>
              <a:rPr lang="en-US" dirty="0"/>
              <a:t>periods of time and to hold solutions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 has </a:t>
            </a:r>
            <a:r>
              <a:rPr lang="en-US" dirty="0"/>
              <a:t>a round body with a single long neck. Bottom may be flat or </a:t>
            </a:r>
            <a:r>
              <a:rPr lang="en-US" dirty="0" smtClean="0"/>
              <a:t>round.</a:t>
            </a:r>
          </a:p>
          <a:p>
            <a:r>
              <a:rPr lang="en-US" dirty="0" smtClean="0"/>
              <a:t>Allows </a:t>
            </a:r>
            <a:r>
              <a:rPr lang="en-US" dirty="0"/>
              <a:t>easy swirling and</a:t>
            </a:r>
            <a:r>
              <a:rPr lang="en-US" dirty="0" smtClean="0"/>
              <a:t> even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/>
              <a:t>heating of chemicals.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r="16000"/>
          <a:stretch>
            <a:fillRect/>
          </a:stretch>
        </p:blipFill>
        <p:spPr>
          <a:xfrm>
            <a:off x="6148389" y="3697001"/>
            <a:ext cx="2718966" cy="27799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049" y="2680635"/>
            <a:ext cx="3568700" cy="386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Volumetric Flask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Glass flasks used for preparing solutions and diluting chemicals</a:t>
            </a:r>
          </a:p>
          <a:p>
            <a:r>
              <a:rPr lang="en-US" dirty="0" smtClean="0"/>
              <a:t>designed </a:t>
            </a:r>
            <a:r>
              <a:rPr lang="en-US" dirty="0"/>
              <a:t>to measure liquid volume very accurately</a:t>
            </a:r>
            <a:r>
              <a:rPr lang="en-US" dirty="0" smtClean="0"/>
              <a:t>.</a:t>
            </a:r>
          </a:p>
          <a:p>
            <a:r>
              <a:rPr lang="en-US" dirty="0" smtClean="0"/>
              <a:t> tear</a:t>
            </a:r>
            <a:r>
              <a:rPr lang="en-US" dirty="0"/>
              <a:t>-</a:t>
            </a:r>
            <a:r>
              <a:rPr lang="en-US" dirty="0" smtClean="0"/>
              <a:t>drop shaped with a long cylindrical neck </a:t>
            </a:r>
            <a:r>
              <a:rPr lang="en-US" dirty="0"/>
              <a:t>with a single circular etch around it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Measures </a:t>
            </a:r>
            <a:r>
              <a:rPr lang="en-US" dirty="0"/>
              <a:t>only one volume.</a:t>
            </a:r>
            <a:r>
              <a:rPr lang="en-US" dirty="0" smtClean="0"/>
              <a:t> </a:t>
            </a:r>
          </a:p>
          <a:p>
            <a:r>
              <a:rPr lang="en-US" dirty="0"/>
              <a:t>E</a:t>
            </a:r>
            <a:r>
              <a:rPr lang="en-US" dirty="0" smtClean="0"/>
              <a:t>tched </a:t>
            </a:r>
            <a:r>
              <a:rPr lang="en-US" dirty="0"/>
              <a:t>line marks the level at which the flask will contain the designated volume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412430" y="4262869"/>
            <a:ext cx="553230" cy="1886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Buret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</a:t>
            </a:r>
            <a:r>
              <a:rPr lang="en-US" sz="2800" dirty="0"/>
              <a:t>A narrow glass cylinder with many markings (graduations) that</a:t>
            </a:r>
            <a:r>
              <a:rPr lang="en-US" sz="2800" dirty="0" smtClean="0"/>
              <a:t> is </a:t>
            </a:r>
            <a:r>
              <a:rPr lang="en-US" sz="2800" dirty="0"/>
              <a:t>used to measure and dispense liquid volumes accurately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Often used during a process </a:t>
            </a:r>
            <a:r>
              <a:rPr lang="en-US" sz="2800" dirty="0" smtClean="0"/>
              <a:t>called                    titrating, </a:t>
            </a:r>
            <a:r>
              <a:rPr lang="en-US" sz="2800" dirty="0"/>
              <a:t>in which the </a:t>
            </a:r>
            <a:r>
              <a:rPr lang="en-US" sz="2800" dirty="0" smtClean="0"/>
              <a:t>concentration                            </a:t>
            </a:r>
            <a:r>
              <a:rPr lang="en-US" sz="2800" dirty="0"/>
              <a:t>of a solution is determined by</a:t>
            </a:r>
            <a:r>
              <a:rPr lang="en-US" sz="2800" dirty="0" smtClean="0"/>
              <a:t>                         combining it with a </a:t>
            </a:r>
            <a:r>
              <a:rPr lang="en-US" sz="2800" dirty="0"/>
              <a:t>solution with </a:t>
            </a:r>
            <a:r>
              <a:rPr lang="en-US" sz="2800" dirty="0" smtClean="0"/>
              <a:t>a                      known concentration.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400" y="3268807"/>
            <a:ext cx="2565400" cy="31623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Volumetric </a:t>
            </a:r>
            <a:r>
              <a:rPr lang="en-US" dirty="0" err="1" smtClean="0"/>
              <a:t>Pipet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• </a:t>
            </a:r>
            <a:r>
              <a:rPr lang="en-US" sz="2400" dirty="0" smtClean="0"/>
              <a:t>Glass tubes with an etched line used to measure small liquid volumes very accurately</a:t>
            </a:r>
          </a:p>
          <a:p>
            <a:pPr>
              <a:buNone/>
            </a:pPr>
            <a:r>
              <a:rPr lang="en-US" sz="2400" dirty="0" smtClean="0"/>
              <a:t>.– Some are straight tubes, while others have a bulb-shaped reservoir in the middle</a:t>
            </a:r>
          </a:p>
          <a:p>
            <a:pPr>
              <a:buNone/>
            </a:pPr>
            <a:r>
              <a:rPr lang="en-US" sz="2400" dirty="0" smtClean="0"/>
              <a:t>• Each </a:t>
            </a:r>
            <a:r>
              <a:rPr lang="en-US" sz="2400" dirty="0" err="1" smtClean="0"/>
              <a:t>pipet</a:t>
            </a:r>
            <a:r>
              <a:rPr lang="en-US" sz="2400" dirty="0" smtClean="0"/>
              <a:t> is designed to only measure </a:t>
            </a:r>
            <a:r>
              <a:rPr lang="en-US" sz="2400" b="1" dirty="0" smtClean="0"/>
              <a:t>one volume. The etched line on the </a:t>
            </a:r>
            <a:r>
              <a:rPr lang="en-US" sz="2400" b="1" dirty="0" err="1" smtClean="0"/>
              <a:t>pipet</a:t>
            </a:r>
            <a:r>
              <a:rPr lang="en-US" sz="2400" b="1" dirty="0" smtClean="0"/>
              <a:t> marks the level at which the </a:t>
            </a:r>
            <a:r>
              <a:rPr lang="en-US" sz="2400" b="1" dirty="0" err="1" smtClean="0"/>
              <a:t>pipet</a:t>
            </a:r>
            <a:r>
              <a:rPr lang="en-US" sz="2400" b="1" dirty="0" smtClean="0"/>
              <a:t> will contain the designated volume.</a:t>
            </a:r>
          </a:p>
          <a:p>
            <a:pPr>
              <a:buNone/>
            </a:pPr>
            <a:r>
              <a:rPr lang="en-US" sz="2400" b="1" dirty="0" smtClean="0"/>
              <a:t>– Come in many different sizes, depending on the amount of liquid that needs to be measured/transferred.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152576" y="4564063"/>
            <a:ext cx="1442369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Dropper Pipette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• A glass or plastic device consisting of a bulb and a stem that is used for transferring and dispensing small volumes of liquids.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159" y="3268663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9866" y="4483100"/>
            <a:ext cx="2032000" cy="210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Bunsen Burner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•Device used for </a:t>
            </a:r>
            <a:r>
              <a:rPr lang="en-US" i="1" dirty="0" smtClean="0"/>
              <a:t>heating chemicals and equipment </a:t>
            </a:r>
          </a:p>
          <a:p>
            <a:pPr>
              <a:buNone/>
            </a:pPr>
            <a:r>
              <a:rPr lang="en-US" i="1" dirty="0" smtClean="0"/>
              <a:t>• Consists of a hollow metal barrel that has one or more openings at its base to allow the entry of air</a:t>
            </a:r>
          </a:p>
          <a:p>
            <a:pPr>
              <a:buNone/>
            </a:pPr>
            <a:r>
              <a:rPr lang="en-US" i="1" dirty="0" smtClean="0"/>
              <a:t>•Gas is piped in at the base, mixes with the air, and at the top of the barrel creates a flame of varying intensity (depending upon the ratio of air-gas)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200" y="4776429"/>
            <a:ext cx="2387600" cy="186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Stricker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• Device used to create sparks for lighting a </a:t>
            </a:r>
            <a:r>
              <a:rPr lang="en-US" dirty="0" err="1" smtClean="0"/>
              <a:t>bunsen</a:t>
            </a:r>
            <a:r>
              <a:rPr lang="en-US" dirty="0" smtClean="0"/>
              <a:t> burner.</a:t>
            </a:r>
          </a:p>
          <a:p>
            <a:pPr>
              <a:buNone/>
            </a:pPr>
            <a:r>
              <a:rPr lang="en-US" dirty="0" smtClean="0"/>
              <a:t>• Strikers consist of a flint tip that is dragged across a piece of steel. The friction generates enough heat to create the sparks.</a:t>
            </a:r>
          </a:p>
          <a:p>
            <a:pPr>
              <a:buNone/>
            </a:pPr>
            <a:r>
              <a:rPr lang="en-US" dirty="0" smtClean="0"/>
              <a:t>– should not be used when flammable gases are being generated or flammable liquids are being used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• used to heat chemicals instead of Bunsen burners when open flames are not appropriate in the laboratory</a:t>
            </a:r>
          </a:p>
          <a:p>
            <a:pPr>
              <a:buNone/>
            </a:pPr>
            <a:r>
              <a:rPr lang="en-US" dirty="0" smtClean="0"/>
              <a:t>• heat setting is controlled by a dial on the front of the hot plate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504" y="3789348"/>
            <a:ext cx="3323398" cy="261124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Mortar and Pestle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• The mortar is a ceramic, thick-walled bowl, while the pestle is a heavy, ceramic blunt- ended cylinder.</a:t>
            </a:r>
          </a:p>
          <a:p>
            <a:pPr>
              <a:buNone/>
            </a:pPr>
            <a:r>
              <a:rPr lang="en-US" dirty="0" smtClean="0"/>
              <a:t>• Used to grind solid chemicals into smaller pieces so that they may dissolve or react with other chemicals more quickly.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935" y="4339336"/>
            <a:ext cx="2546252" cy="219903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• Forceps (not "tweezers") are made of stainless steel and are used to handle small pieces of solid material.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237" y="3429000"/>
            <a:ext cx="3784600" cy="2146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Tubes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Narrow glass cylinders, closed at one end,     -used for mixing, heating, and storing small quantities of chemicals.</a:t>
            </a:r>
          </a:p>
          <a:p>
            <a:r>
              <a:rPr lang="en-US" dirty="0" smtClean="0"/>
              <a:t>– many different sizes, which are given as the tubes' dimensions (diameter × height in mm)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550" y="4253399"/>
            <a:ext cx="3390900" cy="24003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Evaporating Dish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• </a:t>
            </a:r>
            <a:r>
              <a:rPr lang="en-US" sz="2400" dirty="0" smtClean="0"/>
              <a:t>thin-walled ceramic dish used to evaporate                              the liquid away from a small volume of                            solution</a:t>
            </a:r>
          </a:p>
          <a:p>
            <a:pPr>
              <a:buNone/>
            </a:pPr>
            <a:r>
              <a:rPr lang="en-US" sz="2400" dirty="0" smtClean="0"/>
              <a:t> – This is done to collect the solute that is                              dissolved in a solution.</a:t>
            </a:r>
          </a:p>
          <a:p>
            <a:pPr>
              <a:buNone/>
            </a:pPr>
            <a:r>
              <a:rPr lang="en-US" sz="2400" dirty="0" smtClean="0"/>
              <a:t> – Care must be taken when recovering a solute in this manner; </a:t>
            </a:r>
          </a:p>
          <a:p>
            <a:pPr>
              <a:buNone/>
            </a:pPr>
            <a:r>
              <a:rPr lang="en-US" sz="2400" dirty="0" smtClean="0"/>
              <a:t>    if heated too strongly, the solute may actually "pop“ out of the dish resulting in erroneous results.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031" y="619421"/>
            <a:ext cx="2628900" cy="30988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Scoopula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• Used to scoop (solid) chemicals and transfer them, and to scrape chemicals from containers, much like a spatula is used to scrape food from a bowl.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485" y="3677926"/>
            <a:ext cx="3784591" cy="283844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Stirring Rod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• </a:t>
            </a:r>
            <a:r>
              <a:rPr lang="en-US" sz="2800" dirty="0" smtClean="0"/>
              <a:t>Narrow glass rod used to stir mixtures and facilitate the pouring of liquids.</a:t>
            </a:r>
          </a:p>
          <a:p>
            <a:pPr>
              <a:buNone/>
            </a:pPr>
            <a:r>
              <a:rPr lang="en-US" sz="2800" dirty="0" smtClean="0"/>
              <a:t>– Glass is best </a:t>
            </a:r>
            <a:r>
              <a:rPr lang="en-US" sz="2800" dirty="0" err="1" smtClean="0"/>
              <a:t>b/c</a:t>
            </a:r>
            <a:r>
              <a:rPr lang="en-US" sz="2800" dirty="0" smtClean="0"/>
              <a:t> of its resistance to                   chemical reactivity.</a:t>
            </a:r>
          </a:p>
          <a:p>
            <a:pPr>
              <a:buNone/>
            </a:pPr>
            <a:r>
              <a:rPr lang="en-US" sz="2800" dirty="0" smtClean="0"/>
              <a:t>– When placed across the top of a                           beaker so that it lies along the spout,                           stirring rods can help prevent the                           liquid being poured from dribbling                         down the outside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0" y="2883709"/>
            <a:ext cx="2336800" cy="34798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 Stand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• A stand with a weighted base with a narrow cylinder attached that is used to provide support for other lab equipment and a way of raising equipment above the work surface.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488" y="3623255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 Gauze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• A metal mesh screen with a ceramic fiber circle in the center that is used for supporting beakers and flasks when they are being heated with a Bunsen Burner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812" y="3763137"/>
            <a:ext cx="2336237" cy="233623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06" y="3167063"/>
            <a:ext cx="2743200" cy="2959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 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• </a:t>
            </a:r>
            <a:r>
              <a:rPr lang="en-US" sz="2400" dirty="0" smtClean="0"/>
              <a:t>When attached to a ring stand, this device is used to support laboratory equipment above the work surface.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                             – Wire gauze is placed on top of the iron ring     </a:t>
            </a:r>
          </a:p>
          <a:p>
            <a:pPr>
              <a:buNone/>
            </a:pPr>
            <a:r>
              <a:rPr lang="en-US" sz="2400" dirty="0" smtClean="0"/>
              <a:t>                                   to support beakers and flasks when heating  </a:t>
            </a:r>
          </a:p>
          <a:p>
            <a:pPr>
              <a:buNone/>
            </a:pPr>
            <a:r>
              <a:rPr lang="en-US" sz="2400" dirty="0" smtClean="0"/>
              <a:t>                                   them.</a:t>
            </a:r>
          </a:p>
          <a:p>
            <a:pPr>
              <a:buNone/>
            </a:pPr>
            <a:r>
              <a:rPr lang="en-US" sz="2400" dirty="0" smtClean="0"/>
              <a:t>                      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522" y="3923028"/>
            <a:ext cx="1915478" cy="255397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3811276"/>
            <a:ext cx="2895600" cy="2806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60" y="211138"/>
            <a:ext cx="3365500" cy="241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Clay Triangle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• Used to support crucibles when heating them.</a:t>
            </a:r>
          </a:p>
          <a:p>
            <a:pPr>
              <a:buNone/>
            </a:pPr>
            <a:r>
              <a:rPr lang="en-US" dirty="0" smtClean="0"/>
              <a:t>– The clay portion is actually a ceramic material that can withstand extreme temperatures, such as those produced by a Bunsen burner.</a:t>
            </a:r>
          </a:p>
          <a:p>
            <a:pPr>
              <a:buNone/>
            </a:pPr>
            <a:r>
              <a:rPr lang="en-US" dirty="0" smtClean="0"/>
              <a:t>• The triangle is set on top of an                       iron ring, and the crucible sits                         down in the center of the                        triangle.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548" y="4695029"/>
            <a:ext cx="3418143" cy="19997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Rubber Tubing and Clamp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• Rubber tubing has a variety of uses in the </a:t>
            </a:r>
            <a:r>
              <a:rPr lang="en-US" dirty="0" err="1" smtClean="0"/>
              <a:t>chem</a:t>
            </a:r>
            <a:r>
              <a:rPr lang="en-US" dirty="0" smtClean="0"/>
              <a:t> lab, from transferring gases to be collected, to routing water through a condenser.</a:t>
            </a:r>
          </a:p>
          <a:p>
            <a:pPr>
              <a:buNone/>
            </a:pPr>
            <a:r>
              <a:rPr lang="en-US" dirty="0" smtClean="0"/>
              <a:t>• The clamp is placed over the rubber tubing when it is necessary to shut off or prevent the flow of these fluids (gases and liquids)</a:t>
            </a:r>
          </a:p>
          <a:p>
            <a:pPr>
              <a:buNone/>
            </a:pPr>
            <a:r>
              <a:rPr lang="en-US" dirty="0" smtClean="0"/>
              <a:t>– Double over the tubing before clamping for a tighter seal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Clamp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• A clamp used to provide stability and support for other equipment by attaching the equipment to a ring stand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701" y="3953980"/>
            <a:ext cx="4241800" cy="19177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171450"/>
            <a:ext cx="2857500" cy="2857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• Device with a cone-shaped top and a long cylindrical stem at the bottom</a:t>
            </a:r>
          </a:p>
          <a:p>
            <a:pPr>
              <a:buNone/>
            </a:pPr>
            <a:r>
              <a:rPr lang="en-US" dirty="0" smtClean="0"/>
              <a:t>• Used for transferring </a:t>
            </a:r>
            <a:r>
              <a:rPr lang="en-US" dirty="0" err="1" smtClean="0"/>
              <a:t>liquids(sometimes</a:t>
            </a:r>
            <a:r>
              <a:rPr lang="en-US" dirty="0" smtClean="0"/>
              <a:t> powders) to containers with small openings, in order to prevent spills. Can also be used with filter paper in the process of filtration</a:t>
            </a:r>
          </a:p>
          <a:p>
            <a:pPr>
              <a:buNone/>
            </a:pPr>
            <a:r>
              <a:rPr lang="en-US" dirty="0" smtClean="0"/>
              <a:t>– Come in many different sizes</a:t>
            </a:r>
          </a:p>
          <a:p>
            <a:pPr>
              <a:buNone/>
            </a:pPr>
            <a:r>
              <a:rPr lang="en-US" dirty="0" smtClean="0"/>
              <a:t>– Can be made of glass or plastic.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766" y="3631202"/>
            <a:ext cx="2874701" cy="2874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Tube Rack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• Racks made of wood, metal, or plastic </a:t>
            </a:r>
          </a:p>
          <a:p>
            <a:pPr>
              <a:buFontTx/>
              <a:buChar char="-"/>
            </a:pPr>
            <a:r>
              <a:rPr lang="en-US" dirty="0" smtClean="0"/>
              <a:t>used for holding test tubes upright when they contain chemicals </a:t>
            </a:r>
          </a:p>
          <a:p>
            <a:pPr>
              <a:buFontTx/>
              <a:buChar char="-"/>
            </a:pPr>
            <a:r>
              <a:rPr lang="en-US" dirty="0" smtClean="0"/>
              <a:t>also to hold test tubes upside down to dry.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633" y="3924285"/>
            <a:ext cx="2175197" cy="217519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925" y="4521200"/>
            <a:ext cx="3733800" cy="218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Crucible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• Small ceramic dish (with a lid that is used to heat chemicals (usually solids) to high temperatures</a:t>
            </a:r>
          </a:p>
          <a:p>
            <a:pPr>
              <a:buNone/>
            </a:pPr>
            <a:r>
              <a:rPr lang="en-US" dirty="0" smtClean="0"/>
              <a:t>.– This may be necessary to dry a solid completely, or to initiate a reaction outside of solution.</a:t>
            </a:r>
          </a:p>
          <a:p>
            <a:pPr>
              <a:buNone/>
            </a:pPr>
            <a:r>
              <a:rPr lang="en-US" dirty="0" smtClean="0"/>
              <a:t>– Crucibles are supported above a Bunsen burner by a clay triangle.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Crucible Tongs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• Tongs are made of stainless steel or brass that are used for handling crucibles, evaporating dishes, and other hot objects.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45" y="3662363"/>
            <a:ext cx="3289300" cy="24638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Spot Plate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• A ceramic or plastic plate with small wells or depressions built into it.</a:t>
            </a:r>
          </a:p>
          <a:p>
            <a:pPr>
              <a:buNone/>
            </a:pPr>
            <a:r>
              <a:rPr lang="en-US" dirty="0" smtClean="0"/>
              <a:t>• The wells (or spots) are used for quantitative analysis or to perform reactions using very small amount of materials (</a:t>
            </a:r>
            <a:r>
              <a:rPr lang="en-US" dirty="0" err="1" smtClean="0"/>
              <a:t>microscale</a:t>
            </a:r>
            <a:r>
              <a:rPr lang="en-US" dirty="0" smtClean="0"/>
              <a:t> </a:t>
            </a:r>
            <a:r>
              <a:rPr lang="en-US" dirty="0" err="1" smtClean="0"/>
              <a:t>chem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546" y="4502150"/>
            <a:ext cx="2540000" cy="2146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0" y="4184650"/>
            <a:ext cx="3289300" cy="24638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Brushes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• Brushes with coarse bristles used to </a:t>
            </a:r>
            <a:r>
              <a:rPr lang="en-US" i="1" dirty="0" smtClean="0"/>
              <a:t>scrub and clean glassware and other equipment</a:t>
            </a:r>
          </a:p>
          <a:p>
            <a:pPr>
              <a:buNone/>
            </a:pPr>
            <a:r>
              <a:rPr lang="en-US" i="1" dirty="0" smtClean="0"/>
              <a:t>.– come in many different sizes, depending on the item being cleaned</a:t>
            </a:r>
          </a:p>
          <a:p>
            <a:pPr>
              <a:buNone/>
            </a:pPr>
            <a:r>
              <a:rPr lang="en-US" i="1" dirty="0" smtClean="0"/>
              <a:t>• small ones for test tubes, to large ones for large beakers and flasks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419600"/>
            <a:ext cx="4102100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Wash Bottle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• Most commonly used to store and dispense distilled water</a:t>
            </a:r>
          </a:p>
          <a:p>
            <a:pPr>
              <a:buNone/>
            </a:pPr>
            <a:r>
              <a:rPr lang="en-US" dirty="0" smtClean="0"/>
              <a:t>– Wash bottle can be used to dispense distilled water whenever it is needed in an experimental procedure, as well as to provide a final rinse when glassware is washed at the end of an experiment.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521" y="4853886"/>
            <a:ext cx="1853067" cy="18530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Tube Holder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• Tongs used to hold and transport hot test tubes</a:t>
            </a:r>
          </a:p>
          <a:p>
            <a:pPr>
              <a:buNone/>
            </a:pPr>
            <a:r>
              <a:rPr lang="en-US" dirty="0" smtClean="0"/>
              <a:t>– Made of stainless steel or brass</a:t>
            </a:r>
          </a:p>
          <a:p>
            <a:pPr>
              <a:buNone/>
            </a:pPr>
            <a:r>
              <a:rPr lang="en-US" dirty="0" smtClean="0"/>
              <a:t>– The test tube fits inside the jaws of the clamp </a:t>
            </a:r>
          </a:p>
          <a:p>
            <a:pPr>
              <a:buNone/>
            </a:pPr>
            <a:r>
              <a:rPr lang="en-US" dirty="0" smtClean="0"/>
              <a:t>-be certain to hold test tube holder as shown so that if you squeeze your hand the test tube doesn’t fall out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663153"/>
            <a:ext cx="3048000" cy="1968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935" y="2137722"/>
            <a:ext cx="3370748" cy="3370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Glass </a:t>
            </a:r>
            <a:r>
              <a:rPr lang="en-US" dirty="0"/>
              <a:t>cylinder used for mixing and heating </a:t>
            </a:r>
            <a:r>
              <a:rPr lang="en-US" dirty="0" smtClean="0"/>
              <a:t>chemicals</a:t>
            </a:r>
          </a:p>
          <a:p>
            <a:r>
              <a:rPr lang="en-US" dirty="0" smtClean="0"/>
              <a:t>diameter </a:t>
            </a:r>
            <a:r>
              <a:rPr lang="en-US" dirty="0"/>
              <a:t>is the same</a:t>
            </a:r>
            <a:r>
              <a:rPr lang="en-US" dirty="0" smtClean="0"/>
              <a:t> from </a:t>
            </a:r>
          </a:p>
          <a:p>
            <a:pPr>
              <a:buNone/>
            </a:pPr>
            <a:r>
              <a:rPr lang="en-US" dirty="0" smtClean="0"/>
              <a:t>    top </a:t>
            </a:r>
            <a:r>
              <a:rPr lang="en-US" dirty="0"/>
              <a:t>to </a:t>
            </a:r>
            <a:r>
              <a:rPr lang="en-US" dirty="0" smtClean="0"/>
              <a:t>bottom</a:t>
            </a:r>
          </a:p>
          <a:p>
            <a:r>
              <a:rPr lang="en-US" dirty="0" smtClean="0"/>
              <a:t>markings </a:t>
            </a:r>
            <a:r>
              <a:rPr lang="en-US" dirty="0"/>
              <a:t>are only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approximate values </a:t>
            </a:r>
          </a:p>
          <a:p>
            <a:pPr>
              <a:buNone/>
            </a:pPr>
            <a:r>
              <a:rPr lang="en-US" dirty="0" smtClean="0"/>
              <a:t>DO NOT USE FOR </a:t>
            </a:r>
          </a:p>
          <a:p>
            <a:pPr>
              <a:buNone/>
            </a:pPr>
            <a:r>
              <a:rPr lang="en-US" dirty="0" smtClean="0"/>
              <a:t>MEASURING EXACT VOLUME.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Erlenmeyer Flask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Cone shaped container used for mixing, heating and storing chemicals</a:t>
            </a:r>
          </a:p>
          <a:p>
            <a:r>
              <a:rPr lang="en-US" sz="2800" dirty="0" smtClean="0"/>
              <a:t>Shape allows contents to be swirled without spilling  and slows the rate at which contents cool.</a:t>
            </a:r>
          </a:p>
          <a:p>
            <a:r>
              <a:rPr lang="en-US" sz="2800" dirty="0" smtClean="0"/>
              <a:t>Markings are only approximate values</a:t>
            </a:r>
          </a:p>
          <a:p>
            <a:r>
              <a:rPr lang="en-US" sz="2800" dirty="0" smtClean="0"/>
              <a:t>DO NOT USE FOR </a:t>
            </a:r>
          </a:p>
          <a:p>
            <a:pPr>
              <a:buNone/>
            </a:pPr>
            <a:r>
              <a:rPr lang="en-US" sz="2800" dirty="0" smtClean="0"/>
              <a:t>MEASURING EXACT </a:t>
            </a:r>
          </a:p>
          <a:p>
            <a:pPr>
              <a:buNone/>
            </a:pPr>
            <a:r>
              <a:rPr lang="en-US" sz="2800" dirty="0" smtClean="0"/>
              <a:t>VOLUMES.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705" y="4169096"/>
            <a:ext cx="4066095" cy="23380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565" y="4064816"/>
            <a:ext cx="3215235" cy="26404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9"/>
            <a:ext cx="8229600" cy="1143000"/>
          </a:xfrm>
        </p:spPr>
        <p:txBody>
          <a:bodyPr/>
          <a:lstStyle/>
          <a:p>
            <a:r>
              <a:rPr lang="en-US" dirty="0" smtClean="0"/>
              <a:t>Electronic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4609"/>
            <a:ext cx="8229600" cy="5080233"/>
          </a:xfrm>
        </p:spPr>
        <p:txBody>
          <a:bodyPr/>
          <a:lstStyle/>
          <a:p>
            <a:r>
              <a:rPr lang="en-US" dirty="0"/>
              <a:t>• Digital </a:t>
            </a:r>
            <a:r>
              <a:rPr lang="en-US" dirty="0" smtClean="0"/>
              <a:t>balance </a:t>
            </a:r>
            <a:r>
              <a:rPr lang="en-US" dirty="0"/>
              <a:t>used to measure the mass of </a:t>
            </a:r>
            <a:r>
              <a:rPr lang="en-US" dirty="0" smtClean="0"/>
              <a:t>substances</a:t>
            </a:r>
          </a:p>
          <a:p>
            <a:r>
              <a:rPr lang="en-US" dirty="0" smtClean="0"/>
              <a:t> very accurate </a:t>
            </a:r>
            <a:r>
              <a:rPr lang="en-US" dirty="0"/>
              <a:t>and </a:t>
            </a:r>
            <a:r>
              <a:rPr lang="en-US" dirty="0" smtClean="0"/>
              <a:t>precise.</a:t>
            </a:r>
          </a:p>
          <a:p>
            <a:r>
              <a:rPr lang="en-US" dirty="0" smtClean="0"/>
              <a:t> Balance </a:t>
            </a:r>
            <a:r>
              <a:rPr lang="en-US" dirty="0"/>
              <a:t>is calibrated</a:t>
            </a:r>
            <a:r>
              <a:rPr lang="en-US" dirty="0" smtClean="0"/>
              <a:t> (adjusted) </a:t>
            </a:r>
            <a:r>
              <a:rPr lang="en-US" dirty="0"/>
              <a:t>to a </a:t>
            </a:r>
            <a:r>
              <a:rPr lang="en-US" dirty="0" smtClean="0"/>
              <a:t>give </a:t>
            </a:r>
            <a:r>
              <a:rPr lang="en-US" dirty="0"/>
              <a:t>mass value, which is then displayed on the LCD readout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Note: when you push the </a:t>
            </a:r>
          </a:p>
          <a:p>
            <a:r>
              <a:rPr lang="en-US" dirty="0" smtClean="0"/>
              <a:t>“tare” button, the reading                                    goes to zero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Sealed glass tube containing a colored alcohol solution that is used to measure the temperature of a substance.</a:t>
            </a:r>
          </a:p>
          <a:p>
            <a:r>
              <a:rPr lang="en-US" dirty="0" smtClean="0"/>
              <a:t>Scale may be in °F or °C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112" y="4147210"/>
            <a:ext cx="6718885" cy="225621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Graduated Cylinder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• Glass cylinders with many </a:t>
            </a:r>
            <a:r>
              <a:rPr lang="en-US" dirty="0" err="1" smtClean="0"/>
              <a:t>markings</a:t>
            </a:r>
            <a:r>
              <a:rPr lang="en-US" dirty="0" err="1"/>
              <a:t>(</a:t>
            </a:r>
            <a:r>
              <a:rPr lang="en-US" dirty="0" err="1" smtClean="0"/>
              <a:t>graduations</a:t>
            </a:r>
            <a:r>
              <a:rPr lang="en-US" dirty="0"/>
              <a:t>) that are used to measure liquid volumes accurately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/>
              <a:t>Come in many </a:t>
            </a:r>
            <a:r>
              <a:rPr lang="en-US" dirty="0" smtClean="0"/>
              <a:t>sizes</a:t>
            </a:r>
          </a:p>
          <a:p>
            <a:r>
              <a:rPr lang="en-US" dirty="0" smtClean="0"/>
              <a:t>Always use the smallest                             volume that can hold the	                          volume you want to measure so that the measurement will be most                     accurate		                               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480" y="3265430"/>
            <a:ext cx="2865319" cy="25296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1522</Words>
  <Application>Microsoft Office PowerPoint</Application>
  <PresentationFormat>On-screen Show (4:3)</PresentationFormat>
  <Paragraphs>131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Laboratory Equipment</vt:lpstr>
      <vt:lpstr>Test Tubes</vt:lpstr>
      <vt:lpstr>Test Tube Rack</vt:lpstr>
      <vt:lpstr>Test Tube Holder</vt:lpstr>
      <vt:lpstr>Beaker</vt:lpstr>
      <vt:lpstr>Erlenmeyer Flask</vt:lpstr>
      <vt:lpstr>Electronic Balance</vt:lpstr>
      <vt:lpstr>Thermometer</vt:lpstr>
      <vt:lpstr>Graduated Cylinder</vt:lpstr>
      <vt:lpstr>Florence Flask</vt:lpstr>
      <vt:lpstr>Volumetric Flask</vt:lpstr>
      <vt:lpstr>Buret</vt:lpstr>
      <vt:lpstr>Volumetric Pipet</vt:lpstr>
      <vt:lpstr>Dropper Pipette</vt:lpstr>
      <vt:lpstr>Bunsen Burner</vt:lpstr>
      <vt:lpstr>Stricker</vt:lpstr>
      <vt:lpstr>Hot Plate</vt:lpstr>
      <vt:lpstr>Mortar and Pestle</vt:lpstr>
      <vt:lpstr>Forceps</vt:lpstr>
      <vt:lpstr>Evaporating Dish</vt:lpstr>
      <vt:lpstr>Scoopula</vt:lpstr>
      <vt:lpstr>Stirring Rod</vt:lpstr>
      <vt:lpstr>Ring Stand</vt:lpstr>
      <vt:lpstr>Wire Gauze</vt:lpstr>
      <vt:lpstr>Iron Ring</vt:lpstr>
      <vt:lpstr>Clay Triangle</vt:lpstr>
      <vt:lpstr>Rubber Tubing and Clamp</vt:lpstr>
      <vt:lpstr>Utility Clamp</vt:lpstr>
      <vt:lpstr>Funnel</vt:lpstr>
      <vt:lpstr>Crucible</vt:lpstr>
      <vt:lpstr>Crucible Tongs</vt:lpstr>
      <vt:lpstr>Spot Plate</vt:lpstr>
      <vt:lpstr>Brushes</vt:lpstr>
      <vt:lpstr>Wash Bottle</vt:lpstr>
    </vt:vector>
  </TitlesOfParts>
  <Company>koukouts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Equipment</dc:title>
  <dc:creator>Paula Nicolau</dc:creator>
  <cp:lastModifiedBy>Saint Viator</cp:lastModifiedBy>
  <cp:revision>3</cp:revision>
  <dcterms:created xsi:type="dcterms:W3CDTF">2012-07-23T20:42:02Z</dcterms:created>
  <dcterms:modified xsi:type="dcterms:W3CDTF">2013-08-19T20:26:49Z</dcterms:modified>
</cp:coreProperties>
</file>