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3" r:id="rId11"/>
    <p:sldId id="264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>
      <p:cViewPr varScale="1">
        <p:scale>
          <a:sx n="82" d="100"/>
          <a:sy n="82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78D60-6F25-4B89-906D-D3D03F6E6D2B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8FD09-6AEA-49EA-97F8-9AFAD2831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61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BF061-B71E-4EC3-96A9-219582CC12B0}" type="datetimeFigureOut">
              <a:rPr lang="en-US" smtClean="0"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3ACC-A677-4865-839E-74C6CD5F5CCB}" type="slidenum">
              <a:rPr lang="en-US" smtClean="0"/>
              <a:t>‹#›</a:t>
            </a:fld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Solving Linear Equations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93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GET RID OF IT!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2" y="1807361"/>
            <a:ext cx="7143957" cy="101203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Use the inverse operation, either multiplication or division, to cancel out the number that is multiplying or dividing the variable.  (Make it 1)</a:t>
            </a:r>
            <a:endParaRPr lang="en-US" b="1" dirty="0"/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143000" y="3244334"/>
                <a:ext cx="9733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US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244334"/>
                <a:ext cx="973343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37367" y="32443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</a:t>
            </a:r>
            <a:endParaRPr lang="en-US" b="1" dirty="0"/>
          </a:p>
        </p:txBody>
      </p:sp>
      <p:grpSp>
        <p:nvGrpSpPr>
          <p:cNvPr id="12" name="Group 11"/>
          <p:cNvGrpSpPr/>
          <p:nvPr/>
        </p:nvGrpSpPr>
        <p:grpSpPr>
          <a:xfrm>
            <a:off x="1292391" y="3613666"/>
            <a:ext cx="823952" cy="0"/>
            <a:chOff x="1292391" y="3613666"/>
            <a:chExt cx="823952" cy="0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1292391" y="3613666"/>
              <a:ext cx="334272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782071" y="3613666"/>
              <a:ext cx="334272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1185852" y="3613759"/>
            <a:ext cx="931778" cy="384804"/>
            <a:chOff x="1185852" y="3613759"/>
            <a:chExt cx="931778" cy="3848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/>
                <p:cNvSpPr/>
                <p:nvPr/>
              </p:nvSpPr>
              <p:spPr>
                <a:xfrm>
                  <a:off x="1185852" y="3613759"/>
                  <a:ext cx="40427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" name="Rectangle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5852" y="3613759"/>
                  <a:ext cx="404277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/>
                <p:cNvSpPr/>
                <p:nvPr/>
              </p:nvSpPr>
              <p:spPr>
                <a:xfrm>
                  <a:off x="1713353" y="3629231"/>
                  <a:ext cx="40427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13353" y="3629231"/>
                  <a:ext cx="404277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7" name="Straight Connector 16"/>
          <p:cNvCxnSpPr>
            <a:endCxn id="13" idx="2"/>
          </p:cNvCxnSpPr>
          <p:nvPr/>
        </p:nvCxnSpPr>
        <p:spPr>
          <a:xfrm>
            <a:off x="1292391" y="3244334"/>
            <a:ext cx="95600" cy="7387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80266" y="4267200"/>
            <a:ext cx="23439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Dividing by 2 cancels out 2. (makes it 1</a:t>
            </a:r>
            <a:r>
              <a:rPr lang="en-US" dirty="0"/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05400" y="327033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6019800" y="3227756"/>
                <a:ext cx="840295" cy="5706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en-US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227756"/>
                <a:ext cx="840295" cy="57066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2"/>
          <p:cNvGrpSpPr/>
          <p:nvPr/>
        </p:nvGrpSpPr>
        <p:grpSpPr>
          <a:xfrm>
            <a:off x="5791200" y="3291891"/>
            <a:ext cx="1334312" cy="405865"/>
            <a:chOff x="5791200" y="3291891"/>
            <a:chExt cx="1334312" cy="405865"/>
          </a:xfrm>
        </p:grpSpPr>
        <p:sp>
          <p:nvSpPr>
            <p:cNvPr id="21" name="TextBox 20"/>
            <p:cNvSpPr txBox="1"/>
            <p:nvPr/>
          </p:nvSpPr>
          <p:spPr>
            <a:xfrm>
              <a:off x="5791200" y="3291891"/>
              <a:ext cx="590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3·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06412" y="3328424"/>
              <a:ext cx="419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·3</a:t>
              </a:r>
              <a:endParaRPr lang="en-US" dirty="0"/>
            </a:p>
          </p:txBody>
        </p:sp>
      </p:grpSp>
      <p:cxnSp>
        <p:nvCxnSpPr>
          <p:cNvPr id="25" name="Straight Connector 24"/>
          <p:cNvCxnSpPr>
            <a:endCxn id="20" idx="2"/>
          </p:cNvCxnSpPr>
          <p:nvPr/>
        </p:nvCxnSpPr>
        <p:spPr>
          <a:xfrm>
            <a:off x="5791200" y="3328424"/>
            <a:ext cx="648748" cy="4700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334000" y="42672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Multiplying by 3 cancels out the 3.</a:t>
            </a:r>
          </a:p>
          <a:p>
            <a:r>
              <a:rPr lang="en-US" dirty="0" smtClean="0"/>
              <a:t>(Makes it 1)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657600" y="5835134"/>
            <a:ext cx="2133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NEXT STEP</a:t>
            </a:r>
            <a:endParaRPr lang="en-US" sz="2500" b="1" dirty="0"/>
          </a:p>
        </p:txBody>
      </p:sp>
      <p:sp>
        <p:nvSpPr>
          <p:cNvPr id="27" name="Action Button: Custom 26">
            <a:hlinkClick r:id="" action="ppaction://hlinkshowjump?jump=nextslide" highlightClick="1"/>
          </p:cNvPr>
          <p:cNvSpPr/>
          <p:nvPr/>
        </p:nvSpPr>
        <p:spPr>
          <a:xfrm>
            <a:off x="3702485" y="5835134"/>
            <a:ext cx="2057400" cy="47705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ction Button: Home 28">
            <a:hlinkClick r:id="rId6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79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277" y="152400"/>
            <a:ext cx="7372558" cy="924475"/>
          </a:xfrm>
        </p:spPr>
        <p:txBody>
          <a:bodyPr/>
          <a:lstStyle/>
          <a:p>
            <a:pPr algn="ctr"/>
            <a:r>
              <a:rPr lang="en-US" b="1" dirty="0" smtClean="0"/>
              <a:t>Your variable </a:t>
            </a:r>
            <a:r>
              <a:rPr lang="en-US" b="1" u="sng" dirty="0" smtClean="0"/>
              <a:t>should</a:t>
            </a:r>
            <a:r>
              <a:rPr lang="en-US" b="1" dirty="0" smtClean="0"/>
              <a:t> be isolated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807361"/>
            <a:ext cx="2648157" cy="124063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dirty="0" smtClean="0"/>
              <a:t>IT IS!</a:t>
            </a:r>
          </a:p>
          <a:p>
            <a:pPr marL="0" indent="0" algn="ctr">
              <a:buNone/>
            </a:pPr>
            <a:r>
              <a:rPr lang="en-US" sz="2000" b="1" dirty="0" smtClean="0"/>
              <a:t>YAY!</a:t>
            </a:r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71600" y="32766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 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3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Up Arrow 6"/>
          <p:cNvSpPr/>
          <p:nvPr/>
        </p:nvSpPr>
        <p:spPr>
          <a:xfrm rot="20565104">
            <a:off x="2171699" y="3692645"/>
            <a:ext cx="419100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95449" y="46482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That’s my answer!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268238" y="3138099"/>
            <a:ext cx="2209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Umm…the variable is gone…</a:t>
            </a:r>
            <a:endParaRPr lang="en-US" sz="2000" b="1" dirty="0"/>
          </a:p>
        </p:txBody>
      </p:sp>
      <p:sp>
        <p:nvSpPr>
          <p:cNvPr id="10" name="Action Button: Custom 9">
            <a:hlinkClick r:id="" action="ppaction://hlinkshowjump?jump=nextslide" highlightClick="1"/>
          </p:cNvPr>
          <p:cNvSpPr/>
          <p:nvPr/>
        </p:nvSpPr>
        <p:spPr>
          <a:xfrm>
            <a:off x="5268238" y="3048000"/>
            <a:ext cx="2209800" cy="1219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Home 10">
            <a:hlinkClick r:id="rId2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2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628648" cy="924475"/>
          </a:xfrm>
        </p:spPr>
        <p:txBody>
          <a:bodyPr/>
          <a:lstStyle/>
          <a:p>
            <a:pPr algn="ctr"/>
            <a:r>
              <a:rPr lang="en-US" b="1" dirty="0" smtClean="0"/>
              <a:t>“No Solution” vs. “All Real #’s”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40" y="533400"/>
            <a:ext cx="7125112" cy="40514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*Remember that your goal is to state what </a:t>
            </a:r>
            <a:r>
              <a:rPr lang="en-US" i="1" dirty="0" smtClean="0"/>
              <a:t>x</a:t>
            </a:r>
            <a:r>
              <a:rPr lang="en-US" dirty="0" smtClean="0"/>
              <a:t> can be.  For example:  </a:t>
            </a:r>
            <a:r>
              <a:rPr lang="en-US" i="1" dirty="0" smtClean="0"/>
              <a:t>x</a:t>
            </a:r>
            <a:r>
              <a:rPr lang="en-US" dirty="0" smtClean="0"/>
              <a:t>= 3 says that </a:t>
            </a:r>
            <a:r>
              <a:rPr lang="en-US" i="1" dirty="0" smtClean="0"/>
              <a:t>x</a:t>
            </a:r>
            <a:r>
              <a:rPr lang="en-US" dirty="0" smtClean="0"/>
              <a:t> can be 3 and nothing else.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 = 10 doesn’t say that can be 3 or 10, it just shows you two numbers that aren’t equal.  But since it’s a false statement it means that </a:t>
            </a:r>
            <a:r>
              <a:rPr lang="en-US" i="1" dirty="0" smtClean="0"/>
              <a:t>x </a:t>
            </a:r>
            <a:r>
              <a:rPr lang="en-US" dirty="0" smtClean="0"/>
              <a:t>cannot be anything so we say…</a:t>
            </a:r>
            <a:endParaRPr lang="en-US" dirty="0"/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2803" y="3598613"/>
            <a:ext cx="3657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NO SOLUTION!</a:t>
            </a:r>
            <a:endParaRPr lang="en-US" sz="25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4419600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4=4 doesn’t say that </a:t>
            </a:r>
            <a:r>
              <a:rPr lang="en-US" i="1" dirty="0" smtClean="0"/>
              <a:t>x </a:t>
            </a:r>
            <a:r>
              <a:rPr lang="en-US" dirty="0" smtClean="0"/>
              <a:t>can equal 4 either.  It just shows two numbers that ARE equal.  But since it’s a true statement it means that </a:t>
            </a:r>
            <a:r>
              <a:rPr lang="en-US" i="1" dirty="0" smtClean="0"/>
              <a:t>x</a:t>
            </a:r>
            <a:r>
              <a:rPr lang="en-US" dirty="0" smtClean="0"/>
              <a:t> can be anything so we say…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71800" y="5486400"/>
            <a:ext cx="4114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ALL REAL NUMBERS!</a:t>
            </a:r>
            <a:endParaRPr lang="en-US" sz="2500" b="1" dirty="0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2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125"/>
                            </p:stCondLst>
                            <p:childTnLst>
                              <p:par>
                                <p:cTn id="8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425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925"/>
                            </p:stCondLst>
                            <p:childTnLst>
                              <p:par>
                                <p:cTn id="16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1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7125113" cy="924475"/>
          </a:xfrm>
        </p:spPr>
        <p:txBody>
          <a:bodyPr/>
          <a:lstStyle/>
          <a:p>
            <a:pPr algn="ctr"/>
            <a:r>
              <a:rPr lang="en-US" b="1" dirty="0" smtClean="0"/>
              <a:t>To solve a proportion you cross multiply: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326"/>
            <a:ext cx="2114757" cy="707239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Example:</a:t>
            </a:r>
            <a:endParaRPr lang="en-US" b="1" dirty="0"/>
          </a:p>
        </p:txBody>
      </p:sp>
      <p:sp>
        <p:nvSpPr>
          <p:cNvPr id="4" name="Action Button: Back or Previous 3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Home 4">
            <a:hlinkClick r:id="rId2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131565"/>
            <a:ext cx="1300705" cy="1215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5486400" y="1424326"/>
            <a:ext cx="2114757" cy="7072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en-US" b="1" dirty="0" smtClean="0"/>
              <a:t>Example:</a:t>
            </a:r>
            <a:endParaRPr lang="en-US" b="1" dirty="0"/>
          </a:p>
        </p:txBody>
      </p:sp>
      <p:grpSp>
        <p:nvGrpSpPr>
          <p:cNvPr id="12" name="Group 11"/>
          <p:cNvGrpSpPr/>
          <p:nvPr/>
        </p:nvGrpSpPr>
        <p:grpSpPr>
          <a:xfrm>
            <a:off x="1593929" y="2703064"/>
            <a:ext cx="351823" cy="228600"/>
            <a:chOff x="1593929" y="2703064"/>
            <a:chExt cx="351823" cy="228600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1640952" y="2739130"/>
              <a:ext cx="304800" cy="156469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1593929" y="2703064"/>
              <a:ext cx="304800" cy="22860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1143000" y="3505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</a:t>
            </a:r>
            <a:r>
              <a:rPr lang="en-US" b="1" i="1" dirty="0" smtClean="0"/>
              <a:t>x</a:t>
            </a:r>
            <a:r>
              <a:rPr lang="en-US" b="1" dirty="0" smtClean="0"/>
              <a:t> = 36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256816" y="3505200"/>
            <a:ext cx="1073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__   __</a:t>
            </a:r>
          </a:p>
          <a:p>
            <a:r>
              <a:rPr lang="en-US" dirty="0"/>
              <a:t> </a:t>
            </a:r>
            <a:r>
              <a:rPr lang="en-US" dirty="0" smtClean="0"/>
              <a:t>3     3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447800" y="4343400"/>
            <a:ext cx="1562584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x</a:t>
            </a:r>
            <a:r>
              <a:rPr lang="en-US" dirty="0" smtClean="0"/>
              <a:t> = 12</a:t>
            </a:r>
            <a:endParaRPr lang="en-US" i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159430"/>
            <a:ext cx="1524000" cy="1052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6367866" y="2624830"/>
            <a:ext cx="351823" cy="228600"/>
            <a:chOff x="1593929" y="2703064"/>
            <a:chExt cx="351823" cy="22860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1640952" y="2739130"/>
              <a:ext cx="304800" cy="156469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1593929" y="2703064"/>
              <a:ext cx="304800" cy="22860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5310487" y="3459033"/>
            <a:ext cx="241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2(</a:t>
            </a:r>
            <a:r>
              <a:rPr lang="en-US" b="1" i="1" dirty="0" smtClean="0"/>
              <a:t>x</a:t>
            </a:r>
            <a:r>
              <a:rPr lang="en-US" b="1" dirty="0" smtClean="0"/>
              <a:t> + 3) = 36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638800" y="4151531"/>
            <a:ext cx="2091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r>
              <a:rPr lang="en-US" b="1" i="1" dirty="0" smtClean="0"/>
              <a:t>x</a:t>
            </a:r>
            <a:r>
              <a:rPr lang="en-US" b="1" dirty="0" smtClean="0"/>
              <a:t> + 6 = 36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019800" y="46482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b="1" u="sng" dirty="0" smtClean="0"/>
              <a:t>–6    –6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267243" y="5017532"/>
            <a:ext cx="1657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</a:t>
            </a:r>
            <a:r>
              <a:rPr lang="en-US" b="1" i="1" dirty="0" smtClean="0"/>
              <a:t>x</a:t>
            </a:r>
            <a:r>
              <a:rPr lang="en-US" b="1" dirty="0" smtClean="0"/>
              <a:t> = 30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311552" y="5089422"/>
            <a:ext cx="1404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__    __</a:t>
            </a:r>
          </a:p>
          <a:p>
            <a:r>
              <a:rPr lang="en-US" dirty="0"/>
              <a:t> </a:t>
            </a:r>
            <a:r>
              <a:rPr lang="en-US" dirty="0" smtClean="0"/>
              <a:t>2      2 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543777" y="5735753"/>
            <a:ext cx="1172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x</a:t>
            </a:r>
            <a:r>
              <a:rPr lang="en-US" b="1" dirty="0" smtClean="0"/>
              <a:t> = 15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52950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25" grpId="0"/>
      <p:bldP spid="26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924800" cy="924475"/>
          </a:xfrm>
        </p:spPr>
        <p:txBody>
          <a:bodyPr/>
          <a:lstStyle/>
          <a:p>
            <a:pPr algn="ctr"/>
            <a:r>
              <a:rPr lang="en-US" b="1" dirty="0" smtClean="0"/>
              <a:t>To solve a percent problem use: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350161"/>
            <a:ext cx="1200357" cy="253603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or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76400"/>
            <a:ext cx="3200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76400"/>
            <a:ext cx="3819111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ction Button: Back or Previous 5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Home 6">
            <a:hlinkClick r:id="rId4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09800" y="4410483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Forget how to solve a proportion?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32835" y="495203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here</a:t>
            </a:r>
            <a:endParaRPr lang="en-US" dirty="0"/>
          </a:p>
        </p:txBody>
      </p:sp>
      <p:sp>
        <p:nvSpPr>
          <p:cNvPr id="8" name="Action Button: Custom 7">
            <a:hlinkClick r:id="rId5" action="ppaction://hlinksldjump" highlightClick="1"/>
          </p:cNvPr>
          <p:cNvSpPr/>
          <p:nvPr/>
        </p:nvSpPr>
        <p:spPr>
          <a:xfrm>
            <a:off x="3732835" y="4952035"/>
            <a:ext cx="1371600" cy="458165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72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924475"/>
          </a:xfrm>
        </p:spPr>
        <p:txBody>
          <a:bodyPr/>
          <a:lstStyle/>
          <a:p>
            <a:pPr algn="ctr"/>
            <a:r>
              <a:rPr lang="en-US" b="1" dirty="0" smtClean="0"/>
              <a:t>To write an equation in “function form” means to isolate </a:t>
            </a:r>
            <a:r>
              <a:rPr lang="en-US" b="1" i="1" dirty="0" smtClean="0"/>
              <a:t>y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76600" y="1676399"/>
            <a:ext cx="1809957" cy="7072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en-US" b="1" dirty="0" smtClean="0"/>
              <a:t>Example: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971800" y="2743200"/>
            <a:ext cx="32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2</a:t>
            </a:r>
            <a:r>
              <a:rPr lang="en-US" i="1" dirty="0" smtClean="0"/>
              <a:t>x</a:t>
            </a:r>
            <a:r>
              <a:rPr lang="en-US" dirty="0" smtClean="0"/>
              <a:t> – 4</a:t>
            </a:r>
            <a:r>
              <a:rPr lang="en-US" i="1" dirty="0" smtClean="0"/>
              <a:t>y</a:t>
            </a:r>
            <a:r>
              <a:rPr lang="en-US" dirty="0" smtClean="0"/>
              <a:t> = 8</a:t>
            </a:r>
          </a:p>
          <a:p>
            <a:r>
              <a:rPr lang="en-US" dirty="0" smtClean="0"/>
              <a:t> </a:t>
            </a:r>
            <a:r>
              <a:rPr lang="en-US" u="sng" dirty="0" smtClean="0"/>
              <a:t>–2</a:t>
            </a:r>
            <a:r>
              <a:rPr lang="en-US" i="1" u="sng" dirty="0" smtClean="0"/>
              <a:t>x</a:t>
            </a:r>
            <a:r>
              <a:rPr lang="en-US" u="sng" dirty="0" smtClean="0"/>
              <a:t>          –2</a:t>
            </a:r>
            <a:r>
              <a:rPr lang="en-US" i="1" u="sng" dirty="0" smtClean="0"/>
              <a:t>x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u="sng" dirty="0" smtClean="0"/>
              <a:t>-4</a:t>
            </a:r>
            <a:r>
              <a:rPr lang="en-US" i="1" u="sng" dirty="0" smtClean="0"/>
              <a:t>y</a:t>
            </a:r>
            <a:r>
              <a:rPr lang="en-US" dirty="0" smtClean="0"/>
              <a:t> = </a:t>
            </a:r>
            <a:r>
              <a:rPr lang="en-US" u="sng" dirty="0" smtClean="0"/>
              <a:t>8 + -2</a:t>
            </a:r>
            <a:r>
              <a:rPr lang="en-US" i="1" u="sng" dirty="0" smtClean="0"/>
              <a:t>x</a:t>
            </a:r>
            <a:endParaRPr lang="en-US" dirty="0" smtClean="0"/>
          </a:p>
          <a:p>
            <a:r>
              <a:rPr lang="en-US" dirty="0" smtClean="0"/>
              <a:t>         –4       –4</a:t>
            </a:r>
          </a:p>
          <a:p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i="1" dirty="0" smtClean="0"/>
              <a:t>y</a:t>
            </a:r>
            <a:r>
              <a:rPr lang="en-US" dirty="0" smtClean="0"/>
              <a:t> = –2 + ½ </a:t>
            </a:r>
            <a:r>
              <a:rPr lang="en-US" i="1" dirty="0" smtClean="0"/>
              <a:t>x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9" name="Action Button: Back or Previous 8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2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3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125113" cy="924475"/>
          </a:xfrm>
        </p:spPr>
        <p:txBody>
          <a:bodyPr/>
          <a:lstStyle/>
          <a:p>
            <a:pPr algn="ctr"/>
            <a:r>
              <a:rPr lang="en-US" b="1" dirty="0" smtClean="0"/>
              <a:t>What am I being asked to do?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807361"/>
            <a:ext cx="2038557" cy="1088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200" b="1" dirty="0" smtClean="0"/>
              <a:t>Solve an equation</a:t>
            </a:r>
            <a:endParaRPr lang="en-US" sz="2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562600" y="1828800"/>
            <a:ext cx="190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Solve a proportion</a:t>
            </a:r>
            <a:endParaRPr lang="en-US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3886200"/>
            <a:ext cx="2438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Solve a percent problem</a:t>
            </a:r>
            <a:endParaRPr lang="en-US" sz="2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3886200"/>
            <a:ext cx="2819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Rewrite an equation so it is in function form</a:t>
            </a:r>
            <a:endParaRPr lang="en-US" sz="2200" b="1" dirty="0"/>
          </a:p>
        </p:txBody>
      </p:sp>
      <p:sp>
        <p:nvSpPr>
          <p:cNvPr id="7" name="Action Button: Custom 6">
            <a:hlinkClick r:id="rId2" action="ppaction://hlinksldjump" highlightClick="1"/>
          </p:cNvPr>
          <p:cNvSpPr/>
          <p:nvPr/>
        </p:nvSpPr>
        <p:spPr>
          <a:xfrm>
            <a:off x="5410200" y="1447800"/>
            <a:ext cx="2286000" cy="13716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rId3" action="ppaction://hlinksldjump" highlightClick="1"/>
          </p:cNvPr>
          <p:cNvSpPr/>
          <p:nvPr/>
        </p:nvSpPr>
        <p:spPr>
          <a:xfrm>
            <a:off x="1143000" y="1600200"/>
            <a:ext cx="1828800" cy="14478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rId4" action="ppaction://hlinksldjump" highlightClick="1"/>
          </p:cNvPr>
          <p:cNvSpPr/>
          <p:nvPr/>
        </p:nvSpPr>
        <p:spPr>
          <a:xfrm>
            <a:off x="1143000" y="3810000"/>
            <a:ext cx="2286000" cy="13716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Custom 9">
            <a:hlinkClick r:id="rId5" action="ppaction://hlinksldjump" highlightClick="1"/>
          </p:cNvPr>
          <p:cNvSpPr/>
          <p:nvPr/>
        </p:nvSpPr>
        <p:spPr>
          <a:xfrm>
            <a:off x="5181600" y="3657600"/>
            <a:ext cx="3352800" cy="15240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Work towards isolating the variable…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057400"/>
            <a:ext cx="5086557" cy="162163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Check to see if the equation is completely simplified…</a:t>
            </a:r>
          </a:p>
          <a:p>
            <a:pPr marL="0" indent="0" algn="ctr">
              <a:buNone/>
            </a:pPr>
            <a:r>
              <a:rPr lang="en-US" b="1" dirty="0" smtClean="0"/>
              <a:t>Can you distribute or combine like terms?</a:t>
            </a:r>
            <a:endParaRPr lang="en-US" b="1" dirty="0"/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14500" y="391228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YES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390167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8" name="Action Button: Custom 7">
            <a:hlinkClick r:id="rId2" action="ppaction://hlinksldjump" highlightClick="1"/>
          </p:cNvPr>
          <p:cNvSpPr/>
          <p:nvPr/>
        </p:nvSpPr>
        <p:spPr>
          <a:xfrm>
            <a:off x="1721807" y="390167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rId3" action="ppaction://hlinksldjump" highlightClick="1"/>
          </p:cNvPr>
          <p:cNvSpPr/>
          <p:nvPr/>
        </p:nvSpPr>
        <p:spPr>
          <a:xfrm>
            <a:off x="5468655" y="3816346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7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125113" cy="924475"/>
          </a:xfrm>
        </p:spPr>
        <p:txBody>
          <a:bodyPr/>
          <a:lstStyle/>
          <a:p>
            <a:pPr algn="ctr"/>
            <a:r>
              <a:rPr lang="en-US" b="1" dirty="0" smtClean="0"/>
              <a:t>Simplify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653" y="1169216"/>
            <a:ext cx="3581400" cy="783439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1. </a:t>
            </a:r>
            <a:r>
              <a:rPr lang="en-US" dirty="0" smtClean="0"/>
              <a:t>Distribute if necessary</a:t>
            </a:r>
            <a:endParaRPr lang="en-US" dirty="0"/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7653" y="3722132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2. </a:t>
            </a:r>
            <a:r>
              <a:rPr lang="en-US" dirty="0" smtClean="0"/>
              <a:t>Combine like terms if possible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57600" y="5835134"/>
            <a:ext cx="2133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NEXT STEP</a:t>
            </a:r>
            <a:endParaRPr lang="en-US" sz="2500" b="1" dirty="0"/>
          </a:p>
        </p:txBody>
      </p:sp>
      <p:sp>
        <p:nvSpPr>
          <p:cNvPr id="8" name="Action Button: Custom 7">
            <a:hlinkClick r:id="" action="ppaction://hlinkshowjump?jump=nextslide" highlightClick="1"/>
          </p:cNvPr>
          <p:cNvSpPr/>
          <p:nvPr/>
        </p:nvSpPr>
        <p:spPr>
          <a:xfrm>
            <a:off x="3657600" y="5835134"/>
            <a:ext cx="2057400" cy="47705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51362" y="135249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3(2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+ 7) + 4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31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899" y="1828800"/>
            <a:ext cx="275272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val 9"/>
          <p:cNvSpPr/>
          <p:nvPr/>
        </p:nvSpPr>
        <p:spPr>
          <a:xfrm>
            <a:off x="5524500" y="2895600"/>
            <a:ext cx="381000" cy="352425"/>
          </a:xfrm>
          <a:prstGeom prst="ellipse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781800" y="2895600"/>
            <a:ext cx="381000" cy="352425"/>
          </a:xfrm>
          <a:prstGeom prst="ellipse">
            <a:avLst/>
          </a:prstGeom>
          <a:noFill/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316248"/>
            <a:ext cx="19907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Action Button: Home 13">
            <a:hlinkClick r:id="rId4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3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413 0.00694 C -0.11997 0.02313 -0.11424 0.0377 -0.10625 0.05065 C -0.10191 0.05782 -0.10434 0.05967 -0.09809 0.06522 C -0.0967 0.07054 -0.09444 0.0747 -0.09271 0.07979 " pathEditMode="relative" ptsTypes="fff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569 0.01966 C 0.12205 0.02475 0.11771 0.02521 0.11285 0.02937 C 0.10868 0.03261 0.10417 0.03562 0.1 0.03909 C 0.09844 0.04024 0.0974 0.04232 0.09566 0.04325 C 0.09253 0.0451 0.08889 0.04464 0.08576 0.04602 C 0.08142 0.04834 0.07743 0.05111 0.07292 0.05296 C 0.07031 0.05435 0.06441 0.05597 0.06441 0.05597 C 0.06111 0.06106 0.05816 0.06106 0.05313 0.06429 C 0.05226 0.06568 0.05174 0.0673 0.05017 0.06846 C 0.04757 0.07054 0.04167 0.06938 0.04167 0.07424 " pathEditMode="relative" rAng="0" ptsTypes="fffffffffA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" y="27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750"/>
                            </p:stCondLst>
                            <p:childTnLst>
                              <p:par>
                                <p:cTn id="33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250"/>
                            </p:stCondLst>
                            <p:childTnLst>
                              <p:par>
                                <p:cTn id="3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0" grpId="1" animBg="1"/>
      <p:bldP spid="10" grpId="2" animBg="1"/>
      <p:bldP spid="11" grpId="0" animBg="1"/>
      <p:bldP spid="11" grpId="2" animBg="1"/>
      <p:bldP spid="11" grpId="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496" y="381000"/>
            <a:ext cx="7125113" cy="924475"/>
          </a:xfrm>
        </p:spPr>
        <p:txBody>
          <a:bodyPr/>
          <a:lstStyle/>
          <a:p>
            <a:pPr algn="ctr"/>
            <a:r>
              <a:rPr lang="en-US" b="1" dirty="0" smtClean="0"/>
              <a:t>Begin to isolate…</a:t>
            </a:r>
            <a:br>
              <a:rPr lang="en-US" b="1" dirty="0" smtClean="0"/>
            </a:br>
            <a:r>
              <a:rPr lang="en-US" sz="2500" b="1" dirty="0" smtClean="0"/>
              <a:t>*Don’t forget that whatever you do to one side, you must do the other!</a:t>
            </a:r>
            <a:endParaRPr lang="en-US" sz="2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6762957" cy="1469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500" b="1" dirty="0" smtClean="0"/>
              <a:t>Are there variables on both sides of the equation?</a:t>
            </a:r>
            <a:endParaRPr lang="en-US" sz="2500" b="1" dirty="0"/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14500" y="391228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YES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390167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8" name="Action Button: Custom 7">
            <a:hlinkClick r:id="rId2" action="ppaction://hlinksldjump" highlightClick="1"/>
          </p:cNvPr>
          <p:cNvSpPr/>
          <p:nvPr/>
        </p:nvSpPr>
        <p:spPr>
          <a:xfrm>
            <a:off x="1721807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rId3" action="ppaction://hlinksldjump" highlightClick="1"/>
          </p:cNvPr>
          <p:cNvSpPr/>
          <p:nvPr/>
        </p:nvSpPr>
        <p:spPr>
          <a:xfrm>
            <a:off x="5410200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8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Get variables together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2" y="1807361"/>
            <a:ext cx="7143957" cy="1393039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Move one of the variable terms to the other side of the equation.  Your only options are to add or subtract.  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3140880"/>
            <a:ext cx="2362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5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5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8 = 4 – 4</a:t>
            </a:r>
            <a:r>
              <a:rPr lang="en-US" sz="25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5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3200" y="3617934"/>
            <a:ext cx="2971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+4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             +4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5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743200" y="4094988"/>
            <a:ext cx="2895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148731" y="4142472"/>
            <a:ext cx="15621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– 8 = 4</a:t>
            </a:r>
            <a:endParaRPr lang="en-US" sz="2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ction Button: Back or Previous 9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657600" y="5835134"/>
            <a:ext cx="2133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NEXT STEP</a:t>
            </a:r>
            <a:endParaRPr lang="en-US" sz="2500" b="1" dirty="0"/>
          </a:p>
        </p:txBody>
      </p:sp>
      <p:sp>
        <p:nvSpPr>
          <p:cNvPr id="12" name="Action Button: Custom 11">
            <a:hlinkClick r:id="" action="ppaction://hlinkshowjump?jump=nextslide" highlightClick="1"/>
          </p:cNvPr>
          <p:cNvSpPr/>
          <p:nvPr/>
        </p:nvSpPr>
        <p:spPr>
          <a:xfrm>
            <a:off x="3702485" y="5835134"/>
            <a:ext cx="2057400" cy="47705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Home 12">
            <a:hlinkClick r:id="rId2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7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Continue Isolating…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807361"/>
            <a:ext cx="6839157" cy="1088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500" b="1" dirty="0" smtClean="0"/>
              <a:t>Is there anything adding or subtracting to/from the variable?</a:t>
            </a:r>
            <a:endParaRPr lang="en-US" sz="25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14500" y="391228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YES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390167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6" name="Action Button: Custom 5">
            <a:hlinkClick r:id="rId2" action="ppaction://hlinksldjump" highlightClick="1"/>
          </p:cNvPr>
          <p:cNvSpPr/>
          <p:nvPr/>
        </p:nvSpPr>
        <p:spPr>
          <a:xfrm>
            <a:off x="1721807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rId3" action="ppaction://hlinksldjump" highlightClick="1"/>
          </p:cNvPr>
          <p:cNvSpPr/>
          <p:nvPr/>
        </p:nvSpPr>
        <p:spPr>
          <a:xfrm>
            <a:off x="5410200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Back or Previous 8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8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GET RID OF IT!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2" y="1807361"/>
            <a:ext cx="7143957" cy="101203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Use the inverse operation, either addition or subtraction, to cancel out the number that is being added or subtracted. (Make it 0)</a:t>
            </a:r>
            <a:endParaRPr lang="en-US" b="1" dirty="0"/>
          </a:p>
        </p:txBody>
      </p:sp>
      <p:sp>
        <p:nvSpPr>
          <p:cNvPr id="5" name="Action Button: Back or Previous 4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1242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 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+ 3 = 11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–3 – 3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10200" y="2993721"/>
            <a:ext cx="23246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 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–4 + 5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= 16</a:t>
            </a:r>
          </a:p>
          <a:p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+4             +4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4191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Subtracting 3 cancels out the 3.</a:t>
            </a:r>
          </a:p>
          <a:p>
            <a:r>
              <a:rPr lang="en-US" dirty="0" smtClean="0"/>
              <a:t>(Makes it 0)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638800" y="41910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Adding 4 cancels out the –4 .</a:t>
            </a:r>
          </a:p>
          <a:p>
            <a:r>
              <a:rPr lang="en-US" dirty="0" smtClean="0"/>
              <a:t>(Makes it 0)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657600" y="5835134"/>
            <a:ext cx="2133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NEXT STEP</a:t>
            </a:r>
            <a:endParaRPr lang="en-US" sz="2500" b="1" dirty="0"/>
          </a:p>
        </p:txBody>
      </p:sp>
      <p:sp>
        <p:nvSpPr>
          <p:cNvPr id="11" name="Action Button: Custom 10">
            <a:hlinkClick r:id="" action="ppaction://hlinkshowjump?jump=nextslide" highlightClick="1"/>
          </p:cNvPr>
          <p:cNvSpPr/>
          <p:nvPr/>
        </p:nvSpPr>
        <p:spPr>
          <a:xfrm>
            <a:off x="3701441" y="5827388"/>
            <a:ext cx="2057400" cy="477054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ome 11">
            <a:hlinkClick r:id="rId2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9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Continue Isolating…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807361"/>
            <a:ext cx="6839157" cy="1088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500" b="1" dirty="0" smtClean="0"/>
              <a:t>Is there anything multiplying or dividing the variable?</a:t>
            </a:r>
            <a:endParaRPr lang="en-US" sz="25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714500" y="391228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YES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486400" y="3901671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NO</a:t>
            </a:r>
            <a:endParaRPr lang="en-US" sz="3600" b="1" dirty="0"/>
          </a:p>
        </p:txBody>
      </p:sp>
      <p:sp>
        <p:nvSpPr>
          <p:cNvPr id="6" name="Action Button: Custom 5">
            <a:hlinkClick r:id="rId2" action="ppaction://hlinksldjump" highlightClick="1"/>
          </p:cNvPr>
          <p:cNvSpPr/>
          <p:nvPr/>
        </p:nvSpPr>
        <p:spPr>
          <a:xfrm>
            <a:off x="1721807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rId3" action="ppaction://hlinksldjump" highlightClick="1"/>
          </p:cNvPr>
          <p:cNvSpPr/>
          <p:nvPr/>
        </p:nvSpPr>
        <p:spPr>
          <a:xfrm>
            <a:off x="5410200" y="3912281"/>
            <a:ext cx="1181100" cy="8382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Back or Previous 8">
            <a:hlinkClick r:id="" action="ppaction://hlinkshowjump?jump=lastslideviewed" highlightClick="1"/>
          </p:cNvPr>
          <p:cNvSpPr/>
          <p:nvPr/>
        </p:nvSpPr>
        <p:spPr>
          <a:xfrm>
            <a:off x="8284580" y="5943600"/>
            <a:ext cx="707020" cy="8382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ome 9">
            <a:hlinkClick r:id="rId4" action="ppaction://hlinksldjump" highlightClick="1"/>
          </p:cNvPr>
          <p:cNvSpPr/>
          <p:nvPr/>
        </p:nvSpPr>
        <p:spPr>
          <a:xfrm>
            <a:off x="152400" y="5867400"/>
            <a:ext cx="9906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7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Summer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TC101972873[[fn=Summer]]</Template>
  <TotalTime>106</TotalTime>
  <Words>596</Words>
  <Application>Microsoft Office PowerPoint</Application>
  <PresentationFormat>On-screen Show (4:3)</PresentationFormat>
  <Paragraphs>98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Summer</vt:lpstr>
      <vt:lpstr>Chapter 3 </vt:lpstr>
      <vt:lpstr>What am I being asked to do?</vt:lpstr>
      <vt:lpstr>Work towards isolating the variable…</vt:lpstr>
      <vt:lpstr>Simplify </vt:lpstr>
      <vt:lpstr>Begin to isolate… *Don’t forget that whatever you do to one side, you must do the other!</vt:lpstr>
      <vt:lpstr>Get variables together</vt:lpstr>
      <vt:lpstr>Continue Isolating…</vt:lpstr>
      <vt:lpstr>GET RID OF IT!</vt:lpstr>
      <vt:lpstr>Continue Isolating…</vt:lpstr>
      <vt:lpstr>GET RID OF IT!</vt:lpstr>
      <vt:lpstr>Your variable should be isolated</vt:lpstr>
      <vt:lpstr>“No Solution” vs. “All Real #’s”</vt:lpstr>
      <vt:lpstr>To solve a proportion you cross multiply:</vt:lpstr>
      <vt:lpstr>To solve a percent problem use:</vt:lpstr>
      <vt:lpstr>To write an equation in “function form” means to isolate y.</vt:lpstr>
    </vt:vector>
  </TitlesOfParts>
  <Company>Medfield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Erin Kearney</dc:creator>
  <cp:lastModifiedBy>Erin Kearney</cp:lastModifiedBy>
  <cp:revision>17</cp:revision>
  <dcterms:created xsi:type="dcterms:W3CDTF">2013-06-13T13:26:21Z</dcterms:created>
  <dcterms:modified xsi:type="dcterms:W3CDTF">2013-11-21T14:59:44Z</dcterms:modified>
</cp:coreProperties>
</file>