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102" y="-2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AE43B-1494-4920-B064-4EC09E161BB6}" type="datetimeFigureOut">
              <a:rPr lang="en-US" smtClean="0"/>
              <a:t>4/11/2014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AE24FC2-FABA-4ED5-8324-00890371DB1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AE43B-1494-4920-B064-4EC09E161BB6}" type="datetimeFigureOut">
              <a:rPr lang="en-US" smtClean="0"/>
              <a:t>4/11/2014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24FC2-FABA-4ED5-8324-00890371DB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AE43B-1494-4920-B064-4EC09E161BB6}" type="datetimeFigureOut">
              <a:rPr lang="en-US" smtClean="0"/>
              <a:t>4/11/2014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24FC2-FABA-4ED5-8324-00890371DB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AE43B-1494-4920-B064-4EC09E161BB6}" type="datetimeFigureOut">
              <a:rPr lang="en-US" smtClean="0"/>
              <a:t>4/11/2014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24FC2-FABA-4ED5-8324-00890371DB1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AE43B-1494-4920-B064-4EC09E161BB6}" type="datetimeFigureOut">
              <a:rPr lang="en-US" smtClean="0"/>
              <a:t>4/11/2014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AE24FC2-FABA-4ED5-8324-00890371DB1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AE43B-1494-4920-B064-4EC09E161BB6}" type="datetimeFigureOut">
              <a:rPr lang="en-US" smtClean="0"/>
              <a:t>4/11/2014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24FC2-FABA-4ED5-8324-00890371DB1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AE43B-1494-4920-B064-4EC09E161BB6}" type="datetimeFigureOut">
              <a:rPr lang="en-US" smtClean="0"/>
              <a:t>4/11/2014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24FC2-FABA-4ED5-8324-00890371DB1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AE43B-1494-4920-B064-4EC09E161BB6}" type="datetimeFigureOut">
              <a:rPr lang="en-US" smtClean="0"/>
              <a:t>4/11/2014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24FC2-FABA-4ED5-8324-00890371DB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AE43B-1494-4920-B064-4EC09E161BB6}" type="datetimeFigureOut">
              <a:rPr lang="en-US" smtClean="0"/>
              <a:t>4/11/2014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24FC2-FABA-4ED5-8324-00890371DB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AE43B-1494-4920-B064-4EC09E161BB6}" type="datetimeFigureOut">
              <a:rPr lang="en-US" smtClean="0"/>
              <a:t>4/11/2014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24FC2-FABA-4ED5-8324-00890371DB1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AE43B-1494-4920-B064-4EC09E161BB6}" type="datetimeFigureOut">
              <a:rPr lang="en-US" smtClean="0"/>
              <a:t>4/11/2014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AE24FC2-FABA-4ED5-8324-00890371DB1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F9AE43B-1494-4920-B064-4EC09E161BB6}" type="datetimeFigureOut">
              <a:rPr lang="en-US" smtClean="0"/>
              <a:t>4/11/2014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AE24FC2-FABA-4ED5-8324-00890371DB1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slide" Target="slide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slide" Target="slide6.xml"/><Relationship Id="rId5" Type="http://schemas.openxmlformats.org/officeDocument/2006/relationships/slide" Target="slide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Simplifying Exponents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45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1.  </a:t>
            </a:r>
            <a:r>
              <a:rPr lang="en-US" dirty="0" smtClean="0"/>
              <a:t>Are there any parentheses?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600200" y="2667000"/>
            <a:ext cx="1600200" cy="533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b="1" dirty="0" smtClean="0"/>
              <a:t>YES</a:t>
            </a:r>
            <a:endParaRPr lang="en-US" sz="6000" b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562600" y="2590800"/>
            <a:ext cx="16002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sz="6000" b="1" dirty="0" smtClean="0"/>
              <a:t>NO</a:t>
            </a:r>
            <a:endParaRPr lang="en-US" sz="6000" b="1" dirty="0"/>
          </a:p>
        </p:txBody>
      </p:sp>
      <p:sp>
        <p:nvSpPr>
          <p:cNvPr id="5" name="Action Button: Home 4">
            <a:hlinkClick r:id="rId2" action="ppaction://hlinksldjump" highlightClick="1"/>
          </p:cNvPr>
          <p:cNvSpPr/>
          <p:nvPr/>
        </p:nvSpPr>
        <p:spPr>
          <a:xfrm>
            <a:off x="258501" y="5486400"/>
            <a:ext cx="990600" cy="1066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ction Button: Back or Previous 5">
            <a:hlinkClick r:id="" action="ppaction://hlinkshowjump?jump=lastslideviewed" highlightClick="1"/>
          </p:cNvPr>
          <p:cNvSpPr/>
          <p:nvPr/>
        </p:nvSpPr>
        <p:spPr>
          <a:xfrm>
            <a:off x="8001000" y="5410200"/>
            <a:ext cx="961663" cy="1219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ction Button: Custom 6">
            <a:hlinkClick r:id="rId3" action="ppaction://hlinksldjump" highlightClick="1"/>
          </p:cNvPr>
          <p:cNvSpPr/>
          <p:nvPr/>
        </p:nvSpPr>
        <p:spPr>
          <a:xfrm>
            <a:off x="1524000" y="2590800"/>
            <a:ext cx="1600200" cy="10668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rId4" action="ppaction://hlinksldjump" highlightClick="1"/>
          </p:cNvPr>
          <p:cNvSpPr/>
          <p:nvPr/>
        </p:nvSpPr>
        <p:spPr>
          <a:xfrm>
            <a:off x="5562600" y="2590800"/>
            <a:ext cx="1295400" cy="10668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347011" y="1524000"/>
            <a:ext cx="21384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/>
              <a:t>Ex:  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(2</a:t>
            </a:r>
            <a:r>
              <a:rPr lang="en-US" sz="3000" b="1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²</a:t>
            </a:r>
            <a:r>
              <a:rPr lang="en-US" sz="3000" b="1" i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3000" b="1" baseline="30000" dirty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/>
              <a:t> 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76031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Get rid of parenthesis by raising each piece to the power</a:t>
            </a:r>
            <a:endParaRPr lang="en-US" dirty="0"/>
          </a:p>
        </p:txBody>
      </p:sp>
      <p:sp>
        <p:nvSpPr>
          <p:cNvPr id="4" name="Content Placeholder 3"/>
          <p:cNvSpPr txBox="1">
            <a:spLocks noGrp="1"/>
          </p:cNvSpPr>
          <p:nvPr>
            <p:ph sz="quarter" idx="1"/>
          </p:nvPr>
        </p:nvSpPr>
        <p:spPr>
          <a:xfrm>
            <a:off x="3657600" y="2133600"/>
            <a:ext cx="19050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45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5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500" b="1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4500" b="1" dirty="0">
                <a:latin typeface="Times New Roman" pitchFamily="18" charset="0"/>
                <a:cs typeface="Times New Roman" pitchFamily="18" charset="0"/>
              </a:rPr>
              <a:t>²</a:t>
            </a:r>
            <a:r>
              <a:rPr lang="en-US" sz="4500" b="1" i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4500" b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4500" b="1" baseline="30000" dirty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45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b="1" dirty="0" smtClean="0"/>
              <a:t>  </a:t>
            </a:r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827362" y="2133600"/>
            <a:ext cx="7620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45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39810" y="2341075"/>
            <a:ext cx="685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4500" b="1" baseline="3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39810" y="2318839"/>
            <a:ext cx="685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4500" b="1" baseline="3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39810" y="2331318"/>
            <a:ext cx="685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4500" b="1" baseline="3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06066" y="2136463"/>
            <a:ext cx="77936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4500" b="1" dirty="0" smtClean="0">
                <a:latin typeface="Times New Roman" pitchFamily="18" charset="0"/>
                <a:cs typeface="Times New Roman" pitchFamily="18" charset="0"/>
              </a:rPr>
              <a:t>²</a:t>
            </a:r>
            <a:endParaRPr lang="en-US" sz="45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62724" y="2142269"/>
            <a:ext cx="59223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i="1" dirty="0" smtClean="0">
                <a:latin typeface="Times New Roman" pitchFamily="18" charset="0"/>
                <a:cs typeface="Times New Roman" pitchFamily="18" charset="0"/>
              </a:rPr>
              <a:t>y</a:t>
            </a:r>
            <a:endParaRPr lang="en-US" sz="45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51370" y="4472970"/>
            <a:ext cx="160882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4500" b="1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4500" b="1" baseline="30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4500" b="1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4500" b="1" dirty="0" smtClean="0">
                <a:latin typeface="Times New Roman" pitchFamily="18" charset="0"/>
                <a:cs typeface="Times New Roman" pitchFamily="18" charset="0"/>
              </a:rPr>
              <a:t>³</a:t>
            </a:r>
            <a:endParaRPr lang="en-US" sz="45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Action Button: Home 11">
            <a:hlinkClick r:id="rId2" action="ppaction://hlinksldjump" highlightClick="1"/>
          </p:cNvPr>
          <p:cNvSpPr/>
          <p:nvPr/>
        </p:nvSpPr>
        <p:spPr>
          <a:xfrm>
            <a:off x="258501" y="5486400"/>
            <a:ext cx="990600" cy="1066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ction Button: Back or Previous 12">
            <a:hlinkClick r:id="" action="ppaction://hlinkshowjump?jump=lastslideviewed" highlightClick="1"/>
          </p:cNvPr>
          <p:cNvSpPr/>
          <p:nvPr/>
        </p:nvSpPr>
        <p:spPr>
          <a:xfrm>
            <a:off x="8001000" y="5410200"/>
            <a:ext cx="961663" cy="1219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3605474" y="5742801"/>
            <a:ext cx="212013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/>
              <a:t>NEXT STEP</a:t>
            </a:r>
            <a:endParaRPr lang="en-US" sz="3000" b="1" dirty="0"/>
          </a:p>
        </p:txBody>
      </p:sp>
      <p:sp>
        <p:nvSpPr>
          <p:cNvPr id="15" name="Action Button: Custom 14">
            <a:hlinkClick r:id="rId3" action="ppaction://hlinksldjump" highlightClick="1"/>
          </p:cNvPr>
          <p:cNvSpPr/>
          <p:nvPr/>
        </p:nvSpPr>
        <p:spPr>
          <a:xfrm>
            <a:off x="3505200" y="5562600"/>
            <a:ext cx="2220410" cy="8382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269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3.65402E-6 L -0.00191 0.1537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76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1.69288E-6 L -0.09705 0.11956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61" y="59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1.11933E-6 L 0.01684 0.15333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3" y="76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0"/>
                            </p:stCondLst>
                            <p:childTnLst>
                              <p:par>
                                <p:cTn id="14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2.10916E-6 L -0.04705 0.11032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61" y="55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00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6827E-6 L 0.02708 0.1526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54" y="76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0"/>
                            </p:stCondLst>
                            <p:childTnLst>
                              <p:par>
                                <p:cTn id="20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1.48011E-7 L 0.00295 0.12928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" y="64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2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/>
              <a:t>Are there any negative exponents?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410200" y="2819400"/>
            <a:ext cx="1447800" cy="9144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6000" b="1" dirty="0" smtClean="0"/>
              <a:t>NO</a:t>
            </a:r>
            <a:endParaRPr lang="en-US" sz="6000" b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447800" y="2819400"/>
            <a:ext cx="1447800" cy="91440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sz="6000" b="1" dirty="0" smtClean="0"/>
              <a:t>YES</a:t>
            </a:r>
            <a:endParaRPr lang="en-US" sz="6000" b="1" dirty="0"/>
          </a:p>
        </p:txBody>
      </p:sp>
      <p:sp>
        <p:nvSpPr>
          <p:cNvPr id="5" name="Action Button: Home 4">
            <a:hlinkClick r:id="rId2" action="ppaction://hlinksldjump" highlightClick="1"/>
          </p:cNvPr>
          <p:cNvSpPr/>
          <p:nvPr/>
        </p:nvSpPr>
        <p:spPr>
          <a:xfrm>
            <a:off x="258501" y="5486400"/>
            <a:ext cx="990600" cy="1066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ction Button: Back or Previous 5">
            <a:hlinkClick r:id="" action="ppaction://hlinkshowjump?jump=lastslideviewed" highlightClick="1"/>
          </p:cNvPr>
          <p:cNvSpPr/>
          <p:nvPr/>
        </p:nvSpPr>
        <p:spPr>
          <a:xfrm>
            <a:off x="8001000" y="5410200"/>
            <a:ext cx="961663" cy="1219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ction Button: Custom 6">
            <a:hlinkClick r:id="rId3" action="ppaction://hlinksldjump" highlightClick="1"/>
          </p:cNvPr>
          <p:cNvSpPr/>
          <p:nvPr/>
        </p:nvSpPr>
        <p:spPr>
          <a:xfrm>
            <a:off x="1371600" y="2743200"/>
            <a:ext cx="1828800" cy="9906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rId4" action="ppaction://hlinksldjump" highlightClick="1"/>
          </p:cNvPr>
          <p:cNvSpPr/>
          <p:nvPr/>
        </p:nvSpPr>
        <p:spPr>
          <a:xfrm>
            <a:off x="5029200" y="2717104"/>
            <a:ext cx="1828800" cy="9906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424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991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2.  Make any negative exponents positive.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27432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If there are negative exponents, make the exponents positive by moving the item.</a:t>
            </a:r>
          </a:p>
          <a:p>
            <a:pPr>
              <a:buFontTx/>
              <a:buChar char="-"/>
            </a:pPr>
            <a:r>
              <a:rPr lang="en-US" dirty="0" smtClean="0"/>
              <a:t>If the item is in the numerator, move it to the denominator to make it’s exponent positive.</a:t>
            </a:r>
          </a:p>
          <a:p>
            <a:pPr>
              <a:buFontTx/>
              <a:buChar char="-"/>
            </a:pPr>
            <a:r>
              <a:rPr lang="en-US" dirty="0" smtClean="0"/>
              <a:t>If the item is in the denominator, move it to the numerator to make it’s exponent positive.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3690092" y="4724400"/>
                <a:ext cx="1410964" cy="9580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000" b="1" i="1" smtClean="0"/>
                          </m:ctrlPr>
                        </m:fPr>
                        <m:num>
                          <m:r>
                            <a:rPr lang="en-US" sz="3000" b="1" i="1"/>
                            <m:t>𝟒</m:t>
                          </m:r>
                          <m:r>
                            <a:rPr lang="en-US" sz="3000" b="1" i="1" smtClean="0">
                              <a:latin typeface="Cambria Math"/>
                            </a:rPr>
                            <m:t>        </m:t>
                          </m:r>
                          <m:r>
                            <a:rPr lang="en-US" sz="3000" b="1" i="1"/>
                            <m:t>𝒚</m:t>
                          </m:r>
                        </m:num>
                        <m:den>
                          <m:r>
                            <a:rPr lang="en-US" sz="3000" b="1" i="1"/>
                            <m:t>𝟑</m:t>
                          </m:r>
                          <m:r>
                            <a:rPr lang="en-US" sz="3000" b="1" i="1" smtClean="0">
                              <a:latin typeface="Cambria Math"/>
                            </a:rPr>
                            <m:t>    </m:t>
                          </m:r>
                        </m:den>
                      </m:f>
                    </m:oMath>
                  </m:oMathPara>
                </a14:m>
                <a:endParaRPr lang="en-US" sz="3000" dirty="0"/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0092" y="4724400"/>
                <a:ext cx="1410964" cy="95801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/>
              <p:cNvSpPr/>
              <p:nvPr/>
            </p:nvSpPr>
            <p:spPr>
              <a:xfrm>
                <a:off x="3969272" y="4739014"/>
                <a:ext cx="877100" cy="56445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000" b="1" i="1" smtClean="0">
                              <a:latin typeface="Cambria Math" pitchFamily="18" charset="0"/>
                              <a:ea typeface="Cambria Math" pitchFamily="18" charset="0"/>
                            </a:rPr>
                          </m:ctrlPr>
                        </m:sSupPr>
                        <m:e>
                          <m:r>
                            <a:rPr lang="en-US" sz="3000" b="1" i="1">
                              <a:latin typeface="Cambria Math" pitchFamily="18" charset="0"/>
                              <a:ea typeface="Cambria Math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3000" b="1" i="1">
                              <a:latin typeface="Cambria Math" pitchFamily="18" charset="0"/>
                              <a:ea typeface="Cambria Math" pitchFamily="18" charset="0"/>
                            </a:rPr>
                            <m:t>−</m:t>
                          </m:r>
                          <m:r>
                            <a:rPr lang="en-US" sz="3000" b="1" i="1">
                              <a:latin typeface="Cambria Math" pitchFamily="18" charset="0"/>
                              <a:ea typeface="Cambria Math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en-US" sz="3000" b="1" dirty="0">
                  <a:latin typeface="Cambria Math" pitchFamily="18" charset="0"/>
                  <a:ea typeface="Cambria Math" pitchFamily="18" charset="0"/>
                </a:endParaRPr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9272" y="4739014"/>
                <a:ext cx="877100" cy="56445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/>
              <p:cNvSpPr/>
              <p:nvPr/>
            </p:nvSpPr>
            <p:spPr>
              <a:xfrm>
                <a:off x="4189521" y="5203409"/>
                <a:ext cx="857864" cy="56445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0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000" b="1" i="1">
                              <a:latin typeface="Cambria Math"/>
                            </a:rPr>
                            <m:t>𝒛</m:t>
                          </m:r>
                        </m:e>
                        <m:sup>
                          <m:r>
                            <a:rPr lang="en-US" sz="3000" b="1" i="1">
                              <a:latin typeface="Cambria Math"/>
                            </a:rPr>
                            <m:t>−</m:t>
                          </m:r>
                          <m:r>
                            <a:rPr lang="en-US" sz="3000" b="1" i="1">
                              <a:latin typeface="Cambria Math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en-US" sz="3000" dirty="0"/>
              </a:p>
            </p:txBody>
          </p:sp>
        </mc:Choice>
        <mc:Fallback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9521" y="5203409"/>
                <a:ext cx="857864" cy="56445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4313653" y="5213861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³</a:t>
            </a:r>
            <a:endParaRPr lang="en-US" sz="3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103022" y="4752500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³</a:t>
            </a:r>
            <a:endParaRPr lang="en-US" sz="3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Action Button: Home 13">
            <a:hlinkClick r:id="rId5" action="ppaction://hlinksldjump" highlightClick="1"/>
          </p:cNvPr>
          <p:cNvSpPr/>
          <p:nvPr/>
        </p:nvSpPr>
        <p:spPr>
          <a:xfrm>
            <a:off x="258501" y="5486400"/>
            <a:ext cx="990600" cy="1066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ction Button: Back or Previous 14">
            <a:hlinkClick r:id="" action="ppaction://hlinkshowjump?jump=lastslideviewed" highlightClick="1"/>
          </p:cNvPr>
          <p:cNvSpPr/>
          <p:nvPr/>
        </p:nvSpPr>
        <p:spPr>
          <a:xfrm>
            <a:off x="8001000" y="5410200"/>
            <a:ext cx="961663" cy="1219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759203" y="6014581"/>
            <a:ext cx="15747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/>
              <a:t>NEXT STEP</a:t>
            </a:r>
            <a:endParaRPr lang="en-US" sz="2200" b="1" dirty="0"/>
          </a:p>
        </p:txBody>
      </p:sp>
      <p:sp>
        <p:nvSpPr>
          <p:cNvPr id="17" name="Action Button: Custom 16">
            <a:hlinkClick r:id="rId6" action="ppaction://hlinksldjump" highlightClick="1"/>
          </p:cNvPr>
          <p:cNvSpPr/>
          <p:nvPr/>
        </p:nvSpPr>
        <p:spPr>
          <a:xfrm>
            <a:off x="3690092" y="5867400"/>
            <a:ext cx="1643908" cy="578068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050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763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3.  Simplify </a:t>
            </a:r>
            <a:r>
              <a:rPr lang="en-US" b="1" i="1" u="sng" dirty="0" smtClean="0"/>
              <a:t>numbers</a:t>
            </a:r>
            <a:r>
              <a:rPr lang="en-US" dirty="0" smtClean="0"/>
              <a:t> by multiplying or reducing.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13716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If any of the pieces have numbers for their base, simplify these numbers by either doing out the power, multiplying, reducing or all.  </a:t>
            </a:r>
            <a:endParaRPr lang="en-US" dirty="0"/>
          </a:p>
        </p:txBody>
      </p:sp>
      <p:sp>
        <p:nvSpPr>
          <p:cNvPr id="4" name="Action Button: Home 3">
            <a:hlinkClick r:id="rId2" action="ppaction://hlinksldjump" highlightClick="1"/>
          </p:cNvPr>
          <p:cNvSpPr/>
          <p:nvPr/>
        </p:nvSpPr>
        <p:spPr>
          <a:xfrm>
            <a:off x="258501" y="5486400"/>
            <a:ext cx="990600" cy="1066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ction Button: Back or Previous 4">
            <a:hlinkClick r:id="" action="ppaction://hlinkshowjump?jump=lastslideviewed" highlightClick="1"/>
          </p:cNvPr>
          <p:cNvSpPr/>
          <p:nvPr/>
        </p:nvSpPr>
        <p:spPr>
          <a:xfrm>
            <a:off x="8001000" y="5410200"/>
            <a:ext cx="961663" cy="1219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/>
              <p:cNvSpPr/>
              <p:nvPr/>
            </p:nvSpPr>
            <p:spPr>
              <a:xfrm>
                <a:off x="3276600" y="2895600"/>
                <a:ext cx="2016129" cy="11965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000" b="1" i="1"/>
                          </m:ctrlPr>
                        </m:fPr>
                        <m:num>
                          <m:sSup>
                            <m:sSupPr>
                              <m:ctrlPr>
                                <a:rPr lang="en-US" sz="3000" b="1" i="1"/>
                              </m:ctrlPr>
                            </m:sSupPr>
                            <m:e>
                              <m:r>
                                <a:rPr lang="en-US" sz="3000" b="1" i="1"/>
                                <m:t>𝟐</m:t>
                              </m:r>
                            </m:e>
                            <m:sup>
                              <m:r>
                                <a:rPr lang="en-US" sz="3000" b="1" i="1"/>
                                <m:t>𝟐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3000" b="1" i="1"/>
                              </m:ctrlPr>
                            </m:sSupPr>
                            <m:e>
                              <m:r>
                                <a:rPr lang="en-US" sz="3000" b="1" i="1"/>
                                <m:t>𝒙</m:t>
                              </m:r>
                            </m:e>
                            <m:sup>
                              <m:r>
                                <a:rPr lang="en-US" sz="3000" b="1" i="1"/>
                                <m:t>𝟓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3000" b="1" i="1"/>
                              </m:ctrlPr>
                            </m:sSupPr>
                            <m:e>
                              <m:r>
                                <a:rPr lang="en-US" sz="3000" b="1" i="1"/>
                                <m:t>𝒚</m:t>
                              </m:r>
                            </m:e>
                            <m:sup>
                              <m:r>
                                <a:rPr lang="en-US" sz="3000" b="1" i="1"/>
                                <m:t>𝟑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3000" b="1" i="1"/>
                              </m:ctrlPr>
                            </m:sSupPr>
                            <m:e>
                              <m:r>
                                <a:rPr lang="en-US" sz="3000" b="1" i="1"/>
                                <m:t>𝟒</m:t>
                              </m:r>
                            </m:e>
                            <m:sup>
                              <m:r>
                                <a:rPr lang="en-US" sz="3000" b="1" i="1"/>
                                <m:t>𝟐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3000" b="1" i="1"/>
                              </m:ctrlPr>
                            </m:sSupPr>
                            <m:e>
                              <m:r>
                                <a:rPr lang="en-US" sz="3000" b="1" i="1"/>
                                <m:t>𝒙</m:t>
                              </m:r>
                            </m:e>
                            <m:sup>
                              <m:r>
                                <a:rPr lang="en-US" sz="3000" b="1" i="1"/>
                                <m:t>𝟐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3000" b="1" i="1"/>
                              </m:ctrlPr>
                            </m:sSupPr>
                            <m:e>
                              <m:r>
                                <a:rPr lang="en-US" sz="3000" b="1" i="1"/>
                                <m:t>𝒚</m:t>
                              </m:r>
                            </m:e>
                            <m:sup>
                              <m:r>
                                <a:rPr lang="en-US" sz="3000" b="1" i="1"/>
                                <m:t>𝟖</m:t>
                              </m:r>
                            </m:sup>
                          </m:sSup>
                          <m:r>
                            <a:rPr lang="en-US" sz="3000" b="1" i="1"/>
                            <m:t>·</m:t>
                          </m:r>
                          <m:r>
                            <a:rPr lang="en-US" sz="3000" b="1" i="1"/>
                            <m:t>𝟑</m:t>
                          </m:r>
                        </m:den>
                      </m:f>
                    </m:oMath>
                  </m:oMathPara>
                </a14:m>
                <a:endParaRPr lang="en-US" sz="3000" dirty="0"/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2895600"/>
                <a:ext cx="2016129" cy="119654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Oval 6"/>
          <p:cNvSpPr/>
          <p:nvPr/>
        </p:nvSpPr>
        <p:spPr>
          <a:xfrm>
            <a:off x="3573049" y="2895600"/>
            <a:ext cx="457200" cy="59827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614521" y="4579203"/>
            <a:ext cx="685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4</a:t>
            </a:r>
            <a:endParaRPr lang="en-US" sz="3000" b="1" dirty="0"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3352800" y="3493873"/>
            <a:ext cx="604621" cy="59827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724400" y="3493873"/>
            <a:ext cx="568329" cy="59827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3505200" y="5133201"/>
            <a:ext cx="19812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352800" y="5209401"/>
            <a:ext cx="60711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latin typeface="Cambria Math" pitchFamily="18" charset="0"/>
                <a:ea typeface="Cambria Math" pitchFamily="18" charset="0"/>
              </a:rPr>
              <a:t>16</a:t>
            </a:r>
            <a:endParaRPr lang="en-US" sz="3000" b="1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801649" y="5219932"/>
            <a:ext cx="5034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latin typeface="Cambria Math" pitchFamily="18" charset="0"/>
                <a:ea typeface="Cambria Math" pitchFamily="18" charset="0"/>
              </a:rPr>
              <a:t>·3</a:t>
            </a:r>
            <a:endParaRPr lang="en-US" sz="3000" b="1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466377" y="5227239"/>
            <a:ext cx="914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latin typeface="Cambria Math" pitchFamily="18" charset="0"/>
                <a:ea typeface="Cambria Math" pitchFamily="18" charset="0"/>
              </a:rPr>
              <a:t>48</a:t>
            </a:r>
            <a:endParaRPr lang="en-US" sz="3000" b="1" dirty="0">
              <a:latin typeface="Cambria Math" pitchFamily="18" charset="0"/>
              <a:ea typeface="Cambria Math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Rectangle 15"/>
              <p:cNvSpPr/>
              <p:nvPr/>
            </p:nvSpPr>
            <p:spPr>
              <a:xfrm>
                <a:off x="4053398" y="4579203"/>
                <a:ext cx="1090235" cy="5712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0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000" b="1" i="1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sz="3000" b="1" i="1">
                              <a:latin typeface="Cambria Math"/>
                            </a:rPr>
                            <m:t>𝟓</m:t>
                          </m:r>
                        </m:sup>
                      </m:sSup>
                      <m:sSup>
                        <m:sSupPr>
                          <m:ctrlPr>
                            <a:rPr lang="en-US" sz="3000" b="1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000" b="1" i="1">
                              <a:latin typeface="Cambria Math"/>
                            </a:rPr>
                            <m:t>𝒚</m:t>
                          </m:r>
                        </m:e>
                        <m:sup>
                          <m:r>
                            <a:rPr lang="en-US" sz="3000" b="1" i="1">
                              <a:latin typeface="Cambria Math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en-US" sz="3000" dirty="0"/>
              </a:p>
            </p:txBody>
          </p:sp>
        </mc:Choice>
        <mc:Fallback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3398" y="4579203"/>
                <a:ext cx="1090235" cy="57124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Rectangle 16"/>
              <p:cNvSpPr/>
              <p:nvPr/>
            </p:nvSpPr>
            <p:spPr>
              <a:xfrm>
                <a:off x="4176398" y="5245098"/>
                <a:ext cx="1090235" cy="56445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0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000" b="1" i="1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sz="30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  <m:sSup>
                        <m:sSupPr>
                          <m:ctrlPr>
                            <a:rPr lang="en-US" sz="3000" b="1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000" b="1" i="1">
                              <a:latin typeface="Cambria Math"/>
                            </a:rPr>
                            <m:t>𝒚</m:t>
                          </m:r>
                        </m:e>
                        <m:sup>
                          <m:r>
                            <a:rPr lang="en-US" sz="3000" b="1" i="1">
                              <a:latin typeface="Cambria Math"/>
                            </a:rPr>
                            <m:t>𝟖</m:t>
                          </m:r>
                        </m:sup>
                      </m:sSup>
                    </m:oMath>
                  </m:oMathPara>
                </a14:m>
                <a:endParaRPr lang="en-US" sz="3000" dirty="0"/>
              </a:p>
            </p:txBody>
          </p:sp>
        </mc:Choice>
        <mc:Fallback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6398" y="5245098"/>
                <a:ext cx="1090235" cy="56445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Connector 18"/>
          <p:cNvCxnSpPr/>
          <p:nvPr/>
        </p:nvCxnSpPr>
        <p:spPr>
          <a:xfrm flipV="1">
            <a:off x="3649249" y="4787646"/>
            <a:ext cx="304800" cy="27699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3692046" y="5441028"/>
            <a:ext cx="304800" cy="27699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278165" y="4617607"/>
            <a:ext cx="457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1</a:t>
            </a:r>
            <a:endParaRPr lang="en-US" sz="3000" b="1" dirty="0">
              <a:solidFill>
                <a:srgbClr val="FF0000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014075" y="5219932"/>
            <a:ext cx="72129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12</a:t>
            </a:r>
            <a:endParaRPr lang="en-US" sz="3000" b="1" dirty="0">
              <a:solidFill>
                <a:srgbClr val="FF0000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617733" y="6122313"/>
            <a:ext cx="15421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/>
              <a:t>NEXT STEP</a:t>
            </a:r>
            <a:endParaRPr lang="en-US" sz="2200" b="1" dirty="0"/>
          </a:p>
        </p:txBody>
      </p:sp>
      <p:sp>
        <p:nvSpPr>
          <p:cNvPr id="25" name="Action Button: Custom 24">
            <a:hlinkClick r:id="" action="ppaction://noaction" highlightClick="1"/>
          </p:cNvPr>
          <p:cNvSpPr/>
          <p:nvPr/>
        </p:nvSpPr>
        <p:spPr>
          <a:xfrm>
            <a:off x="3506765" y="6019800"/>
            <a:ext cx="1785964" cy="6858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526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2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4 0.00254 L -0.08941 0.2493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96" y="123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6000"/>
                            </p:stCondLst>
                            <p:childTnLst>
                              <p:par>
                                <p:cTn id="36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000"/>
                            </p:stCondLst>
                            <p:childTnLst>
                              <p:par>
                                <p:cTn id="39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000"/>
                            </p:stCondLst>
                            <p:childTnLst>
                              <p:par>
                                <p:cTn id="42" presetID="21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1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8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000"/>
                            </p:stCondLst>
                            <p:childTnLst>
                              <p:par>
                                <p:cTn id="5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9000"/>
                            </p:stCondLst>
                            <p:childTnLst>
                              <p:par>
                                <p:cTn id="6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1" animBg="1"/>
      <p:bldP spid="7" grpId="2" animBg="1"/>
      <p:bldP spid="7" grpId="3" animBg="1"/>
      <p:bldP spid="8" grpId="0"/>
      <p:bldP spid="9" grpId="0" animBg="1"/>
      <p:bldP spid="9" grpId="1" animBg="1"/>
      <p:bldP spid="9" grpId="2" animBg="1"/>
      <p:bldP spid="10" grpId="0" animBg="1"/>
      <p:bldP spid="10" grpId="1" animBg="1"/>
      <p:bldP spid="10" grpId="2" animBg="1"/>
      <p:bldP spid="13" grpId="0"/>
      <p:bldP spid="13" grpId="1"/>
      <p:bldP spid="14" grpId="0"/>
      <p:bldP spid="14" grpId="1"/>
      <p:bldP spid="15" grpId="0"/>
      <p:bldP spid="16" grpId="0"/>
      <p:bldP spid="17" grpId="0"/>
      <p:bldP spid="22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10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4. Multiply or divide each variable piece by correctly applying exponent rules.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447800"/>
            <a:ext cx="8686800" cy="23622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If two variables with the same base are </a:t>
            </a:r>
            <a:r>
              <a:rPr lang="en-US" b="1" i="1" u="sng" dirty="0" smtClean="0"/>
              <a:t>multiplying</a:t>
            </a:r>
            <a:r>
              <a:rPr lang="en-US" dirty="0" smtClean="0"/>
              <a:t> each other, you can </a:t>
            </a:r>
            <a:r>
              <a:rPr lang="en-US" b="1" i="1" u="sng" dirty="0" smtClean="0"/>
              <a:t>add</a:t>
            </a:r>
            <a:r>
              <a:rPr lang="en-US" b="1" dirty="0" smtClean="0"/>
              <a:t> </a:t>
            </a:r>
            <a:r>
              <a:rPr lang="en-US" dirty="0" smtClean="0"/>
              <a:t>the exponents.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If two variables with the same base are </a:t>
            </a:r>
            <a:r>
              <a:rPr lang="en-US" b="1" i="1" u="sng" dirty="0" smtClean="0"/>
              <a:t>dividing</a:t>
            </a:r>
            <a:r>
              <a:rPr lang="en-US" dirty="0" smtClean="0"/>
              <a:t> each other, you can </a:t>
            </a:r>
            <a:r>
              <a:rPr lang="en-US" b="1" i="1" u="sng" dirty="0" smtClean="0"/>
              <a:t>subtract</a:t>
            </a:r>
            <a:r>
              <a:rPr lang="en-US" dirty="0" smtClean="0"/>
              <a:t> the exponents.</a:t>
            </a:r>
            <a:endParaRPr lang="en-US" dirty="0"/>
          </a:p>
        </p:txBody>
      </p:sp>
      <p:sp>
        <p:nvSpPr>
          <p:cNvPr id="4" name="Action Button: Home 3">
            <a:hlinkClick r:id="rId2" action="ppaction://hlinksldjump" highlightClick="1"/>
          </p:cNvPr>
          <p:cNvSpPr/>
          <p:nvPr/>
        </p:nvSpPr>
        <p:spPr>
          <a:xfrm>
            <a:off x="258501" y="5486400"/>
            <a:ext cx="990600" cy="1066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ction Button: Back or Previous 4">
            <a:hlinkClick r:id="" action="ppaction://hlinkshowjump?jump=lastslideviewed" highlightClick="1"/>
          </p:cNvPr>
          <p:cNvSpPr/>
          <p:nvPr/>
        </p:nvSpPr>
        <p:spPr>
          <a:xfrm>
            <a:off x="8001000" y="5410200"/>
            <a:ext cx="961663" cy="1219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/>
              <p:cNvSpPr/>
              <p:nvPr/>
            </p:nvSpPr>
            <p:spPr>
              <a:xfrm>
                <a:off x="3717099" y="3810000"/>
                <a:ext cx="1551900" cy="11163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000" b="1" i="1"/>
                          </m:ctrlPr>
                        </m:fPr>
                        <m:num>
                          <m:sSup>
                            <m:sSupPr>
                              <m:ctrlPr>
                                <a:rPr lang="en-US" sz="3000" b="1" i="1"/>
                              </m:ctrlPr>
                            </m:sSupPr>
                            <m:e>
                              <m:r>
                                <a:rPr lang="en-US" sz="3000" b="1" i="1"/>
                                <m:t>𝒙</m:t>
                              </m:r>
                            </m:e>
                            <m:sup>
                              <m:r>
                                <a:rPr lang="en-US" sz="3000" b="1" i="1"/>
                                <m:t>𝟓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3000" b="1" i="1"/>
                              </m:ctrlPr>
                            </m:sSupPr>
                            <m:e>
                              <m:r>
                                <a:rPr lang="en-US" sz="3000" b="1" i="1"/>
                                <m:t>𝒚</m:t>
                              </m:r>
                            </m:e>
                            <m:sup>
                              <m:r>
                                <a:rPr lang="en-US" sz="3000" b="1" i="1"/>
                                <m:t>𝟑</m:t>
                              </m:r>
                            </m:sup>
                          </m:sSup>
                        </m:num>
                        <m:den>
                          <m:r>
                            <a:rPr lang="en-US" sz="3000" b="1" i="1"/>
                            <m:t>𝟏𝟐</m:t>
                          </m:r>
                          <m:sSup>
                            <m:sSupPr>
                              <m:ctrlPr>
                                <a:rPr lang="en-US" sz="3000" b="1" i="1"/>
                              </m:ctrlPr>
                            </m:sSupPr>
                            <m:e>
                              <m:r>
                                <a:rPr lang="en-US" sz="3000" b="1" i="1"/>
                                <m:t>𝒙</m:t>
                              </m:r>
                            </m:e>
                            <m:sup>
                              <m:r>
                                <a:rPr lang="en-US" sz="3000" b="1" i="1"/>
                                <m:t>𝟐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3000" b="1" i="1"/>
                              </m:ctrlPr>
                            </m:sSupPr>
                            <m:e>
                              <m:r>
                                <a:rPr lang="en-US" sz="3000" b="1" i="1"/>
                                <m:t>𝒚</m:t>
                              </m:r>
                            </m:e>
                            <m:sup>
                              <m:r>
                                <a:rPr lang="en-US" sz="3000" b="1" i="1"/>
                                <m:t>𝟖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3000" dirty="0"/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7099" y="3810000"/>
                <a:ext cx="1551900" cy="111639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Connector 7"/>
          <p:cNvCxnSpPr/>
          <p:nvPr/>
        </p:nvCxnSpPr>
        <p:spPr>
          <a:xfrm>
            <a:off x="3717099" y="5562600"/>
            <a:ext cx="15519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8"/>
              <p:cNvSpPr/>
              <p:nvPr/>
            </p:nvSpPr>
            <p:spPr>
              <a:xfrm>
                <a:off x="3581400" y="5562600"/>
                <a:ext cx="732893" cy="5539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1" i="1" smtClean="0">
                          <a:latin typeface="Cambria Math"/>
                        </a:rPr>
                        <m:t>𝟏𝟐</m:t>
                      </m:r>
                    </m:oMath>
                  </m:oMathPara>
                </a14:m>
                <a:endParaRPr lang="en-US" sz="3000" dirty="0"/>
              </a:p>
            </p:txBody>
          </p:sp>
        </mc:Choice>
        <mc:Fallback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0" y="5562600"/>
                <a:ext cx="732893" cy="55399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4009493" y="5026347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i="1" dirty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x</a:t>
            </a:r>
            <a:r>
              <a:rPr lang="en-US" sz="3000" b="1" dirty="0" smtClean="0">
                <a:latin typeface="Cambria Math" pitchFamily="18" charset="0"/>
                <a:ea typeface="Cambria Math" pitchFamily="18" charset="0"/>
              </a:rPr>
              <a:t>³</a:t>
            </a:r>
            <a:endParaRPr lang="en-US" sz="3000" b="1" i="1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188249" y="5512496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i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²</a:t>
            </a:r>
            <a:endParaRPr lang="en-US" sz="30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770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348</TotalTime>
  <Words>294</Words>
  <Application>Microsoft Office PowerPoint</Application>
  <PresentationFormat>On-screen Show (4:3)</PresentationFormat>
  <Paragraphs>51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Equity</vt:lpstr>
      <vt:lpstr>CHAPTER 8</vt:lpstr>
      <vt:lpstr>1.  Are there any parentheses?</vt:lpstr>
      <vt:lpstr>Get rid of parenthesis by raising each piece to the power</vt:lpstr>
      <vt:lpstr>Are there any negative exponents?</vt:lpstr>
      <vt:lpstr>2.  Make any negative exponents positive.</vt:lpstr>
      <vt:lpstr>3.  Simplify numbers by multiplying or reducing.</vt:lpstr>
      <vt:lpstr>4. Multiply or divide each variable piece by correctly applying exponent rules.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8</dc:title>
  <dc:creator>Erin Kearney</dc:creator>
  <cp:lastModifiedBy>Erin Kearney</cp:lastModifiedBy>
  <cp:revision>15</cp:revision>
  <dcterms:created xsi:type="dcterms:W3CDTF">2014-04-11T11:06:47Z</dcterms:created>
  <dcterms:modified xsi:type="dcterms:W3CDTF">2014-04-11T16:55:23Z</dcterms:modified>
</cp:coreProperties>
</file>