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A511D-DD11-473F-A4DD-D51AEABD6697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5E664-2870-445D-AF26-63E608D129B5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A511D-DD11-473F-A4DD-D51AEABD6697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5E664-2870-445D-AF26-63E608D129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A511D-DD11-473F-A4DD-D51AEABD6697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5E664-2870-445D-AF26-63E608D129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A511D-DD11-473F-A4DD-D51AEABD6697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5E664-2870-445D-AF26-63E608D129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A511D-DD11-473F-A4DD-D51AEABD6697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5E664-2870-445D-AF26-63E608D129B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A511D-DD11-473F-A4DD-D51AEABD6697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5E664-2870-445D-AF26-63E608D129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A511D-DD11-473F-A4DD-D51AEABD6697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5E664-2870-445D-AF26-63E608D129B5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A511D-DD11-473F-A4DD-D51AEABD6697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5E664-2870-445D-AF26-63E608D129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A511D-DD11-473F-A4DD-D51AEABD6697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5E664-2870-445D-AF26-63E608D129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A511D-DD11-473F-A4DD-D51AEABD6697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5E664-2870-445D-AF26-63E608D129B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A511D-DD11-473F-A4DD-D51AEABD6697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5E664-2870-445D-AF26-63E608D129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8EA511D-DD11-473F-A4DD-D51AEABD6697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8A15E664-2870-445D-AF26-63E608D129B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slide" Target="slide9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10" Type="http://schemas.openxmlformats.org/officeDocument/2006/relationships/slide" Target="slide2.xml"/><Relationship Id="rId4" Type="http://schemas.openxmlformats.org/officeDocument/2006/relationships/image" Target="../media/image36.png"/><Relationship Id="rId9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7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png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3" Type="http://schemas.openxmlformats.org/officeDocument/2006/relationships/image" Target="../media/image48.png"/><Relationship Id="rId7" Type="http://schemas.openxmlformats.org/officeDocument/2006/relationships/image" Target="../media/image5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4" Type="http://schemas.openxmlformats.org/officeDocument/2006/relationships/image" Target="../media/image4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84375"/>
          </a:xfrm>
        </p:spPr>
        <p:txBody>
          <a:bodyPr>
            <a:noAutofit/>
          </a:bodyPr>
          <a:lstStyle/>
          <a:p>
            <a:r>
              <a:rPr lang="en-US" sz="4500" b="1" dirty="0" smtClean="0"/>
              <a:t>Operations </a:t>
            </a:r>
            <a:br>
              <a:rPr lang="en-US" sz="4500" b="1" dirty="0" smtClean="0"/>
            </a:br>
            <a:r>
              <a:rPr lang="en-US" sz="4500" b="1" dirty="0" smtClean="0"/>
              <a:t>with </a:t>
            </a:r>
            <a:br>
              <a:rPr lang="en-US" sz="4500" b="1" dirty="0" smtClean="0"/>
            </a:br>
            <a:r>
              <a:rPr lang="en-US" sz="4500" b="1" dirty="0" smtClean="0"/>
              <a:t>Fractions</a:t>
            </a:r>
            <a:endParaRPr lang="en-US" sz="4500" b="1" dirty="0"/>
          </a:p>
        </p:txBody>
      </p:sp>
    </p:spTree>
    <p:extLst>
      <p:ext uri="{BB962C8B-B14F-4D97-AF65-F5344CB8AC3E}">
        <p14:creationId xmlns:p14="http://schemas.microsoft.com/office/powerpoint/2010/main" val="3216526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/>
          <p:cNvSpPr txBox="1">
            <a:spLocks/>
          </p:cNvSpPr>
          <p:nvPr/>
        </p:nvSpPr>
        <p:spPr>
          <a:xfrm>
            <a:off x="5486400" y="2011362"/>
            <a:ext cx="2286000" cy="1036638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txBody>
          <a:bodyPr vert="horz">
            <a:normAutofit lnSpcReduction="10000"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"/>
              <a:defRPr kumimoji="0"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"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"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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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2"/>
              <a:buNone/>
            </a:pPr>
            <a:r>
              <a:rPr lang="en-US" b="1" dirty="0" smtClean="0">
                <a:solidFill>
                  <a:schemeClr val="tx1"/>
                </a:solidFill>
              </a:rPr>
              <a:t>Mixed to Improper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Fractions…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9295" y="3429000"/>
            <a:ext cx="3657600" cy="1036638"/>
          </a:xfrm>
          <a:solidFill>
            <a:srgbClr val="00B0F0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smtClean="0">
                <a:solidFill>
                  <a:schemeClr val="tx1"/>
                </a:solidFill>
              </a:rPr>
              <a:t>Adding/Subtracting </a:t>
            </a:r>
          </a:p>
          <a:p>
            <a:pPr marL="0" indent="0" algn="ctr">
              <a:buNone/>
            </a:pPr>
            <a:r>
              <a:rPr lang="en-US" b="1" dirty="0" smtClean="0">
                <a:solidFill>
                  <a:schemeClr val="tx1"/>
                </a:solidFill>
              </a:rPr>
              <a:t>Fractions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14400" y="1981200"/>
            <a:ext cx="2286000" cy="1036638"/>
          </a:xfrm>
          <a:prstGeom prst="rect">
            <a:avLst/>
          </a:prstGeom>
          <a:solidFill>
            <a:srgbClr val="92D050"/>
          </a:solidFill>
          <a:ln w="38100">
            <a:solidFill>
              <a:schemeClr val="tx1"/>
            </a:solidFill>
          </a:ln>
        </p:spPr>
        <p:txBody>
          <a:bodyPr vert="horz">
            <a:normAutofit fontScale="92500" lnSpcReduction="10000"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"/>
              <a:defRPr kumimoji="0"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"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"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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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2"/>
              <a:buNone/>
            </a:pPr>
            <a:r>
              <a:rPr lang="en-US" b="1" dirty="0" smtClean="0">
                <a:solidFill>
                  <a:schemeClr val="tx1"/>
                </a:solidFill>
              </a:rPr>
              <a:t>Multiplying</a:t>
            </a:r>
            <a:r>
              <a:rPr lang="en-US" b="1" dirty="0" smtClean="0"/>
              <a:t> </a:t>
            </a:r>
          </a:p>
          <a:p>
            <a:pPr marL="0" indent="0" algn="ctr">
              <a:buFont typeface="Wingdings 2"/>
              <a:buNone/>
            </a:pPr>
            <a:r>
              <a:rPr lang="en-US" b="1" dirty="0" smtClean="0">
                <a:solidFill>
                  <a:schemeClr val="tx1"/>
                </a:solidFill>
              </a:rPr>
              <a:t>Fractions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334000" y="4800600"/>
            <a:ext cx="2362200" cy="1036638"/>
          </a:xfrm>
          <a:prstGeom prst="rect">
            <a:avLst/>
          </a:prstGeom>
          <a:solidFill>
            <a:srgbClr val="BC34A9"/>
          </a:solidFill>
          <a:ln w="38100">
            <a:solidFill>
              <a:schemeClr val="tx1"/>
            </a:solidFill>
          </a:ln>
        </p:spPr>
        <p:txBody>
          <a:bodyPr vert="horz">
            <a:normAutofit fontScale="92500" lnSpcReduction="10000"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"/>
              <a:defRPr kumimoji="0"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"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"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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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2"/>
              <a:buNone/>
            </a:pPr>
            <a:r>
              <a:rPr lang="en-US" b="1" dirty="0" smtClean="0">
                <a:solidFill>
                  <a:schemeClr val="tx1"/>
                </a:solidFill>
              </a:rPr>
              <a:t>Dividing</a:t>
            </a:r>
          </a:p>
          <a:p>
            <a:pPr marL="0" indent="0" algn="ctr">
              <a:buFont typeface="Wingdings 2"/>
              <a:buNone/>
            </a:pPr>
            <a:r>
              <a:rPr lang="en-US" b="1" dirty="0" smtClean="0">
                <a:solidFill>
                  <a:schemeClr val="tx1"/>
                </a:solidFill>
              </a:rPr>
              <a:t>Fractions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Action Button: Home 5">
            <a:hlinkClick r:id="rId2" action="ppaction://hlinksldjump" highlightClick="1"/>
          </p:cNvPr>
          <p:cNvSpPr/>
          <p:nvPr/>
        </p:nvSpPr>
        <p:spPr>
          <a:xfrm>
            <a:off x="76200" y="5638800"/>
            <a:ext cx="1123950" cy="11430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ction Button: Back or Previous 6">
            <a:hlinkClick r:id="" action="ppaction://hlinkshowjump?jump=lastslideviewed" highlightClick="1"/>
          </p:cNvPr>
          <p:cNvSpPr/>
          <p:nvPr/>
        </p:nvSpPr>
        <p:spPr>
          <a:xfrm>
            <a:off x="7924801" y="5638800"/>
            <a:ext cx="984744" cy="1143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ction Button: Custom 8">
            <a:hlinkClick r:id="rId3" action="ppaction://hlinksldjump" highlightClick="1"/>
          </p:cNvPr>
          <p:cNvSpPr/>
          <p:nvPr/>
        </p:nvSpPr>
        <p:spPr>
          <a:xfrm>
            <a:off x="2343150" y="3429000"/>
            <a:ext cx="3695700" cy="10668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ction Button: Custom 9">
            <a:hlinkClick r:id="rId4" action="ppaction://hlinksldjump" highlightClick="1"/>
          </p:cNvPr>
          <p:cNvSpPr/>
          <p:nvPr/>
        </p:nvSpPr>
        <p:spPr>
          <a:xfrm>
            <a:off x="914400" y="1981200"/>
            <a:ext cx="2286000" cy="10668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ction Button: Custom 10">
            <a:hlinkClick r:id="rId5" action="ppaction://hlinksldjump" highlightClick="1"/>
          </p:cNvPr>
          <p:cNvSpPr/>
          <p:nvPr/>
        </p:nvSpPr>
        <p:spPr>
          <a:xfrm>
            <a:off x="5334000" y="4763002"/>
            <a:ext cx="2362200" cy="10668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ction Button: Custom 11">
            <a:hlinkClick r:id="rId6" action="ppaction://hlinksldjump" highlightClick="1"/>
          </p:cNvPr>
          <p:cNvSpPr/>
          <p:nvPr/>
        </p:nvSpPr>
        <p:spPr>
          <a:xfrm>
            <a:off x="5486400" y="1981200"/>
            <a:ext cx="2286000" cy="10668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1447800" y="4740478"/>
            <a:ext cx="2286000" cy="1036638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txBody>
          <a:bodyPr vert="horz">
            <a:normAutofit lnSpcReduction="10000"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"/>
              <a:defRPr kumimoji="0"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"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"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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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2"/>
              <a:buNone/>
            </a:pPr>
            <a:r>
              <a:rPr lang="en-US" b="1" dirty="0" smtClean="0">
                <a:solidFill>
                  <a:schemeClr val="tx1"/>
                </a:solidFill>
              </a:rPr>
              <a:t>Improper to Mixed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4" name="Action Button: Custom 13">
            <a:hlinkClick r:id="rId7" action="ppaction://hlinksldjump" highlightClick="1"/>
          </p:cNvPr>
          <p:cNvSpPr/>
          <p:nvPr/>
        </p:nvSpPr>
        <p:spPr>
          <a:xfrm>
            <a:off x="1447800" y="4725397"/>
            <a:ext cx="2286000" cy="10668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728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Adding and subtracting fractions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371600"/>
            <a:ext cx="6629400" cy="5794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Do you have a common denominator?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133599" y="3064701"/>
            <a:ext cx="1607127" cy="861774"/>
          </a:xfrm>
          <a:prstGeom prst="rect">
            <a:avLst/>
          </a:prstGeom>
          <a:solidFill>
            <a:srgbClr val="92D05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5000" b="1" dirty="0" smtClean="0"/>
              <a:t>YES</a:t>
            </a:r>
            <a:endParaRPr lang="en-US" sz="5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334000" y="3048000"/>
            <a:ext cx="1143000" cy="861774"/>
          </a:xfrm>
          <a:prstGeom prst="rect">
            <a:avLst/>
          </a:prstGeom>
          <a:solidFill>
            <a:srgbClr val="C0000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5000" b="1" dirty="0" smtClean="0"/>
              <a:t>NO</a:t>
            </a:r>
            <a:endParaRPr lang="en-US" sz="5000" b="1" dirty="0"/>
          </a:p>
        </p:txBody>
      </p:sp>
      <p:sp>
        <p:nvSpPr>
          <p:cNvPr id="6" name="Action Button: Custom 5">
            <a:hlinkClick r:id="rId2" action="ppaction://hlinksldjump" highlightClick="1"/>
          </p:cNvPr>
          <p:cNvSpPr/>
          <p:nvPr/>
        </p:nvSpPr>
        <p:spPr>
          <a:xfrm>
            <a:off x="5334000" y="3064701"/>
            <a:ext cx="1143000" cy="845073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ction Button: Custom 6">
            <a:hlinkClick r:id="rId3" action="ppaction://hlinksldjump" highlightClick="1"/>
          </p:cNvPr>
          <p:cNvSpPr/>
          <p:nvPr/>
        </p:nvSpPr>
        <p:spPr>
          <a:xfrm>
            <a:off x="2140527" y="3073051"/>
            <a:ext cx="1600200" cy="845073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ction Button: Back or Previous 8">
            <a:hlinkClick r:id="" action="ppaction://hlinkshowjump?jump=lastslideviewed" highlightClick="1"/>
          </p:cNvPr>
          <p:cNvSpPr/>
          <p:nvPr/>
        </p:nvSpPr>
        <p:spPr>
          <a:xfrm>
            <a:off x="8131215" y="5638800"/>
            <a:ext cx="990601" cy="1143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ction Button: Home 9">
            <a:hlinkClick r:id="rId4" action="ppaction://hlinksldjump" highlightClick="1"/>
          </p:cNvPr>
          <p:cNvSpPr/>
          <p:nvPr/>
        </p:nvSpPr>
        <p:spPr>
          <a:xfrm>
            <a:off x="76200" y="5638800"/>
            <a:ext cx="1123950" cy="11430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655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Find a common denominator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164623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Find the lowest common denominator by finding the lowest number you can change each denominator into by </a:t>
            </a:r>
            <a:r>
              <a:rPr lang="en-US" b="1" i="1" u="sng" dirty="0" smtClean="0"/>
              <a:t>multiplication</a:t>
            </a:r>
            <a:r>
              <a:rPr lang="en-US" dirty="0" smtClean="0"/>
              <a:t>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524000" y="4179900"/>
                <a:ext cx="2057400" cy="8150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500" i="1" smtClean="0">
                              <a:latin typeface="Cambria Math"/>
                              <a:ea typeface="Cambria Math" pitchFamily="18" charset="0"/>
                            </a:rPr>
                          </m:ctrlPr>
                        </m:fPr>
                        <m:num>
                          <m:r>
                            <a:rPr lang="en-US" sz="2500" b="0" i="1" smtClean="0">
                              <a:latin typeface="Cambria Math"/>
                              <a:ea typeface="Cambria Math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500" b="0" i="1" smtClean="0">
                              <a:latin typeface="Cambria Math"/>
                              <a:ea typeface="Cambria Math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500" b="0" i="1" smtClean="0">
                          <a:latin typeface="Cambria Math"/>
                          <a:ea typeface="Cambria Math" pitchFamily="18" charset="0"/>
                        </a:rPr>
                        <m:t>       +   </m:t>
                      </m:r>
                      <m:f>
                        <m:fPr>
                          <m:ctrlPr>
                            <a:rPr lang="en-US" sz="2500" b="0" i="1" smtClean="0">
                              <a:latin typeface="Cambria Math"/>
                              <a:ea typeface="Cambria Math" pitchFamily="18" charset="0"/>
                            </a:rPr>
                          </m:ctrlPr>
                        </m:fPr>
                        <m:num>
                          <m:r>
                            <a:rPr lang="en-US" sz="2500" b="0" i="1" smtClean="0">
                              <a:latin typeface="Cambria Math"/>
                              <a:ea typeface="Cambria Math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500" b="0" i="1" smtClean="0">
                              <a:latin typeface="Cambria Math"/>
                              <a:ea typeface="Cambria Math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2500" dirty="0">
                  <a:latin typeface="Cambria Math" pitchFamily="18" charset="0"/>
                  <a:ea typeface="Cambria Math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0" y="4179900"/>
                <a:ext cx="2057400" cy="81509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533400" y="3761601"/>
            <a:ext cx="914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/>
              <a:t>Ex:</a:t>
            </a:r>
            <a:endParaRPr lang="en-US" sz="3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562600" y="3625902"/>
            <a:ext cx="914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/>
              <a:t>Ex:</a:t>
            </a:r>
            <a:endParaRPr lang="en-US" sz="3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019800" y="3908051"/>
                <a:ext cx="2819400" cy="8150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5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5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5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sz="2500" b="0" i="1" smtClean="0">
                          <a:latin typeface="Cambria Math"/>
                        </a:rPr>
                        <m:t>       +    </m:t>
                      </m:r>
                      <m:f>
                        <m:fPr>
                          <m:ctrlPr>
                            <a:rPr lang="en-US" sz="25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500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US" sz="2500" b="0" i="1" smtClean="0">
                              <a:latin typeface="Cambria Math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sz="25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9800" y="3908051"/>
                <a:ext cx="2819400" cy="81509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697277" y="4179899"/>
                <a:ext cx="1066800" cy="8125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5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5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·3</m:t>
                          </m:r>
                        </m:num>
                        <m:den>
                          <m:r>
                            <a:rPr lang="en-US" sz="25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·3</m:t>
                          </m:r>
                        </m:den>
                      </m:f>
                    </m:oMath>
                  </m:oMathPara>
                </a14:m>
                <a:endParaRPr lang="en-US" sz="25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7277" y="4179899"/>
                <a:ext cx="1066800" cy="81259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Group 10"/>
          <p:cNvGrpSpPr/>
          <p:nvPr/>
        </p:nvGrpSpPr>
        <p:grpSpPr>
          <a:xfrm>
            <a:off x="6553200" y="3908051"/>
            <a:ext cx="2438400" cy="830545"/>
            <a:chOff x="6553200" y="3908051"/>
            <a:chExt cx="2438400" cy="83054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6553200" y="3908051"/>
                  <a:ext cx="1066800" cy="82291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250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5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·5</m:t>
                            </m:r>
                          </m:num>
                          <m:den>
                            <m:r>
                              <a:rPr lang="en-US" sz="25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·5</m:t>
                            </m:r>
                          </m:den>
                        </m:f>
                      </m:oMath>
                    </m:oMathPara>
                  </a14:m>
                  <a:endParaRPr lang="en-US" sz="2500" dirty="0"/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53200" y="3908051"/>
                  <a:ext cx="1066800" cy="822918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7924800" y="3926001"/>
                  <a:ext cx="1066800" cy="81259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250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5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·3</m:t>
                            </m:r>
                          </m:num>
                          <m:den>
                            <m:r>
                              <a:rPr lang="en-US" sz="25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·3</m:t>
                            </m:r>
                          </m:den>
                        </m:f>
                      </m:oMath>
                    </m:oMathPara>
                  </a14:m>
                  <a:endParaRPr lang="en-US" sz="2500" dirty="0"/>
                </a:p>
              </p:txBody>
            </p:sp>
          </mc:Choice>
          <mc:Fallback xmlns=""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24800" y="3926001"/>
                  <a:ext cx="1066800" cy="812595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844458" y="5231252"/>
                <a:ext cx="1828800" cy="8150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5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500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n-US" sz="25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  <m:r>
                        <a:rPr lang="en-US" sz="25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5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5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5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25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4458" y="5231252"/>
                <a:ext cx="1828800" cy="81509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019800" y="4987867"/>
                <a:ext cx="2971800" cy="8457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5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500" b="0" i="1" smtClean="0"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en-US" sz="2500" b="0" i="1" smtClean="0">
                              <a:latin typeface="Cambria Math"/>
                            </a:rPr>
                            <m:t>15</m:t>
                          </m:r>
                        </m:den>
                      </m:f>
                      <m:r>
                        <a:rPr lang="en-US" sz="25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5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500" b="0" i="1" smtClean="0">
                              <a:latin typeface="Cambria Math"/>
                            </a:rPr>
                            <m:t>6</m:t>
                          </m:r>
                        </m:num>
                        <m:den>
                          <m:r>
                            <a:rPr lang="en-US" sz="2500" b="0" i="1" smtClean="0">
                              <a:latin typeface="Cambria Math"/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lang="en-US" sz="25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9800" y="4987867"/>
                <a:ext cx="2971800" cy="84574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4114800" y="5833611"/>
            <a:ext cx="1066800" cy="861774"/>
          </a:xfrm>
          <a:prstGeom prst="rect">
            <a:avLst/>
          </a:prstGeom>
          <a:solidFill>
            <a:srgbClr val="92D05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 smtClean="0"/>
              <a:t>NEXT STEP</a:t>
            </a:r>
            <a:endParaRPr lang="en-US" sz="2500" b="1" dirty="0"/>
          </a:p>
        </p:txBody>
      </p:sp>
      <p:sp>
        <p:nvSpPr>
          <p:cNvPr id="15" name="Action Button: Custom 14">
            <a:hlinkClick r:id="rId9" action="ppaction://hlinksldjump" highlightClick="1"/>
          </p:cNvPr>
          <p:cNvSpPr/>
          <p:nvPr/>
        </p:nvSpPr>
        <p:spPr>
          <a:xfrm>
            <a:off x="4114800" y="5833611"/>
            <a:ext cx="1066800" cy="86177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ction Button: Back or Previous 16">
            <a:hlinkClick r:id="" action="ppaction://hlinkshowjump?jump=lastslideviewed" highlightClick="1"/>
          </p:cNvPr>
          <p:cNvSpPr/>
          <p:nvPr/>
        </p:nvSpPr>
        <p:spPr>
          <a:xfrm>
            <a:off x="8131215" y="5638800"/>
            <a:ext cx="990601" cy="1143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ction Button: Home 17">
            <a:hlinkClick r:id="rId10" action="ppaction://hlinksldjump" highlightClick="1"/>
          </p:cNvPr>
          <p:cNvSpPr/>
          <p:nvPr/>
        </p:nvSpPr>
        <p:spPr>
          <a:xfrm>
            <a:off x="76200" y="5638800"/>
            <a:ext cx="1123950" cy="11430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334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Adding and subtracting fractions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3"/>
            <a:ext cx="8153400" cy="1341438"/>
          </a:xfrm>
        </p:spPr>
        <p:txBody>
          <a:bodyPr/>
          <a:lstStyle/>
          <a:p>
            <a:pPr marL="514350" indent="-514350">
              <a:buAutoNum type="arabicParenR"/>
            </a:pPr>
            <a:r>
              <a:rPr lang="en-US" dirty="0" smtClean="0"/>
              <a:t>Add (or subtract) the numerators</a:t>
            </a:r>
          </a:p>
          <a:p>
            <a:pPr marL="514350" indent="-514350">
              <a:buAutoNum type="arabicParenR"/>
            </a:pPr>
            <a:r>
              <a:rPr lang="en-US" dirty="0" smtClean="0"/>
              <a:t>Keep the denominator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057400" y="3048000"/>
                <a:ext cx="2057400" cy="8150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5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500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n-US" sz="25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  <m:r>
                        <a:rPr lang="en-US" sz="25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5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5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5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  <m:r>
                        <a:rPr lang="en-US" sz="25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5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500" b="0" i="1" smtClean="0">
                              <a:latin typeface="Cambria Math"/>
                            </a:rPr>
                            <m:t>4</m:t>
                          </m:r>
                        </m:num>
                        <m:den>
                          <m:r>
                            <a:rPr lang="en-US" sz="25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25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7400" y="3048000"/>
                <a:ext cx="2057400" cy="81509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/>
          <p:cNvSpPr/>
          <p:nvPr/>
        </p:nvSpPr>
        <p:spPr>
          <a:xfrm>
            <a:off x="376594" y="4705240"/>
            <a:ext cx="381649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500" dirty="0" smtClean="0">
                <a:solidFill>
                  <a:schemeClr val="accent1">
                    <a:lumMod val="75000"/>
                  </a:schemeClr>
                </a:solidFill>
              </a:rPr>
              <a:t>3) 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200" dirty="0" smtClean="0"/>
              <a:t>Reduce if possible</a:t>
            </a:r>
            <a:endParaRPr lang="en-US" sz="3200" dirty="0"/>
          </a:p>
        </p:txBody>
      </p:sp>
      <p:grpSp>
        <p:nvGrpSpPr>
          <p:cNvPr id="17" name="Group 16"/>
          <p:cNvGrpSpPr/>
          <p:nvPr/>
        </p:nvGrpSpPr>
        <p:grpSpPr>
          <a:xfrm>
            <a:off x="3886200" y="3062614"/>
            <a:ext cx="762000" cy="869987"/>
            <a:chOff x="3886200" y="3062614"/>
            <a:chExt cx="762000" cy="869987"/>
          </a:xfrm>
        </p:grpSpPr>
        <p:sp>
          <p:nvSpPr>
            <p:cNvPr id="15" name="TextBox 14"/>
            <p:cNvSpPr txBox="1"/>
            <p:nvPr/>
          </p:nvSpPr>
          <p:spPr>
            <a:xfrm>
              <a:off x="3886200" y="3455547"/>
              <a:ext cx="762000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500" dirty="0" smtClean="0">
                  <a:solidFill>
                    <a:srgbClr val="FF0000"/>
                  </a:solidFill>
                </a:rPr>
                <a:t>÷ </a:t>
              </a:r>
              <a:r>
                <a:rPr lang="en-US" sz="2000" dirty="0" smtClean="0">
                  <a:solidFill>
                    <a:srgbClr val="FF0000"/>
                  </a:solidFill>
                </a:rPr>
                <a:t>2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886200" y="3062614"/>
              <a:ext cx="762000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500" dirty="0" smtClean="0">
                  <a:solidFill>
                    <a:srgbClr val="FF0000"/>
                  </a:solidFill>
                </a:rPr>
                <a:t>÷</a:t>
              </a:r>
              <a:r>
                <a:rPr lang="en-US" sz="2000" dirty="0" smtClean="0">
                  <a:solidFill>
                    <a:srgbClr val="FF0000"/>
                  </a:solidFill>
                </a:rPr>
                <a:t> 2</a:t>
              </a:r>
              <a:endParaRPr lang="en-US" sz="2500" dirty="0">
                <a:solidFill>
                  <a:srgbClr val="FF0000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280770" y="3062614"/>
                <a:ext cx="762000" cy="8125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5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5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5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US" sz="25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25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0770" y="3062614"/>
                <a:ext cx="762000" cy="81259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Action Button: Back or Previous 19">
            <a:hlinkClick r:id="" action="ppaction://hlinkshowjump?jump=lastslideviewed" highlightClick="1"/>
          </p:cNvPr>
          <p:cNvSpPr/>
          <p:nvPr/>
        </p:nvSpPr>
        <p:spPr>
          <a:xfrm>
            <a:off x="8131215" y="5638800"/>
            <a:ext cx="990601" cy="1143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ction Button: Home 11">
            <a:hlinkClick r:id="rId4" action="ppaction://hlinksldjump" highlightClick="1"/>
          </p:cNvPr>
          <p:cNvSpPr/>
          <p:nvPr/>
        </p:nvSpPr>
        <p:spPr>
          <a:xfrm>
            <a:off x="76200" y="5638800"/>
            <a:ext cx="1123950" cy="11430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407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Multiply fractions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54163"/>
            <a:ext cx="8915400" cy="5032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500" dirty="0" smtClean="0"/>
              <a:t>1)  Change any mixed numbers to improper fractions.</a:t>
            </a:r>
            <a:endParaRPr lang="en-US" sz="2500" dirty="0"/>
          </a:p>
        </p:txBody>
      </p:sp>
      <p:sp>
        <p:nvSpPr>
          <p:cNvPr id="5" name="Action Button: Back or Previous 4">
            <a:hlinkClick r:id="" action="ppaction://hlinkshowjump?jump=lastslideviewed" highlightClick="1"/>
          </p:cNvPr>
          <p:cNvSpPr/>
          <p:nvPr/>
        </p:nvSpPr>
        <p:spPr>
          <a:xfrm>
            <a:off x="8131215" y="5638800"/>
            <a:ext cx="990601" cy="1143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276611" y="2285999"/>
                <a:ext cx="1447800" cy="8150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500" b="0" i="1" smtClean="0">
                          <a:solidFill>
                            <a:schemeClr val="tx2"/>
                          </a:solidFill>
                          <a:latin typeface="Cambria Math"/>
                        </a:rPr>
                        <m:t>4</m:t>
                      </m:r>
                      <m:f>
                        <m:fPr>
                          <m:ctrlPr>
                            <a:rPr lang="en-US" sz="25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5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5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sz="2500" b="0" i="1" smtClean="0">
                          <a:solidFill>
                            <a:schemeClr val="tx2"/>
                          </a:solidFill>
                          <a:latin typeface="Cambria Math"/>
                        </a:rPr>
                        <m:t>·</m:t>
                      </m:r>
                      <m:f>
                        <m:fPr>
                          <m:ctrlPr>
                            <a:rPr lang="en-US" sz="25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5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9</m:t>
                          </m:r>
                        </m:num>
                        <m:den>
                          <m:r>
                            <a:rPr lang="en-US" sz="25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13</m:t>
                          </m:r>
                        </m:den>
                      </m:f>
                    </m:oMath>
                  </m:oMathPara>
                </a14:m>
                <a:endParaRPr lang="en-US" sz="25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6611" y="2285999"/>
                <a:ext cx="1447800" cy="81509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/>
          <p:cNvGrpSpPr/>
          <p:nvPr/>
        </p:nvGrpSpPr>
        <p:grpSpPr>
          <a:xfrm>
            <a:off x="1513562" y="2364004"/>
            <a:ext cx="381000" cy="645544"/>
            <a:chOff x="3962400" y="2640216"/>
            <a:chExt cx="381000" cy="645544"/>
          </a:xfrm>
        </p:grpSpPr>
        <p:sp>
          <p:nvSpPr>
            <p:cNvPr id="7" name="TextBox 6"/>
            <p:cNvSpPr txBox="1"/>
            <p:nvPr/>
          </p:nvSpPr>
          <p:spPr>
            <a:xfrm>
              <a:off x="3975970" y="2916428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  <a:endPara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962400" y="2640216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+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362200" y="2285999"/>
                <a:ext cx="1905000" cy="8150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5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5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500" b="0" i="1" smtClean="0">
                              <a:latin typeface="Cambria Math"/>
                            </a:rPr>
                            <m:t>13</m:t>
                          </m:r>
                        </m:num>
                        <m:den>
                          <m:r>
                            <a:rPr lang="en-US" sz="25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sz="2500" b="0" i="1" smtClean="0">
                          <a:latin typeface="Cambria Math"/>
                        </a:rPr>
                        <m:t>·</m:t>
                      </m:r>
                      <m:f>
                        <m:fPr>
                          <m:ctrlPr>
                            <a:rPr lang="en-US" sz="25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500" b="0" i="1" smtClean="0">
                              <a:latin typeface="Cambria Math"/>
                            </a:rPr>
                            <m:t>9</m:t>
                          </m:r>
                        </m:num>
                        <m:den>
                          <m:r>
                            <a:rPr lang="en-US" sz="2500" b="0" i="1" smtClean="0">
                              <a:latin typeface="Cambria Math"/>
                            </a:rPr>
                            <m:t>13</m:t>
                          </m:r>
                        </m:den>
                      </m:f>
                    </m:oMath>
                  </m:oMathPara>
                </a14:m>
                <a:endParaRPr lang="en-US" sz="25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2200" y="2285999"/>
                <a:ext cx="1905000" cy="81509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Group 14"/>
          <p:cNvGrpSpPr/>
          <p:nvPr/>
        </p:nvGrpSpPr>
        <p:grpSpPr>
          <a:xfrm>
            <a:off x="3093929" y="2348629"/>
            <a:ext cx="792271" cy="752465"/>
            <a:chOff x="3093929" y="2348629"/>
            <a:chExt cx="792271" cy="752465"/>
          </a:xfrm>
        </p:grpSpPr>
        <p:cxnSp>
          <p:nvCxnSpPr>
            <p:cNvPr id="12" name="Straight Connector 11"/>
            <p:cNvCxnSpPr/>
            <p:nvPr/>
          </p:nvCxnSpPr>
          <p:spPr>
            <a:xfrm flipV="1">
              <a:off x="3093929" y="2348629"/>
              <a:ext cx="228600" cy="3048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V="1">
              <a:off x="3657600" y="2796294"/>
              <a:ext cx="228600" cy="3048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" name="Straight Connector 16"/>
          <p:cNvCxnSpPr/>
          <p:nvPr/>
        </p:nvCxnSpPr>
        <p:spPr>
          <a:xfrm flipV="1">
            <a:off x="3043825" y="2824882"/>
            <a:ext cx="312629" cy="304800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3615585" y="2364004"/>
            <a:ext cx="312629" cy="304800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20"/>
          <p:cNvGrpSpPr/>
          <p:nvPr/>
        </p:nvGrpSpPr>
        <p:grpSpPr>
          <a:xfrm>
            <a:off x="2740069" y="2148574"/>
            <a:ext cx="1546181" cy="1181163"/>
            <a:chOff x="2740069" y="2148574"/>
            <a:chExt cx="1546181" cy="1181163"/>
          </a:xfrm>
        </p:grpSpPr>
        <p:sp>
          <p:nvSpPr>
            <p:cNvPr id="19" name="TextBox 18"/>
            <p:cNvSpPr txBox="1"/>
            <p:nvPr/>
          </p:nvSpPr>
          <p:spPr>
            <a:xfrm>
              <a:off x="2740069" y="2148574"/>
              <a:ext cx="40005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0000"/>
                  </a:solidFill>
                  <a:latin typeface="Cambria Math" pitchFamily="18" charset="0"/>
                  <a:ea typeface="Cambria Math" pitchFamily="18" charset="0"/>
                </a:rPr>
                <a:t>1</a:t>
              </a:r>
              <a:endParaRPr lang="en-US" sz="2000" dirty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886200" y="2929627"/>
              <a:ext cx="40005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0000"/>
                  </a:solidFill>
                  <a:latin typeface="Cambria Math" pitchFamily="18" charset="0"/>
                  <a:ea typeface="Cambria Math" pitchFamily="18" charset="0"/>
                </a:rPr>
                <a:t>1</a:t>
              </a:r>
              <a:endParaRPr lang="en-US" sz="2000" dirty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2780779" y="2240106"/>
            <a:ext cx="1505471" cy="1061043"/>
            <a:chOff x="2780779" y="2240106"/>
            <a:chExt cx="1505471" cy="1061043"/>
          </a:xfrm>
        </p:grpSpPr>
        <p:sp>
          <p:nvSpPr>
            <p:cNvPr id="22" name="TextBox 21"/>
            <p:cNvSpPr txBox="1"/>
            <p:nvPr/>
          </p:nvSpPr>
          <p:spPr>
            <a:xfrm>
              <a:off x="2780779" y="2901039"/>
              <a:ext cx="40005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00B050"/>
                  </a:solidFill>
                  <a:latin typeface="Cambria Math" pitchFamily="18" charset="0"/>
                  <a:ea typeface="Cambria Math" pitchFamily="18" charset="0"/>
                </a:rPr>
                <a:t>1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886200" y="2240106"/>
              <a:ext cx="40005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00B050"/>
                  </a:solidFill>
                  <a:latin typeface="Cambria Math" pitchFamily="18" charset="0"/>
                  <a:ea typeface="Cambria Math" pitchFamily="18" charset="0"/>
                </a:rPr>
                <a:t>3</a:t>
              </a:r>
              <a:endParaRPr lang="en-US" sz="2000" dirty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</p:grpSp>
      <p:sp>
        <p:nvSpPr>
          <p:cNvPr id="25" name="Content Placeholder 2"/>
          <p:cNvSpPr txBox="1">
            <a:spLocks/>
          </p:cNvSpPr>
          <p:nvPr/>
        </p:nvSpPr>
        <p:spPr>
          <a:xfrm>
            <a:off x="127084" y="3329737"/>
            <a:ext cx="8915400" cy="50323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"/>
              <a:defRPr kumimoji="0"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"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"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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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sz="2500" dirty="0"/>
              <a:t>2</a:t>
            </a:r>
            <a:r>
              <a:rPr lang="en-US" sz="2500" dirty="0" smtClean="0"/>
              <a:t>)  Cross cancel if possible.</a:t>
            </a:r>
            <a:endParaRPr lang="en-US" sz="2500" dirty="0"/>
          </a:p>
        </p:txBody>
      </p:sp>
      <p:sp>
        <p:nvSpPr>
          <p:cNvPr id="26" name="Content Placeholder 2"/>
          <p:cNvSpPr txBox="1">
            <a:spLocks/>
          </p:cNvSpPr>
          <p:nvPr/>
        </p:nvSpPr>
        <p:spPr>
          <a:xfrm>
            <a:off x="127084" y="4114799"/>
            <a:ext cx="8915400" cy="50323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"/>
              <a:defRPr kumimoji="0"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"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"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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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sz="2500" dirty="0" smtClean="0"/>
              <a:t>3)  Multiply straight across.</a:t>
            </a:r>
            <a:endParaRPr lang="en-US" sz="25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286508" y="2415139"/>
                <a:ext cx="666492" cy="6363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500" dirty="0" smtClean="0">
                    <a:latin typeface="Cambria Math" pitchFamily="18" charset="0"/>
                    <a:ea typeface="Cambria Math" pitchFamily="18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n-US" sz="2500" b="0" i="0" smtClean="0">
                        <a:latin typeface="Cambria Math"/>
                        <a:ea typeface="Cambria Math" pitchFamily="18" charset="0"/>
                      </a:rPr>
                      <m:t> </m:t>
                    </m:r>
                    <m:f>
                      <m:fPr>
                        <m:ctrlPr>
                          <a:rPr lang="en-US" sz="2500" i="1" smtClean="0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a:rPr lang="en-US" sz="2500" b="0" i="1" smtClean="0">
                            <a:latin typeface="Cambria Math"/>
                            <a:ea typeface="Cambria Math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500" b="0" i="1" smtClean="0">
                            <a:latin typeface="Cambria Math"/>
                            <a:ea typeface="Cambria Math" pitchFamily="18" charset="0"/>
                          </a:rPr>
                          <m:t>1</m:t>
                        </m:r>
                      </m:den>
                    </m:f>
                  </m:oMath>
                </a14:m>
                <a:endParaRPr lang="en-US" sz="2500" dirty="0">
                  <a:latin typeface="Cambria Math" pitchFamily="18" charset="0"/>
                  <a:ea typeface="Cambria Math" pitchFamily="18" charset="0"/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6508" y="2415139"/>
                <a:ext cx="666492" cy="636393"/>
              </a:xfrm>
              <a:prstGeom prst="rect">
                <a:avLst/>
              </a:prstGeom>
              <a:blipFill rotWithShape="1">
                <a:blip r:embed="rId5"/>
                <a:stretch>
                  <a:fillRect l="-14545" b="-76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Content Placeholder 2"/>
          <p:cNvSpPr txBox="1">
            <a:spLocks/>
          </p:cNvSpPr>
          <p:nvPr/>
        </p:nvSpPr>
        <p:spPr>
          <a:xfrm>
            <a:off x="127084" y="4831086"/>
            <a:ext cx="8915400" cy="50323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"/>
              <a:defRPr kumimoji="0"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"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"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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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sz="2500" dirty="0"/>
              <a:t>4</a:t>
            </a:r>
            <a:r>
              <a:rPr lang="en-US" sz="2500" dirty="0" smtClean="0"/>
              <a:t>)  Reduce if possible.</a:t>
            </a:r>
            <a:endParaRPr lang="en-US" sz="25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4619754" y="2516767"/>
                <a:ext cx="1066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=3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9754" y="2516767"/>
                <a:ext cx="106680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Action Button: Home 29">
            <a:hlinkClick r:id="rId7" action="ppaction://hlinksldjump" highlightClick="1"/>
          </p:cNvPr>
          <p:cNvSpPr/>
          <p:nvPr/>
        </p:nvSpPr>
        <p:spPr>
          <a:xfrm>
            <a:off x="76200" y="5638800"/>
            <a:ext cx="1123950" cy="11430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30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9000"/>
                            </p:stCondLst>
                            <p:childTnLst>
                              <p:par>
                                <p:cTn id="5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0"/>
                            </p:stCondLst>
                            <p:childTnLst>
                              <p:par>
                                <p:cTn id="6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1000"/>
                            </p:stCondLst>
                            <p:childTnLst>
                              <p:par>
                                <p:cTn id="7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5" grpId="0"/>
      <p:bldP spid="26" grpId="0"/>
      <p:bldP spid="27" grpId="0"/>
      <p:bldP spid="28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384" y="428655"/>
            <a:ext cx="8686800" cy="838200"/>
          </a:xfrm>
        </p:spPr>
        <p:txBody>
          <a:bodyPr/>
          <a:lstStyle/>
          <a:p>
            <a:pPr algn="ctr"/>
            <a:r>
              <a:rPr lang="en-US" dirty="0" smtClean="0"/>
              <a:t>Divide fractions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54163"/>
            <a:ext cx="8915400" cy="5032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500" dirty="0" smtClean="0"/>
              <a:t>1)  Change any mixed numbers to improper fractions.</a:t>
            </a:r>
            <a:endParaRPr lang="en-US" sz="2500" dirty="0"/>
          </a:p>
        </p:txBody>
      </p:sp>
      <p:sp>
        <p:nvSpPr>
          <p:cNvPr id="4" name="Action Button: Home 3">
            <a:hlinkClick r:id="rId2" action="ppaction://hlinksldjump" highlightClick="1"/>
          </p:cNvPr>
          <p:cNvSpPr/>
          <p:nvPr/>
        </p:nvSpPr>
        <p:spPr>
          <a:xfrm>
            <a:off x="76200" y="5715000"/>
            <a:ext cx="1066800" cy="1066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ction Button: Back or Previous 4">
            <a:hlinkClick r:id="" action="ppaction://hlinkshowjump?jump=lastslideviewed" highlightClick="1"/>
          </p:cNvPr>
          <p:cNvSpPr/>
          <p:nvPr/>
        </p:nvSpPr>
        <p:spPr>
          <a:xfrm>
            <a:off x="8131215" y="5638800"/>
            <a:ext cx="990601" cy="1143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276611" y="2285999"/>
                <a:ext cx="1447800" cy="8150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500" b="0" i="1" smtClean="0">
                          <a:solidFill>
                            <a:schemeClr val="tx2"/>
                          </a:solidFill>
                          <a:latin typeface="Cambria Math"/>
                        </a:rPr>
                        <m:t>4</m:t>
                      </m:r>
                      <m:f>
                        <m:fPr>
                          <m:ctrlPr>
                            <a:rPr lang="en-US" sz="25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5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5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sz="2500" b="0" i="1" smtClean="0">
                          <a:solidFill>
                            <a:schemeClr val="tx2"/>
                          </a:solidFill>
                          <a:latin typeface="Cambria Math"/>
                        </a:rPr>
                        <m:t>÷</m:t>
                      </m:r>
                      <m:f>
                        <m:fPr>
                          <m:ctrlPr>
                            <a:rPr lang="en-US" sz="25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5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13</m:t>
                          </m:r>
                        </m:num>
                        <m:den>
                          <m:r>
                            <a:rPr lang="en-US" sz="25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US" sz="25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6611" y="2285999"/>
                <a:ext cx="1447800" cy="81509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/>
          <p:cNvGrpSpPr/>
          <p:nvPr/>
        </p:nvGrpSpPr>
        <p:grpSpPr>
          <a:xfrm>
            <a:off x="1513562" y="2364004"/>
            <a:ext cx="381000" cy="645544"/>
            <a:chOff x="3962400" y="2640216"/>
            <a:chExt cx="381000" cy="645544"/>
          </a:xfrm>
        </p:grpSpPr>
        <p:sp>
          <p:nvSpPr>
            <p:cNvPr id="7" name="TextBox 6"/>
            <p:cNvSpPr txBox="1"/>
            <p:nvPr/>
          </p:nvSpPr>
          <p:spPr>
            <a:xfrm>
              <a:off x="3975970" y="2916428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  <a:endPara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962400" y="2640216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+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362200" y="2285999"/>
                <a:ext cx="1524000" cy="8150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5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5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500" b="0" i="1" smtClean="0">
                              <a:latin typeface="Cambria Math"/>
                            </a:rPr>
                            <m:t>13</m:t>
                          </m:r>
                        </m:num>
                        <m:den>
                          <m:r>
                            <a:rPr lang="en-US" sz="25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25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2200" y="2285999"/>
                <a:ext cx="1524000" cy="81509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Group 14"/>
          <p:cNvGrpSpPr/>
          <p:nvPr/>
        </p:nvGrpSpPr>
        <p:grpSpPr>
          <a:xfrm>
            <a:off x="3219639" y="2357103"/>
            <a:ext cx="792271" cy="752465"/>
            <a:chOff x="3093929" y="2348629"/>
            <a:chExt cx="792271" cy="752465"/>
          </a:xfrm>
        </p:grpSpPr>
        <p:cxnSp>
          <p:nvCxnSpPr>
            <p:cNvPr id="12" name="Straight Connector 11"/>
            <p:cNvCxnSpPr/>
            <p:nvPr/>
          </p:nvCxnSpPr>
          <p:spPr>
            <a:xfrm flipV="1">
              <a:off x="3093929" y="2348629"/>
              <a:ext cx="228600" cy="3048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V="1">
              <a:off x="3657600" y="2796294"/>
              <a:ext cx="228600" cy="3048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3124200" y="2188273"/>
            <a:ext cx="1095506" cy="967964"/>
            <a:chOff x="5541723" y="3962399"/>
            <a:chExt cx="1095506" cy="967964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541723" y="4625563"/>
              <a:ext cx="312629" cy="304800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V="1">
              <a:off x="6324600" y="3962399"/>
              <a:ext cx="312629" cy="304800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/>
          <p:cNvGrpSpPr/>
          <p:nvPr/>
        </p:nvGrpSpPr>
        <p:grpSpPr>
          <a:xfrm>
            <a:off x="2980719" y="2133206"/>
            <a:ext cx="1543696" cy="1219199"/>
            <a:chOff x="6865047" y="1066800"/>
            <a:chExt cx="1594193" cy="1419254"/>
          </a:xfrm>
        </p:grpSpPr>
        <p:sp>
          <p:nvSpPr>
            <p:cNvPr id="19" name="TextBox 18"/>
            <p:cNvSpPr txBox="1"/>
            <p:nvPr/>
          </p:nvSpPr>
          <p:spPr>
            <a:xfrm>
              <a:off x="6865047" y="1066800"/>
              <a:ext cx="40005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0000"/>
                  </a:solidFill>
                  <a:latin typeface="Cambria Math" pitchFamily="18" charset="0"/>
                  <a:ea typeface="Cambria Math" pitchFamily="18" charset="0"/>
                </a:rPr>
                <a:t>1</a:t>
              </a:r>
              <a:endParaRPr lang="en-US" sz="2000" dirty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8059190" y="2085944"/>
              <a:ext cx="40005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0000"/>
                  </a:solidFill>
                  <a:latin typeface="Cambria Math" pitchFamily="18" charset="0"/>
                  <a:ea typeface="Cambria Math" pitchFamily="18" charset="0"/>
                </a:rPr>
                <a:t>1</a:t>
              </a:r>
              <a:endParaRPr lang="en-US" sz="2000" dirty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</p:grpSp>
      <p:sp>
        <p:nvSpPr>
          <p:cNvPr id="25" name="Content Placeholder 2"/>
          <p:cNvSpPr txBox="1">
            <a:spLocks/>
          </p:cNvSpPr>
          <p:nvPr/>
        </p:nvSpPr>
        <p:spPr>
          <a:xfrm>
            <a:off x="127084" y="3329737"/>
            <a:ext cx="8915400" cy="50323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"/>
              <a:defRPr kumimoji="0"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"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"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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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sz="2500" dirty="0"/>
              <a:t>2</a:t>
            </a:r>
            <a:r>
              <a:rPr lang="en-US" sz="2500" dirty="0" smtClean="0"/>
              <a:t>)  Flip the second fraction and multiply.</a:t>
            </a:r>
            <a:endParaRPr lang="en-US" sz="2500" dirty="0"/>
          </a:p>
        </p:txBody>
      </p:sp>
      <p:sp>
        <p:nvSpPr>
          <p:cNvPr id="26" name="Content Placeholder 2"/>
          <p:cNvSpPr txBox="1">
            <a:spLocks/>
          </p:cNvSpPr>
          <p:nvPr/>
        </p:nvSpPr>
        <p:spPr>
          <a:xfrm>
            <a:off x="127084" y="4114799"/>
            <a:ext cx="8915400" cy="50323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"/>
              <a:defRPr kumimoji="0"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"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"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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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sz="2500" dirty="0" smtClean="0"/>
              <a:t>3)  Cross cancel if possible.</a:t>
            </a:r>
            <a:endParaRPr lang="en-US" sz="25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330726" y="2364004"/>
                <a:ext cx="666492" cy="6363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500" dirty="0" smtClean="0">
                    <a:latin typeface="Cambria Math" pitchFamily="18" charset="0"/>
                    <a:ea typeface="Cambria Math" pitchFamily="18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n-US" sz="2500" b="0" i="0" smtClean="0">
                        <a:latin typeface="Cambria Math"/>
                        <a:ea typeface="Cambria Math" pitchFamily="18" charset="0"/>
                      </a:rPr>
                      <m:t> </m:t>
                    </m:r>
                    <m:f>
                      <m:fPr>
                        <m:ctrlPr>
                          <a:rPr lang="en-US" sz="2500" i="1" smtClean="0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a:rPr lang="en-US" sz="2500" b="0" i="1" smtClean="0">
                            <a:latin typeface="Cambria Math"/>
                            <a:ea typeface="Cambria Math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500" b="0" i="1" smtClean="0">
                            <a:latin typeface="Cambria Math"/>
                            <a:ea typeface="Cambria Math" pitchFamily="18" charset="0"/>
                          </a:rPr>
                          <m:t>1</m:t>
                        </m:r>
                      </m:den>
                    </m:f>
                  </m:oMath>
                </a14:m>
                <a:endParaRPr lang="en-US" sz="2500" dirty="0">
                  <a:latin typeface="Cambria Math" pitchFamily="18" charset="0"/>
                  <a:ea typeface="Cambria Math" pitchFamily="18" charset="0"/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0726" y="2364004"/>
                <a:ext cx="666492" cy="636393"/>
              </a:xfrm>
              <a:prstGeom prst="rect">
                <a:avLst/>
              </a:prstGeom>
              <a:blipFill rotWithShape="1">
                <a:blip r:embed="rId5"/>
                <a:stretch>
                  <a:fillRect l="-14545" b="-86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Content Placeholder 2"/>
          <p:cNvSpPr txBox="1">
            <a:spLocks/>
          </p:cNvSpPr>
          <p:nvPr/>
        </p:nvSpPr>
        <p:spPr>
          <a:xfrm>
            <a:off x="1153438" y="5958681"/>
            <a:ext cx="8915400" cy="50323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"/>
              <a:defRPr kumimoji="0"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"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"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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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sz="2500" dirty="0" smtClean="0"/>
              <a:t>5)  Reduce if possible.</a:t>
            </a:r>
            <a:endParaRPr lang="en-US" sz="25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4663972" y="2508880"/>
                <a:ext cx="1066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=3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3972" y="2508880"/>
                <a:ext cx="106680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505200" y="2288499"/>
                <a:ext cx="762000" cy="8125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500" b="0" i="1" smtClean="0">
                          <a:latin typeface="Cambria Math"/>
                        </a:rPr>
                        <m:t>÷</m:t>
                      </m:r>
                      <m:f>
                        <m:fPr>
                          <m:ctrlPr>
                            <a:rPr lang="en-US" sz="25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500" b="0" i="1" smtClean="0">
                              <a:latin typeface="Cambria Math"/>
                            </a:rPr>
                            <m:t>13</m:t>
                          </m:r>
                        </m:num>
                        <m:den>
                          <m:r>
                            <a:rPr lang="en-US" sz="2500" b="0" i="1" smtClean="0">
                              <a:latin typeface="Cambria Math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US" sz="25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2288499"/>
                <a:ext cx="762000" cy="81259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570962" y="2264708"/>
                <a:ext cx="781689" cy="8150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500" b="1" i="1" smtClean="0">
                          <a:latin typeface="Cambria Math"/>
                        </a:rPr>
                        <m:t>·</m:t>
                      </m:r>
                      <m:f>
                        <m:fPr>
                          <m:ctrlPr>
                            <a:rPr lang="en-US" sz="25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500" b="0" i="1" smtClean="0">
                              <a:latin typeface="Cambria Math"/>
                            </a:rPr>
                            <m:t>9</m:t>
                          </m:r>
                        </m:num>
                        <m:den>
                          <m:r>
                            <a:rPr lang="en-US" sz="2500" b="0" i="1" smtClean="0">
                              <a:latin typeface="Cambria Math"/>
                            </a:rPr>
                            <m:t>13</m:t>
                          </m:r>
                        </m:den>
                      </m:f>
                    </m:oMath>
                  </m:oMathPara>
                </a14:m>
                <a:endParaRPr lang="en-US" sz="25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0962" y="2264708"/>
                <a:ext cx="781689" cy="81509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2" name="Group 31"/>
          <p:cNvGrpSpPr/>
          <p:nvPr/>
        </p:nvGrpSpPr>
        <p:grpSpPr>
          <a:xfrm>
            <a:off x="3084167" y="1971336"/>
            <a:ext cx="1604065" cy="1524000"/>
            <a:chOff x="5410200" y="4277088"/>
            <a:chExt cx="1181100" cy="1174948"/>
          </a:xfrm>
        </p:grpSpPr>
        <p:sp>
          <p:nvSpPr>
            <p:cNvPr id="30" name="TextBox 29"/>
            <p:cNvSpPr txBox="1"/>
            <p:nvPr/>
          </p:nvSpPr>
          <p:spPr>
            <a:xfrm>
              <a:off x="5410200" y="5082704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00B050"/>
                  </a:solidFill>
                </a:rPr>
                <a:t>1</a:t>
              </a:r>
              <a:endParaRPr lang="en-US" b="1" dirty="0">
                <a:solidFill>
                  <a:srgbClr val="00B050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210300" y="4277088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rgbClr val="00B050"/>
                  </a:solidFill>
                </a:rPr>
                <a:t>3</a:t>
              </a:r>
            </a:p>
          </p:txBody>
        </p:sp>
      </p:grpSp>
      <p:sp>
        <p:nvSpPr>
          <p:cNvPr id="33" name="Content Placeholder 2"/>
          <p:cNvSpPr txBox="1">
            <a:spLocks/>
          </p:cNvSpPr>
          <p:nvPr/>
        </p:nvSpPr>
        <p:spPr>
          <a:xfrm>
            <a:off x="206416" y="4953000"/>
            <a:ext cx="8915400" cy="50323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"/>
              <a:defRPr kumimoji="0"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"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"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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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sz="2500" dirty="0"/>
              <a:t>4</a:t>
            </a:r>
            <a:r>
              <a:rPr lang="en-US" sz="2500" dirty="0" smtClean="0"/>
              <a:t>)  Multiply across.</a:t>
            </a:r>
            <a:endParaRPr lang="en-US" sz="2500" dirty="0"/>
          </a:p>
        </p:txBody>
      </p:sp>
      <p:sp>
        <p:nvSpPr>
          <p:cNvPr id="34" name="Action Button: Home 33">
            <a:hlinkClick r:id="rId2" action="ppaction://hlinksldjump" highlightClick="1"/>
          </p:cNvPr>
          <p:cNvSpPr/>
          <p:nvPr/>
        </p:nvSpPr>
        <p:spPr>
          <a:xfrm>
            <a:off x="76200" y="5638800"/>
            <a:ext cx="1123950" cy="11430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72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3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7000"/>
                            </p:stCondLst>
                            <p:childTnLst>
                              <p:par>
                                <p:cTn id="5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8000"/>
                            </p:stCondLst>
                            <p:childTnLst>
                              <p:par>
                                <p:cTn id="6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9000"/>
                            </p:stCondLst>
                            <p:childTnLst>
                              <p:par>
                                <p:cTn id="7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0"/>
                            </p:stCondLst>
                            <p:childTnLst>
                              <p:par>
                                <p:cTn id="7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1000"/>
                            </p:stCondLst>
                            <p:childTnLst>
                              <p:par>
                                <p:cTn id="8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2000"/>
                            </p:stCondLst>
                            <p:childTnLst>
                              <p:par>
                                <p:cTn id="8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5" grpId="0"/>
      <p:bldP spid="26" grpId="0"/>
      <p:bldP spid="27" grpId="0"/>
      <p:bldP spid="28" grpId="0"/>
      <p:bldP spid="29" grpId="0"/>
      <p:bldP spid="14" grpId="0"/>
      <p:bldP spid="14" grpId="1"/>
      <p:bldP spid="16" grpId="0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90600"/>
          </a:xfrm>
        </p:spPr>
        <p:txBody>
          <a:bodyPr/>
          <a:lstStyle/>
          <a:p>
            <a:pPr algn="ctr"/>
            <a:r>
              <a:rPr lang="en-US" dirty="0" smtClean="0"/>
              <a:t>Mixed to Improper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7315200" cy="68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1)  Multiply the numerator by the denominator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1347017" y="1806157"/>
                <a:ext cx="782587" cy="9596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i="1"/>
                        <m:t>4</m:t>
                      </m:r>
                      <m:f>
                        <m:fPr>
                          <m:ctrlPr>
                            <a:rPr lang="en-US" sz="3000" i="1"/>
                          </m:ctrlPr>
                        </m:fPr>
                        <m:num>
                          <m:r>
                            <a:rPr lang="en-US" sz="3000" i="1"/>
                            <m:t>2</m:t>
                          </m:r>
                        </m:num>
                        <m:den>
                          <m:r>
                            <a:rPr lang="en-US" sz="3000" i="1"/>
                            <m:t>3</m:t>
                          </m:r>
                        </m:den>
                      </m:f>
                    </m:oMath>
                  </m:oMathPara>
                </a14:m>
                <a:endParaRPr lang="en-US" sz="3000" dirty="0"/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7017" y="1806157"/>
                <a:ext cx="782587" cy="95968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1555945" y="2350344"/>
                <a:ext cx="41389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×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5945" y="2350344"/>
                <a:ext cx="413895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533400" y="2895600"/>
            <a:ext cx="533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2) Add the numerator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097544" y="2304178"/>
            <a:ext cx="800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</a:rPr>
              <a:t>= 12</a:t>
            </a:r>
            <a:endParaRPr lang="en-US" sz="2400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1969840" y="4411580"/>
                <a:ext cx="718466" cy="9566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00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000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14</m:t>
                          </m:r>
                        </m:num>
                        <m:den/>
                      </m:f>
                    </m:oMath>
                  </m:oMathPara>
                </a14:m>
                <a:endParaRPr lang="en-US" sz="3000" dirty="0">
                  <a:solidFill>
                    <a:srgbClr val="00B050"/>
                  </a:solidFill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9840" y="4411580"/>
                <a:ext cx="718466" cy="95667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570271" y="3949915"/>
            <a:ext cx="601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3) Make this number the numerator</a:t>
            </a:r>
            <a:endParaRPr lang="en-US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1527355" y="1934846"/>
                <a:ext cx="4219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7355" y="1934846"/>
                <a:ext cx="421910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969840" y="3357265"/>
            <a:ext cx="2525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</a:rPr>
              <a:t>12 + 2 = 14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86348" y="5368091"/>
            <a:ext cx="449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4) Keep the denominator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2129604" y="4923878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</a:rPr>
              <a:t>3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14" name="Action Button: Back or Previous 13">
            <a:hlinkClick r:id="" action="ppaction://hlinkshowjump?jump=lastslideviewed" highlightClick="1"/>
          </p:cNvPr>
          <p:cNvSpPr/>
          <p:nvPr/>
        </p:nvSpPr>
        <p:spPr>
          <a:xfrm>
            <a:off x="8131215" y="5638800"/>
            <a:ext cx="990601" cy="1143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ction Button: Home 14">
            <a:hlinkClick r:id="rId6" action="ppaction://hlinksldjump" highlightClick="1"/>
          </p:cNvPr>
          <p:cNvSpPr/>
          <p:nvPr/>
        </p:nvSpPr>
        <p:spPr>
          <a:xfrm>
            <a:off x="76200" y="5638800"/>
            <a:ext cx="1123950" cy="11430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764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000"/>
                            </p:stCondLst>
                            <p:childTnLst>
                              <p:par>
                                <p:cTn id="4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000"/>
                            </p:stCondLst>
                            <p:childTnLst>
                              <p:par>
                                <p:cTn id="5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Improper to Mixed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001000" cy="9144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1) See how many times the numerator can fit into the denominator without going over.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990600" y="2376678"/>
                <a:ext cx="609462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/>
                          </m:ctrlPr>
                        </m:fPr>
                        <m:num>
                          <m:r>
                            <a:rPr lang="en-US" sz="2400" i="1"/>
                            <m:t>11</m:t>
                          </m:r>
                        </m:num>
                        <m:den>
                          <m:r>
                            <a:rPr lang="en-US" sz="2400" i="1"/>
                            <m:t>3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376678"/>
                <a:ext cx="609462" cy="78617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1828800" y="2747356"/>
            <a:ext cx="4953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Make the answer the whole number </a:t>
            </a:r>
            <a:endParaRPr lang="en-US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36871" y="3578353"/>
                <a:ext cx="2209800" cy="8156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3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</m:ctrlPr>
                        </m:fPr>
                        <m:num/>
                        <m:den/>
                      </m:f>
                    </m:oMath>
                  </m:oMathPara>
                </a14:m>
                <a:endParaRPr lang="en-US" sz="2400" dirty="0">
                  <a:solidFill>
                    <a:srgbClr val="00B050"/>
                  </a:solidFill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71" y="3578353"/>
                <a:ext cx="2209800" cy="81567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685800" y="4493567"/>
            <a:ext cx="64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2) Make the leftover amount the numerator</a:t>
            </a:r>
            <a:endParaRPr lang="en-US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1075559" y="3560695"/>
                <a:ext cx="43954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559" y="3560695"/>
                <a:ext cx="439544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1533556" y="4965064"/>
            <a:ext cx="579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3) Keep the denominator</a:t>
            </a:r>
            <a:endParaRPr lang="en-US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1069501" y="4018457"/>
                <a:ext cx="43954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9501" y="4018457"/>
                <a:ext cx="439544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Action Button: Back or Previous 10">
            <a:hlinkClick r:id="" action="ppaction://hlinkshowjump?jump=lastslideviewed" highlightClick="1"/>
          </p:cNvPr>
          <p:cNvSpPr/>
          <p:nvPr/>
        </p:nvSpPr>
        <p:spPr>
          <a:xfrm>
            <a:off x="8131215" y="5638800"/>
            <a:ext cx="990601" cy="1143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ction Button: Home 11">
            <a:hlinkClick r:id="rId6" action="ppaction://hlinksldjump" highlightClick="1"/>
          </p:cNvPr>
          <p:cNvSpPr/>
          <p:nvPr/>
        </p:nvSpPr>
        <p:spPr>
          <a:xfrm>
            <a:off x="76200" y="5638800"/>
            <a:ext cx="1123950" cy="11430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058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310</TotalTime>
  <Words>390</Words>
  <Application>Microsoft Office PowerPoint</Application>
  <PresentationFormat>On-screen Show (4:3)</PresentationFormat>
  <Paragraphs>88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Clarity</vt:lpstr>
      <vt:lpstr>Operations  with  Fractions</vt:lpstr>
      <vt:lpstr>Fractions…</vt:lpstr>
      <vt:lpstr>Adding and subtracting fractions</vt:lpstr>
      <vt:lpstr>Find a common denominator</vt:lpstr>
      <vt:lpstr>Adding and subtracting fractions</vt:lpstr>
      <vt:lpstr>Multiply fractions</vt:lpstr>
      <vt:lpstr>Divide fractions</vt:lpstr>
      <vt:lpstr>Mixed to Improper</vt:lpstr>
      <vt:lpstr>Improper to Mixed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Operations  with  Fractions</dc:title>
  <dc:creator>Erin Kearney</dc:creator>
  <cp:lastModifiedBy>Erin Kearney</cp:lastModifiedBy>
  <cp:revision>6</cp:revision>
  <dcterms:created xsi:type="dcterms:W3CDTF">2014-11-24T11:51:19Z</dcterms:created>
  <dcterms:modified xsi:type="dcterms:W3CDTF">2014-11-24T17:02:19Z</dcterms:modified>
</cp:coreProperties>
</file>