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47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17B45A-ED04-4E66-91D3-D22C5B9B031A}" type="datetimeFigureOut">
              <a:rPr lang="en-US" smtClean="0"/>
              <a:t>9/19/2013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06E17A-8533-4ED9-A086-07A7806ED8C8}" type="slidenum">
              <a:rPr lang="en-US" smtClean="0"/>
              <a:t>‹#›</a:t>
            </a:fld>
            <a:endParaRPr lang="en-US"/>
          </a:p>
        </p:txBody>
      </p:sp>
    </p:spTree>
    <p:extLst>
      <p:ext uri="{BB962C8B-B14F-4D97-AF65-F5344CB8AC3E}">
        <p14:creationId xmlns:p14="http://schemas.microsoft.com/office/powerpoint/2010/main" val="2499692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3C6EBF43-184D-4209-A34A-E083EB1D6166}" type="datetimeFigureOut">
              <a:rPr lang="en-US" smtClean="0"/>
              <a:t>9/19/2013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A43D8039-C4AE-432B-940A-BE470D377BA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C6EBF43-184D-4209-A34A-E083EB1D6166}" type="datetimeFigureOut">
              <a:rPr lang="en-US" smtClean="0"/>
              <a:t>9/19/2013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43D8039-C4AE-432B-940A-BE470D377BA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C6EBF43-184D-4209-A34A-E083EB1D6166}" type="datetimeFigureOut">
              <a:rPr lang="en-US" smtClean="0"/>
              <a:t>9/19/2013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43D8039-C4AE-432B-940A-BE470D377BA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C6EBF43-184D-4209-A34A-E083EB1D6166}" type="datetimeFigureOut">
              <a:rPr lang="en-US" smtClean="0"/>
              <a:t>9/19/2013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43D8039-C4AE-432B-940A-BE470D377BA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C6EBF43-184D-4209-A34A-E083EB1D6166}" type="datetimeFigureOut">
              <a:rPr lang="en-US" smtClean="0"/>
              <a:t>9/19/2013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43D8039-C4AE-432B-940A-BE470D377BA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C6EBF43-184D-4209-A34A-E083EB1D6166}" type="datetimeFigureOut">
              <a:rPr lang="en-US" smtClean="0"/>
              <a:t>9/19/2013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43D8039-C4AE-432B-940A-BE470D377BA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C6EBF43-184D-4209-A34A-E083EB1D6166}" type="datetimeFigureOut">
              <a:rPr lang="en-US" smtClean="0"/>
              <a:t>9/19/2013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43D8039-C4AE-432B-940A-BE470D377BA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C6EBF43-184D-4209-A34A-E083EB1D6166}" type="datetimeFigureOut">
              <a:rPr lang="en-US" smtClean="0"/>
              <a:t>9/19/2013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43D8039-C4AE-432B-940A-BE470D377BA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3C6EBF43-184D-4209-A34A-E083EB1D6166}" type="datetimeFigureOut">
              <a:rPr lang="en-US" smtClean="0"/>
              <a:t>9/19/2013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43D8039-C4AE-432B-940A-BE470D377BA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C6EBF43-184D-4209-A34A-E083EB1D6166}" type="datetimeFigureOut">
              <a:rPr lang="en-US" smtClean="0"/>
              <a:t>9/19/2013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43D8039-C4AE-432B-940A-BE470D377BA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C6EBF43-184D-4209-A34A-E083EB1D6166}" type="datetimeFigureOut">
              <a:rPr lang="en-US" smtClean="0"/>
              <a:t>9/19/2013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43D8039-C4AE-432B-940A-BE470D377BA9}" type="slidenum">
              <a:rPr lang="en-US" smtClean="0"/>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3C6EBF43-184D-4209-A34A-E083EB1D6166}" type="datetimeFigureOut">
              <a:rPr lang="en-US" smtClean="0"/>
              <a:t>9/19/2013</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A43D8039-C4AE-432B-940A-BE470D377BA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3.xml"/><Relationship Id="rId1" Type="http://schemas.openxmlformats.org/officeDocument/2006/relationships/slideLayout" Target="../slideLayouts/slideLayout2.xml"/><Relationship Id="rId5" Type="http://schemas.openxmlformats.org/officeDocument/2006/relationships/slide" Target="slide8.xml"/><Relationship Id="rId4" Type="http://schemas.openxmlformats.org/officeDocument/2006/relationships/slide" Target="slide7.xm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4.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Operations with Integers</a:t>
            </a:r>
            <a:endParaRPr lang="en-US" dirty="0"/>
          </a:p>
        </p:txBody>
      </p:sp>
      <p:sp>
        <p:nvSpPr>
          <p:cNvPr id="3" name="Subtitle 2"/>
          <p:cNvSpPr>
            <a:spLocks noGrp="1"/>
          </p:cNvSpPr>
          <p:nvPr>
            <p:ph type="subTitle" idx="1"/>
          </p:nvPr>
        </p:nvSpPr>
        <p:spPr/>
        <p:txBody>
          <a:bodyPr/>
          <a:lstStyle/>
          <a:p>
            <a:r>
              <a:rPr lang="en-US" dirty="0" smtClean="0"/>
              <a:t>Adding, Subtracting, Multiplying and Dividing Positive and Negative Numbers</a:t>
            </a:r>
            <a:endParaRPr lang="en-US" dirty="0"/>
          </a:p>
        </p:txBody>
      </p:sp>
    </p:spTree>
    <p:extLst>
      <p:ext uri="{BB962C8B-B14F-4D97-AF65-F5344CB8AC3E}">
        <p14:creationId xmlns:p14="http://schemas.microsoft.com/office/powerpoint/2010/main" val="38821833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15400" cy="1051560"/>
          </a:xfrm>
        </p:spPr>
        <p:txBody>
          <a:bodyPr/>
          <a:lstStyle/>
          <a:p>
            <a:r>
              <a:rPr lang="en-US" dirty="0" smtClean="0"/>
              <a:t> What are you being asked to do?</a:t>
            </a:r>
            <a:endParaRPr lang="en-US" dirty="0"/>
          </a:p>
        </p:txBody>
      </p:sp>
      <p:sp>
        <p:nvSpPr>
          <p:cNvPr id="3" name="Content Placeholder 2"/>
          <p:cNvSpPr>
            <a:spLocks noGrp="1"/>
          </p:cNvSpPr>
          <p:nvPr>
            <p:ph idx="1"/>
          </p:nvPr>
        </p:nvSpPr>
        <p:spPr>
          <a:xfrm>
            <a:off x="914400" y="1807177"/>
            <a:ext cx="2819400" cy="609600"/>
          </a:xfrm>
        </p:spPr>
        <p:txBody>
          <a:bodyPr/>
          <a:lstStyle/>
          <a:p>
            <a:pPr marL="0" indent="0">
              <a:buNone/>
            </a:pPr>
            <a:r>
              <a:rPr lang="en-US" dirty="0" smtClean="0"/>
              <a:t>Add numbers</a:t>
            </a:r>
            <a:endParaRPr lang="en-US" dirty="0"/>
          </a:p>
        </p:txBody>
      </p:sp>
      <p:sp>
        <p:nvSpPr>
          <p:cNvPr id="5" name="TextBox 4"/>
          <p:cNvSpPr txBox="1"/>
          <p:nvPr/>
        </p:nvSpPr>
        <p:spPr>
          <a:xfrm>
            <a:off x="4953000" y="1905000"/>
            <a:ext cx="3733800" cy="954107"/>
          </a:xfrm>
          <a:prstGeom prst="rect">
            <a:avLst/>
          </a:prstGeom>
          <a:noFill/>
        </p:spPr>
        <p:txBody>
          <a:bodyPr wrap="square" rtlCol="0">
            <a:spAutoFit/>
          </a:bodyPr>
          <a:lstStyle/>
          <a:p>
            <a:r>
              <a:rPr lang="en-US" sz="2800" dirty="0" smtClean="0"/>
              <a:t>Subtract</a:t>
            </a:r>
            <a:r>
              <a:rPr lang="en-US" sz="2800" dirty="0" smtClean="0"/>
              <a:t> numbers</a:t>
            </a:r>
          </a:p>
          <a:p>
            <a:endParaRPr lang="en-US" sz="2800" dirty="0"/>
          </a:p>
        </p:txBody>
      </p:sp>
      <p:sp>
        <p:nvSpPr>
          <p:cNvPr id="6" name="TextBox 5"/>
          <p:cNvSpPr txBox="1"/>
          <p:nvPr/>
        </p:nvSpPr>
        <p:spPr>
          <a:xfrm>
            <a:off x="914400" y="3871732"/>
            <a:ext cx="3352800" cy="800219"/>
          </a:xfrm>
          <a:prstGeom prst="rect">
            <a:avLst/>
          </a:prstGeom>
          <a:noFill/>
        </p:spPr>
        <p:txBody>
          <a:bodyPr wrap="square" rtlCol="0">
            <a:spAutoFit/>
          </a:bodyPr>
          <a:lstStyle/>
          <a:p>
            <a:r>
              <a:rPr lang="en-US" sz="2800" dirty="0" smtClean="0"/>
              <a:t>Multiply</a:t>
            </a:r>
            <a:r>
              <a:rPr lang="en-US" sz="2800" dirty="0" smtClean="0"/>
              <a:t> numbers</a:t>
            </a:r>
          </a:p>
          <a:p>
            <a:endParaRPr lang="en-US" dirty="0"/>
          </a:p>
        </p:txBody>
      </p:sp>
      <p:sp>
        <p:nvSpPr>
          <p:cNvPr id="7" name="TextBox 6"/>
          <p:cNvSpPr txBox="1"/>
          <p:nvPr/>
        </p:nvSpPr>
        <p:spPr>
          <a:xfrm>
            <a:off x="4979043" y="3865945"/>
            <a:ext cx="3352800" cy="800219"/>
          </a:xfrm>
          <a:prstGeom prst="rect">
            <a:avLst/>
          </a:prstGeom>
          <a:noFill/>
        </p:spPr>
        <p:txBody>
          <a:bodyPr wrap="square" rtlCol="0">
            <a:spAutoFit/>
          </a:bodyPr>
          <a:lstStyle/>
          <a:p>
            <a:r>
              <a:rPr lang="en-US" sz="2800" dirty="0" smtClean="0"/>
              <a:t>Divide</a:t>
            </a:r>
            <a:r>
              <a:rPr lang="en-US" sz="2800" dirty="0" smtClean="0"/>
              <a:t> numbers</a:t>
            </a:r>
          </a:p>
          <a:p>
            <a:endParaRPr lang="en-US" dirty="0"/>
          </a:p>
        </p:txBody>
      </p:sp>
      <p:sp>
        <p:nvSpPr>
          <p:cNvPr id="8" name="Action Button: Custom 7">
            <a:hlinkClick r:id="rId2" action="ppaction://hlinksldjump" highlightClick="1"/>
          </p:cNvPr>
          <p:cNvSpPr/>
          <p:nvPr/>
        </p:nvSpPr>
        <p:spPr>
          <a:xfrm>
            <a:off x="914400" y="1676400"/>
            <a:ext cx="2743200" cy="705653"/>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ction Button: Custom 8">
            <a:hlinkClick r:id="rId3" action="ppaction://hlinksldjump" highlightClick="1"/>
          </p:cNvPr>
          <p:cNvSpPr/>
          <p:nvPr/>
        </p:nvSpPr>
        <p:spPr>
          <a:xfrm>
            <a:off x="4936603" y="1811236"/>
            <a:ext cx="3395240" cy="705653"/>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ction Button: Custom 9">
            <a:hlinkClick r:id="rId4" action="ppaction://hlinksldjump" highlightClick="1"/>
          </p:cNvPr>
          <p:cNvSpPr/>
          <p:nvPr/>
        </p:nvSpPr>
        <p:spPr>
          <a:xfrm>
            <a:off x="914400" y="3733800"/>
            <a:ext cx="3395240" cy="705653"/>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ction Button: Custom 10">
            <a:hlinkClick r:id="rId5" action="ppaction://hlinksldjump" highlightClick="1"/>
          </p:cNvPr>
          <p:cNvSpPr/>
          <p:nvPr/>
        </p:nvSpPr>
        <p:spPr>
          <a:xfrm>
            <a:off x="4936603" y="3794365"/>
            <a:ext cx="3395240" cy="705653"/>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61981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183880" cy="1051560"/>
          </a:xfrm>
        </p:spPr>
        <p:txBody>
          <a:bodyPr/>
          <a:lstStyle/>
          <a:p>
            <a:pPr algn="ctr"/>
            <a:r>
              <a:rPr lang="en-US" dirty="0" smtClean="0"/>
              <a:t>Adding Integers</a:t>
            </a:r>
            <a:endParaRPr lang="en-US" dirty="0"/>
          </a:p>
        </p:txBody>
      </p:sp>
      <p:sp>
        <p:nvSpPr>
          <p:cNvPr id="3" name="Content Placeholder 2"/>
          <p:cNvSpPr>
            <a:spLocks noGrp="1"/>
          </p:cNvSpPr>
          <p:nvPr>
            <p:ph idx="1"/>
          </p:nvPr>
        </p:nvSpPr>
        <p:spPr>
          <a:xfrm>
            <a:off x="457200" y="1295400"/>
            <a:ext cx="8183880" cy="1219200"/>
          </a:xfrm>
        </p:spPr>
        <p:txBody>
          <a:bodyPr/>
          <a:lstStyle/>
          <a:p>
            <a:pPr marL="0" indent="0" algn="ctr">
              <a:buNone/>
            </a:pPr>
            <a:r>
              <a:rPr lang="en-US" dirty="0" smtClean="0"/>
              <a:t>Do you numbers have the same sign or different signs?</a:t>
            </a:r>
            <a:endParaRPr lang="en-US" dirty="0"/>
          </a:p>
        </p:txBody>
      </p:sp>
      <p:sp>
        <p:nvSpPr>
          <p:cNvPr id="4" name="TextBox 3"/>
          <p:cNvSpPr txBox="1"/>
          <p:nvPr/>
        </p:nvSpPr>
        <p:spPr>
          <a:xfrm>
            <a:off x="838200" y="3505200"/>
            <a:ext cx="2590800" cy="523220"/>
          </a:xfrm>
          <a:prstGeom prst="rect">
            <a:avLst/>
          </a:prstGeom>
          <a:noFill/>
        </p:spPr>
        <p:txBody>
          <a:bodyPr wrap="square" rtlCol="0">
            <a:spAutoFit/>
          </a:bodyPr>
          <a:lstStyle/>
          <a:p>
            <a:r>
              <a:rPr lang="en-US" sz="2800" b="1" dirty="0" smtClean="0"/>
              <a:t>Same Signs</a:t>
            </a:r>
            <a:endParaRPr lang="en-US" sz="2800" b="1" dirty="0"/>
          </a:p>
        </p:txBody>
      </p:sp>
      <p:sp>
        <p:nvSpPr>
          <p:cNvPr id="5" name="TextBox 4"/>
          <p:cNvSpPr txBox="1"/>
          <p:nvPr/>
        </p:nvSpPr>
        <p:spPr>
          <a:xfrm>
            <a:off x="5029200" y="3542283"/>
            <a:ext cx="3276600" cy="523220"/>
          </a:xfrm>
          <a:prstGeom prst="rect">
            <a:avLst/>
          </a:prstGeom>
          <a:noFill/>
        </p:spPr>
        <p:txBody>
          <a:bodyPr wrap="square" rtlCol="0">
            <a:spAutoFit/>
          </a:bodyPr>
          <a:lstStyle/>
          <a:p>
            <a:r>
              <a:rPr lang="en-US" sz="2800" b="1" dirty="0" smtClean="0"/>
              <a:t>Different Signs</a:t>
            </a:r>
            <a:endParaRPr lang="en-US" sz="2800" b="1" dirty="0"/>
          </a:p>
        </p:txBody>
      </p:sp>
      <p:sp>
        <p:nvSpPr>
          <p:cNvPr id="7" name="Action Button: Custom 6">
            <a:hlinkClick r:id="rId2" action="ppaction://hlinksldjump" highlightClick="1"/>
          </p:cNvPr>
          <p:cNvSpPr/>
          <p:nvPr/>
        </p:nvSpPr>
        <p:spPr>
          <a:xfrm>
            <a:off x="685800" y="3413983"/>
            <a:ext cx="3395240" cy="705653"/>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ction Button: Custom 7">
            <a:hlinkClick r:id="rId3" action="ppaction://hlinksldjump" highlightClick="1"/>
          </p:cNvPr>
          <p:cNvSpPr/>
          <p:nvPr/>
        </p:nvSpPr>
        <p:spPr>
          <a:xfrm>
            <a:off x="5029200" y="3505200"/>
            <a:ext cx="3395240" cy="705653"/>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ction Button: Back or Previous 8">
            <a:hlinkClick r:id="" action="ppaction://hlinkshowjump?jump=lastslideviewed" highlightClick="1"/>
          </p:cNvPr>
          <p:cNvSpPr/>
          <p:nvPr/>
        </p:nvSpPr>
        <p:spPr>
          <a:xfrm>
            <a:off x="457200" y="56388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ction Button: Home 9">
            <a:hlinkClick r:id="rId4" action="ppaction://hlinksldjump" highlightClick="1"/>
          </p:cNvPr>
          <p:cNvSpPr/>
          <p:nvPr/>
        </p:nvSpPr>
        <p:spPr>
          <a:xfrm>
            <a:off x="7924800" y="5638800"/>
            <a:ext cx="685800" cy="8382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85907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183880" cy="1051560"/>
          </a:xfrm>
        </p:spPr>
        <p:txBody>
          <a:bodyPr/>
          <a:lstStyle/>
          <a:p>
            <a:r>
              <a:rPr lang="en-US" dirty="0" smtClean="0"/>
              <a:t>Same Signs</a:t>
            </a:r>
            <a:endParaRPr lang="en-US" dirty="0"/>
          </a:p>
        </p:txBody>
      </p:sp>
      <p:sp>
        <p:nvSpPr>
          <p:cNvPr id="3" name="Content Placeholder 2"/>
          <p:cNvSpPr>
            <a:spLocks noGrp="1"/>
          </p:cNvSpPr>
          <p:nvPr>
            <p:ph idx="1"/>
          </p:nvPr>
        </p:nvSpPr>
        <p:spPr>
          <a:xfrm>
            <a:off x="381000" y="1600200"/>
            <a:ext cx="8183880" cy="1222248"/>
          </a:xfrm>
        </p:spPr>
        <p:txBody>
          <a:bodyPr/>
          <a:lstStyle/>
          <a:p>
            <a:r>
              <a:rPr lang="en-US" dirty="0" smtClean="0"/>
              <a:t>Keep the sign </a:t>
            </a:r>
          </a:p>
          <a:p>
            <a:r>
              <a:rPr lang="en-US" dirty="0" smtClean="0"/>
              <a:t>Add the numbers</a:t>
            </a:r>
            <a:endParaRPr lang="en-US" dirty="0"/>
          </a:p>
        </p:txBody>
      </p:sp>
      <p:sp>
        <p:nvSpPr>
          <p:cNvPr id="4" name="TextBox 3"/>
          <p:cNvSpPr txBox="1"/>
          <p:nvPr/>
        </p:nvSpPr>
        <p:spPr>
          <a:xfrm>
            <a:off x="1295400" y="3505200"/>
            <a:ext cx="3733800" cy="369332"/>
          </a:xfrm>
          <a:prstGeom prst="rect">
            <a:avLst/>
          </a:prstGeom>
          <a:noFill/>
        </p:spPr>
        <p:txBody>
          <a:bodyPr wrap="square" rtlCol="0">
            <a:spAutoFit/>
          </a:bodyPr>
          <a:lstStyle/>
          <a:p>
            <a:r>
              <a:rPr lang="en-US" b="1" dirty="0" smtClean="0"/>
              <a:t>Ex:  </a:t>
            </a:r>
            <a:r>
              <a:rPr lang="en-US" dirty="0" smtClean="0"/>
              <a:t>–4 + (–8) = –12 </a:t>
            </a:r>
            <a:endParaRPr lang="en-US" b="1" dirty="0"/>
          </a:p>
        </p:txBody>
      </p:sp>
      <p:sp>
        <p:nvSpPr>
          <p:cNvPr id="5" name="Action Button: Back or Previous 4">
            <a:hlinkClick r:id="" action="ppaction://hlinkshowjump?jump=lastslideviewed" highlightClick="1"/>
          </p:cNvPr>
          <p:cNvSpPr/>
          <p:nvPr/>
        </p:nvSpPr>
        <p:spPr>
          <a:xfrm>
            <a:off x="457200" y="56388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ction Button: Home 5">
            <a:hlinkClick r:id="rId2" action="ppaction://hlinksldjump" highlightClick="1"/>
          </p:cNvPr>
          <p:cNvSpPr/>
          <p:nvPr/>
        </p:nvSpPr>
        <p:spPr>
          <a:xfrm>
            <a:off x="7924800" y="5638800"/>
            <a:ext cx="685800" cy="8382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68654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720" y="381000"/>
            <a:ext cx="8183880" cy="1051560"/>
          </a:xfrm>
        </p:spPr>
        <p:txBody>
          <a:bodyPr/>
          <a:lstStyle/>
          <a:p>
            <a:r>
              <a:rPr lang="en-US" dirty="0" smtClean="0"/>
              <a:t>Different Signs</a:t>
            </a:r>
            <a:endParaRPr lang="en-US" dirty="0"/>
          </a:p>
        </p:txBody>
      </p:sp>
      <p:sp>
        <p:nvSpPr>
          <p:cNvPr id="3" name="Content Placeholder 2"/>
          <p:cNvSpPr>
            <a:spLocks noGrp="1"/>
          </p:cNvSpPr>
          <p:nvPr>
            <p:ph idx="1"/>
          </p:nvPr>
        </p:nvSpPr>
        <p:spPr>
          <a:xfrm>
            <a:off x="457200" y="1486537"/>
            <a:ext cx="8183880" cy="1713863"/>
          </a:xfrm>
        </p:spPr>
        <p:txBody>
          <a:bodyPr/>
          <a:lstStyle/>
          <a:p>
            <a:r>
              <a:rPr lang="en-US" dirty="0" smtClean="0"/>
              <a:t>Keep the sign of the number with the bigger absolute value</a:t>
            </a:r>
          </a:p>
          <a:p>
            <a:r>
              <a:rPr lang="en-US" dirty="0" smtClean="0"/>
              <a:t>Subtract like normal</a:t>
            </a:r>
            <a:endParaRPr lang="en-US" dirty="0"/>
          </a:p>
        </p:txBody>
      </p:sp>
      <p:sp>
        <p:nvSpPr>
          <p:cNvPr id="4" name="Action Button: Back or Previous 3">
            <a:hlinkClick r:id="" action="ppaction://hlinkshowjump?jump=lastslideviewed" highlightClick="1"/>
          </p:cNvPr>
          <p:cNvSpPr/>
          <p:nvPr/>
        </p:nvSpPr>
        <p:spPr>
          <a:xfrm>
            <a:off x="457200" y="56388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Home 4">
            <a:hlinkClick r:id="rId2" action="ppaction://hlinksldjump" highlightClick="1"/>
          </p:cNvPr>
          <p:cNvSpPr/>
          <p:nvPr/>
        </p:nvSpPr>
        <p:spPr>
          <a:xfrm>
            <a:off x="7924800" y="5638800"/>
            <a:ext cx="685800" cy="8382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905000" y="3657600"/>
            <a:ext cx="3505200" cy="369332"/>
          </a:xfrm>
          <a:prstGeom prst="rect">
            <a:avLst/>
          </a:prstGeom>
          <a:noFill/>
        </p:spPr>
        <p:txBody>
          <a:bodyPr wrap="square" rtlCol="0">
            <a:spAutoFit/>
          </a:bodyPr>
          <a:lstStyle/>
          <a:p>
            <a:r>
              <a:rPr lang="en-US" b="1" dirty="0" smtClean="0"/>
              <a:t>Ex:  </a:t>
            </a:r>
            <a:r>
              <a:rPr lang="en-US" dirty="0" smtClean="0"/>
              <a:t>7 + (–15) = –8  </a:t>
            </a:r>
            <a:endParaRPr lang="en-US" b="1" dirty="0"/>
          </a:p>
        </p:txBody>
      </p:sp>
    </p:spTree>
    <p:extLst>
      <p:ext uri="{BB962C8B-B14F-4D97-AF65-F5344CB8AC3E}">
        <p14:creationId xmlns:p14="http://schemas.microsoft.com/office/powerpoint/2010/main" val="37083449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358" y="381000"/>
            <a:ext cx="8183880" cy="1051560"/>
          </a:xfrm>
        </p:spPr>
        <p:txBody>
          <a:bodyPr/>
          <a:lstStyle/>
          <a:p>
            <a:r>
              <a:rPr lang="en-US" dirty="0" smtClean="0"/>
              <a:t>Subtracting Integers</a:t>
            </a:r>
            <a:endParaRPr lang="en-US" dirty="0"/>
          </a:p>
        </p:txBody>
      </p:sp>
      <p:sp>
        <p:nvSpPr>
          <p:cNvPr id="3" name="Content Placeholder 2"/>
          <p:cNvSpPr>
            <a:spLocks noGrp="1"/>
          </p:cNvSpPr>
          <p:nvPr>
            <p:ph idx="1"/>
          </p:nvPr>
        </p:nvSpPr>
        <p:spPr>
          <a:xfrm>
            <a:off x="457200" y="1676400"/>
            <a:ext cx="8183880" cy="3048000"/>
          </a:xfrm>
        </p:spPr>
        <p:txBody>
          <a:bodyPr/>
          <a:lstStyle/>
          <a:p>
            <a:r>
              <a:rPr lang="en-US" dirty="0" smtClean="0"/>
              <a:t>Change the subtraction to addition</a:t>
            </a:r>
          </a:p>
          <a:p>
            <a:r>
              <a:rPr lang="en-US" dirty="0" smtClean="0"/>
              <a:t>Change the second number to its opposite</a:t>
            </a:r>
          </a:p>
          <a:p>
            <a:pPr marL="347472" lvl="1" indent="0">
              <a:buNone/>
            </a:pPr>
            <a:endParaRPr lang="en-US" b="1" dirty="0"/>
          </a:p>
          <a:p>
            <a:pPr marL="347472" lvl="1" indent="0">
              <a:buNone/>
            </a:pPr>
            <a:endParaRPr lang="en-US" b="1" dirty="0" smtClean="0"/>
          </a:p>
          <a:p>
            <a:pPr marL="347472" lvl="1" indent="0">
              <a:buNone/>
            </a:pPr>
            <a:endParaRPr lang="en-US" b="1" dirty="0" smtClean="0"/>
          </a:p>
          <a:p>
            <a:r>
              <a:rPr lang="en-US" dirty="0" smtClean="0"/>
              <a:t>Now click </a:t>
            </a:r>
            <a:r>
              <a:rPr lang="en-US" dirty="0" smtClean="0">
                <a:hlinkClick r:id="rId2" action="ppaction://hlinksldjump"/>
              </a:rPr>
              <a:t>here</a:t>
            </a:r>
            <a:r>
              <a:rPr lang="en-US" dirty="0" smtClean="0"/>
              <a:t> to follow the addition rules</a:t>
            </a:r>
            <a:endParaRPr lang="en-US" dirty="0"/>
          </a:p>
        </p:txBody>
      </p:sp>
      <p:sp>
        <p:nvSpPr>
          <p:cNvPr id="4" name="Action Button: Back or Previous 3">
            <a:hlinkClick r:id="" action="ppaction://hlinkshowjump?jump=lastslideviewed" highlightClick="1"/>
          </p:cNvPr>
          <p:cNvSpPr/>
          <p:nvPr/>
        </p:nvSpPr>
        <p:spPr>
          <a:xfrm>
            <a:off x="457200" y="56388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Home 4">
            <a:hlinkClick r:id="rId3" action="ppaction://hlinksldjump" highlightClick="1"/>
          </p:cNvPr>
          <p:cNvSpPr/>
          <p:nvPr/>
        </p:nvSpPr>
        <p:spPr>
          <a:xfrm>
            <a:off x="7924800" y="5638800"/>
            <a:ext cx="685800" cy="8382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752600" y="2895600"/>
            <a:ext cx="1752600" cy="381000"/>
          </a:xfrm>
          <a:prstGeom prst="rect">
            <a:avLst/>
          </a:prstGeom>
          <a:noFill/>
        </p:spPr>
        <p:txBody>
          <a:bodyPr wrap="square" rtlCol="0">
            <a:spAutoFit/>
          </a:bodyPr>
          <a:lstStyle/>
          <a:p>
            <a:r>
              <a:rPr lang="en-US" b="1" dirty="0" smtClean="0"/>
              <a:t>Ex:  </a:t>
            </a:r>
            <a:r>
              <a:rPr lang="en-US" dirty="0" smtClean="0"/>
              <a:t>4 – 9 </a:t>
            </a:r>
            <a:endParaRPr lang="en-US" b="1" dirty="0"/>
          </a:p>
        </p:txBody>
      </p:sp>
      <p:sp>
        <p:nvSpPr>
          <p:cNvPr id="7" name="TextBox 6"/>
          <p:cNvSpPr txBox="1"/>
          <p:nvPr/>
        </p:nvSpPr>
        <p:spPr>
          <a:xfrm>
            <a:off x="2317054" y="3276600"/>
            <a:ext cx="1188146" cy="369332"/>
          </a:xfrm>
          <a:prstGeom prst="rect">
            <a:avLst/>
          </a:prstGeom>
          <a:noFill/>
        </p:spPr>
        <p:txBody>
          <a:bodyPr wrap="none" rtlCol="0">
            <a:spAutoFit/>
          </a:bodyPr>
          <a:lstStyle/>
          <a:p>
            <a:r>
              <a:rPr lang="en-US" dirty="0" smtClean="0"/>
              <a:t>4 </a:t>
            </a:r>
            <a:r>
              <a:rPr lang="en-US" dirty="0" smtClean="0">
                <a:solidFill>
                  <a:srgbClr val="FF0000"/>
                </a:solidFill>
              </a:rPr>
              <a:t>+</a:t>
            </a:r>
            <a:r>
              <a:rPr lang="en-US" dirty="0" smtClean="0"/>
              <a:t> (</a:t>
            </a:r>
            <a:r>
              <a:rPr lang="en-US" dirty="0" smtClean="0">
                <a:solidFill>
                  <a:srgbClr val="FF0000"/>
                </a:solidFill>
              </a:rPr>
              <a:t>–9</a:t>
            </a:r>
            <a:r>
              <a:rPr lang="en-US" dirty="0" smtClean="0"/>
              <a:t>)</a:t>
            </a:r>
            <a:endParaRPr lang="en-US" dirty="0"/>
          </a:p>
        </p:txBody>
      </p:sp>
      <p:sp>
        <p:nvSpPr>
          <p:cNvPr id="8" name="TextBox 7"/>
          <p:cNvSpPr txBox="1"/>
          <p:nvPr/>
        </p:nvSpPr>
        <p:spPr>
          <a:xfrm>
            <a:off x="4572000" y="2913576"/>
            <a:ext cx="1905000" cy="369332"/>
          </a:xfrm>
          <a:prstGeom prst="rect">
            <a:avLst/>
          </a:prstGeom>
          <a:noFill/>
        </p:spPr>
        <p:txBody>
          <a:bodyPr wrap="square" rtlCol="0">
            <a:spAutoFit/>
          </a:bodyPr>
          <a:lstStyle/>
          <a:p>
            <a:r>
              <a:rPr lang="en-US" b="1" dirty="0" smtClean="0"/>
              <a:t>Ex:  </a:t>
            </a:r>
            <a:r>
              <a:rPr lang="en-US" dirty="0" smtClean="0"/>
              <a:t>3 – (–4)</a:t>
            </a:r>
            <a:endParaRPr lang="en-US" b="1" dirty="0"/>
          </a:p>
        </p:txBody>
      </p:sp>
      <p:sp>
        <p:nvSpPr>
          <p:cNvPr id="9" name="TextBox 8"/>
          <p:cNvSpPr txBox="1"/>
          <p:nvPr/>
        </p:nvSpPr>
        <p:spPr>
          <a:xfrm>
            <a:off x="5105400" y="3276600"/>
            <a:ext cx="1371600" cy="369332"/>
          </a:xfrm>
          <a:prstGeom prst="rect">
            <a:avLst/>
          </a:prstGeom>
          <a:noFill/>
        </p:spPr>
        <p:txBody>
          <a:bodyPr wrap="square" rtlCol="0">
            <a:spAutoFit/>
          </a:bodyPr>
          <a:lstStyle/>
          <a:p>
            <a:r>
              <a:rPr lang="en-US" dirty="0" smtClean="0"/>
              <a:t>3 </a:t>
            </a:r>
            <a:r>
              <a:rPr lang="en-US" dirty="0" smtClean="0">
                <a:solidFill>
                  <a:srgbClr val="FF0000"/>
                </a:solidFill>
              </a:rPr>
              <a:t>+ </a:t>
            </a:r>
            <a:r>
              <a:rPr lang="en-US" dirty="0" smtClean="0"/>
              <a:t>(</a:t>
            </a:r>
            <a:r>
              <a:rPr lang="en-US" dirty="0" smtClean="0">
                <a:solidFill>
                  <a:srgbClr val="FF0000"/>
                </a:solidFill>
              </a:rPr>
              <a:t>+4</a:t>
            </a:r>
            <a:r>
              <a:rPr lang="en-US" dirty="0" smtClean="0"/>
              <a:t>)</a:t>
            </a:r>
            <a:endParaRPr lang="en-US" dirty="0"/>
          </a:p>
        </p:txBody>
      </p:sp>
    </p:spTree>
    <p:extLst>
      <p:ext uri="{BB962C8B-B14F-4D97-AF65-F5344CB8AC3E}">
        <p14:creationId xmlns:p14="http://schemas.microsoft.com/office/powerpoint/2010/main" val="3731368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000" fill="hold"/>
                                        <p:tgtEl>
                                          <p:spTgt spid="6"/>
                                        </p:tgtEl>
                                        <p:attrNameLst>
                                          <p:attrName>ppt_x</p:attrName>
                                        </p:attrNameLst>
                                      </p:cBhvr>
                                      <p:tavLst>
                                        <p:tav tm="0">
                                          <p:val>
                                            <p:strVal val="#ppt_x"/>
                                          </p:val>
                                        </p:tav>
                                        <p:tav tm="100000">
                                          <p:val>
                                            <p:strVal val="#ppt_x"/>
                                          </p:val>
                                        </p:tav>
                                      </p:tavLst>
                                    </p:anim>
                                    <p:anim calcmode="lin" valueType="num">
                                      <p:cBhvr additive="base">
                                        <p:cTn id="8" dur="10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1000" fill="hold"/>
                                        <p:tgtEl>
                                          <p:spTgt spid="7"/>
                                        </p:tgtEl>
                                        <p:attrNameLst>
                                          <p:attrName>ppt_x</p:attrName>
                                        </p:attrNameLst>
                                      </p:cBhvr>
                                      <p:tavLst>
                                        <p:tav tm="0">
                                          <p:val>
                                            <p:strVal val="#ppt_x"/>
                                          </p:val>
                                        </p:tav>
                                        <p:tav tm="100000">
                                          <p:val>
                                            <p:strVal val="#ppt_x"/>
                                          </p:val>
                                        </p:tav>
                                      </p:tavLst>
                                    </p:anim>
                                    <p:anim calcmode="lin" valueType="num">
                                      <p:cBhvr additive="base">
                                        <p:cTn id="13" dur="1000" fill="hold"/>
                                        <p:tgtEl>
                                          <p:spTgt spid="7"/>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1000" fill="hold"/>
                                        <p:tgtEl>
                                          <p:spTgt spid="8"/>
                                        </p:tgtEl>
                                        <p:attrNameLst>
                                          <p:attrName>ppt_x</p:attrName>
                                        </p:attrNameLst>
                                      </p:cBhvr>
                                      <p:tavLst>
                                        <p:tav tm="0">
                                          <p:val>
                                            <p:strVal val="#ppt_x"/>
                                          </p:val>
                                        </p:tav>
                                        <p:tav tm="100000">
                                          <p:val>
                                            <p:strVal val="#ppt_x"/>
                                          </p:val>
                                        </p:tav>
                                      </p:tavLst>
                                    </p:anim>
                                    <p:anim calcmode="lin" valueType="num">
                                      <p:cBhvr additive="base">
                                        <p:cTn id="18" dur="1000" fill="hold"/>
                                        <p:tgtEl>
                                          <p:spTgt spid="8"/>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grpId="0" nodeType="after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1000" fill="hold"/>
                                        <p:tgtEl>
                                          <p:spTgt spid="9"/>
                                        </p:tgtEl>
                                        <p:attrNameLst>
                                          <p:attrName>ppt_x</p:attrName>
                                        </p:attrNameLst>
                                      </p:cBhvr>
                                      <p:tavLst>
                                        <p:tav tm="0">
                                          <p:val>
                                            <p:strVal val="#ppt_x"/>
                                          </p:val>
                                        </p:tav>
                                        <p:tav tm="100000">
                                          <p:val>
                                            <p:strVal val="#ppt_x"/>
                                          </p:val>
                                        </p:tav>
                                      </p:tavLst>
                                    </p:anim>
                                    <p:anim calcmode="lin" valueType="num">
                                      <p:cBhvr additive="base">
                                        <p:cTn id="23" dur="10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571" y="152400"/>
            <a:ext cx="8183880" cy="1051560"/>
          </a:xfrm>
        </p:spPr>
        <p:txBody>
          <a:bodyPr/>
          <a:lstStyle/>
          <a:p>
            <a:r>
              <a:rPr lang="en-US" dirty="0" smtClean="0"/>
              <a:t>Multiplying Integers</a:t>
            </a:r>
            <a:endParaRPr lang="en-US" dirty="0"/>
          </a:p>
        </p:txBody>
      </p:sp>
      <p:sp>
        <p:nvSpPr>
          <p:cNvPr id="3" name="Content Placeholder 2"/>
          <p:cNvSpPr>
            <a:spLocks noGrp="1"/>
          </p:cNvSpPr>
          <p:nvPr>
            <p:ph idx="1"/>
          </p:nvPr>
        </p:nvSpPr>
        <p:spPr>
          <a:xfrm>
            <a:off x="426720" y="1295400"/>
            <a:ext cx="8183880" cy="3429000"/>
          </a:xfrm>
        </p:spPr>
        <p:txBody>
          <a:bodyPr>
            <a:normAutofit lnSpcReduction="10000"/>
          </a:bodyPr>
          <a:lstStyle/>
          <a:p>
            <a:r>
              <a:rPr lang="en-US" dirty="0" smtClean="0"/>
              <a:t>Same signs = positive answer</a:t>
            </a:r>
          </a:p>
          <a:p>
            <a:r>
              <a:rPr lang="en-US" dirty="0" smtClean="0"/>
              <a:t>Different signs = negative answer</a:t>
            </a:r>
          </a:p>
          <a:p>
            <a:endParaRPr lang="en-US" dirty="0"/>
          </a:p>
          <a:p>
            <a:r>
              <a:rPr lang="en-US" dirty="0" smtClean="0"/>
              <a:t>Also, if all your are doing is multiplying and there is an even number of negative signs, your answer will be positive.  If there is an odd number of negative signs your answer will be negative.</a:t>
            </a:r>
            <a:endParaRPr lang="en-US" dirty="0"/>
          </a:p>
        </p:txBody>
      </p:sp>
      <p:sp>
        <p:nvSpPr>
          <p:cNvPr id="4" name="Action Button: Back or Previous 3">
            <a:hlinkClick r:id="" action="ppaction://hlinkshowjump?jump=lastslideviewed" highlightClick="1"/>
          </p:cNvPr>
          <p:cNvSpPr/>
          <p:nvPr/>
        </p:nvSpPr>
        <p:spPr>
          <a:xfrm>
            <a:off x="457200" y="56388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Home 4">
            <a:hlinkClick r:id="rId2" action="ppaction://hlinksldjump" highlightClick="1"/>
          </p:cNvPr>
          <p:cNvSpPr/>
          <p:nvPr/>
        </p:nvSpPr>
        <p:spPr>
          <a:xfrm>
            <a:off x="7924800" y="5638800"/>
            <a:ext cx="685800" cy="8382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099399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183880" cy="1051560"/>
          </a:xfrm>
        </p:spPr>
        <p:txBody>
          <a:bodyPr/>
          <a:lstStyle/>
          <a:p>
            <a:r>
              <a:rPr lang="en-US" dirty="0" smtClean="0"/>
              <a:t>Dividing Integers</a:t>
            </a:r>
            <a:endParaRPr lang="en-US" dirty="0"/>
          </a:p>
        </p:txBody>
      </p:sp>
      <p:sp>
        <p:nvSpPr>
          <p:cNvPr id="4" name="Action Button: Back or Previous 3">
            <a:hlinkClick r:id="" action="ppaction://hlinkshowjump?jump=lastslideviewed" highlightClick="1"/>
          </p:cNvPr>
          <p:cNvSpPr/>
          <p:nvPr/>
        </p:nvSpPr>
        <p:spPr>
          <a:xfrm>
            <a:off x="457200" y="56388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Home 4">
            <a:hlinkClick r:id="rId2" action="ppaction://hlinksldjump" highlightClick="1"/>
          </p:cNvPr>
          <p:cNvSpPr/>
          <p:nvPr/>
        </p:nvSpPr>
        <p:spPr>
          <a:xfrm>
            <a:off x="7924800" y="5638800"/>
            <a:ext cx="685800" cy="8382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p:cNvSpPr txBox="1">
            <a:spLocks/>
          </p:cNvSpPr>
          <p:nvPr/>
        </p:nvSpPr>
        <p:spPr>
          <a:xfrm>
            <a:off x="478420" y="1692238"/>
            <a:ext cx="8183880" cy="1222248"/>
          </a:xfrm>
          <a:prstGeom prst="rect">
            <a:avLst/>
          </a:prstGeom>
        </p:spPr>
        <p:txBody>
          <a:bodyPr vert="horz" lIns="182880" tIns="91440">
            <a:norm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r>
              <a:rPr lang="en-US" dirty="0" smtClean="0"/>
              <a:t>Same signs = positive answer</a:t>
            </a:r>
          </a:p>
          <a:p>
            <a:r>
              <a:rPr lang="en-US" dirty="0" smtClean="0"/>
              <a:t>Different signs = negative answer</a:t>
            </a:r>
            <a:endParaRPr lang="en-US" dirty="0"/>
          </a:p>
        </p:txBody>
      </p:sp>
    </p:spTree>
    <p:extLst>
      <p:ext uri="{BB962C8B-B14F-4D97-AF65-F5344CB8AC3E}">
        <p14:creationId xmlns:p14="http://schemas.microsoft.com/office/powerpoint/2010/main" val="40941257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18</TotalTime>
  <Words>201</Words>
  <Application>Microsoft Office PowerPoint</Application>
  <PresentationFormat>On-screen Show (4:3)</PresentationFormat>
  <Paragraphs>38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Aspect</vt:lpstr>
      <vt:lpstr>Operations with Integers</vt:lpstr>
      <vt:lpstr> What are you being asked to do?</vt:lpstr>
      <vt:lpstr>Adding Integers</vt:lpstr>
      <vt:lpstr>Same Signs</vt:lpstr>
      <vt:lpstr>Different Signs</vt:lpstr>
      <vt:lpstr>Subtracting Integers</vt:lpstr>
      <vt:lpstr>Multiplying Integers</vt:lpstr>
      <vt:lpstr>Dividing Integers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Operations with Integers</dc:title>
  <dc:creator>Erin Kearney</dc:creator>
  <cp:lastModifiedBy>Erin Kearney</cp:lastModifiedBy>
  <cp:revision>3</cp:revision>
  <dcterms:created xsi:type="dcterms:W3CDTF">2013-09-19T18:38:03Z</dcterms:created>
  <dcterms:modified xsi:type="dcterms:W3CDTF">2013-09-19T18:56:11Z</dcterms:modified>
</cp:coreProperties>
</file>