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59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2CBDD0E-FF8D-4D1C-A2AF-30D325DC77B1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DEDC5F2-25C4-40F4-AB92-8784B54FCA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64.png"/><Relationship Id="rId7" Type="http://schemas.openxmlformats.org/officeDocument/2006/relationships/image" Target="../media/image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slide" Target="slide2.xml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5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</a:t>
            </a:r>
            <a:r>
              <a:rPr lang="en-US" dirty="0" smtClean="0"/>
              <a:t>uadratics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4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5714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What am I being asked to do?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71600" y="2163196"/>
            <a:ext cx="1600200" cy="900238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txBody>
          <a:bodyPr vert="horz" anchor="ctr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Solve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971809" y="2159337"/>
            <a:ext cx="1600200" cy="900238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vert="horz" anchor="ctr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Graph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25133" y="3827974"/>
            <a:ext cx="1600200" cy="900238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vert="horz" anchor="ctr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Sketch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971809" y="3834420"/>
            <a:ext cx="1600200" cy="900238"/>
          </a:xfrm>
          <a:prstGeom prst="rect">
            <a:avLst/>
          </a:prstGeom>
          <a:solidFill>
            <a:srgbClr val="C00000"/>
          </a:solidFill>
          <a:ln w="38100">
            <a:solidFill>
              <a:schemeClr val="tx1"/>
            </a:solidFill>
          </a:ln>
        </p:spPr>
        <p:txBody>
          <a:bodyPr vert="horz" anchor="ctr">
            <a:normAutofit fontScale="85000"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Find Max/Min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Action Button: Back or Previous 7">
            <a:hlinkClick r:id="" action="ppaction://hlinkshowjump?jump=lastslideviewed" highlightClick="1"/>
          </p:cNvPr>
          <p:cNvSpPr/>
          <p:nvPr/>
        </p:nvSpPr>
        <p:spPr>
          <a:xfrm>
            <a:off x="8131215" y="5836580"/>
            <a:ext cx="778329" cy="94522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Home 8">
            <a:hlinkClick r:id="rId2" action="ppaction://hlinksldjump" highlightClick="1"/>
          </p:cNvPr>
          <p:cNvSpPr/>
          <p:nvPr/>
        </p:nvSpPr>
        <p:spPr>
          <a:xfrm>
            <a:off x="76200" y="5899594"/>
            <a:ext cx="838200" cy="8822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Custom 9">
            <a:hlinkClick r:id="rId3" action="ppaction://hlinksldjump" highlightClick="1"/>
          </p:cNvPr>
          <p:cNvSpPr/>
          <p:nvPr/>
        </p:nvSpPr>
        <p:spPr>
          <a:xfrm>
            <a:off x="1400055" y="2182487"/>
            <a:ext cx="1600200" cy="90023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Custom 10">
            <a:hlinkClick r:id="rId4" action="ppaction://hlinksldjump" highlightClick="1"/>
          </p:cNvPr>
          <p:cNvSpPr/>
          <p:nvPr/>
        </p:nvSpPr>
        <p:spPr>
          <a:xfrm>
            <a:off x="1425133" y="3827974"/>
            <a:ext cx="1600200" cy="90023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Custom 11">
            <a:hlinkClick r:id="rId5" action="ppaction://hlinksldjump" highlightClick="1"/>
          </p:cNvPr>
          <p:cNvSpPr/>
          <p:nvPr/>
        </p:nvSpPr>
        <p:spPr>
          <a:xfrm>
            <a:off x="4971809" y="2163196"/>
            <a:ext cx="1600200" cy="90023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Custom 12">
            <a:hlinkClick r:id="rId6" action="ppaction://hlinksldjump" highlightClick="1"/>
          </p:cNvPr>
          <p:cNvSpPr/>
          <p:nvPr/>
        </p:nvSpPr>
        <p:spPr>
          <a:xfrm>
            <a:off x="4971809" y="3834420"/>
            <a:ext cx="1600200" cy="90023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3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838200"/>
          </a:xfrm>
        </p:spPr>
        <p:txBody>
          <a:bodyPr/>
          <a:lstStyle/>
          <a:p>
            <a:pPr algn="ctr"/>
            <a:r>
              <a:rPr lang="en-US" dirty="0" smtClean="0"/>
              <a:t>Graph a quadratic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914400"/>
            <a:ext cx="8686800" cy="1112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*Recall that quadratics are written in the form:</a:t>
            </a:r>
          </a:p>
          <a:p>
            <a:pPr marL="0" indent="0" algn="ctr">
              <a:buNone/>
            </a:pPr>
            <a:r>
              <a:rPr lang="en-US" i="1" dirty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ax</a:t>
            </a:r>
            <a:r>
              <a:rPr lang="en-US" dirty="0" smtClean="0"/>
              <a:t>² + </a:t>
            </a:r>
            <a:r>
              <a:rPr lang="en-US" i="1" dirty="0" err="1" smtClean="0"/>
              <a:t>bx</a:t>
            </a:r>
            <a:r>
              <a:rPr lang="en-US" dirty="0" smtClean="0"/>
              <a:t> + </a:t>
            </a:r>
            <a:r>
              <a:rPr lang="en-US" i="1" dirty="0" smtClean="0"/>
              <a:t>c</a:t>
            </a:r>
            <a:endParaRPr lang="en-US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8600" y="1826393"/>
                <a:ext cx="3962400" cy="766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1.  </a:t>
                </a:r>
                <a:r>
                  <a:rPr lang="en-US" dirty="0" smtClean="0"/>
                  <a:t>Find the axis of symmetry using the formula: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826393"/>
                <a:ext cx="3962400" cy="766813"/>
              </a:xfrm>
              <a:prstGeom prst="rect">
                <a:avLst/>
              </a:prstGeom>
              <a:blipFill rotWithShape="1">
                <a:blip r:embed="rId2"/>
                <a:stretch>
                  <a:fillRect l="-1385" t="-4000" r="-923" b="-4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143000" y="259320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Ex:  </a:t>
            </a:r>
            <a:r>
              <a:rPr lang="en-US" i="1" dirty="0" smtClean="0"/>
              <a:t>y</a:t>
            </a:r>
            <a:r>
              <a:rPr lang="en-US" dirty="0" smtClean="0"/>
              <a:t> = –2</a:t>
            </a:r>
            <a:r>
              <a:rPr lang="en-US" i="1" dirty="0" smtClean="0"/>
              <a:t>x</a:t>
            </a:r>
            <a:r>
              <a:rPr lang="en-US" dirty="0" smtClean="0"/>
              <a:t>² + 12</a:t>
            </a:r>
            <a:r>
              <a:rPr lang="en-US" i="1" dirty="0" smtClean="0"/>
              <a:t>x</a:t>
            </a:r>
            <a:r>
              <a:rPr lang="en-US" dirty="0" smtClean="0"/>
              <a:t> – 7  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3566296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2.  </a:t>
            </a:r>
            <a:r>
              <a:rPr lang="en-US" dirty="0" smtClean="0"/>
              <a:t>Use this </a:t>
            </a:r>
            <a:r>
              <a:rPr lang="en-US" i="1" dirty="0" smtClean="0"/>
              <a:t>x</a:t>
            </a:r>
            <a:r>
              <a:rPr lang="en-US" dirty="0" smtClean="0"/>
              <a:t>-value to find the </a:t>
            </a:r>
            <a:r>
              <a:rPr lang="en-US" i="1" dirty="0" smtClean="0"/>
              <a:t>y</a:t>
            </a:r>
            <a:r>
              <a:rPr lang="en-US" dirty="0" smtClean="0"/>
              <a:t>-coordinate of the vertex.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828800" y="3044121"/>
                <a:ext cx="1371600" cy="484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/>
                  <a:t>x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−12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−4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=3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3044121"/>
                <a:ext cx="1371600" cy="484043"/>
              </a:xfrm>
              <a:prstGeom prst="rect">
                <a:avLst/>
              </a:prstGeom>
              <a:blipFill rotWithShape="1">
                <a:blip r:embed="rId3"/>
                <a:stretch>
                  <a:fillRect l="-3556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371600" y="4258263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Vertex:  (3, 11)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971674"/>
            <a:ext cx="4180168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004" y="1945719"/>
            <a:ext cx="4189564" cy="346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820" y="1954550"/>
            <a:ext cx="4217748" cy="346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6698" y="1945719"/>
            <a:ext cx="4196869" cy="344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549" y="1913360"/>
            <a:ext cx="4248018" cy="3492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ction Button: Back or Previous 16">
            <a:hlinkClick r:id="" action="ppaction://hlinkshowjump?jump=lastslideviewed" highlightClick="1"/>
          </p:cNvPr>
          <p:cNvSpPr/>
          <p:nvPr/>
        </p:nvSpPr>
        <p:spPr>
          <a:xfrm>
            <a:off x="8450005" y="6226032"/>
            <a:ext cx="673217" cy="58238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549" y="1917815"/>
            <a:ext cx="4206815" cy="3546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33400" y="52578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3.  </a:t>
            </a:r>
            <a:r>
              <a:rPr lang="en-US" sz="1600" dirty="0" smtClean="0"/>
              <a:t>Since parabolas are symmetrical, you can now build around your axis of symmetry.  Choose an </a:t>
            </a:r>
            <a:r>
              <a:rPr lang="en-US" sz="1600" i="1" dirty="0" smtClean="0"/>
              <a:t>x</a:t>
            </a:r>
            <a:r>
              <a:rPr lang="en-US" sz="1600" dirty="0" smtClean="0"/>
              <a:t>-value on either the left or right side and find the </a:t>
            </a:r>
            <a:r>
              <a:rPr lang="en-US" sz="1600" i="1" dirty="0" smtClean="0"/>
              <a:t>y</a:t>
            </a:r>
            <a:r>
              <a:rPr lang="en-US" sz="1600" dirty="0" smtClean="0"/>
              <a:t>-value, and the </a:t>
            </a:r>
            <a:r>
              <a:rPr lang="en-US" sz="1600" i="1" dirty="0" smtClean="0"/>
              <a:t>x</a:t>
            </a:r>
            <a:r>
              <a:rPr lang="en-US" sz="1600" dirty="0" smtClean="0"/>
              <a:t>-value the same distance on the opposite side will have the same </a:t>
            </a:r>
            <a:r>
              <a:rPr lang="en-US" sz="1600" i="1" dirty="0" smtClean="0"/>
              <a:t>y</a:t>
            </a:r>
            <a:r>
              <a:rPr lang="en-US" sz="1600" dirty="0" smtClean="0"/>
              <a:t>-value.  For example, </a:t>
            </a:r>
            <a:r>
              <a:rPr lang="en-US" sz="1600" i="1" dirty="0" smtClean="0"/>
              <a:t>x</a:t>
            </a:r>
            <a:r>
              <a:rPr lang="en-US" sz="1600" dirty="0" smtClean="0"/>
              <a:t> = 2 and </a:t>
            </a:r>
            <a:r>
              <a:rPr lang="en-US" sz="1600" i="1" dirty="0" smtClean="0"/>
              <a:t>x</a:t>
            </a:r>
            <a:r>
              <a:rPr lang="en-US" sz="1600" dirty="0" smtClean="0"/>
              <a:t> = 4 will both have the same </a:t>
            </a:r>
            <a:r>
              <a:rPr lang="en-US" sz="1600" i="1" dirty="0" smtClean="0"/>
              <a:t>y</a:t>
            </a:r>
            <a:r>
              <a:rPr lang="en-US" sz="1600" dirty="0" smtClean="0"/>
              <a:t>-value, because they are the same distance away from the axis of symmetry</a:t>
            </a:r>
            <a:r>
              <a:rPr lang="en-US" sz="1400" dirty="0" smtClean="0"/>
              <a:t>.</a:t>
            </a:r>
            <a:endParaRPr lang="en-US" sz="1400" b="1" dirty="0"/>
          </a:p>
        </p:txBody>
      </p:sp>
      <p:sp>
        <p:nvSpPr>
          <p:cNvPr id="19" name="Action Button: Home 18">
            <a:hlinkClick r:id="rId10" action="ppaction://hlinksldjump" highlightClick="1"/>
          </p:cNvPr>
          <p:cNvSpPr/>
          <p:nvPr/>
        </p:nvSpPr>
        <p:spPr>
          <a:xfrm>
            <a:off x="76200" y="6019800"/>
            <a:ext cx="457200" cy="76199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95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9" dur="indefinite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475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475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475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1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550315" cy="1143000"/>
          </a:xfrm>
        </p:spPr>
        <p:txBody>
          <a:bodyPr/>
          <a:lstStyle/>
          <a:p>
            <a:pPr algn="ctr"/>
            <a:r>
              <a:rPr lang="en-US" dirty="0" smtClean="0"/>
              <a:t>Characteristics of Parabolas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447800"/>
            <a:ext cx="8686800" cy="1066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**RECALL** Quadratics are in the form:         </a:t>
            </a:r>
            <a:r>
              <a:rPr lang="en-US" i="1" dirty="0" smtClean="0"/>
              <a:t>y = ax²</a:t>
            </a:r>
            <a:r>
              <a:rPr lang="en-US" dirty="0" smtClean="0"/>
              <a:t> + </a:t>
            </a:r>
            <a:r>
              <a:rPr lang="en-US" i="1" dirty="0" err="1" smtClean="0"/>
              <a:t>bx</a:t>
            </a:r>
            <a:r>
              <a:rPr lang="en-US" i="1" dirty="0" smtClean="0"/>
              <a:t> + c</a:t>
            </a:r>
            <a:endParaRPr lang="en-US" i="1" dirty="0"/>
          </a:p>
        </p:txBody>
      </p:sp>
      <p:sp>
        <p:nvSpPr>
          <p:cNvPr id="4" name="Action Button: Back or Previous 3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81000" y="2286000"/>
                <a:ext cx="7543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dirty="0" smtClean="0"/>
                  <a:t>Skinner or wider?  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 smtClean="0"/>
                  <a:t> &gt; 1, then the parabola will be narrower than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 =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²</a:t>
                </a:r>
              </a:p>
              <a:p>
                <a:r>
                  <a:rPr lang="en-US" dirty="0" smtClean="0"/>
                  <a:t>           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 smtClean="0"/>
                  <a:t> &lt; 1, then the parabola will be wider than </a:t>
                </a:r>
                <a:r>
                  <a:rPr lang="en-US" i="1" dirty="0" smtClean="0"/>
                  <a:t>y</a:t>
                </a:r>
                <a:r>
                  <a:rPr lang="en-US" dirty="0" smtClean="0"/>
                  <a:t> =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²  </a:t>
                </a:r>
                <a:endParaRPr lang="en-US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286000"/>
                <a:ext cx="7543800" cy="923330"/>
              </a:xfrm>
              <a:prstGeom prst="rect">
                <a:avLst/>
              </a:prstGeom>
              <a:blipFill rotWithShape="1">
                <a:blip r:embed="rId2"/>
                <a:stretch>
                  <a:fillRect l="-647" t="-3974" b="-92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81000" y="35052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 Upward or downward?</a:t>
            </a:r>
          </a:p>
          <a:p>
            <a:r>
              <a:rPr lang="en-US" dirty="0"/>
              <a:t> </a:t>
            </a:r>
            <a:r>
              <a:rPr lang="en-US" dirty="0" smtClean="0"/>
              <a:t>          If </a:t>
            </a:r>
            <a:r>
              <a:rPr lang="en-US" i="1" dirty="0" smtClean="0"/>
              <a:t>a</a:t>
            </a:r>
            <a:r>
              <a:rPr lang="en-US" dirty="0" smtClean="0"/>
              <a:t> is positive, then the parabola will face upward</a:t>
            </a:r>
          </a:p>
          <a:p>
            <a:r>
              <a:rPr lang="en-US" dirty="0" smtClean="0"/>
              <a:t>           If </a:t>
            </a:r>
            <a:r>
              <a:rPr lang="en-US" i="1" dirty="0" smtClean="0"/>
              <a:t>a</a:t>
            </a:r>
            <a:r>
              <a:rPr lang="en-US" dirty="0" smtClean="0"/>
              <a:t> is negative, then the parabola will face downward 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00291" y="45720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 Shift up or shift down?  (*Only if </a:t>
            </a:r>
            <a:r>
              <a:rPr lang="en-US" i="1" dirty="0" smtClean="0"/>
              <a:t>b</a:t>
            </a:r>
            <a:r>
              <a:rPr lang="en-US" dirty="0" smtClean="0"/>
              <a:t> = 0)</a:t>
            </a:r>
          </a:p>
          <a:p>
            <a:r>
              <a:rPr lang="en-US" dirty="0"/>
              <a:t> </a:t>
            </a:r>
            <a:r>
              <a:rPr lang="en-US" dirty="0" smtClean="0"/>
              <a:t>          If </a:t>
            </a:r>
            <a:r>
              <a:rPr lang="en-US" i="1" dirty="0"/>
              <a:t>c</a:t>
            </a:r>
            <a:r>
              <a:rPr lang="en-US" dirty="0" smtClean="0"/>
              <a:t> is positive, the vertex is </a:t>
            </a:r>
            <a:r>
              <a:rPr lang="en-US" i="1" dirty="0" smtClean="0"/>
              <a:t>c </a:t>
            </a:r>
            <a:r>
              <a:rPr lang="en-US" dirty="0" smtClean="0"/>
              <a:t>spaces up on the </a:t>
            </a:r>
            <a:r>
              <a:rPr lang="en-US" i="1" dirty="0" smtClean="0"/>
              <a:t>y</a:t>
            </a:r>
            <a:r>
              <a:rPr lang="en-US" dirty="0" smtClean="0"/>
              <a:t>-axis</a:t>
            </a:r>
          </a:p>
          <a:p>
            <a:r>
              <a:rPr lang="en-US" dirty="0" smtClean="0"/>
              <a:t>           If </a:t>
            </a:r>
            <a:r>
              <a:rPr lang="en-US" i="1" dirty="0" smtClean="0"/>
              <a:t>c</a:t>
            </a:r>
            <a:r>
              <a:rPr lang="en-US" dirty="0" smtClean="0"/>
              <a:t> is negative, the vertex is </a:t>
            </a:r>
            <a:r>
              <a:rPr lang="en-US" i="1" dirty="0" smtClean="0"/>
              <a:t>c</a:t>
            </a:r>
            <a:r>
              <a:rPr lang="en-US" dirty="0" smtClean="0"/>
              <a:t> spaces down on the </a:t>
            </a:r>
            <a:r>
              <a:rPr lang="en-US" i="1" dirty="0" smtClean="0"/>
              <a:t>y</a:t>
            </a:r>
            <a:r>
              <a:rPr lang="en-US" dirty="0" smtClean="0"/>
              <a:t>-axis</a:t>
            </a:r>
            <a:endParaRPr lang="en-US" b="1" dirty="0"/>
          </a:p>
        </p:txBody>
      </p:sp>
      <p:sp>
        <p:nvSpPr>
          <p:cNvPr id="9" name="Action Button: Home 8">
            <a:hlinkClick r:id="rId3" action="ppaction://hlinksldjump" highlightClick="1"/>
          </p:cNvPr>
          <p:cNvSpPr/>
          <p:nvPr/>
        </p:nvSpPr>
        <p:spPr>
          <a:xfrm>
            <a:off x="76200" y="5899594"/>
            <a:ext cx="838200" cy="8822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4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44" y="152400"/>
            <a:ext cx="8584400" cy="1143000"/>
          </a:xfrm>
        </p:spPr>
        <p:txBody>
          <a:bodyPr/>
          <a:lstStyle/>
          <a:p>
            <a:pPr algn="ctr"/>
            <a:r>
              <a:rPr lang="en-US" dirty="0" smtClean="0"/>
              <a:t>Maximum or minimum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554163"/>
            <a:ext cx="8686800" cy="16462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*Since the maximum or minimum value occurs at the vertex of the parabola, you need to find the coordinates of the vertex first. 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50448" y="2514600"/>
                <a:ext cx="6248400" cy="491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1)  Find the axis of symmetry by using the formula: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448" y="2514600"/>
                <a:ext cx="6248400" cy="491288"/>
              </a:xfrm>
              <a:prstGeom prst="rect">
                <a:avLst/>
              </a:prstGeom>
              <a:blipFill rotWithShape="1">
                <a:blip r:embed="rId2"/>
                <a:stretch>
                  <a:fillRect l="-878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85172" y="32766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2) Plug it back in to the quadratic equation to find the </a:t>
            </a:r>
            <a:r>
              <a:rPr lang="en-US" i="1" dirty="0" smtClean="0"/>
              <a:t>y</a:t>
            </a:r>
            <a:r>
              <a:rPr lang="en-US" dirty="0" smtClean="0"/>
              <a:t>-value of the vertex.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9158" y="4191000"/>
            <a:ext cx="6927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3)  The maximum or minimum value is </a:t>
            </a:r>
            <a:r>
              <a:rPr lang="en-US" b="1" i="1" u="sng" dirty="0" smtClean="0"/>
              <a:t>not</a:t>
            </a:r>
            <a:r>
              <a:rPr lang="en-US" dirty="0" smtClean="0"/>
              <a:t> the entire vertex.  It is </a:t>
            </a:r>
            <a:r>
              <a:rPr lang="en-US" b="1" i="1" u="sng" dirty="0" smtClean="0"/>
              <a:t>only</a:t>
            </a:r>
            <a:r>
              <a:rPr lang="en-US" dirty="0" smtClean="0"/>
              <a:t>  the </a:t>
            </a:r>
            <a:r>
              <a:rPr lang="en-US" i="1" dirty="0" smtClean="0"/>
              <a:t>y</a:t>
            </a:r>
            <a:r>
              <a:rPr lang="en-US" dirty="0" smtClean="0"/>
              <a:t>-coordinate.</a:t>
            </a:r>
            <a:endParaRPr lang="en-US" dirty="0"/>
          </a:p>
        </p:txBody>
      </p:sp>
      <p:sp>
        <p:nvSpPr>
          <p:cNvPr id="7" name="Action Button: Back or Previous 6">
            <a:hlinkClick r:id="" action="ppaction://hlinkshowjump?jump=lastslideviewed" highlightClick="1"/>
          </p:cNvPr>
          <p:cNvSpPr/>
          <p:nvPr/>
        </p:nvSpPr>
        <p:spPr>
          <a:xfrm>
            <a:off x="8131215" y="5836580"/>
            <a:ext cx="778329" cy="94522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Home 8">
            <a:hlinkClick r:id="rId3" action="ppaction://hlinksldjump" highlightClick="1"/>
          </p:cNvPr>
          <p:cNvSpPr/>
          <p:nvPr/>
        </p:nvSpPr>
        <p:spPr>
          <a:xfrm>
            <a:off x="76200" y="5899594"/>
            <a:ext cx="838200" cy="8822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1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686800" cy="1143000"/>
          </a:xfrm>
        </p:spPr>
        <p:txBody>
          <a:bodyPr/>
          <a:lstStyle/>
          <a:p>
            <a:pPr algn="l"/>
            <a:r>
              <a:rPr lang="en-US" dirty="0" smtClean="0"/>
              <a:t>Solve by which method?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43144" y="1680282"/>
            <a:ext cx="1857255" cy="900238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txBody>
          <a:bodyPr vert="horz" anchor="ctr">
            <a:normAutofit fontScale="925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Graphing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Action Button: Custom 4">
            <a:hlinkClick r:id="rId2" action="ppaction://hlinksldjump" highlightClick="1"/>
          </p:cNvPr>
          <p:cNvSpPr/>
          <p:nvPr/>
        </p:nvSpPr>
        <p:spPr>
          <a:xfrm>
            <a:off x="1343144" y="1680282"/>
            <a:ext cx="1857255" cy="90023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371126" y="3048000"/>
            <a:ext cx="1857255" cy="9002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 vert="horz" anchor="ctr">
            <a:normAutofit fontScale="92500" lnSpcReduction="2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Square Roots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867400" y="4191000"/>
            <a:ext cx="1857255" cy="90023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tx1"/>
            </a:solidFill>
          </a:ln>
        </p:spPr>
        <p:txBody>
          <a:bodyPr vert="horz" anchor="ctr">
            <a:normAutofit fontScale="92500" lnSpcReduction="2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/>
              <a:buNone/>
            </a:pPr>
            <a:r>
              <a:rPr lang="en-US" b="1" dirty="0" smtClean="0">
                <a:solidFill>
                  <a:schemeClr val="tx1"/>
                </a:solidFill>
              </a:rPr>
              <a:t>Quad. Formula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rId3" action="ppaction://hlinksldjump" highlightClick="1"/>
          </p:cNvPr>
          <p:cNvSpPr/>
          <p:nvPr/>
        </p:nvSpPr>
        <p:spPr>
          <a:xfrm>
            <a:off x="3371126" y="3048000"/>
            <a:ext cx="1857255" cy="90023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rId4" action="ppaction://hlinksldjump" highlightClick="1"/>
          </p:cNvPr>
          <p:cNvSpPr/>
          <p:nvPr/>
        </p:nvSpPr>
        <p:spPr>
          <a:xfrm>
            <a:off x="5879939" y="4228289"/>
            <a:ext cx="1857255" cy="900238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Back or Previous 9">
            <a:hlinkClick r:id="" action="ppaction://hlinkshowjump?jump=lastslideviewed" highlightClick="1"/>
          </p:cNvPr>
          <p:cNvSpPr/>
          <p:nvPr/>
        </p:nvSpPr>
        <p:spPr>
          <a:xfrm>
            <a:off x="8131215" y="5836580"/>
            <a:ext cx="778329" cy="94522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Home 11">
            <a:hlinkClick r:id="rId5" action="ppaction://hlinksldjump" highlightClick="1"/>
          </p:cNvPr>
          <p:cNvSpPr/>
          <p:nvPr/>
        </p:nvSpPr>
        <p:spPr>
          <a:xfrm>
            <a:off x="76200" y="5899594"/>
            <a:ext cx="838200" cy="8822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46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70" y="31301"/>
            <a:ext cx="8718630" cy="1143000"/>
          </a:xfrm>
        </p:spPr>
        <p:txBody>
          <a:bodyPr/>
          <a:lstStyle/>
          <a:p>
            <a:pPr algn="l"/>
            <a:r>
              <a:rPr lang="en-US" dirty="0" smtClean="0"/>
              <a:t>Solve a quadratic by graphing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554162"/>
            <a:ext cx="4038600" cy="17224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500" dirty="0" smtClean="0"/>
              <a:t>1) Graph the quadratic equation (either use a graphing calculator or find the axis of symmetry, vertex, and then build around it)  *Don’t forget to make it equal 0 before beginning!</a:t>
            </a:r>
            <a:endParaRPr lang="en-US" sz="25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3749" y="1524000"/>
            <a:ext cx="3657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76400" y="3381842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y</a:t>
            </a:r>
            <a:r>
              <a:rPr lang="en-US" b="1" dirty="0" smtClean="0"/>
              <a:t> = </a:t>
            </a:r>
            <a:r>
              <a:rPr lang="en-US" b="1" i="1" dirty="0" smtClean="0"/>
              <a:t>x</a:t>
            </a:r>
            <a:r>
              <a:rPr lang="en-US" b="1" dirty="0" smtClean="0"/>
              <a:t>² - 5</a:t>
            </a:r>
            <a:r>
              <a:rPr lang="en-US" b="1" i="1" dirty="0" smtClean="0"/>
              <a:t>x</a:t>
            </a:r>
            <a:r>
              <a:rPr lang="en-US" b="1" dirty="0" smtClean="0"/>
              <a:t> + 6</a:t>
            </a:r>
            <a:endParaRPr lang="en-US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9624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2)  Identify the “roots” or solutions by finding the values of </a:t>
            </a:r>
            <a:r>
              <a:rPr lang="en-US" i="1" dirty="0" smtClean="0"/>
              <a:t>x</a:t>
            </a:r>
            <a:r>
              <a:rPr lang="en-US" dirty="0" smtClean="0"/>
              <a:t> where </a:t>
            </a:r>
            <a:r>
              <a:rPr lang="en-US" i="1" dirty="0" smtClean="0"/>
              <a:t>y</a:t>
            </a:r>
            <a:r>
              <a:rPr lang="en-US" dirty="0" smtClean="0"/>
              <a:t> = 0.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0268" y="4629834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This means find the </a:t>
            </a:r>
            <a:r>
              <a:rPr lang="en-US" i="1" dirty="0" smtClean="0">
                <a:solidFill>
                  <a:srgbClr val="C00000"/>
                </a:solidFill>
              </a:rPr>
              <a:t>x</a:t>
            </a:r>
            <a:r>
              <a:rPr lang="en-US" dirty="0" smtClean="0">
                <a:solidFill>
                  <a:srgbClr val="C00000"/>
                </a:solidFill>
              </a:rPr>
              <a:t>-intercepts since this is where on a graph </a:t>
            </a:r>
            <a:r>
              <a:rPr lang="en-US" i="1" dirty="0" smtClean="0">
                <a:solidFill>
                  <a:srgbClr val="C00000"/>
                </a:solidFill>
              </a:rPr>
              <a:t>y</a:t>
            </a:r>
            <a:r>
              <a:rPr lang="en-US" dirty="0" smtClean="0">
                <a:solidFill>
                  <a:srgbClr val="C00000"/>
                </a:solidFill>
              </a:rPr>
              <a:t> = 0.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 rot="13289687">
            <a:off x="4993335" y="3955517"/>
            <a:ext cx="381000" cy="51503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7979102">
            <a:off x="7607419" y="3998219"/>
            <a:ext cx="381000" cy="51503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430342" y="4637813"/>
            <a:ext cx="4434377" cy="499852"/>
            <a:chOff x="4430342" y="4637813"/>
            <a:chExt cx="4434377" cy="499852"/>
          </a:xfrm>
        </p:grpSpPr>
        <p:sp>
          <p:nvSpPr>
            <p:cNvPr id="8" name="TextBox 7"/>
            <p:cNvSpPr txBox="1"/>
            <p:nvPr/>
          </p:nvSpPr>
          <p:spPr>
            <a:xfrm>
              <a:off x="4430342" y="4768333"/>
              <a:ext cx="1066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x</a:t>
              </a:r>
              <a:r>
                <a:rPr lang="en-US" b="1" dirty="0" smtClean="0"/>
                <a:t> = –1 </a:t>
              </a:r>
              <a:endParaRPr lang="en-US" b="1" i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797919" y="4637813"/>
              <a:ext cx="1066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/>
                <a:t>x</a:t>
              </a:r>
              <a:r>
                <a:rPr lang="en-US" b="1" dirty="0" smtClean="0"/>
                <a:t> = 6 </a:t>
              </a:r>
              <a:endParaRPr lang="en-US" b="1" i="1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143000" y="5429071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3) Identify the solutions as </a:t>
            </a:r>
            <a:r>
              <a:rPr lang="en-US" i="1" dirty="0" smtClean="0"/>
              <a:t>x</a:t>
            </a:r>
            <a:r>
              <a:rPr lang="en-US" dirty="0" smtClean="0"/>
              <a:t> = #</a:t>
            </a:r>
          </a:p>
          <a:p>
            <a:r>
              <a:rPr lang="en-US" dirty="0" smtClean="0"/>
              <a:t>*Its possible to find have one solution, two solutions or no solutions depending on the parabola. </a:t>
            </a:r>
            <a:endParaRPr lang="en-US" dirty="0"/>
          </a:p>
        </p:txBody>
      </p:sp>
      <p:sp>
        <p:nvSpPr>
          <p:cNvPr id="15" name="Action Button: Back or Previous 14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Home 15">
            <a:hlinkClick r:id="rId3" action="ppaction://hlinksldjump" highlightClick="1"/>
          </p:cNvPr>
          <p:cNvSpPr/>
          <p:nvPr/>
        </p:nvSpPr>
        <p:spPr>
          <a:xfrm>
            <a:off x="76200" y="5899594"/>
            <a:ext cx="838200" cy="8822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57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0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 animBg="1"/>
      <p:bldP spid="7" grpId="1" animBg="1"/>
      <p:bldP spid="9" grpId="0" animBg="1"/>
      <p:bldP spid="9" grpId="1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894523" cy="838200"/>
          </a:xfrm>
        </p:spPr>
        <p:txBody>
          <a:bodyPr/>
          <a:lstStyle/>
          <a:p>
            <a:pPr algn="l"/>
            <a:r>
              <a:rPr lang="en-US" sz="4000" dirty="0" smtClean="0"/>
              <a:t>Solve a quadratic by square roots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990600"/>
            <a:ext cx="8534400" cy="144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*If the quadratic is the form:  </a:t>
            </a:r>
            <a:r>
              <a:rPr lang="en-US" i="1" dirty="0" smtClean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ax</a:t>
            </a:r>
            <a:r>
              <a:rPr lang="en-US" dirty="0" smtClean="0"/>
              <a:t>² + </a:t>
            </a:r>
            <a:r>
              <a:rPr lang="en-US" i="1" dirty="0" smtClean="0"/>
              <a:t>c</a:t>
            </a:r>
            <a:r>
              <a:rPr lang="en-US" dirty="0" smtClean="0"/>
              <a:t>, then it can be solved by the square roots method.  (*</a:t>
            </a:r>
            <a:r>
              <a:rPr lang="en-US" i="1" dirty="0" smtClean="0"/>
              <a:t>b</a:t>
            </a:r>
            <a:r>
              <a:rPr lang="en-US" dirty="0" smtClean="0"/>
              <a:t> = 0, if not, you can’t use square roots choose another method!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83806" y="3747700"/>
            <a:ext cx="26670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latin typeface="Cambria" pitchFamily="18" charset="0"/>
              </a:rPr>
              <a:t>Ex:  </a:t>
            </a:r>
            <a:r>
              <a:rPr lang="en-US" sz="2500" dirty="0" smtClean="0">
                <a:latin typeface="Cambria" pitchFamily="18" charset="0"/>
              </a:rPr>
              <a:t>0 = 3</a:t>
            </a:r>
            <a:r>
              <a:rPr lang="en-US" sz="2500" i="1" dirty="0" smtClean="0">
                <a:latin typeface="Cambria" pitchFamily="18" charset="0"/>
              </a:rPr>
              <a:t>x</a:t>
            </a:r>
            <a:r>
              <a:rPr lang="en-US" sz="2500" dirty="0" smtClean="0">
                <a:latin typeface="Cambria" pitchFamily="18" charset="0"/>
              </a:rPr>
              <a:t>² –75 </a:t>
            </a:r>
            <a:r>
              <a:rPr lang="en-US" sz="2500" b="1" dirty="0" smtClean="0">
                <a:latin typeface="Cambria" pitchFamily="18" charset="0"/>
              </a:rPr>
              <a:t>  </a:t>
            </a:r>
          </a:p>
          <a:p>
            <a:endParaRPr lang="en-US" b="1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196" y="2259098"/>
            <a:ext cx="196971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1) Isolate </a:t>
            </a:r>
            <a:r>
              <a:rPr lang="en-US" sz="2500" i="1" dirty="0" smtClean="0"/>
              <a:t>x</a:t>
            </a:r>
            <a:r>
              <a:rPr lang="en-US" sz="2500" dirty="0" smtClean="0"/>
              <a:t>²</a:t>
            </a:r>
            <a:endParaRPr lang="en-US" sz="2500" dirty="0"/>
          </a:p>
        </p:txBody>
      </p:sp>
      <p:sp>
        <p:nvSpPr>
          <p:cNvPr id="6" name="TextBox 5"/>
          <p:cNvSpPr txBox="1"/>
          <p:nvPr/>
        </p:nvSpPr>
        <p:spPr>
          <a:xfrm>
            <a:off x="2017588" y="2276442"/>
            <a:ext cx="3646118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2) · If </a:t>
            </a:r>
            <a:r>
              <a:rPr lang="en-US" sz="2500" i="1" dirty="0" smtClean="0"/>
              <a:t>x</a:t>
            </a:r>
            <a:r>
              <a:rPr lang="en-US" sz="2500" dirty="0" smtClean="0"/>
              <a:t>² &gt; 0</a:t>
            </a:r>
          </a:p>
          <a:p>
            <a:r>
              <a:rPr lang="en-US" sz="2500" dirty="0" smtClean="0"/>
              <a:t>     · If </a:t>
            </a:r>
            <a:r>
              <a:rPr lang="en-US" sz="2500" i="1" dirty="0" smtClean="0"/>
              <a:t>x</a:t>
            </a:r>
            <a:r>
              <a:rPr lang="en-US" sz="2500" dirty="0" smtClean="0"/>
              <a:t>² &lt; 0</a:t>
            </a:r>
          </a:p>
          <a:p>
            <a:r>
              <a:rPr lang="en-US" sz="2500" dirty="0"/>
              <a:t> </a:t>
            </a:r>
            <a:r>
              <a:rPr lang="en-US" sz="2500" dirty="0" smtClean="0"/>
              <a:t>    · If </a:t>
            </a:r>
            <a:r>
              <a:rPr lang="en-US" sz="2500" i="1" dirty="0" smtClean="0"/>
              <a:t>x</a:t>
            </a:r>
            <a:r>
              <a:rPr lang="en-US" sz="2500" dirty="0" smtClean="0"/>
              <a:t>² = 0 </a:t>
            </a:r>
            <a:endParaRPr lang="en-US" sz="2500" dirty="0"/>
          </a:p>
        </p:txBody>
      </p:sp>
      <p:sp>
        <p:nvSpPr>
          <p:cNvPr id="7" name="Right Arrow 6"/>
          <p:cNvSpPr/>
          <p:nvPr/>
        </p:nvSpPr>
        <p:spPr>
          <a:xfrm>
            <a:off x="3997369" y="2434541"/>
            <a:ext cx="609600" cy="16232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3997369" y="2801181"/>
            <a:ext cx="609600" cy="16232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015114" y="3195104"/>
            <a:ext cx="609600" cy="16232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648200" y="2273703"/>
            <a:ext cx="450154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There will be 2 answers.  A positive and negative.</a:t>
            </a:r>
            <a:endParaRPr lang="en-US" sz="1500" dirty="0"/>
          </a:p>
        </p:txBody>
      </p:sp>
      <p:sp>
        <p:nvSpPr>
          <p:cNvPr id="11" name="TextBox 10"/>
          <p:cNvSpPr txBox="1"/>
          <p:nvPr/>
        </p:nvSpPr>
        <p:spPr>
          <a:xfrm>
            <a:off x="4648200" y="2622691"/>
            <a:ext cx="4267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There will be no solutions because you cannot take the square root of a negative number</a:t>
            </a:r>
            <a:endParaRPr lang="en-US" sz="1500" dirty="0"/>
          </a:p>
        </p:txBody>
      </p:sp>
      <p:sp>
        <p:nvSpPr>
          <p:cNvPr id="12" name="TextBox 11"/>
          <p:cNvSpPr txBox="1"/>
          <p:nvPr/>
        </p:nvSpPr>
        <p:spPr>
          <a:xfrm>
            <a:off x="4684734" y="3176689"/>
            <a:ext cx="4267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There will be one solution (which is 0)</a:t>
            </a:r>
            <a:endParaRPr lang="en-US" sz="1500" dirty="0"/>
          </a:p>
        </p:txBody>
      </p:sp>
      <p:sp>
        <p:nvSpPr>
          <p:cNvPr id="13" name="TextBox 12"/>
          <p:cNvSpPr txBox="1"/>
          <p:nvPr/>
        </p:nvSpPr>
        <p:spPr>
          <a:xfrm>
            <a:off x="2778168" y="4124726"/>
            <a:ext cx="237681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+75         +75</a:t>
            </a:r>
            <a:endParaRPr lang="en-US" sz="25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778168" y="4601780"/>
            <a:ext cx="22583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902906" y="4670429"/>
            <a:ext cx="237681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75 = 3</a:t>
            </a:r>
            <a:r>
              <a:rPr lang="en-US" sz="25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sz="25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²</a:t>
            </a:r>
            <a:endParaRPr lang="en-US" sz="25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960056" y="5121984"/>
            <a:ext cx="1105682" cy="25498"/>
            <a:chOff x="1352550" y="5260484"/>
            <a:chExt cx="1105682" cy="25498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1352550" y="5278453"/>
              <a:ext cx="353338" cy="752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2104894" y="5260484"/>
              <a:ext cx="353338" cy="752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2982499" y="5122431"/>
            <a:ext cx="121580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3        3</a:t>
            </a:r>
            <a:endParaRPr lang="en-US" sz="25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60055" y="5599485"/>
            <a:ext cx="219492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25  =   </a:t>
            </a:r>
            <a:r>
              <a:rPr lang="en-US" sz="2500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sz="25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²</a:t>
            </a:r>
            <a:endParaRPr lang="en-US" sz="25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2600193" y="5494166"/>
            <a:ext cx="1668573" cy="738858"/>
            <a:chOff x="992687" y="5632666"/>
            <a:chExt cx="1668573" cy="7388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992687" y="5632666"/>
                  <a:ext cx="609601" cy="68768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√  </m:t>
                        </m:r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2687" y="5632666"/>
                  <a:ext cx="609601" cy="687689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051659" y="5683835"/>
                  <a:ext cx="609601" cy="68768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√  </m:t>
                        </m:r>
                      </m:oMath>
                    </m:oMathPara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1659" y="5683835"/>
                  <a:ext cx="609601" cy="68768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296045" y="6076539"/>
                <a:ext cx="2536521" cy="477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5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±</m:t>
                      </m:r>
                      <m:r>
                        <a:rPr lang="en-US" sz="25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5=</m:t>
                      </m:r>
                      <m:r>
                        <a:rPr lang="en-US" sz="25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en-US" sz="2500" i="1" dirty="0">
                  <a:solidFill>
                    <a:srgbClr val="FF0000"/>
                  </a:solidFill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6045" y="6076539"/>
                <a:ext cx="2536521" cy="4770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Action Button: Back or Previous 27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ction Button: Home 26">
            <a:hlinkClick r:id="rId5" action="ppaction://hlinksldjump" highlightClick="1"/>
          </p:cNvPr>
          <p:cNvSpPr/>
          <p:nvPr/>
        </p:nvSpPr>
        <p:spPr>
          <a:xfrm>
            <a:off x="76200" y="5899594"/>
            <a:ext cx="838200" cy="8822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0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8000"/>
                            </p:stCondLst>
                            <p:childTnLst>
                              <p:par>
                                <p:cTn id="7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6" grpId="0"/>
      <p:bldP spid="21" grpId="0"/>
      <p:bldP spid="22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154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Solve a quadratic using the quadratic formula…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554163"/>
            <a:ext cx="8686800" cy="2408238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Make sure the quadratic equation equals 0 and is in written in standard form. 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 smtClean="0"/>
              <a:t>Identify </a:t>
            </a:r>
            <a:r>
              <a:rPr lang="en-US" i="1" dirty="0" smtClean="0"/>
              <a:t>a, b</a:t>
            </a:r>
            <a:r>
              <a:rPr lang="en-US" dirty="0" smtClean="0"/>
              <a:t>, and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</a:p>
          <a:p>
            <a:pPr marL="514350" indent="-514350">
              <a:buAutoNum type="arabicParenR"/>
            </a:pPr>
            <a:r>
              <a:rPr lang="en-US" dirty="0" smtClean="0"/>
              <a:t>Plug into the formula and solve.  </a:t>
            </a:r>
            <a:endParaRPr lang="en-US" dirty="0"/>
          </a:p>
        </p:txBody>
      </p:sp>
      <p:sp>
        <p:nvSpPr>
          <p:cNvPr id="4" name="Action Button: Back or Previous 3">
            <a:hlinkClick r:id="" action="ppaction://hlinkshowjump?jump=lastslideviewed" highlightClick="1"/>
          </p:cNvPr>
          <p:cNvSpPr/>
          <p:nvPr/>
        </p:nvSpPr>
        <p:spPr>
          <a:xfrm>
            <a:off x="8131215" y="5638800"/>
            <a:ext cx="990601" cy="114300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52600" y="4096011"/>
                <a:ext cx="4800600" cy="10802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/>
                        </a:rPr>
                        <m:t>𝑥</m:t>
                      </m:r>
                      <m:r>
                        <a:rPr lang="en-US" sz="3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US" sz="30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US" sz="30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30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000" b="0" i="1" smtClean="0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30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000" b="0" i="1" smtClean="0"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US" sz="3000" b="0" i="1" smtClean="0">
                                  <a:latin typeface="Cambria Math"/>
                                  <a:ea typeface="Cambria Math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US" sz="30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sz="30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3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096011"/>
                <a:ext cx="4800600" cy="10802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Action Button: Home 7">
            <a:hlinkClick r:id="rId4" action="ppaction://hlinksldjump" highlightClick="1"/>
          </p:cNvPr>
          <p:cNvSpPr/>
          <p:nvPr/>
        </p:nvSpPr>
        <p:spPr>
          <a:xfrm>
            <a:off x="76200" y="5899594"/>
            <a:ext cx="838200" cy="88220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505200" y="189299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y</a:t>
            </a:r>
            <a:r>
              <a:rPr lang="en-US" dirty="0" smtClean="0"/>
              <a:t> = </a:t>
            </a:r>
            <a:r>
              <a:rPr lang="en-US" i="1" dirty="0" smtClean="0"/>
              <a:t>ax</a:t>
            </a:r>
            <a:r>
              <a:rPr lang="en-US" dirty="0" smtClean="0"/>
              <a:t>² + </a:t>
            </a:r>
            <a:r>
              <a:rPr lang="en-US" i="1" dirty="0" err="1" smtClean="0"/>
              <a:t>bx</a:t>
            </a:r>
            <a:r>
              <a:rPr lang="en-US" dirty="0" smtClean="0"/>
              <a:t> + </a:t>
            </a:r>
            <a:r>
              <a:rPr lang="en-US" i="1" dirty="0" smtClean="0"/>
              <a:t>c</a:t>
            </a:r>
            <a:endParaRPr lang="en-US" i="1" dirty="0"/>
          </a:p>
        </p:txBody>
      </p:sp>
      <p:grpSp>
        <p:nvGrpSpPr>
          <p:cNvPr id="12" name="Group 11"/>
          <p:cNvGrpSpPr/>
          <p:nvPr/>
        </p:nvGrpSpPr>
        <p:grpSpPr>
          <a:xfrm>
            <a:off x="3962400" y="2262322"/>
            <a:ext cx="1219200" cy="258283"/>
            <a:chOff x="3962400" y="2262322"/>
            <a:chExt cx="1219200" cy="258283"/>
          </a:xfrm>
        </p:grpSpPr>
        <p:sp>
          <p:nvSpPr>
            <p:cNvPr id="9" name="Up Arrow 8"/>
            <p:cNvSpPr/>
            <p:nvPr/>
          </p:nvSpPr>
          <p:spPr>
            <a:xfrm>
              <a:off x="3962400" y="2262322"/>
              <a:ext cx="190500" cy="252278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Up Arrow 9"/>
            <p:cNvSpPr/>
            <p:nvPr/>
          </p:nvSpPr>
          <p:spPr>
            <a:xfrm>
              <a:off x="4495800" y="2262322"/>
              <a:ext cx="190500" cy="252278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Up Arrow 10"/>
            <p:cNvSpPr/>
            <p:nvPr/>
          </p:nvSpPr>
          <p:spPr>
            <a:xfrm>
              <a:off x="4991100" y="2268327"/>
              <a:ext cx="190500" cy="252278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2733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</TotalTime>
  <Words>718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Slipstream</vt:lpstr>
      <vt:lpstr>Quadratics</vt:lpstr>
      <vt:lpstr>What am I being asked to do?</vt:lpstr>
      <vt:lpstr>Graph a quadratic equation</vt:lpstr>
      <vt:lpstr>Characteristics of Parabolas</vt:lpstr>
      <vt:lpstr>Maximum or minimum</vt:lpstr>
      <vt:lpstr>Solve by which method?</vt:lpstr>
      <vt:lpstr>Solve a quadratic by graphing</vt:lpstr>
      <vt:lpstr>Solve a quadratic by square roots</vt:lpstr>
      <vt:lpstr>Solve a quadratic using the quadratic formula…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quadratics</dc:title>
  <dc:creator>Erin Kearney</dc:creator>
  <cp:lastModifiedBy>Erin Kearney</cp:lastModifiedBy>
  <cp:revision>9</cp:revision>
  <dcterms:created xsi:type="dcterms:W3CDTF">2014-06-10T18:06:23Z</dcterms:created>
  <dcterms:modified xsi:type="dcterms:W3CDTF">2014-06-10T18:45:01Z</dcterms:modified>
</cp:coreProperties>
</file>