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9" r:id="rId4"/>
    <p:sldId id="258" r:id="rId5"/>
    <p:sldId id="260" r:id="rId6"/>
    <p:sldId id="261" r:id="rId7"/>
    <p:sldId id="262" r:id="rId8"/>
    <p:sldId id="263" r:id="rId9"/>
    <p:sldId id="26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2" d="100"/>
          <a:sy n="82" d="100"/>
        </p:scale>
        <p:origin x="-480"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6FD48E84-F995-4DC5-B01D-8C60E9B4B5A2}" type="datetimeFigureOut">
              <a:rPr lang="en-US" smtClean="0"/>
              <a:t>1/16/2014</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57DFD9B5-266D-4AAA-AB80-5E4FC1438F6F}"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FD48E84-F995-4DC5-B01D-8C60E9B4B5A2}" type="datetimeFigureOut">
              <a:rPr lang="en-US" smtClean="0"/>
              <a:t>1/16/2014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57DFD9B5-266D-4AAA-AB80-5E4FC1438F6F}"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FD48E84-F995-4DC5-B01D-8C60E9B4B5A2}" type="datetimeFigureOut">
              <a:rPr lang="en-US" smtClean="0"/>
              <a:t>1/16/2014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57DFD9B5-266D-4AAA-AB80-5E4FC1438F6F}"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FD48E84-F995-4DC5-B01D-8C60E9B4B5A2}" type="datetimeFigureOut">
              <a:rPr lang="en-US" smtClean="0"/>
              <a:t>1/16/2014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57DFD9B5-266D-4AAA-AB80-5E4FC1438F6F}" type="slidenum">
              <a:rPr lang="en-US" smtClean="0"/>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6FD48E84-F995-4DC5-B01D-8C60E9B4B5A2}" type="datetimeFigureOut">
              <a:rPr lang="en-US" smtClean="0"/>
              <a:t>1/16/2014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57DFD9B5-266D-4AAA-AB80-5E4FC1438F6F}" type="slidenum">
              <a:rPr lang="en-US" smtClean="0"/>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6FD48E84-F995-4DC5-B01D-8C60E9B4B5A2}" type="datetimeFigureOut">
              <a:rPr lang="en-US" smtClean="0"/>
              <a:t>1/16/2014</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57DFD9B5-266D-4AAA-AB80-5E4FC1438F6F}" type="slidenum">
              <a:rPr lang="en-US" smtClean="0"/>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6FD48E84-F995-4DC5-B01D-8C60E9B4B5A2}" type="datetimeFigureOut">
              <a:rPr lang="en-US" smtClean="0"/>
              <a:t>1/16/2014</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57DFD9B5-266D-4AAA-AB80-5E4FC1438F6F}"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6FD48E84-F995-4DC5-B01D-8C60E9B4B5A2}" type="datetimeFigureOut">
              <a:rPr lang="en-US" smtClean="0"/>
              <a:t>1/16/2014</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57DFD9B5-266D-4AAA-AB80-5E4FC1438F6F}" type="slidenum">
              <a:rPr lang="en-US" smtClean="0"/>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6FD48E84-F995-4DC5-B01D-8C60E9B4B5A2}" type="datetimeFigureOut">
              <a:rPr lang="en-US" smtClean="0"/>
              <a:t>1/16/2014</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57DFD9B5-266D-4AAA-AB80-5E4FC1438F6F}"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6FD48E84-F995-4DC5-B01D-8C60E9B4B5A2}" type="datetimeFigureOut">
              <a:rPr lang="en-US" smtClean="0"/>
              <a:t>1/16/2014</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57DFD9B5-266D-4AAA-AB80-5E4FC1438F6F}"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6FD48E84-F995-4DC5-B01D-8C60E9B4B5A2}" type="datetimeFigureOut">
              <a:rPr lang="en-US" smtClean="0"/>
              <a:t>1/16/2014</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57DFD9B5-266D-4AAA-AB80-5E4FC1438F6F}" type="slidenum">
              <a:rPr lang="en-US" smtClean="0"/>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6FD48E84-F995-4DC5-B01D-8C60E9B4B5A2}" type="datetimeFigureOut">
              <a:rPr lang="en-US" smtClean="0"/>
              <a:t>1/16/2014</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57DFD9B5-266D-4AAA-AB80-5E4FC1438F6F}"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slide" Target="slide2.xml"/><Relationship Id="rId1" Type="http://schemas.openxmlformats.org/officeDocument/2006/relationships/slideLayout" Target="../slideLayouts/slideLayout2.xml"/><Relationship Id="rId6" Type="http://schemas.openxmlformats.org/officeDocument/2006/relationships/slide" Target="slide6.xml"/><Relationship Id="rId5" Type="http://schemas.openxmlformats.org/officeDocument/2006/relationships/slide" Target="slide4.xml"/><Relationship Id="rId4" Type="http://schemas.openxmlformats.org/officeDocument/2006/relationships/slide" Target="slide5.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 Target="slide2.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 Target="slide2.xml"/><Relationship Id="rId1" Type="http://schemas.openxmlformats.org/officeDocument/2006/relationships/slideLayout" Target="../slideLayouts/slideLayout2.xml"/><Relationship Id="rId6" Type="http://schemas.openxmlformats.org/officeDocument/2006/relationships/slide" Target="slide5.xml"/><Relationship Id="rId5" Type="http://schemas.openxmlformats.org/officeDocument/2006/relationships/slide" Target="slide3.xml"/><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8" Type="http://schemas.openxmlformats.org/officeDocument/2006/relationships/slide" Target="slide3.xml"/><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slide" Target="slide2.xml"/><Relationship Id="rId1" Type="http://schemas.openxmlformats.org/officeDocument/2006/relationships/slideLayout" Target="../slideLayouts/slideLayout2.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6.xml.rels><?xml version="1.0" encoding="UTF-8" standalone="yes"?>
<Relationships xmlns="http://schemas.openxmlformats.org/package/2006/relationships"><Relationship Id="rId3" Type="http://schemas.openxmlformats.org/officeDocument/2006/relationships/slide" Target="slide7.xml"/><Relationship Id="rId2" Type="http://schemas.openxmlformats.org/officeDocument/2006/relationships/slide" Target="slide2.xml"/><Relationship Id="rId1" Type="http://schemas.openxmlformats.org/officeDocument/2006/relationships/slideLayout" Target="../slideLayouts/slideLayout2.xml"/><Relationship Id="rId5" Type="http://schemas.openxmlformats.org/officeDocument/2006/relationships/slide" Target="slide9.xml"/><Relationship Id="rId4" Type="http://schemas.openxmlformats.org/officeDocument/2006/relationships/slide" Target="slide8.xml"/></Relationships>
</file>

<file path=ppt/slides/_rels/slide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slide" Target="slide2.xml"/><Relationship Id="rId1" Type="http://schemas.openxmlformats.org/officeDocument/2006/relationships/slideLayout" Target="../slideLayouts/slideLayout2.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3.png"/></Relationships>
</file>

<file path=ppt/slides/_rels/slide8.xml.rels><?xml version="1.0" encoding="UTF-8" standalone="yes"?>
<Relationships xmlns="http://schemas.openxmlformats.org/package/2006/relationships"><Relationship Id="rId3" Type="http://schemas.openxmlformats.org/officeDocument/2006/relationships/image" Target="../media/image16.png"/><Relationship Id="rId7" Type="http://schemas.openxmlformats.org/officeDocument/2006/relationships/image" Target="../media/image19.png"/><Relationship Id="rId2" Type="http://schemas.openxmlformats.org/officeDocument/2006/relationships/slide" Target="slide2.xml"/><Relationship Id="rId1" Type="http://schemas.openxmlformats.org/officeDocument/2006/relationships/slideLayout" Target="../slideLayouts/slideLayout2.xml"/><Relationship Id="rId6" Type="http://schemas.openxmlformats.org/officeDocument/2006/relationships/image" Target="../media/image18.png"/><Relationship Id="rId5" Type="http://schemas.openxmlformats.org/officeDocument/2006/relationships/slide" Target="slide3.xml"/><Relationship Id="rId4" Type="http://schemas.openxmlformats.org/officeDocument/2006/relationships/image" Target="../media/image17.png"/></Relationships>
</file>

<file path=ppt/slides/_rels/slide9.xml.rels><?xml version="1.0" encoding="UTF-8" standalone="yes"?>
<Relationships xmlns="http://schemas.openxmlformats.org/package/2006/relationships"><Relationship Id="rId3" Type="http://schemas.openxmlformats.org/officeDocument/2006/relationships/image" Target="../media/image20.png"/><Relationship Id="rId7" Type="http://schemas.openxmlformats.org/officeDocument/2006/relationships/image" Target="../media/image24.png"/><Relationship Id="rId2" Type="http://schemas.openxmlformats.org/officeDocument/2006/relationships/slide" Target="slide2.xml"/><Relationship Id="rId1" Type="http://schemas.openxmlformats.org/officeDocument/2006/relationships/slideLayout" Target="../slideLayouts/slideLayout2.xml"/><Relationship Id="rId6" Type="http://schemas.openxmlformats.org/officeDocument/2006/relationships/image" Target="../media/image23.png"/><Relationship Id="rId5" Type="http://schemas.openxmlformats.org/officeDocument/2006/relationships/image" Target="../media/image22.png"/><Relationship Id="rId4" Type="http://schemas.openxmlformats.org/officeDocument/2006/relationships/image" Target="../media/image2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Simplifying Radicals</a:t>
            </a:r>
            <a:endParaRPr lang="en-US" dirty="0"/>
          </a:p>
        </p:txBody>
      </p:sp>
      <p:sp>
        <p:nvSpPr>
          <p:cNvPr id="3" name="Subtitle 2"/>
          <p:cNvSpPr>
            <a:spLocks noGrp="1"/>
          </p:cNvSpPr>
          <p:nvPr>
            <p:ph type="subTitle" idx="1"/>
          </p:nvPr>
        </p:nvSpPr>
        <p:spPr/>
        <p:txBody>
          <a:bodyPr/>
          <a:lstStyle/>
          <a:p>
            <a:r>
              <a:rPr lang="en-US" dirty="0" smtClean="0"/>
              <a:t>11.2</a:t>
            </a:r>
            <a:endParaRPr lang="en-US" dirty="0"/>
          </a:p>
        </p:txBody>
      </p:sp>
    </p:spTree>
    <p:extLst>
      <p:ext uri="{BB962C8B-B14F-4D97-AF65-F5344CB8AC3E}">
        <p14:creationId xmlns:p14="http://schemas.microsoft.com/office/powerpoint/2010/main" val="59310303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3407664"/>
            <a:ext cx="2654943" cy="804672"/>
          </a:xfrm>
        </p:spPr>
        <p:txBody>
          <a:bodyPr>
            <a:noAutofit/>
          </a:bodyPr>
          <a:lstStyle/>
          <a:p>
            <a:pPr marL="109728" indent="0" algn="ctr">
              <a:buNone/>
            </a:pPr>
            <a:r>
              <a:rPr lang="en-US" sz="2500" b="1" dirty="0" smtClean="0"/>
              <a:t>There is a fraction under the radical</a:t>
            </a:r>
            <a:endParaRPr lang="en-US" sz="2500" b="1" dirty="0"/>
          </a:p>
        </p:txBody>
      </p:sp>
      <p:sp>
        <p:nvSpPr>
          <p:cNvPr id="3" name="Title 2"/>
          <p:cNvSpPr>
            <a:spLocks noGrp="1"/>
          </p:cNvSpPr>
          <p:nvPr>
            <p:ph type="title"/>
          </p:nvPr>
        </p:nvSpPr>
        <p:spPr/>
        <p:txBody>
          <a:bodyPr>
            <a:normAutofit fontScale="90000"/>
          </a:bodyPr>
          <a:lstStyle/>
          <a:p>
            <a:r>
              <a:rPr lang="en-US" dirty="0" smtClean="0"/>
              <a:t>What type of problem do you have?</a:t>
            </a:r>
            <a:endParaRPr lang="en-US" sz="3700" dirty="0"/>
          </a:p>
        </p:txBody>
      </p:sp>
      <p:sp>
        <p:nvSpPr>
          <p:cNvPr id="4" name="Content Placeholder 1"/>
          <p:cNvSpPr txBox="1">
            <a:spLocks/>
          </p:cNvSpPr>
          <p:nvPr/>
        </p:nvSpPr>
        <p:spPr>
          <a:xfrm>
            <a:off x="5715000" y="1657302"/>
            <a:ext cx="2895600" cy="804672"/>
          </a:xfrm>
          <a:prstGeom prst="rect">
            <a:avLst/>
          </a:prstGeom>
        </p:spPr>
        <p:txBody>
          <a:bodyPr vert="horz">
            <a:noAutofit/>
          </a:bodyPr>
          <a:lst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marL="109728" indent="0" algn="ctr">
              <a:buFont typeface="Wingdings 3"/>
              <a:buNone/>
            </a:pPr>
            <a:r>
              <a:rPr lang="en-US" sz="2500" b="1" dirty="0" smtClean="0"/>
              <a:t>There is a radical in the denominator</a:t>
            </a:r>
            <a:endParaRPr lang="en-US" sz="2500" b="1" dirty="0"/>
          </a:p>
        </p:txBody>
      </p:sp>
      <p:sp>
        <p:nvSpPr>
          <p:cNvPr id="5" name="Action Button: Home 4">
            <a:hlinkClick r:id="rId2" action="ppaction://hlinksldjump" highlightClick="1"/>
          </p:cNvPr>
          <p:cNvSpPr/>
          <p:nvPr/>
        </p:nvSpPr>
        <p:spPr>
          <a:xfrm>
            <a:off x="252714" y="5345092"/>
            <a:ext cx="1195086" cy="1360508"/>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Action Button: Back or Previous 5">
            <a:hlinkClick r:id="" action="ppaction://hlinkshowjump?jump=lastslideviewed" highlightClick="1"/>
          </p:cNvPr>
          <p:cNvSpPr/>
          <p:nvPr/>
        </p:nvSpPr>
        <p:spPr>
          <a:xfrm>
            <a:off x="7620000" y="5345092"/>
            <a:ext cx="1219200" cy="1360508"/>
          </a:xfrm>
          <a:prstGeom prst="actionButtonBackPrevio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533400" y="1600200"/>
            <a:ext cx="2057400" cy="861774"/>
          </a:xfrm>
          <a:prstGeom prst="rect">
            <a:avLst/>
          </a:prstGeom>
          <a:noFill/>
        </p:spPr>
        <p:txBody>
          <a:bodyPr wrap="square" rtlCol="0">
            <a:spAutoFit/>
          </a:bodyPr>
          <a:lstStyle/>
          <a:p>
            <a:pPr algn="ctr"/>
            <a:r>
              <a:rPr lang="en-US" sz="2500" b="1" dirty="0" smtClean="0"/>
              <a:t>I need to simplify</a:t>
            </a:r>
            <a:endParaRPr lang="en-US" sz="2500" b="1" dirty="0"/>
          </a:p>
        </p:txBody>
      </p:sp>
      <p:sp>
        <p:nvSpPr>
          <p:cNvPr id="8" name="TextBox 7"/>
          <p:cNvSpPr txBox="1"/>
          <p:nvPr/>
        </p:nvSpPr>
        <p:spPr>
          <a:xfrm>
            <a:off x="5448300" y="3429000"/>
            <a:ext cx="3429000" cy="1415772"/>
          </a:xfrm>
          <a:prstGeom prst="rect">
            <a:avLst/>
          </a:prstGeom>
          <a:noFill/>
        </p:spPr>
        <p:txBody>
          <a:bodyPr wrap="square" rtlCol="0">
            <a:spAutoFit/>
          </a:bodyPr>
          <a:lstStyle/>
          <a:p>
            <a:pPr algn="ctr"/>
            <a:r>
              <a:rPr lang="en-US" sz="2500" b="1" dirty="0" smtClean="0"/>
              <a:t>I need to perform operations </a:t>
            </a:r>
            <a:r>
              <a:rPr lang="en-US" b="1" dirty="0" smtClean="0"/>
              <a:t>(Such as adding, multiplying, distributing, FOIL-</a:t>
            </a:r>
            <a:r>
              <a:rPr lang="en-US" b="1" dirty="0" err="1" smtClean="0"/>
              <a:t>ing</a:t>
            </a:r>
            <a:endParaRPr lang="en-US" b="1" dirty="0"/>
          </a:p>
        </p:txBody>
      </p:sp>
      <p:sp>
        <p:nvSpPr>
          <p:cNvPr id="9" name="Action Button: Custom 8">
            <a:hlinkClick r:id="rId3" action="ppaction://hlinksldjump" highlightClick="1"/>
          </p:cNvPr>
          <p:cNvSpPr/>
          <p:nvPr/>
        </p:nvSpPr>
        <p:spPr>
          <a:xfrm>
            <a:off x="685800" y="1447800"/>
            <a:ext cx="1828800" cy="1014174"/>
          </a:xfrm>
          <a:prstGeom prst="actionButtonBlank">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Action Button: Custom 9">
            <a:hlinkClick r:id="rId4" action="ppaction://hlinksldjump" highlightClick="1"/>
          </p:cNvPr>
          <p:cNvSpPr/>
          <p:nvPr/>
        </p:nvSpPr>
        <p:spPr>
          <a:xfrm>
            <a:off x="5867400" y="1447800"/>
            <a:ext cx="2514600" cy="1447800"/>
          </a:xfrm>
          <a:prstGeom prst="actionButtonBlank">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Action Button: Custom 10">
            <a:hlinkClick r:id="rId5" action="ppaction://hlinksldjump" highlightClick="1"/>
          </p:cNvPr>
          <p:cNvSpPr/>
          <p:nvPr/>
        </p:nvSpPr>
        <p:spPr>
          <a:xfrm>
            <a:off x="685800" y="3200400"/>
            <a:ext cx="2438400" cy="1367373"/>
          </a:xfrm>
          <a:prstGeom prst="actionButtonBlank">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Action Button: Custom 11">
            <a:hlinkClick r:id="rId6" action="ppaction://hlinksldjump" highlightClick="1"/>
          </p:cNvPr>
          <p:cNvSpPr/>
          <p:nvPr/>
        </p:nvSpPr>
        <p:spPr>
          <a:xfrm>
            <a:off x="5715000" y="3276600"/>
            <a:ext cx="2895600" cy="1568172"/>
          </a:xfrm>
          <a:prstGeom prst="actionButtonBlank">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22372630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76200" y="914400"/>
            <a:ext cx="9067800" cy="1490471"/>
          </a:xfrm>
        </p:spPr>
        <p:txBody>
          <a:bodyPr>
            <a:normAutofit/>
          </a:bodyPr>
          <a:lstStyle/>
          <a:p>
            <a:pPr marL="109728" indent="0">
              <a:buNone/>
            </a:pPr>
            <a:r>
              <a:rPr lang="en-US" sz="2200" dirty="0" smtClean="0"/>
              <a:t>*Remember that in order for a radical to be in </a:t>
            </a:r>
            <a:r>
              <a:rPr lang="en-US" sz="2200" u="sng" dirty="0" smtClean="0"/>
              <a:t>simplest form</a:t>
            </a:r>
            <a:r>
              <a:rPr lang="en-US" sz="2200" dirty="0" smtClean="0"/>
              <a:t> it cannot have any perfect square factors.  This means that numbers like 4, 9, 16, 25…</a:t>
            </a:r>
            <a:r>
              <a:rPr lang="en-US" sz="2200" dirty="0" err="1" smtClean="0"/>
              <a:t>etc</a:t>
            </a:r>
            <a:r>
              <a:rPr lang="en-US" sz="2200" dirty="0" smtClean="0"/>
              <a:t>, cannot divide a number under a radical sign.  </a:t>
            </a:r>
            <a:endParaRPr lang="en-US" sz="2200" dirty="0"/>
          </a:p>
        </p:txBody>
      </p:sp>
      <p:sp>
        <p:nvSpPr>
          <p:cNvPr id="3" name="Title 2"/>
          <p:cNvSpPr>
            <a:spLocks noGrp="1"/>
          </p:cNvSpPr>
          <p:nvPr>
            <p:ph type="title"/>
          </p:nvPr>
        </p:nvSpPr>
        <p:spPr>
          <a:xfrm>
            <a:off x="500605" y="27008"/>
            <a:ext cx="8229600" cy="1143000"/>
          </a:xfrm>
        </p:spPr>
        <p:txBody>
          <a:bodyPr/>
          <a:lstStyle/>
          <a:p>
            <a:pPr algn="ctr"/>
            <a:r>
              <a:rPr lang="en-US" dirty="0" smtClean="0"/>
              <a:t>Simplify a Radical</a:t>
            </a:r>
            <a:endParaRPr lang="en-US" dirty="0"/>
          </a:p>
        </p:txBody>
      </p:sp>
      <p:sp>
        <p:nvSpPr>
          <p:cNvPr id="4" name="Action Button: Home 3">
            <a:hlinkClick r:id="rId2" action="ppaction://hlinksldjump" highlightClick="1"/>
          </p:cNvPr>
          <p:cNvSpPr/>
          <p:nvPr/>
        </p:nvSpPr>
        <p:spPr>
          <a:xfrm>
            <a:off x="252714" y="5345092"/>
            <a:ext cx="1195086" cy="1360508"/>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Action Button: Back or Previous 4">
            <a:hlinkClick r:id="" action="ppaction://hlinkshowjump?jump=lastslideviewed" highlightClick="1"/>
          </p:cNvPr>
          <p:cNvSpPr/>
          <p:nvPr/>
        </p:nvSpPr>
        <p:spPr>
          <a:xfrm>
            <a:off x="7620000" y="5345092"/>
            <a:ext cx="1219200" cy="1360508"/>
          </a:xfrm>
          <a:prstGeom prst="actionButtonBackPrevio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252714" y="2362200"/>
            <a:ext cx="8586486" cy="369332"/>
          </a:xfrm>
          <a:prstGeom prst="rect">
            <a:avLst/>
          </a:prstGeom>
          <a:noFill/>
        </p:spPr>
        <p:txBody>
          <a:bodyPr wrap="square" rtlCol="0">
            <a:spAutoFit/>
          </a:bodyPr>
          <a:lstStyle/>
          <a:p>
            <a:r>
              <a:rPr lang="en-US" b="1" dirty="0" smtClean="0">
                <a:solidFill>
                  <a:srgbClr val="FF0000"/>
                </a:solidFill>
              </a:rPr>
              <a:t>1) </a:t>
            </a:r>
            <a:r>
              <a:rPr lang="en-US" dirty="0" smtClean="0">
                <a:solidFill>
                  <a:srgbClr val="FF0000"/>
                </a:solidFill>
              </a:rPr>
              <a:t>Look for the biggest perfect square that will divide the number inside.  </a:t>
            </a:r>
          </a:p>
        </p:txBody>
      </p:sp>
      <p:sp>
        <p:nvSpPr>
          <p:cNvPr id="7" name="TextBox 6"/>
          <p:cNvSpPr txBox="1"/>
          <p:nvPr/>
        </p:nvSpPr>
        <p:spPr>
          <a:xfrm>
            <a:off x="274898" y="3429000"/>
            <a:ext cx="8488101" cy="923330"/>
          </a:xfrm>
          <a:prstGeom prst="rect">
            <a:avLst/>
          </a:prstGeom>
          <a:noFill/>
        </p:spPr>
        <p:txBody>
          <a:bodyPr wrap="square" rtlCol="0">
            <a:spAutoFit/>
          </a:bodyPr>
          <a:lstStyle/>
          <a:p>
            <a:r>
              <a:rPr lang="en-US" b="1" dirty="0" smtClean="0">
                <a:solidFill>
                  <a:srgbClr val="FF0000"/>
                </a:solidFill>
              </a:rPr>
              <a:t>2) </a:t>
            </a:r>
            <a:r>
              <a:rPr lang="en-US" dirty="0" smtClean="0">
                <a:solidFill>
                  <a:srgbClr val="FF0000"/>
                </a:solidFill>
              </a:rPr>
              <a:t>Split the number into the product of the perfect square and the other number</a:t>
            </a:r>
          </a:p>
          <a:p>
            <a:endParaRPr lang="en-US" dirty="0"/>
          </a:p>
        </p:txBody>
      </p:sp>
      <p:sp>
        <p:nvSpPr>
          <p:cNvPr id="8" name="TextBox 7"/>
          <p:cNvSpPr txBox="1"/>
          <p:nvPr/>
        </p:nvSpPr>
        <p:spPr>
          <a:xfrm>
            <a:off x="274898" y="4495800"/>
            <a:ext cx="8153400" cy="955967"/>
          </a:xfrm>
          <a:prstGeom prst="rect">
            <a:avLst/>
          </a:prstGeom>
          <a:noFill/>
        </p:spPr>
        <p:txBody>
          <a:bodyPr wrap="square" rtlCol="0">
            <a:spAutoFit/>
          </a:bodyPr>
          <a:lstStyle/>
          <a:p>
            <a:r>
              <a:rPr lang="en-US" b="1" dirty="0" smtClean="0">
                <a:solidFill>
                  <a:srgbClr val="FF0000"/>
                </a:solidFill>
              </a:rPr>
              <a:t>3) </a:t>
            </a:r>
            <a:r>
              <a:rPr lang="en-US" dirty="0" smtClean="0">
                <a:solidFill>
                  <a:srgbClr val="FF0000"/>
                </a:solidFill>
              </a:rPr>
              <a:t>Take the square root of the one you can.  Leave the other number inside. </a:t>
            </a:r>
          </a:p>
          <a:p>
            <a:endParaRPr lang="en-US" b="1" dirty="0"/>
          </a:p>
        </p:txBody>
      </p:sp>
      <mc:AlternateContent xmlns:mc="http://schemas.openxmlformats.org/markup-compatibility/2006">
        <mc:Choice xmlns:a14="http://schemas.microsoft.com/office/drawing/2010/main" Requires="a14">
          <p:sp>
            <p:nvSpPr>
              <p:cNvPr id="9" name="Rectangle 8"/>
              <p:cNvSpPr/>
              <p:nvPr/>
            </p:nvSpPr>
            <p:spPr>
              <a:xfrm>
                <a:off x="4185716" y="2847872"/>
                <a:ext cx="919684" cy="401970"/>
              </a:xfrm>
              <a:prstGeom prst="rect">
                <a:avLst/>
              </a:prstGeom>
            </p:spPr>
            <p:txBody>
              <a:bodyPr wrap="square">
                <a:spAutoFit/>
              </a:bodyPr>
              <a:lstStyle/>
              <a:p>
                <a14:m>
                  <m:oMathPara xmlns:m="http://schemas.openxmlformats.org/officeDocument/2006/math">
                    <m:oMathParaPr>
                      <m:jc m:val="centerGroup"/>
                    </m:oMathParaPr>
                    <m:oMath xmlns:m="http://schemas.openxmlformats.org/officeDocument/2006/math">
                      <m:rad>
                        <m:radPr>
                          <m:degHide m:val="on"/>
                          <m:ctrlPr>
                            <a:rPr lang="en-US" i="1"/>
                          </m:ctrlPr>
                        </m:radPr>
                        <m:deg/>
                        <m:e>
                          <m:r>
                            <a:rPr lang="en-US" i="1"/>
                            <m:t>48</m:t>
                          </m:r>
                        </m:e>
                      </m:rad>
                    </m:oMath>
                  </m:oMathPara>
                </a14:m>
                <a:endParaRPr lang="en-US" dirty="0"/>
              </a:p>
            </p:txBody>
          </p:sp>
        </mc:Choice>
        <mc:Fallback>
          <p:sp>
            <p:nvSpPr>
              <p:cNvPr id="9" name="Rectangle 8"/>
              <p:cNvSpPr>
                <a:spLocks noRot="1" noChangeAspect="1" noMove="1" noResize="1" noEditPoints="1" noAdjustHandles="1" noChangeArrowheads="1" noChangeShapeType="1" noTextEdit="1"/>
              </p:cNvSpPr>
              <p:nvPr/>
            </p:nvSpPr>
            <p:spPr>
              <a:xfrm>
                <a:off x="4185716" y="2847872"/>
                <a:ext cx="919684" cy="401970"/>
              </a:xfrm>
              <a:prstGeom prst="rect">
                <a:avLst/>
              </a:prstGeom>
              <a:blipFill rotWithShape="1">
                <a:blip r:embed="rId3"/>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10" name="Rectangle 9"/>
              <p:cNvSpPr/>
              <p:nvPr/>
            </p:nvSpPr>
            <p:spPr>
              <a:xfrm>
                <a:off x="4351598" y="3890665"/>
                <a:ext cx="946285" cy="401970"/>
              </a:xfrm>
              <a:prstGeom prst="rect">
                <a:avLst/>
              </a:prstGeom>
            </p:spPr>
            <p:txBody>
              <a:bodyPr wrap="none">
                <a:spAutoFit/>
              </a:bodyPr>
              <a:lstStyle/>
              <a:p>
                <a14:m>
                  <m:oMathPara xmlns:m="http://schemas.openxmlformats.org/officeDocument/2006/math">
                    <m:oMathParaPr>
                      <m:jc m:val="centerGroup"/>
                    </m:oMathParaPr>
                    <m:oMath xmlns:m="http://schemas.openxmlformats.org/officeDocument/2006/math">
                      <m:rad>
                        <m:radPr>
                          <m:degHide m:val="on"/>
                          <m:ctrlPr>
                            <a:rPr lang="en-US" i="1" smtClean="0">
                              <a:latin typeface="Cambria Math"/>
                            </a:rPr>
                          </m:ctrlPr>
                        </m:radPr>
                        <m:deg/>
                        <m:e>
                          <m:r>
                            <a:rPr lang="en-US" i="1">
                              <a:latin typeface="Cambria Math"/>
                            </a:rPr>
                            <m:t>16</m:t>
                          </m:r>
                        </m:e>
                      </m:rad>
                      <m:rad>
                        <m:radPr>
                          <m:degHide m:val="on"/>
                          <m:ctrlPr>
                            <a:rPr lang="en-US" i="1">
                              <a:latin typeface="Cambria Math"/>
                            </a:rPr>
                          </m:ctrlPr>
                        </m:radPr>
                        <m:deg/>
                        <m:e>
                          <m:r>
                            <a:rPr lang="en-US" i="1">
                              <a:latin typeface="Cambria Math"/>
                            </a:rPr>
                            <m:t>3</m:t>
                          </m:r>
                        </m:e>
                      </m:rad>
                    </m:oMath>
                  </m:oMathPara>
                </a14:m>
                <a:endParaRPr lang="en-US" dirty="0"/>
              </a:p>
            </p:txBody>
          </p:sp>
        </mc:Choice>
        <mc:Fallback>
          <p:sp>
            <p:nvSpPr>
              <p:cNvPr id="10" name="Rectangle 9"/>
              <p:cNvSpPr>
                <a:spLocks noRot="1" noChangeAspect="1" noMove="1" noResize="1" noEditPoints="1" noAdjustHandles="1" noChangeArrowheads="1" noChangeShapeType="1" noTextEdit="1"/>
              </p:cNvSpPr>
              <p:nvPr/>
            </p:nvSpPr>
            <p:spPr>
              <a:xfrm>
                <a:off x="4351598" y="3890665"/>
                <a:ext cx="946285" cy="401970"/>
              </a:xfrm>
              <a:prstGeom prst="rect">
                <a:avLst/>
              </a:prstGeom>
              <a:blipFill rotWithShape="1">
                <a:blip r:embed="rId4"/>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11" name="Rectangle 10"/>
              <p:cNvSpPr/>
              <p:nvPr/>
            </p:nvSpPr>
            <p:spPr>
              <a:xfrm>
                <a:off x="4545957" y="5071625"/>
                <a:ext cx="666464" cy="401970"/>
              </a:xfrm>
              <a:prstGeom prst="rect">
                <a:avLst/>
              </a:prstGeom>
            </p:spPr>
            <p:txBody>
              <a:bodyPr wrap="none">
                <a:spAutoFit/>
              </a:bodyPr>
              <a:lstStyle/>
              <a:p>
                <a14:m>
                  <m:oMathPara xmlns:m="http://schemas.openxmlformats.org/officeDocument/2006/math">
                    <m:oMathParaPr>
                      <m:jc m:val="centerGroup"/>
                    </m:oMathParaPr>
                    <m:oMath xmlns:m="http://schemas.openxmlformats.org/officeDocument/2006/math">
                      <m:r>
                        <a:rPr lang="en-US" i="1"/>
                        <m:t>4</m:t>
                      </m:r>
                      <m:rad>
                        <m:radPr>
                          <m:degHide m:val="on"/>
                          <m:ctrlPr>
                            <a:rPr lang="en-US" i="1"/>
                          </m:ctrlPr>
                        </m:radPr>
                        <m:deg/>
                        <m:e>
                          <m:r>
                            <a:rPr lang="en-US" i="1"/>
                            <m:t>3</m:t>
                          </m:r>
                        </m:e>
                      </m:rad>
                    </m:oMath>
                  </m:oMathPara>
                </a14:m>
                <a:endParaRPr lang="en-US" dirty="0"/>
              </a:p>
            </p:txBody>
          </p:sp>
        </mc:Choice>
        <mc:Fallback>
          <p:sp>
            <p:nvSpPr>
              <p:cNvPr id="11" name="Rectangle 10"/>
              <p:cNvSpPr>
                <a:spLocks noRot="1" noChangeAspect="1" noMove="1" noResize="1" noEditPoints="1" noAdjustHandles="1" noChangeArrowheads="1" noChangeShapeType="1" noTextEdit="1"/>
              </p:cNvSpPr>
              <p:nvPr/>
            </p:nvSpPr>
            <p:spPr>
              <a:xfrm>
                <a:off x="4545957" y="5071625"/>
                <a:ext cx="666464" cy="401970"/>
              </a:xfrm>
              <a:prstGeom prst="rect">
                <a:avLst/>
              </a:prstGeom>
              <a:blipFill rotWithShape="1">
                <a:blip r:embed="rId5"/>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4328670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1000" fill="hold"/>
                                        <p:tgtEl>
                                          <p:spTgt spid="9"/>
                                        </p:tgtEl>
                                        <p:attrNameLst>
                                          <p:attrName>ppt_x</p:attrName>
                                        </p:attrNameLst>
                                      </p:cBhvr>
                                      <p:tavLst>
                                        <p:tav tm="0">
                                          <p:val>
                                            <p:strVal val="#ppt_x"/>
                                          </p:val>
                                        </p:tav>
                                        <p:tav tm="100000">
                                          <p:val>
                                            <p:strVal val="#ppt_x"/>
                                          </p:val>
                                        </p:tav>
                                      </p:tavLst>
                                    </p:anim>
                                    <p:anim calcmode="lin" valueType="num">
                                      <p:cBhvr additive="base">
                                        <p:cTn id="8" dur="1000" fill="hold"/>
                                        <p:tgtEl>
                                          <p:spTgt spid="9"/>
                                        </p:tgtEl>
                                        <p:attrNameLst>
                                          <p:attrName>ppt_y</p:attrName>
                                        </p:attrNameLst>
                                      </p:cBhvr>
                                      <p:tavLst>
                                        <p:tav tm="0">
                                          <p:val>
                                            <p:strVal val="1+#ppt_h/2"/>
                                          </p:val>
                                        </p:tav>
                                        <p:tav tm="100000">
                                          <p:val>
                                            <p:strVal val="#ppt_y"/>
                                          </p:val>
                                        </p:tav>
                                      </p:tavLst>
                                    </p:anim>
                                  </p:childTnLst>
                                </p:cTn>
                              </p:par>
                            </p:childTnLst>
                          </p:cTn>
                        </p:par>
                        <p:par>
                          <p:cTn id="9" fill="hold">
                            <p:stCondLst>
                              <p:cond delay="1000"/>
                            </p:stCondLst>
                            <p:childTnLst>
                              <p:par>
                                <p:cTn id="10" presetID="2" presetClass="entr" presetSubtype="4" fill="hold" grpId="0" nodeType="afterEffect">
                                  <p:stCondLst>
                                    <p:cond delay="0"/>
                                  </p:stCondLst>
                                  <p:childTnLst>
                                    <p:set>
                                      <p:cBhvr>
                                        <p:cTn id="11" dur="1" fill="hold">
                                          <p:stCondLst>
                                            <p:cond delay="0"/>
                                          </p:stCondLst>
                                        </p:cTn>
                                        <p:tgtEl>
                                          <p:spTgt spid="10"/>
                                        </p:tgtEl>
                                        <p:attrNameLst>
                                          <p:attrName>style.visibility</p:attrName>
                                        </p:attrNameLst>
                                      </p:cBhvr>
                                      <p:to>
                                        <p:strVal val="visible"/>
                                      </p:to>
                                    </p:set>
                                    <p:anim calcmode="lin" valueType="num">
                                      <p:cBhvr additive="base">
                                        <p:cTn id="12" dur="1000" fill="hold"/>
                                        <p:tgtEl>
                                          <p:spTgt spid="10"/>
                                        </p:tgtEl>
                                        <p:attrNameLst>
                                          <p:attrName>ppt_x</p:attrName>
                                        </p:attrNameLst>
                                      </p:cBhvr>
                                      <p:tavLst>
                                        <p:tav tm="0">
                                          <p:val>
                                            <p:strVal val="#ppt_x"/>
                                          </p:val>
                                        </p:tav>
                                        <p:tav tm="100000">
                                          <p:val>
                                            <p:strVal val="#ppt_x"/>
                                          </p:val>
                                        </p:tav>
                                      </p:tavLst>
                                    </p:anim>
                                    <p:anim calcmode="lin" valueType="num">
                                      <p:cBhvr additive="base">
                                        <p:cTn id="13" dur="1000" fill="hold"/>
                                        <p:tgtEl>
                                          <p:spTgt spid="10"/>
                                        </p:tgtEl>
                                        <p:attrNameLst>
                                          <p:attrName>ppt_y</p:attrName>
                                        </p:attrNameLst>
                                      </p:cBhvr>
                                      <p:tavLst>
                                        <p:tav tm="0">
                                          <p:val>
                                            <p:strVal val="1+#ppt_h/2"/>
                                          </p:val>
                                        </p:tav>
                                        <p:tav tm="100000">
                                          <p:val>
                                            <p:strVal val="#ppt_y"/>
                                          </p:val>
                                        </p:tav>
                                      </p:tavLst>
                                    </p:anim>
                                  </p:childTnLst>
                                </p:cTn>
                              </p:par>
                            </p:childTnLst>
                          </p:cTn>
                        </p:par>
                        <p:par>
                          <p:cTn id="14" fill="hold">
                            <p:stCondLst>
                              <p:cond delay="2000"/>
                            </p:stCondLst>
                            <p:childTnLst>
                              <p:par>
                                <p:cTn id="15" presetID="2" presetClass="entr" presetSubtype="4" fill="hold" grpId="0" nodeType="afterEffect">
                                  <p:stCondLst>
                                    <p:cond delay="0"/>
                                  </p:stCondLst>
                                  <p:childTnLst>
                                    <p:set>
                                      <p:cBhvr>
                                        <p:cTn id="16" dur="1" fill="hold">
                                          <p:stCondLst>
                                            <p:cond delay="0"/>
                                          </p:stCondLst>
                                        </p:cTn>
                                        <p:tgtEl>
                                          <p:spTgt spid="11"/>
                                        </p:tgtEl>
                                        <p:attrNameLst>
                                          <p:attrName>style.visibility</p:attrName>
                                        </p:attrNameLst>
                                      </p:cBhvr>
                                      <p:to>
                                        <p:strVal val="visible"/>
                                      </p:to>
                                    </p:set>
                                    <p:anim calcmode="lin" valueType="num">
                                      <p:cBhvr additive="base">
                                        <p:cTn id="17" dur="1000" fill="hold"/>
                                        <p:tgtEl>
                                          <p:spTgt spid="11"/>
                                        </p:tgtEl>
                                        <p:attrNameLst>
                                          <p:attrName>ppt_x</p:attrName>
                                        </p:attrNameLst>
                                      </p:cBhvr>
                                      <p:tavLst>
                                        <p:tav tm="0">
                                          <p:val>
                                            <p:strVal val="#ppt_x"/>
                                          </p:val>
                                        </p:tav>
                                        <p:tav tm="100000">
                                          <p:val>
                                            <p:strVal val="#ppt_x"/>
                                          </p:val>
                                        </p:tav>
                                      </p:tavLst>
                                    </p:anim>
                                    <p:anim calcmode="lin" valueType="num">
                                      <p:cBhvr additive="base">
                                        <p:cTn id="18" dur="10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9"/>
            <a:ext cx="7924800" cy="1566672"/>
          </a:xfrm>
        </p:spPr>
        <p:txBody>
          <a:bodyPr>
            <a:normAutofit fontScale="92500" lnSpcReduction="10000"/>
          </a:bodyPr>
          <a:lstStyle/>
          <a:p>
            <a:pPr marL="109728" indent="0">
              <a:buNone/>
            </a:pPr>
            <a:r>
              <a:rPr lang="en-US" b="1" dirty="0" smtClean="0"/>
              <a:t>1)  </a:t>
            </a:r>
            <a:r>
              <a:rPr lang="en-US" dirty="0" smtClean="0"/>
              <a:t>If there is a fraction inside the radical, the division property says you can split and give each piece its own radical sign.  Simplify any </a:t>
            </a:r>
            <a:r>
              <a:rPr lang="en-US" dirty="0" err="1" smtClean="0"/>
              <a:t>raidcals</a:t>
            </a:r>
            <a:r>
              <a:rPr lang="en-US" dirty="0" smtClean="0"/>
              <a:t> possible.</a:t>
            </a:r>
            <a:endParaRPr lang="en-US" dirty="0"/>
          </a:p>
        </p:txBody>
      </p:sp>
      <p:sp>
        <p:nvSpPr>
          <p:cNvPr id="3" name="Title 2"/>
          <p:cNvSpPr>
            <a:spLocks noGrp="1"/>
          </p:cNvSpPr>
          <p:nvPr>
            <p:ph type="title"/>
          </p:nvPr>
        </p:nvSpPr>
        <p:spPr/>
        <p:txBody>
          <a:bodyPr/>
          <a:lstStyle/>
          <a:p>
            <a:pPr algn="ctr"/>
            <a:r>
              <a:rPr lang="en-US" dirty="0" smtClean="0"/>
              <a:t>Split using division property</a:t>
            </a:r>
            <a:endParaRPr lang="en-US" dirty="0"/>
          </a:p>
        </p:txBody>
      </p:sp>
      <p:sp>
        <p:nvSpPr>
          <p:cNvPr id="4" name="Action Button: Home 3">
            <a:hlinkClick r:id="rId2" action="ppaction://hlinksldjump" highlightClick="1"/>
          </p:cNvPr>
          <p:cNvSpPr/>
          <p:nvPr/>
        </p:nvSpPr>
        <p:spPr>
          <a:xfrm>
            <a:off x="252714" y="5345092"/>
            <a:ext cx="1195086" cy="1360508"/>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Action Button: Back or Previous 4">
            <a:hlinkClick r:id="" action="ppaction://hlinkshowjump?jump=lastslideviewed" highlightClick="1"/>
          </p:cNvPr>
          <p:cNvSpPr/>
          <p:nvPr/>
        </p:nvSpPr>
        <p:spPr>
          <a:xfrm>
            <a:off x="7620000" y="5345092"/>
            <a:ext cx="1219200" cy="1360508"/>
          </a:xfrm>
          <a:prstGeom prst="actionButtonBackPrevio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mc:AlternateContent xmlns:mc="http://schemas.openxmlformats.org/markup-compatibility/2006">
        <mc:Choice xmlns:a14="http://schemas.microsoft.com/office/drawing/2010/main" Requires="a14">
          <p:sp>
            <p:nvSpPr>
              <p:cNvPr id="6" name="Rectangle 5"/>
              <p:cNvSpPr/>
              <p:nvPr/>
            </p:nvSpPr>
            <p:spPr>
              <a:xfrm>
                <a:off x="990600" y="3124200"/>
                <a:ext cx="691407" cy="910699"/>
              </a:xfrm>
              <a:prstGeom prst="rect">
                <a:avLst/>
              </a:prstGeom>
            </p:spPr>
            <p:txBody>
              <a:bodyPr wrap="none">
                <a:spAutoFit/>
              </a:bodyPr>
              <a:lstStyle/>
              <a:p>
                <a14:m>
                  <m:oMathPara xmlns:m="http://schemas.openxmlformats.org/officeDocument/2006/math">
                    <m:oMathParaPr>
                      <m:jc m:val="centerGroup"/>
                    </m:oMathParaPr>
                    <m:oMath xmlns:m="http://schemas.openxmlformats.org/officeDocument/2006/math">
                      <m:rad>
                        <m:radPr>
                          <m:degHide m:val="on"/>
                          <m:ctrlPr>
                            <a:rPr lang="en-US" i="1"/>
                          </m:ctrlPr>
                        </m:radPr>
                        <m:deg/>
                        <m:e>
                          <m:f>
                            <m:fPr>
                              <m:ctrlPr>
                                <a:rPr lang="en-US" i="1"/>
                              </m:ctrlPr>
                            </m:fPr>
                            <m:num>
                              <m:r>
                                <a:rPr lang="en-US" i="1"/>
                                <m:t>24</m:t>
                              </m:r>
                            </m:num>
                            <m:den>
                              <m:r>
                                <a:rPr lang="en-US" i="1"/>
                                <m:t>7</m:t>
                              </m:r>
                            </m:den>
                          </m:f>
                        </m:e>
                      </m:rad>
                    </m:oMath>
                  </m:oMathPara>
                </a14:m>
                <a:endParaRPr lang="en-US" dirty="0"/>
              </a:p>
            </p:txBody>
          </p:sp>
        </mc:Choice>
        <mc:Fallback>
          <p:sp>
            <p:nvSpPr>
              <p:cNvPr id="6" name="Rectangle 5"/>
              <p:cNvSpPr>
                <a:spLocks noRot="1" noChangeAspect="1" noMove="1" noResize="1" noEditPoints="1" noAdjustHandles="1" noChangeArrowheads="1" noChangeShapeType="1" noTextEdit="1"/>
              </p:cNvSpPr>
              <p:nvPr/>
            </p:nvSpPr>
            <p:spPr>
              <a:xfrm>
                <a:off x="990600" y="3124200"/>
                <a:ext cx="691407" cy="910699"/>
              </a:xfrm>
              <a:prstGeom prst="rect">
                <a:avLst/>
              </a:prstGeom>
              <a:blipFill rotWithShape="1">
                <a:blip r:embed="rId3"/>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7" name="Rectangle 6"/>
              <p:cNvSpPr/>
              <p:nvPr/>
            </p:nvSpPr>
            <p:spPr>
              <a:xfrm>
                <a:off x="1814332" y="3215635"/>
                <a:ext cx="903709" cy="727828"/>
              </a:xfrm>
              <a:prstGeom prst="rect">
                <a:avLst/>
              </a:prstGeom>
            </p:spPr>
            <p:txBody>
              <a:bodyPr wrap="none">
                <a:spAutoFit/>
              </a:bodyPr>
              <a:lstStyle/>
              <a:p>
                <a14:m>
                  <m:oMathPara xmlns:m="http://schemas.openxmlformats.org/officeDocument/2006/math">
                    <m:oMathParaPr>
                      <m:jc m:val="centerGroup"/>
                    </m:oMathParaPr>
                    <m:oMath xmlns:m="http://schemas.openxmlformats.org/officeDocument/2006/math">
                      <m:r>
                        <a:rPr lang="en-US" i="1"/>
                        <m:t>=</m:t>
                      </m:r>
                      <m:f>
                        <m:fPr>
                          <m:ctrlPr>
                            <a:rPr lang="en-US" i="1"/>
                          </m:ctrlPr>
                        </m:fPr>
                        <m:num>
                          <m:rad>
                            <m:radPr>
                              <m:degHide m:val="on"/>
                              <m:ctrlPr>
                                <a:rPr lang="en-US" i="1"/>
                              </m:ctrlPr>
                            </m:radPr>
                            <m:deg/>
                            <m:e>
                              <m:r>
                                <a:rPr lang="en-US" i="1"/>
                                <m:t>24</m:t>
                              </m:r>
                            </m:e>
                          </m:rad>
                        </m:num>
                        <m:den>
                          <m:rad>
                            <m:radPr>
                              <m:degHide m:val="on"/>
                              <m:ctrlPr>
                                <a:rPr lang="en-US" i="1"/>
                              </m:ctrlPr>
                            </m:radPr>
                            <m:deg/>
                            <m:e>
                              <m:r>
                                <a:rPr lang="en-US" i="1"/>
                                <m:t>7</m:t>
                              </m:r>
                            </m:e>
                          </m:rad>
                        </m:den>
                      </m:f>
                    </m:oMath>
                  </m:oMathPara>
                </a14:m>
                <a:endParaRPr lang="en-US" dirty="0"/>
              </a:p>
            </p:txBody>
          </p:sp>
        </mc:Choice>
        <mc:Fallback>
          <p:sp>
            <p:nvSpPr>
              <p:cNvPr id="7" name="Rectangle 6"/>
              <p:cNvSpPr>
                <a:spLocks noRot="1" noChangeAspect="1" noMove="1" noResize="1" noEditPoints="1" noAdjustHandles="1" noChangeArrowheads="1" noChangeShapeType="1" noTextEdit="1"/>
              </p:cNvSpPr>
              <p:nvPr/>
            </p:nvSpPr>
            <p:spPr>
              <a:xfrm>
                <a:off x="1814332" y="3215635"/>
                <a:ext cx="903709" cy="727828"/>
              </a:xfrm>
              <a:prstGeom prst="rect">
                <a:avLst/>
              </a:prstGeom>
              <a:blipFill rotWithShape="1">
                <a:blip r:embed="rId4"/>
                <a:stretch>
                  <a:fillRect/>
                </a:stretch>
              </a:blipFill>
            </p:spPr>
            <p:txBody>
              <a:bodyPr/>
              <a:lstStyle/>
              <a:p>
                <a:r>
                  <a:rPr lang="en-US">
                    <a:noFill/>
                  </a:rPr>
                  <a:t> </a:t>
                </a:r>
              </a:p>
            </p:txBody>
          </p:sp>
        </mc:Fallback>
      </mc:AlternateContent>
      <p:sp>
        <p:nvSpPr>
          <p:cNvPr id="8" name="TextBox 7"/>
          <p:cNvSpPr txBox="1"/>
          <p:nvPr/>
        </p:nvSpPr>
        <p:spPr>
          <a:xfrm>
            <a:off x="5334000" y="5563681"/>
            <a:ext cx="1905000" cy="923330"/>
          </a:xfrm>
          <a:prstGeom prst="rect">
            <a:avLst/>
          </a:prstGeom>
          <a:noFill/>
        </p:spPr>
        <p:txBody>
          <a:bodyPr wrap="square" rtlCol="0">
            <a:spAutoFit/>
          </a:bodyPr>
          <a:lstStyle/>
          <a:p>
            <a:pPr algn="ctr"/>
            <a:r>
              <a:rPr lang="en-US" b="1" dirty="0" smtClean="0"/>
              <a:t>I still need to rationalize the denominator</a:t>
            </a:r>
            <a:endParaRPr lang="en-US" b="1" dirty="0"/>
          </a:p>
        </p:txBody>
      </p:sp>
      <p:sp>
        <p:nvSpPr>
          <p:cNvPr id="9" name="TextBox 8"/>
          <p:cNvSpPr txBox="1"/>
          <p:nvPr/>
        </p:nvSpPr>
        <p:spPr>
          <a:xfrm>
            <a:off x="2362200" y="5702180"/>
            <a:ext cx="1905000" cy="646331"/>
          </a:xfrm>
          <a:prstGeom prst="rect">
            <a:avLst/>
          </a:prstGeom>
          <a:noFill/>
        </p:spPr>
        <p:txBody>
          <a:bodyPr wrap="square" rtlCol="0">
            <a:spAutoFit/>
          </a:bodyPr>
          <a:lstStyle/>
          <a:p>
            <a:pPr algn="ctr"/>
            <a:r>
              <a:rPr lang="en-US" b="1" dirty="0" smtClean="0"/>
              <a:t>I forget how to simplify</a:t>
            </a:r>
            <a:endParaRPr lang="en-US" b="1" dirty="0"/>
          </a:p>
        </p:txBody>
      </p:sp>
      <p:sp>
        <p:nvSpPr>
          <p:cNvPr id="10" name="Action Button: Custom 9">
            <a:hlinkClick r:id="rId5" action="ppaction://hlinksldjump" highlightClick="1"/>
          </p:cNvPr>
          <p:cNvSpPr/>
          <p:nvPr/>
        </p:nvSpPr>
        <p:spPr>
          <a:xfrm>
            <a:off x="2362200" y="5563681"/>
            <a:ext cx="1905000" cy="923330"/>
          </a:xfrm>
          <a:prstGeom prst="actionButtonBlank">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Action Button: Custom 10">
            <a:hlinkClick r:id="rId6" action="ppaction://hlinksldjump" highlightClick="1"/>
          </p:cNvPr>
          <p:cNvSpPr/>
          <p:nvPr/>
        </p:nvSpPr>
        <p:spPr>
          <a:xfrm>
            <a:off x="5334000" y="5563681"/>
            <a:ext cx="1905000" cy="923330"/>
          </a:xfrm>
          <a:prstGeom prst="actionButtonBlank">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475208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2" presetClass="entr" presetSubtype="0" fill="hold" grpId="0" nodeType="after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fade">
                                      <p:cBhvr>
                                        <p:cTn id="13" dur="1000"/>
                                        <p:tgtEl>
                                          <p:spTgt spid="7"/>
                                        </p:tgtEl>
                                      </p:cBhvr>
                                    </p:animEffect>
                                    <p:anim calcmode="lin" valueType="num">
                                      <p:cBhvr>
                                        <p:cTn id="14" dur="1000" fill="hold"/>
                                        <p:tgtEl>
                                          <p:spTgt spid="7"/>
                                        </p:tgtEl>
                                        <p:attrNameLst>
                                          <p:attrName>ppt_x</p:attrName>
                                        </p:attrNameLst>
                                      </p:cBhvr>
                                      <p:tavLst>
                                        <p:tav tm="0">
                                          <p:val>
                                            <p:strVal val="#ppt_x"/>
                                          </p:val>
                                        </p:tav>
                                        <p:tav tm="100000">
                                          <p:val>
                                            <p:strVal val="#ppt_x"/>
                                          </p:val>
                                        </p:tav>
                                      </p:tavLst>
                                    </p:anim>
                                    <p:anim calcmode="lin" valueType="num">
                                      <p:cBhvr>
                                        <p:cTn id="15"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1066800"/>
            <a:ext cx="9144000" cy="1719072"/>
          </a:xfrm>
        </p:spPr>
        <p:txBody>
          <a:bodyPr>
            <a:normAutofit/>
          </a:bodyPr>
          <a:lstStyle/>
          <a:p>
            <a:pPr marL="109728" indent="0">
              <a:buNone/>
            </a:pPr>
            <a:r>
              <a:rPr lang="en-US" sz="2200" dirty="0" smtClean="0"/>
              <a:t>*Remember that you cannot have a radical in the denominator.  This would be an </a:t>
            </a:r>
            <a:r>
              <a:rPr lang="en-US" sz="2200" i="1" dirty="0" smtClean="0"/>
              <a:t>irrational</a:t>
            </a:r>
            <a:r>
              <a:rPr lang="en-US" sz="2200" dirty="0" smtClean="0"/>
              <a:t> number and your job is to rationalize it by getting rid of the radical in the denominator.</a:t>
            </a:r>
            <a:endParaRPr lang="en-US" sz="2200" dirty="0"/>
          </a:p>
        </p:txBody>
      </p:sp>
      <p:sp>
        <p:nvSpPr>
          <p:cNvPr id="3" name="Title 2"/>
          <p:cNvSpPr>
            <a:spLocks noGrp="1"/>
          </p:cNvSpPr>
          <p:nvPr>
            <p:ph type="title"/>
          </p:nvPr>
        </p:nvSpPr>
        <p:spPr>
          <a:xfrm>
            <a:off x="457200" y="0"/>
            <a:ext cx="8229600" cy="1143000"/>
          </a:xfrm>
        </p:spPr>
        <p:txBody>
          <a:bodyPr/>
          <a:lstStyle/>
          <a:p>
            <a:pPr algn="ctr"/>
            <a:r>
              <a:rPr lang="en-US" dirty="0" smtClean="0"/>
              <a:t>Rationalize the Denominator</a:t>
            </a:r>
            <a:endParaRPr lang="en-US" dirty="0"/>
          </a:p>
        </p:txBody>
      </p:sp>
      <p:sp>
        <p:nvSpPr>
          <p:cNvPr id="4" name="Action Button: Home 3">
            <a:hlinkClick r:id="rId2" action="ppaction://hlinksldjump" highlightClick="1"/>
          </p:cNvPr>
          <p:cNvSpPr/>
          <p:nvPr/>
        </p:nvSpPr>
        <p:spPr>
          <a:xfrm>
            <a:off x="252714" y="5345092"/>
            <a:ext cx="1195086" cy="1360508"/>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Action Button: Back or Previous 4">
            <a:hlinkClick r:id="" action="ppaction://hlinkshowjump?jump=lastslideviewed" highlightClick="1"/>
          </p:cNvPr>
          <p:cNvSpPr/>
          <p:nvPr/>
        </p:nvSpPr>
        <p:spPr>
          <a:xfrm>
            <a:off x="7620000" y="5345092"/>
            <a:ext cx="1219200" cy="1360508"/>
          </a:xfrm>
          <a:prstGeom prst="actionButtonBackPrevio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252714" y="2362200"/>
            <a:ext cx="8053086" cy="646331"/>
          </a:xfrm>
          <a:prstGeom prst="rect">
            <a:avLst/>
          </a:prstGeom>
          <a:noFill/>
        </p:spPr>
        <p:txBody>
          <a:bodyPr wrap="square" rtlCol="0">
            <a:spAutoFit/>
          </a:bodyPr>
          <a:lstStyle/>
          <a:p>
            <a:r>
              <a:rPr lang="en-US" dirty="0" smtClean="0">
                <a:solidFill>
                  <a:schemeClr val="accent4">
                    <a:lumMod val="75000"/>
                  </a:schemeClr>
                </a:solidFill>
              </a:rPr>
              <a:t>To undo something being square-rooted, the inverse operation is to square it (which means to multiply it by its exact self)</a:t>
            </a:r>
            <a:endParaRPr lang="en-US" dirty="0">
              <a:solidFill>
                <a:schemeClr val="accent4">
                  <a:lumMod val="75000"/>
                </a:schemeClr>
              </a:solidFill>
            </a:endParaRPr>
          </a:p>
        </p:txBody>
      </p:sp>
      <mc:AlternateContent xmlns:mc="http://schemas.openxmlformats.org/markup-compatibility/2006">
        <mc:Choice xmlns:a14="http://schemas.microsoft.com/office/drawing/2010/main" Requires="a14">
          <p:sp>
            <p:nvSpPr>
              <p:cNvPr id="7" name="Rectangle 6"/>
              <p:cNvSpPr/>
              <p:nvPr/>
            </p:nvSpPr>
            <p:spPr>
              <a:xfrm>
                <a:off x="457200" y="3429000"/>
                <a:ext cx="538224" cy="664606"/>
              </a:xfrm>
              <a:prstGeom prst="rect">
                <a:avLst/>
              </a:prstGeom>
            </p:spPr>
            <p:txBody>
              <a:bodyPr wrap="none">
                <a:spAutoFit/>
              </a:bodyPr>
              <a:lstStyle/>
              <a:p>
                <a14:m>
                  <m:oMathPara xmlns:m="http://schemas.openxmlformats.org/officeDocument/2006/math">
                    <m:oMathParaPr>
                      <m:jc m:val="centerGroup"/>
                    </m:oMathParaPr>
                    <m:oMath xmlns:m="http://schemas.openxmlformats.org/officeDocument/2006/math">
                      <m:f>
                        <m:fPr>
                          <m:ctrlPr>
                            <a:rPr lang="en-US" i="1"/>
                          </m:ctrlPr>
                        </m:fPr>
                        <m:num>
                          <m:r>
                            <a:rPr lang="en-US" i="1"/>
                            <m:t>2</m:t>
                          </m:r>
                        </m:num>
                        <m:den>
                          <m:rad>
                            <m:radPr>
                              <m:degHide m:val="on"/>
                              <m:ctrlPr>
                                <a:rPr lang="en-US" i="1"/>
                              </m:ctrlPr>
                            </m:radPr>
                            <m:deg/>
                            <m:e>
                              <m:r>
                                <a:rPr lang="en-US" i="1"/>
                                <m:t>2</m:t>
                              </m:r>
                            </m:e>
                          </m:rad>
                        </m:den>
                      </m:f>
                    </m:oMath>
                  </m:oMathPara>
                </a14:m>
                <a:endParaRPr lang="en-US" dirty="0"/>
              </a:p>
            </p:txBody>
          </p:sp>
        </mc:Choice>
        <mc:Fallback>
          <p:sp>
            <p:nvSpPr>
              <p:cNvPr id="7" name="Rectangle 6"/>
              <p:cNvSpPr>
                <a:spLocks noRot="1" noChangeAspect="1" noMove="1" noResize="1" noEditPoints="1" noAdjustHandles="1" noChangeArrowheads="1" noChangeShapeType="1" noTextEdit="1"/>
              </p:cNvSpPr>
              <p:nvPr/>
            </p:nvSpPr>
            <p:spPr>
              <a:xfrm>
                <a:off x="457200" y="3429000"/>
                <a:ext cx="538224" cy="664606"/>
              </a:xfrm>
              <a:prstGeom prst="rect">
                <a:avLst/>
              </a:prstGeom>
              <a:blipFill rotWithShape="1">
                <a:blip r:embed="rId3"/>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8" name="TextBox 7"/>
              <p:cNvSpPr txBox="1"/>
              <p:nvPr/>
            </p:nvSpPr>
            <p:spPr>
              <a:xfrm>
                <a:off x="3657600" y="3276599"/>
                <a:ext cx="3962400" cy="1531317"/>
              </a:xfrm>
              <a:prstGeom prst="rect">
                <a:avLst/>
              </a:prstGeom>
              <a:noFill/>
            </p:spPr>
            <p:txBody>
              <a:bodyPr wrap="square" rtlCol="0">
                <a:spAutoFit/>
              </a:bodyPr>
              <a:lstStyle/>
              <a:p>
                <a:r>
                  <a:rPr lang="en-US" dirty="0" smtClean="0"/>
                  <a:t>So in this example, to get rid of </a:t>
                </a:r>
                <a14:m>
                  <m:oMath xmlns:m="http://schemas.openxmlformats.org/officeDocument/2006/math">
                    <m:rad>
                      <m:radPr>
                        <m:degHide m:val="on"/>
                        <m:ctrlPr>
                          <a:rPr lang="en-US" i="1"/>
                        </m:ctrlPr>
                      </m:radPr>
                      <m:deg/>
                      <m:e>
                        <m:r>
                          <a:rPr lang="en-US" i="1"/>
                          <m:t>2</m:t>
                        </m:r>
                      </m:e>
                    </m:rad>
                  </m:oMath>
                </a14:m>
                <a:r>
                  <a:rPr lang="en-US" dirty="0" smtClean="0"/>
                  <a:t> in the denominator, multiply it by itself (</a:t>
                </a:r>
                <a14:m>
                  <m:oMath xmlns:m="http://schemas.openxmlformats.org/officeDocument/2006/math">
                    <m:rad>
                      <m:radPr>
                        <m:degHide m:val="on"/>
                        <m:ctrlPr>
                          <a:rPr lang="en-US" i="1"/>
                        </m:ctrlPr>
                      </m:radPr>
                      <m:deg/>
                      <m:e>
                        <m:r>
                          <a:rPr lang="en-US" i="1"/>
                          <m:t>2</m:t>
                        </m:r>
                      </m:e>
                    </m:rad>
                  </m:oMath>
                </a14:m>
                <a:r>
                  <a:rPr lang="en-US" dirty="0" smtClean="0"/>
                  <a:t>).  Don’t forget that whatever you to do to the bottom, you do to the top!</a:t>
                </a:r>
                <a:endParaRPr lang="en-US" dirty="0"/>
              </a:p>
            </p:txBody>
          </p:sp>
        </mc:Choice>
        <mc:Fallback>
          <p:sp>
            <p:nvSpPr>
              <p:cNvPr id="8" name="TextBox 7"/>
              <p:cNvSpPr txBox="1">
                <a:spLocks noRot="1" noChangeAspect="1" noMove="1" noResize="1" noEditPoints="1" noAdjustHandles="1" noChangeArrowheads="1" noChangeShapeType="1" noTextEdit="1"/>
              </p:cNvSpPr>
              <p:nvPr/>
            </p:nvSpPr>
            <p:spPr>
              <a:xfrm>
                <a:off x="3657600" y="3276599"/>
                <a:ext cx="3962400" cy="1531317"/>
              </a:xfrm>
              <a:prstGeom prst="rect">
                <a:avLst/>
              </a:prstGeom>
              <a:blipFill rotWithShape="1">
                <a:blip r:embed="rId4"/>
                <a:stretch>
                  <a:fillRect l="-1231" t="-1587" r="-2308" b="-5159"/>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9" name="Rectangle 8"/>
              <p:cNvSpPr/>
              <p:nvPr/>
            </p:nvSpPr>
            <p:spPr>
              <a:xfrm>
                <a:off x="995424" y="3397389"/>
                <a:ext cx="655243" cy="727828"/>
              </a:xfrm>
              <a:prstGeom prst="rect">
                <a:avLst/>
              </a:prstGeom>
            </p:spPr>
            <p:txBody>
              <a:bodyPr wrap="none">
                <a:spAutoFit/>
              </a:bodyPr>
              <a:lstStyle/>
              <a:p>
                <a14:m>
                  <m:oMathPara xmlns:m="http://schemas.openxmlformats.org/officeDocument/2006/math">
                    <m:oMathParaPr>
                      <m:jc m:val="centerGroup"/>
                    </m:oMathParaPr>
                    <m:oMath xmlns:m="http://schemas.openxmlformats.org/officeDocument/2006/math">
                      <m:r>
                        <a:rPr lang="en-US" i="1" smtClean="0">
                          <a:solidFill>
                            <a:schemeClr val="accent2"/>
                          </a:solidFill>
                        </a:rPr>
                        <m:t>·</m:t>
                      </m:r>
                      <m:f>
                        <m:fPr>
                          <m:ctrlPr>
                            <a:rPr lang="en-US" i="1">
                              <a:solidFill>
                                <a:schemeClr val="accent2"/>
                              </a:solidFill>
                            </a:rPr>
                          </m:ctrlPr>
                        </m:fPr>
                        <m:num>
                          <m:rad>
                            <m:radPr>
                              <m:degHide m:val="on"/>
                              <m:ctrlPr>
                                <a:rPr lang="en-US" i="1">
                                  <a:solidFill>
                                    <a:schemeClr val="accent2"/>
                                  </a:solidFill>
                                </a:rPr>
                              </m:ctrlPr>
                            </m:radPr>
                            <m:deg/>
                            <m:e>
                              <m:r>
                                <a:rPr lang="en-US" i="1">
                                  <a:solidFill>
                                    <a:schemeClr val="accent2"/>
                                  </a:solidFill>
                                </a:rPr>
                                <m:t>2</m:t>
                              </m:r>
                            </m:e>
                          </m:rad>
                        </m:num>
                        <m:den>
                          <m:rad>
                            <m:radPr>
                              <m:degHide m:val="on"/>
                              <m:ctrlPr>
                                <a:rPr lang="en-US" i="1">
                                  <a:solidFill>
                                    <a:schemeClr val="accent2"/>
                                  </a:solidFill>
                                </a:rPr>
                              </m:ctrlPr>
                            </m:radPr>
                            <m:deg/>
                            <m:e>
                              <m:r>
                                <a:rPr lang="en-US" i="1">
                                  <a:solidFill>
                                    <a:schemeClr val="accent2"/>
                                  </a:solidFill>
                                </a:rPr>
                                <m:t>2</m:t>
                              </m:r>
                            </m:e>
                          </m:rad>
                        </m:den>
                      </m:f>
                    </m:oMath>
                  </m:oMathPara>
                </a14:m>
                <a:endParaRPr lang="en-US" dirty="0">
                  <a:solidFill>
                    <a:schemeClr val="accent2"/>
                  </a:solidFill>
                </a:endParaRPr>
              </a:p>
            </p:txBody>
          </p:sp>
        </mc:Choice>
        <mc:Fallback>
          <p:sp>
            <p:nvSpPr>
              <p:cNvPr id="9" name="Rectangle 8"/>
              <p:cNvSpPr>
                <a:spLocks noRot="1" noChangeAspect="1" noMove="1" noResize="1" noEditPoints="1" noAdjustHandles="1" noChangeArrowheads="1" noChangeShapeType="1" noTextEdit="1"/>
              </p:cNvSpPr>
              <p:nvPr/>
            </p:nvSpPr>
            <p:spPr>
              <a:xfrm>
                <a:off x="995424" y="3397389"/>
                <a:ext cx="655243" cy="727828"/>
              </a:xfrm>
              <a:prstGeom prst="rect">
                <a:avLst/>
              </a:prstGeom>
              <a:blipFill rotWithShape="1">
                <a:blip r:embed="rId5"/>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10" name="Rectangle 9"/>
              <p:cNvSpPr/>
              <p:nvPr/>
            </p:nvSpPr>
            <p:spPr>
              <a:xfrm>
                <a:off x="1752600" y="3419447"/>
                <a:ext cx="903709" cy="674159"/>
              </a:xfrm>
              <a:prstGeom prst="rect">
                <a:avLst/>
              </a:prstGeom>
            </p:spPr>
            <p:txBody>
              <a:bodyPr wrap="none">
                <a:spAutoFit/>
              </a:bodyPr>
              <a:lstStyle/>
              <a:p>
                <a14:m>
                  <m:oMathPara xmlns:m="http://schemas.openxmlformats.org/officeDocument/2006/math">
                    <m:oMathParaPr>
                      <m:jc m:val="centerGroup"/>
                    </m:oMathParaPr>
                    <m:oMath xmlns:m="http://schemas.openxmlformats.org/officeDocument/2006/math">
                      <m:r>
                        <a:rPr lang="en-US" i="1"/>
                        <m:t>=</m:t>
                      </m:r>
                      <m:f>
                        <m:fPr>
                          <m:ctrlPr>
                            <a:rPr lang="en-US" i="1"/>
                          </m:ctrlPr>
                        </m:fPr>
                        <m:num>
                          <m:r>
                            <a:rPr lang="en-US" i="1" smtClean="0">
                              <a:solidFill>
                                <a:srgbClr val="00B050"/>
                              </a:solidFill>
                            </a:rPr>
                            <m:t>2</m:t>
                          </m:r>
                          <m:rad>
                            <m:radPr>
                              <m:degHide m:val="on"/>
                              <m:ctrlPr>
                                <a:rPr lang="en-US" i="1"/>
                              </m:ctrlPr>
                            </m:radPr>
                            <m:deg/>
                            <m:e>
                              <m:r>
                                <a:rPr lang="en-US" i="1"/>
                                <m:t>2</m:t>
                              </m:r>
                            </m:e>
                          </m:rad>
                        </m:num>
                        <m:den>
                          <m:r>
                            <a:rPr lang="en-US" i="1" smtClean="0">
                              <a:solidFill>
                                <a:srgbClr val="00B050"/>
                              </a:solidFill>
                            </a:rPr>
                            <m:t>2</m:t>
                          </m:r>
                        </m:den>
                      </m:f>
                    </m:oMath>
                  </m:oMathPara>
                </a14:m>
                <a:endParaRPr lang="en-US" dirty="0"/>
              </a:p>
            </p:txBody>
          </p:sp>
        </mc:Choice>
        <mc:Fallback>
          <p:sp>
            <p:nvSpPr>
              <p:cNvPr id="10" name="Rectangle 9"/>
              <p:cNvSpPr>
                <a:spLocks noRot="1" noChangeAspect="1" noMove="1" noResize="1" noEditPoints="1" noAdjustHandles="1" noChangeArrowheads="1" noChangeShapeType="1" noTextEdit="1"/>
              </p:cNvSpPr>
              <p:nvPr/>
            </p:nvSpPr>
            <p:spPr>
              <a:xfrm>
                <a:off x="1752600" y="3419447"/>
                <a:ext cx="903709" cy="674159"/>
              </a:xfrm>
              <a:prstGeom prst="rect">
                <a:avLst/>
              </a:prstGeom>
              <a:blipFill rotWithShape="1">
                <a:blip r:embed="rId6"/>
                <a:stretch>
                  <a:fillRect/>
                </a:stretch>
              </a:blipFill>
            </p:spPr>
            <p:txBody>
              <a:bodyPr/>
              <a:lstStyle/>
              <a:p>
                <a:r>
                  <a:rPr lang="en-US">
                    <a:noFill/>
                  </a:rPr>
                  <a:t> </a:t>
                </a:r>
              </a:p>
            </p:txBody>
          </p:sp>
        </mc:Fallback>
      </mc:AlternateContent>
      <p:cxnSp>
        <p:nvCxnSpPr>
          <p:cNvPr id="12" name="Straight Connector 11"/>
          <p:cNvCxnSpPr/>
          <p:nvPr/>
        </p:nvCxnSpPr>
        <p:spPr>
          <a:xfrm>
            <a:off x="2100903" y="3451058"/>
            <a:ext cx="386345" cy="816142"/>
          </a:xfrm>
          <a:prstGeom prst="line">
            <a:avLst/>
          </a:prstGeom>
        </p:spPr>
        <p:style>
          <a:lnRef idx="2">
            <a:schemeClr val="accent2"/>
          </a:lnRef>
          <a:fillRef idx="0">
            <a:schemeClr val="accent2"/>
          </a:fillRef>
          <a:effectRef idx="1">
            <a:schemeClr val="accent2"/>
          </a:effectRef>
          <a:fontRef idx="minor">
            <a:schemeClr val="tx1"/>
          </a:fontRef>
        </p:style>
      </p:cxnSp>
      <p:sp>
        <p:nvSpPr>
          <p:cNvPr id="14" name="TextBox 13"/>
          <p:cNvSpPr txBox="1"/>
          <p:nvPr/>
        </p:nvSpPr>
        <p:spPr>
          <a:xfrm>
            <a:off x="1752600" y="5029200"/>
            <a:ext cx="3073733" cy="1200329"/>
          </a:xfrm>
          <a:prstGeom prst="rect">
            <a:avLst/>
          </a:prstGeom>
          <a:noFill/>
        </p:spPr>
        <p:txBody>
          <a:bodyPr wrap="square" rtlCol="0">
            <a:spAutoFit/>
          </a:bodyPr>
          <a:lstStyle/>
          <a:p>
            <a:r>
              <a:rPr lang="en-US" dirty="0" smtClean="0"/>
              <a:t>Since the two green 2’s are both outside the radical, they can be simplified.</a:t>
            </a:r>
          </a:p>
        </p:txBody>
      </p:sp>
      <mc:AlternateContent xmlns:mc="http://schemas.openxmlformats.org/markup-compatibility/2006">
        <mc:Choice xmlns:a14="http://schemas.microsoft.com/office/drawing/2010/main" Requires="a14">
          <p:sp>
            <p:nvSpPr>
              <p:cNvPr id="15" name="Rectangle 14"/>
              <p:cNvSpPr/>
              <p:nvPr/>
            </p:nvSpPr>
            <p:spPr>
              <a:xfrm>
                <a:off x="2631231" y="3629985"/>
                <a:ext cx="775469" cy="401970"/>
              </a:xfrm>
              <a:prstGeom prst="rect">
                <a:avLst/>
              </a:prstGeom>
            </p:spPr>
            <p:txBody>
              <a:bodyPr wrap="none">
                <a:spAutoFit/>
              </a:bodyPr>
              <a:lstStyle/>
              <a:p>
                <a14:m>
                  <m:oMathPara xmlns:m="http://schemas.openxmlformats.org/officeDocument/2006/math">
                    <m:oMathParaPr>
                      <m:jc m:val="centerGroup"/>
                    </m:oMathParaPr>
                    <m:oMath xmlns:m="http://schemas.openxmlformats.org/officeDocument/2006/math">
                      <m:r>
                        <a:rPr lang="en-US" i="1"/>
                        <m:t>=</m:t>
                      </m:r>
                      <m:rad>
                        <m:radPr>
                          <m:degHide m:val="on"/>
                          <m:ctrlPr>
                            <a:rPr lang="en-US" i="1"/>
                          </m:ctrlPr>
                        </m:radPr>
                        <m:deg/>
                        <m:e>
                          <m:r>
                            <a:rPr lang="en-US" i="1"/>
                            <m:t>2</m:t>
                          </m:r>
                        </m:e>
                      </m:rad>
                    </m:oMath>
                  </m:oMathPara>
                </a14:m>
                <a:endParaRPr lang="en-US" dirty="0"/>
              </a:p>
            </p:txBody>
          </p:sp>
        </mc:Choice>
        <mc:Fallback>
          <p:sp>
            <p:nvSpPr>
              <p:cNvPr id="15" name="Rectangle 14"/>
              <p:cNvSpPr>
                <a:spLocks noRot="1" noChangeAspect="1" noMove="1" noResize="1" noEditPoints="1" noAdjustHandles="1" noChangeArrowheads="1" noChangeShapeType="1" noTextEdit="1"/>
              </p:cNvSpPr>
              <p:nvPr/>
            </p:nvSpPr>
            <p:spPr>
              <a:xfrm>
                <a:off x="2631231" y="3629985"/>
                <a:ext cx="775469" cy="401970"/>
              </a:xfrm>
              <a:prstGeom prst="rect">
                <a:avLst/>
              </a:prstGeom>
              <a:blipFill rotWithShape="1">
                <a:blip r:embed="rId7"/>
                <a:stretch>
                  <a:fillRect/>
                </a:stretch>
              </a:blipFill>
            </p:spPr>
            <p:txBody>
              <a:bodyPr/>
              <a:lstStyle/>
              <a:p>
                <a:r>
                  <a:rPr lang="en-US">
                    <a:noFill/>
                  </a:rPr>
                  <a:t> </a:t>
                </a:r>
              </a:p>
            </p:txBody>
          </p:sp>
        </mc:Fallback>
      </mc:AlternateContent>
      <p:sp>
        <p:nvSpPr>
          <p:cNvPr id="16" name="TextBox 15"/>
          <p:cNvSpPr txBox="1"/>
          <p:nvPr/>
        </p:nvSpPr>
        <p:spPr>
          <a:xfrm>
            <a:off x="5541380" y="5770189"/>
            <a:ext cx="1545220" cy="923330"/>
          </a:xfrm>
          <a:prstGeom prst="rect">
            <a:avLst/>
          </a:prstGeom>
          <a:noFill/>
        </p:spPr>
        <p:txBody>
          <a:bodyPr wrap="square" rtlCol="0">
            <a:spAutoFit/>
          </a:bodyPr>
          <a:lstStyle/>
          <a:p>
            <a:pPr algn="ctr"/>
            <a:r>
              <a:rPr lang="en-US" b="1" dirty="0" smtClean="0"/>
              <a:t>I still need to simplify a radical</a:t>
            </a:r>
            <a:endParaRPr lang="en-US" b="1" dirty="0"/>
          </a:p>
        </p:txBody>
      </p:sp>
      <p:sp>
        <p:nvSpPr>
          <p:cNvPr id="17" name="Action Button: Custom 16">
            <a:hlinkClick r:id="rId8" action="ppaction://hlinksldjump" highlightClick="1"/>
          </p:cNvPr>
          <p:cNvSpPr/>
          <p:nvPr/>
        </p:nvSpPr>
        <p:spPr>
          <a:xfrm>
            <a:off x="5541380" y="5629364"/>
            <a:ext cx="1545220" cy="1064155"/>
          </a:xfrm>
          <a:prstGeom prst="actionButtonBlank">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496209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1000" fill="hold"/>
                                        <p:tgtEl>
                                          <p:spTgt spid="7"/>
                                        </p:tgtEl>
                                        <p:attrNameLst>
                                          <p:attrName>ppt_x</p:attrName>
                                        </p:attrNameLst>
                                      </p:cBhvr>
                                      <p:tavLst>
                                        <p:tav tm="0">
                                          <p:val>
                                            <p:strVal val="#ppt_x"/>
                                          </p:val>
                                        </p:tav>
                                        <p:tav tm="100000">
                                          <p:val>
                                            <p:strVal val="#ppt_x"/>
                                          </p:val>
                                        </p:tav>
                                      </p:tavLst>
                                    </p:anim>
                                    <p:anim calcmode="lin" valueType="num">
                                      <p:cBhvr additive="base">
                                        <p:cTn id="8" dur="1000" fill="hold"/>
                                        <p:tgtEl>
                                          <p:spTgt spid="7"/>
                                        </p:tgtEl>
                                        <p:attrNameLst>
                                          <p:attrName>ppt_y</p:attrName>
                                        </p:attrNameLst>
                                      </p:cBhvr>
                                      <p:tavLst>
                                        <p:tav tm="0">
                                          <p:val>
                                            <p:strVal val="1+#ppt_h/2"/>
                                          </p:val>
                                        </p:tav>
                                        <p:tav tm="100000">
                                          <p:val>
                                            <p:strVal val="#ppt_y"/>
                                          </p:val>
                                        </p:tav>
                                      </p:tavLst>
                                    </p:anim>
                                  </p:childTnLst>
                                </p:cTn>
                              </p:par>
                            </p:childTnLst>
                          </p:cTn>
                        </p:par>
                        <p:par>
                          <p:cTn id="9" fill="hold">
                            <p:stCondLst>
                              <p:cond delay="1000"/>
                            </p:stCondLst>
                            <p:childTnLst>
                              <p:par>
                                <p:cTn id="10" presetID="42" presetClass="entr" presetSubtype="0" fill="hold" grpId="0" nodeType="after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1000"/>
                                        <p:tgtEl>
                                          <p:spTgt spid="8"/>
                                        </p:tgtEl>
                                      </p:cBhvr>
                                    </p:animEffect>
                                    <p:anim calcmode="lin" valueType="num">
                                      <p:cBhvr>
                                        <p:cTn id="13" dur="1000" fill="hold"/>
                                        <p:tgtEl>
                                          <p:spTgt spid="8"/>
                                        </p:tgtEl>
                                        <p:attrNameLst>
                                          <p:attrName>ppt_x</p:attrName>
                                        </p:attrNameLst>
                                      </p:cBhvr>
                                      <p:tavLst>
                                        <p:tav tm="0">
                                          <p:val>
                                            <p:strVal val="#ppt_x"/>
                                          </p:val>
                                        </p:tav>
                                        <p:tav tm="100000">
                                          <p:val>
                                            <p:strVal val="#ppt_x"/>
                                          </p:val>
                                        </p:tav>
                                      </p:tavLst>
                                    </p:anim>
                                    <p:anim calcmode="lin" valueType="num">
                                      <p:cBhvr>
                                        <p:cTn id="14" dur="1000" fill="hold"/>
                                        <p:tgtEl>
                                          <p:spTgt spid="8"/>
                                        </p:tgtEl>
                                        <p:attrNameLst>
                                          <p:attrName>ppt_y</p:attrName>
                                        </p:attrNameLst>
                                      </p:cBhvr>
                                      <p:tavLst>
                                        <p:tav tm="0">
                                          <p:val>
                                            <p:strVal val="#ppt_y+.1"/>
                                          </p:val>
                                        </p:tav>
                                        <p:tav tm="100000">
                                          <p:val>
                                            <p:strVal val="#ppt_y"/>
                                          </p:val>
                                        </p:tav>
                                      </p:tavLst>
                                    </p:anim>
                                  </p:childTnLst>
                                </p:cTn>
                              </p:par>
                            </p:childTnLst>
                          </p:cTn>
                        </p:par>
                        <p:par>
                          <p:cTn id="15" fill="hold">
                            <p:stCondLst>
                              <p:cond delay="2000"/>
                            </p:stCondLst>
                            <p:childTnLst>
                              <p:par>
                                <p:cTn id="16" presetID="2" presetClass="entr" presetSubtype="4" fill="hold" grpId="0" nodeType="afterEffect">
                                  <p:stCondLst>
                                    <p:cond delay="0"/>
                                  </p:stCondLst>
                                  <p:childTnLst>
                                    <p:set>
                                      <p:cBhvr>
                                        <p:cTn id="17" dur="1" fill="hold">
                                          <p:stCondLst>
                                            <p:cond delay="0"/>
                                          </p:stCondLst>
                                        </p:cTn>
                                        <p:tgtEl>
                                          <p:spTgt spid="9"/>
                                        </p:tgtEl>
                                        <p:attrNameLst>
                                          <p:attrName>style.visibility</p:attrName>
                                        </p:attrNameLst>
                                      </p:cBhvr>
                                      <p:to>
                                        <p:strVal val="visible"/>
                                      </p:to>
                                    </p:set>
                                    <p:anim calcmode="lin" valueType="num">
                                      <p:cBhvr additive="base">
                                        <p:cTn id="18" dur="1000" fill="hold"/>
                                        <p:tgtEl>
                                          <p:spTgt spid="9"/>
                                        </p:tgtEl>
                                        <p:attrNameLst>
                                          <p:attrName>ppt_x</p:attrName>
                                        </p:attrNameLst>
                                      </p:cBhvr>
                                      <p:tavLst>
                                        <p:tav tm="0">
                                          <p:val>
                                            <p:strVal val="#ppt_x"/>
                                          </p:val>
                                        </p:tav>
                                        <p:tav tm="100000">
                                          <p:val>
                                            <p:strVal val="#ppt_x"/>
                                          </p:val>
                                        </p:tav>
                                      </p:tavLst>
                                    </p:anim>
                                    <p:anim calcmode="lin" valueType="num">
                                      <p:cBhvr additive="base">
                                        <p:cTn id="19" dur="1000" fill="hold"/>
                                        <p:tgtEl>
                                          <p:spTgt spid="9"/>
                                        </p:tgtEl>
                                        <p:attrNameLst>
                                          <p:attrName>ppt_y</p:attrName>
                                        </p:attrNameLst>
                                      </p:cBhvr>
                                      <p:tavLst>
                                        <p:tav tm="0">
                                          <p:val>
                                            <p:strVal val="1+#ppt_h/2"/>
                                          </p:val>
                                        </p:tav>
                                        <p:tav tm="100000">
                                          <p:val>
                                            <p:strVal val="#ppt_y"/>
                                          </p:val>
                                        </p:tav>
                                      </p:tavLst>
                                    </p:anim>
                                  </p:childTnLst>
                                </p:cTn>
                              </p:par>
                            </p:childTnLst>
                          </p:cTn>
                        </p:par>
                        <p:par>
                          <p:cTn id="20" fill="hold">
                            <p:stCondLst>
                              <p:cond delay="3000"/>
                            </p:stCondLst>
                            <p:childTnLst>
                              <p:par>
                                <p:cTn id="21" presetID="2" presetClass="entr" presetSubtype="4" fill="hold" grpId="0" nodeType="afterEffect">
                                  <p:stCondLst>
                                    <p:cond delay="0"/>
                                  </p:stCondLst>
                                  <p:childTnLst>
                                    <p:set>
                                      <p:cBhvr>
                                        <p:cTn id="22" dur="1" fill="hold">
                                          <p:stCondLst>
                                            <p:cond delay="0"/>
                                          </p:stCondLst>
                                        </p:cTn>
                                        <p:tgtEl>
                                          <p:spTgt spid="10"/>
                                        </p:tgtEl>
                                        <p:attrNameLst>
                                          <p:attrName>style.visibility</p:attrName>
                                        </p:attrNameLst>
                                      </p:cBhvr>
                                      <p:to>
                                        <p:strVal val="visible"/>
                                      </p:to>
                                    </p:set>
                                    <p:anim calcmode="lin" valueType="num">
                                      <p:cBhvr additive="base">
                                        <p:cTn id="23" dur="1000" fill="hold"/>
                                        <p:tgtEl>
                                          <p:spTgt spid="10"/>
                                        </p:tgtEl>
                                        <p:attrNameLst>
                                          <p:attrName>ppt_x</p:attrName>
                                        </p:attrNameLst>
                                      </p:cBhvr>
                                      <p:tavLst>
                                        <p:tav tm="0">
                                          <p:val>
                                            <p:strVal val="#ppt_x"/>
                                          </p:val>
                                        </p:tav>
                                        <p:tav tm="100000">
                                          <p:val>
                                            <p:strVal val="#ppt_x"/>
                                          </p:val>
                                        </p:tav>
                                      </p:tavLst>
                                    </p:anim>
                                    <p:anim calcmode="lin" valueType="num">
                                      <p:cBhvr additive="base">
                                        <p:cTn id="24" dur="1000" fill="hold"/>
                                        <p:tgtEl>
                                          <p:spTgt spid="10"/>
                                        </p:tgtEl>
                                        <p:attrNameLst>
                                          <p:attrName>ppt_y</p:attrName>
                                        </p:attrNameLst>
                                      </p:cBhvr>
                                      <p:tavLst>
                                        <p:tav tm="0">
                                          <p:val>
                                            <p:strVal val="1+#ppt_h/2"/>
                                          </p:val>
                                        </p:tav>
                                        <p:tav tm="100000">
                                          <p:val>
                                            <p:strVal val="#ppt_y"/>
                                          </p:val>
                                        </p:tav>
                                      </p:tavLst>
                                    </p:anim>
                                  </p:childTnLst>
                                </p:cTn>
                              </p:par>
                            </p:childTnLst>
                          </p:cTn>
                        </p:par>
                        <p:par>
                          <p:cTn id="25" fill="hold">
                            <p:stCondLst>
                              <p:cond delay="4000"/>
                            </p:stCondLst>
                            <p:childTnLst>
                              <p:par>
                                <p:cTn id="26" presetID="2" presetClass="entr" presetSubtype="4" fill="hold" nodeType="afterEffect">
                                  <p:stCondLst>
                                    <p:cond delay="0"/>
                                  </p:stCondLst>
                                  <p:childTnLst>
                                    <p:set>
                                      <p:cBhvr>
                                        <p:cTn id="27" dur="1" fill="hold">
                                          <p:stCondLst>
                                            <p:cond delay="0"/>
                                          </p:stCondLst>
                                        </p:cTn>
                                        <p:tgtEl>
                                          <p:spTgt spid="12"/>
                                        </p:tgtEl>
                                        <p:attrNameLst>
                                          <p:attrName>style.visibility</p:attrName>
                                        </p:attrNameLst>
                                      </p:cBhvr>
                                      <p:to>
                                        <p:strVal val="visible"/>
                                      </p:to>
                                    </p:set>
                                    <p:anim calcmode="lin" valueType="num">
                                      <p:cBhvr additive="base">
                                        <p:cTn id="28" dur="1000" fill="hold"/>
                                        <p:tgtEl>
                                          <p:spTgt spid="12"/>
                                        </p:tgtEl>
                                        <p:attrNameLst>
                                          <p:attrName>ppt_x</p:attrName>
                                        </p:attrNameLst>
                                      </p:cBhvr>
                                      <p:tavLst>
                                        <p:tav tm="0">
                                          <p:val>
                                            <p:strVal val="#ppt_x"/>
                                          </p:val>
                                        </p:tav>
                                        <p:tav tm="100000">
                                          <p:val>
                                            <p:strVal val="#ppt_x"/>
                                          </p:val>
                                        </p:tav>
                                      </p:tavLst>
                                    </p:anim>
                                    <p:anim calcmode="lin" valueType="num">
                                      <p:cBhvr additive="base">
                                        <p:cTn id="29" dur="1000" fill="hold"/>
                                        <p:tgtEl>
                                          <p:spTgt spid="12"/>
                                        </p:tgtEl>
                                        <p:attrNameLst>
                                          <p:attrName>ppt_y</p:attrName>
                                        </p:attrNameLst>
                                      </p:cBhvr>
                                      <p:tavLst>
                                        <p:tav tm="0">
                                          <p:val>
                                            <p:strVal val="1+#ppt_h/2"/>
                                          </p:val>
                                        </p:tav>
                                        <p:tav tm="100000">
                                          <p:val>
                                            <p:strVal val="#ppt_y"/>
                                          </p:val>
                                        </p:tav>
                                      </p:tavLst>
                                    </p:anim>
                                  </p:childTnLst>
                                </p:cTn>
                              </p:par>
                            </p:childTnLst>
                          </p:cTn>
                        </p:par>
                        <p:par>
                          <p:cTn id="30" fill="hold">
                            <p:stCondLst>
                              <p:cond delay="5000"/>
                            </p:stCondLst>
                            <p:childTnLst>
                              <p:par>
                                <p:cTn id="31" presetID="42" presetClass="entr" presetSubtype="0" fill="hold" grpId="0" nodeType="afterEffect">
                                  <p:stCondLst>
                                    <p:cond delay="0"/>
                                  </p:stCondLst>
                                  <p:childTnLst>
                                    <p:set>
                                      <p:cBhvr>
                                        <p:cTn id="32" dur="1" fill="hold">
                                          <p:stCondLst>
                                            <p:cond delay="0"/>
                                          </p:stCondLst>
                                        </p:cTn>
                                        <p:tgtEl>
                                          <p:spTgt spid="14"/>
                                        </p:tgtEl>
                                        <p:attrNameLst>
                                          <p:attrName>style.visibility</p:attrName>
                                        </p:attrNameLst>
                                      </p:cBhvr>
                                      <p:to>
                                        <p:strVal val="visible"/>
                                      </p:to>
                                    </p:set>
                                    <p:animEffect transition="in" filter="fade">
                                      <p:cBhvr>
                                        <p:cTn id="33" dur="1000"/>
                                        <p:tgtEl>
                                          <p:spTgt spid="14"/>
                                        </p:tgtEl>
                                      </p:cBhvr>
                                    </p:animEffect>
                                    <p:anim calcmode="lin" valueType="num">
                                      <p:cBhvr>
                                        <p:cTn id="34" dur="1000" fill="hold"/>
                                        <p:tgtEl>
                                          <p:spTgt spid="14"/>
                                        </p:tgtEl>
                                        <p:attrNameLst>
                                          <p:attrName>ppt_x</p:attrName>
                                        </p:attrNameLst>
                                      </p:cBhvr>
                                      <p:tavLst>
                                        <p:tav tm="0">
                                          <p:val>
                                            <p:strVal val="#ppt_x"/>
                                          </p:val>
                                        </p:tav>
                                        <p:tav tm="100000">
                                          <p:val>
                                            <p:strVal val="#ppt_x"/>
                                          </p:val>
                                        </p:tav>
                                      </p:tavLst>
                                    </p:anim>
                                    <p:anim calcmode="lin" valueType="num">
                                      <p:cBhvr>
                                        <p:cTn id="35" dur="1000" fill="hold"/>
                                        <p:tgtEl>
                                          <p:spTgt spid="14"/>
                                        </p:tgtEl>
                                        <p:attrNameLst>
                                          <p:attrName>ppt_y</p:attrName>
                                        </p:attrNameLst>
                                      </p:cBhvr>
                                      <p:tavLst>
                                        <p:tav tm="0">
                                          <p:val>
                                            <p:strVal val="#ppt_y+.1"/>
                                          </p:val>
                                        </p:tav>
                                        <p:tav tm="100000">
                                          <p:val>
                                            <p:strVal val="#ppt_y"/>
                                          </p:val>
                                        </p:tav>
                                      </p:tavLst>
                                    </p:anim>
                                  </p:childTnLst>
                                </p:cTn>
                              </p:par>
                            </p:childTnLst>
                          </p:cTn>
                        </p:par>
                        <p:par>
                          <p:cTn id="36" fill="hold">
                            <p:stCondLst>
                              <p:cond delay="6000"/>
                            </p:stCondLst>
                            <p:childTnLst>
                              <p:par>
                                <p:cTn id="37" presetID="2" presetClass="entr" presetSubtype="4" fill="hold" grpId="0" nodeType="afterEffect">
                                  <p:stCondLst>
                                    <p:cond delay="0"/>
                                  </p:stCondLst>
                                  <p:childTnLst>
                                    <p:set>
                                      <p:cBhvr>
                                        <p:cTn id="38" dur="1" fill="hold">
                                          <p:stCondLst>
                                            <p:cond delay="0"/>
                                          </p:stCondLst>
                                        </p:cTn>
                                        <p:tgtEl>
                                          <p:spTgt spid="15"/>
                                        </p:tgtEl>
                                        <p:attrNameLst>
                                          <p:attrName>style.visibility</p:attrName>
                                        </p:attrNameLst>
                                      </p:cBhvr>
                                      <p:to>
                                        <p:strVal val="visible"/>
                                      </p:to>
                                    </p:set>
                                    <p:anim calcmode="lin" valueType="num">
                                      <p:cBhvr additive="base">
                                        <p:cTn id="39" dur="1000" fill="hold"/>
                                        <p:tgtEl>
                                          <p:spTgt spid="15"/>
                                        </p:tgtEl>
                                        <p:attrNameLst>
                                          <p:attrName>ppt_x</p:attrName>
                                        </p:attrNameLst>
                                      </p:cBhvr>
                                      <p:tavLst>
                                        <p:tav tm="0">
                                          <p:val>
                                            <p:strVal val="#ppt_x"/>
                                          </p:val>
                                        </p:tav>
                                        <p:tav tm="100000">
                                          <p:val>
                                            <p:strVal val="#ppt_x"/>
                                          </p:val>
                                        </p:tav>
                                      </p:tavLst>
                                    </p:anim>
                                    <p:anim calcmode="lin" valueType="num">
                                      <p:cBhvr additive="base">
                                        <p:cTn id="40" dur="1000" fill="hold"/>
                                        <p:tgtEl>
                                          <p:spTgt spid="1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P spid="10" grpId="0"/>
      <p:bldP spid="14" grpId="0"/>
      <p:bldP spid="1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057400"/>
            <a:ext cx="2667000" cy="1033272"/>
          </a:xfrm>
        </p:spPr>
        <p:txBody>
          <a:bodyPr/>
          <a:lstStyle/>
          <a:p>
            <a:pPr marL="109728" indent="0" algn="ctr">
              <a:buNone/>
            </a:pPr>
            <a:r>
              <a:rPr lang="en-US" b="1" dirty="0" smtClean="0"/>
              <a:t>I am adding/ </a:t>
            </a:r>
          </a:p>
          <a:p>
            <a:pPr marL="109728" indent="0" algn="ctr">
              <a:buNone/>
            </a:pPr>
            <a:r>
              <a:rPr lang="en-US" b="1" dirty="0" smtClean="0"/>
              <a:t>subtracting</a:t>
            </a:r>
            <a:endParaRPr lang="en-US" b="1" dirty="0"/>
          </a:p>
        </p:txBody>
      </p:sp>
      <p:sp>
        <p:nvSpPr>
          <p:cNvPr id="3" name="Title 2"/>
          <p:cNvSpPr>
            <a:spLocks noGrp="1"/>
          </p:cNvSpPr>
          <p:nvPr>
            <p:ph type="title"/>
          </p:nvPr>
        </p:nvSpPr>
        <p:spPr/>
        <p:txBody>
          <a:bodyPr>
            <a:normAutofit/>
          </a:bodyPr>
          <a:lstStyle/>
          <a:p>
            <a:pPr algn="ctr"/>
            <a:r>
              <a:rPr lang="en-US" dirty="0" smtClean="0"/>
              <a:t>Operations with Radicals</a:t>
            </a:r>
            <a:endParaRPr lang="en-US" dirty="0"/>
          </a:p>
        </p:txBody>
      </p:sp>
      <p:sp>
        <p:nvSpPr>
          <p:cNvPr id="4" name="Action Button: Home 3">
            <a:hlinkClick r:id="rId2" action="ppaction://hlinksldjump" highlightClick="1"/>
          </p:cNvPr>
          <p:cNvSpPr/>
          <p:nvPr/>
        </p:nvSpPr>
        <p:spPr>
          <a:xfrm>
            <a:off x="252714" y="5345092"/>
            <a:ext cx="1195086" cy="1360508"/>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Action Button: Back or Previous 4">
            <a:hlinkClick r:id="" action="ppaction://hlinkshowjump?jump=lastslideviewed" highlightClick="1"/>
          </p:cNvPr>
          <p:cNvSpPr/>
          <p:nvPr/>
        </p:nvSpPr>
        <p:spPr>
          <a:xfrm>
            <a:off x="7620000" y="5345092"/>
            <a:ext cx="1219200" cy="1360508"/>
          </a:xfrm>
          <a:prstGeom prst="actionButtonBackPrevio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Content Placeholder 1"/>
          <p:cNvSpPr txBox="1">
            <a:spLocks/>
          </p:cNvSpPr>
          <p:nvPr/>
        </p:nvSpPr>
        <p:spPr>
          <a:xfrm>
            <a:off x="3352800" y="2981677"/>
            <a:ext cx="2667000" cy="1033272"/>
          </a:xfrm>
          <a:prstGeom prst="rect">
            <a:avLst/>
          </a:prstGeom>
        </p:spPr>
        <p:txBody>
          <a:bodyPr vert="horz">
            <a:normAutofit fontScale="85000" lnSpcReduction="20000"/>
          </a:bodyPr>
          <a:lst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marL="109728" indent="0" algn="ctr">
              <a:buFont typeface="Wingdings 3"/>
              <a:buNone/>
            </a:pPr>
            <a:r>
              <a:rPr lang="en-US" b="1" dirty="0" smtClean="0"/>
              <a:t>I am multiplying/</a:t>
            </a:r>
          </a:p>
          <a:p>
            <a:pPr marL="109728" indent="0" algn="ctr">
              <a:buFont typeface="Wingdings 3"/>
              <a:buNone/>
            </a:pPr>
            <a:r>
              <a:rPr lang="en-US" b="1" dirty="0" smtClean="0"/>
              <a:t>distributing</a:t>
            </a:r>
            <a:endParaRPr lang="en-US" b="1" dirty="0"/>
          </a:p>
        </p:txBody>
      </p:sp>
      <p:sp>
        <p:nvSpPr>
          <p:cNvPr id="7" name="Content Placeholder 1"/>
          <p:cNvSpPr txBox="1">
            <a:spLocks/>
          </p:cNvSpPr>
          <p:nvPr/>
        </p:nvSpPr>
        <p:spPr>
          <a:xfrm>
            <a:off x="6148086" y="3988308"/>
            <a:ext cx="2667000" cy="1033272"/>
          </a:xfrm>
          <a:prstGeom prst="rect">
            <a:avLst/>
          </a:prstGeom>
        </p:spPr>
        <p:txBody>
          <a:bodyPr vert="horz">
            <a:normAutofit/>
          </a:bodyPr>
          <a:lst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marL="109728" indent="0" algn="ctr">
              <a:buFont typeface="Wingdings 3"/>
              <a:buNone/>
            </a:pPr>
            <a:r>
              <a:rPr lang="en-US" b="1" dirty="0" smtClean="0"/>
              <a:t>I am </a:t>
            </a:r>
          </a:p>
          <a:p>
            <a:pPr marL="109728" indent="0" algn="ctr">
              <a:buFont typeface="Wingdings 3"/>
              <a:buNone/>
            </a:pPr>
            <a:r>
              <a:rPr lang="en-US" b="1" dirty="0" smtClean="0"/>
              <a:t>FOIL-</a:t>
            </a:r>
            <a:r>
              <a:rPr lang="en-US" b="1" dirty="0" err="1" smtClean="0"/>
              <a:t>ing</a:t>
            </a:r>
            <a:endParaRPr lang="en-US" b="1" dirty="0"/>
          </a:p>
        </p:txBody>
      </p:sp>
      <p:sp>
        <p:nvSpPr>
          <p:cNvPr id="8" name="Action Button: Custom 7">
            <a:hlinkClick r:id="rId3" action="ppaction://hlinksldjump" highlightClick="1"/>
          </p:cNvPr>
          <p:cNvSpPr/>
          <p:nvPr/>
        </p:nvSpPr>
        <p:spPr>
          <a:xfrm>
            <a:off x="533400" y="1828800"/>
            <a:ext cx="2590800" cy="1295400"/>
          </a:xfrm>
          <a:prstGeom prst="actionButtonBlank">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Action Button: Custom 8">
            <a:hlinkClick r:id="rId4" action="ppaction://hlinksldjump" highlightClick="1"/>
          </p:cNvPr>
          <p:cNvSpPr/>
          <p:nvPr/>
        </p:nvSpPr>
        <p:spPr>
          <a:xfrm>
            <a:off x="3690395" y="2935286"/>
            <a:ext cx="2233914" cy="1112549"/>
          </a:xfrm>
          <a:prstGeom prst="actionButtonBlank">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Action Button: Custom 9">
            <a:hlinkClick r:id="rId5" action="ppaction://hlinksldjump" highlightClick="1"/>
          </p:cNvPr>
          <p:cNvSpPr/>
          <p:nvPr/>
        </p:nvSpPr>
        <p:spPr>
          <a:xfrm>
            <a:off x="6553200" y="3733800"/>
            <a:ext cx="1905000" cy="1219200"/>
          </a:xfrm>
          <a:prstGeom prst="actionButtonBlank">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07659315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066800"/>
            <a:ext cx="8839200" cy="1795272"/>
          </a:xfrm>
        </p:spPr>
        <p:txBody>
          <a:bodyPr/>
          <a:lstStyle/>
          <a:p>
            <a:pPr marL="109728" indent="0">
              <a:buNone/>
            </a:pPr>
            <a:r>
              <a:rPr lang="en-US" dirty="0" smtClean="0"/>
              <a:t>*Remember that in order to add or subtract radicals they must first be </a:t>
            </a:r>
            <a:r>
              <a:rPr lang="en-US" i="1" u="sng" dirty="0" smtClean="0"/>
              <a:t>like terms</a:t>
            </a:r>
            <a:r>
              <a:rPr lang="en-US" dirty="0" smtClean="0"/>
              <a:t>.  In order for this to occur, the number under the radical must be the same!</a:t>
            </a:r>
            <a:endParaRPr lang="en-US" dirty="0"/>
          </a:p>
        </p:txBody>
      </p:sp>
      <p:sp>
        <p:nvSpPr>
          <p:cNvPr id="3" name="Title 2"/>
          <p:cNvSpPr>
            <a:spLocks noGrp="1"/>
          </p:cNvSpPr>
          <p:nvPr>
            <p:ph type="title"/>
          </p:nvPr>
        </p:nvSpPr>
        <p:spPr>
          <a:xfrm>
            <a:off x="457200" y="76200"/>
            <a:ext cx="8229600" cy="1143000"/>
          </a:xfrm>
        </p:spPr>
        <p:txBody>
          <a:bodyPr/>
          <a:lstStyle/>
          <a:p>
            <a:pPr algn="ctr"/>
            <a:r>
              <a:rPr lang="en-US" dirty="0" smtClean="0"/>
              <a:t>Adding or Subtracting Radicals</a:t>
            </a:r>
            <a:endParaRPr lang="en-US" dirty="0"/>
          </a:p>
        </p:txBody>
      </p:sp>
      <p:sp>
        <p:nvSpPr>
          <p:cNvPr id="4" name="Action Button: Home 3">
            <a:hlinkClick r:id="rId2" action="ppaction://hlinksldjump" highlightClick="1"/>
          </p:cNvPr>
          <p:cNvSpPr/>
          <p:nvPr/>
        </p:nvSpPr>
        <p:spPr>
          <a:xfrm>
            <a:off x="252714" y="5345092"/>
            <a:ext cx="1195086" cy="1360508"/>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Action Button: Back or Previous 4">
            <a:hlinkClick r:id="" action="ppaction://hlinkshowjump?jump=lastslideviewed" highlightClick="1"/>
          </p:cNvPr>
          <p:cNvSpPr/>
          <p:nvPr/>
        </p:nvSpPr>
        <p:spPr>
          <a:xfrm>
            <a:off x="7620000" y="5345092"/>
            <a:ext cx="1219200" cy="1360508"/>
          </a:xfrm>
          <a:prstGeom prst="actionButtonBackPrevio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771617" y="2895600"/>
            <a:ext cx="1655041" cy="369332"/>
          </a:xfrm>
          <a:prstGeom prst="rect">
            <a:avLst/>
          </a:prstGeom>
          <a:noFill/>
        </p:spPr>
        <p:txBody>
          <a:bodyPr wrap="square" rtlCol="0">
            <a:spAutoFit/>
          </a:bodyPr>
          <a:lstStyle/>
          <a:p>
            <a:r>
              <a:rPr lang="en-US" b="1" dirty="0" smtClean="0"/>
              <a:t>Like terms:</a:t>
            </a:r>
            <a:endParaRPr lang="en-US" b="1" dirty="0"/>
          </a:p>
        </p:txBody>
      </p:sp>
      <p:sp>
        <p:nvSpPr>
          <p:cNvPr id="8" name="TextBox 7"/>
          <p:cNvSpPr txBox="1"/>
          <p:nvPr/>
        </p:nvSpPr>
        <p:spPr>
          <a:xfrm>
            <a:off x="3961338" y="2895600"/>
            <a:ext cx="1981200" cy="369332"/>
          </a:xfrm>
          <a:prstGeom prst="rect">
            <a:avLst/>
          </a:prstGeom>
          <a:noFill/>
        </p:spPr>
        <p:txBody>
          <a:bodyPr wrap="square" rtlCol="0">
            <a:spAutoFit/>
          </a:bodyPr>
          <a:lstStyle/>
          <a:p>
            <a:r>
              <a:rPr lang="en-US" b="1" dirty="0" smtClean="0"/>
              <a:t>Not like terms:</a:t>
            </a:r>
            <a:endParaRPr lang="en-US" b="1" dirty="0"/>
          </a:p>
        </p:txBody>
      </p:sp>
      <mc:AlternateContent xmlns:mc="http://schemas.openxmlformats.org/markup-compatibility/2006">
        <mc:Choice xmlns:a14="http://schemas.microsoft.com/office/drawing/2010/main" Requires="a14">
          <p:sp>
            <p:nvSpPr>
              <p:cNvPr id="9" name="Rectangle 8"/>
              <p:cNvSpPr/>
              <p:nvPr/>
            </p:nvSpPr>
            <p:spPr>
              <a:xfrm>
                <a:off x="1035961" y="3364924"/>
                <a:ext cx="1369477" cy="407547"/>
              </a:xfrm>
              <a:prstGeom prst="rect">
                <a:avLst/>
              </a:prstGeom>
            </p:spPr>
            <p:txBody>
              <a:bodyPr wrap="none">
                <a:spAutoFit/>
              </a:bodyPr>
              <a:lstStyle/>
              <a:p>
                <a14:m>
                  <m:oMathPara xmlns:m="http://schemas.openxmlformats.org/officeDocument/2006/math">
                    <m:oMathParaPr>
                      <m:jc m:val="centerGroup"/>
                    </m:oMathParaPr>
                    <m:oMath xmlns:m="http://schemas.openxmlformats.org/officeDocument/2006/math">
                      <m:r>
                        <a:rPr lang="en-US" i="1"/>
                        <m:t>2</m:t>
                      </m:r>
                      <m:rad>
                        <m:radPr>
                          <m:degHide m:val="on"/>
                          <m:ctrlPr>
                            <a:rPr lang="en-US" i="1"/>
                          </m:ctrlPr>
                        </m:radPr>
                        <m:deg/>
                        <m:e>
                          <m:r>
                            <a:rPr lang="en-US" b="1" i="1" smtClean="0">
                              <a:solidFill>
                                <a:srgbClr val="00B050"/>
                              </a:solidFill>
                            </a:rPr>
                            <m:t>𝟓</m:t>
                          </m:r>
                        </m:e>
                      </m:rad>
                      <m:r>
                        <a:rPr lang="en-US" i="1"/>
                        <m:t>+3</m:t>
                      </m:r>
                      <m:rad>
                        <m:radPr>
                          <m:degHide m:val="on"/>
                          <m:ctrlPr>
                            <a:rPr lang="en-US" i="1"/>
                          </m:ctrlPr>
                        </m:radPr>
                        <m:deg/>
                        <m:e>
                          <m:r>
                            <a:rPr lang="en-US" b="1" i="1" smtClean="0">
                              <a:solidFill>
                                <a:srgbClr val="00B050"/>
                              </a:solidFill>
                            </a:rPr>
                            <m:t>𝟓</m:t>
                          </m:r>
                        </m:e>
                      </m:rad>
                    </m:oMath>
                  </m:oMathPara>
                </a14:m>
                <a:endParaRPr lang="en-US" dirty="0"/>
              </a:p>
            </p:txBody>
          </p:sp>
        </mc:Choice>
        <mc:Fallback>
          <p:sp>
            <p:nvSpPr>
              <p:cNvPr id="9" name="Rectangle 8"/>
              <p:cNvSpPr>
                <a:spLocks noRot="1" noChangeAspect="1" noMove="1" noResize="1" noEditPoints="1" noAdjustHandles="1" noChangeArrowheads="1" noChangeShapeType="1" noTextEdit="1"/>
              </p:cNvSpPr>
              <p:nvPr/>
            </p:nvSpPr>
            <p:spPr>
              <a:xfrm>
                <a:off x="1035961" y="3364924"/>
                <a:ext cx="1369477" cy="407547"/>
              </a:xfrm>
              <a:prstGeom prst="rect">
                <a:avLst/>
              </a:prstGeom>
              <a:blipFill rotWithShape="1">
                <a:blip r:embed="rId3"/>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10" name="Rectangle 9"/>
              <p:cNvSpPr/>
              <p:nvPr/>
            </p:nvSpPr>
            <p:spPr>
              <a:xfrm>
                <a:off x="4267199" y="3324177"/>
                <a:ext cx="1369477" cy="401970"/>
              </a:xfrm>
              <a:prstGeom prst="rect">
                <a:avLst/>
              </a:prstGeom>
            </p:spPr>
            <p:txBody>
              <a:bodyPr wrap="none">
                <a:spAutoFit/>
              </a:bodyPr>
              <a:lstStyle/>
              <a:p>
                <a14:m>
                  <m:oMathPara xmlns:m="http://schemas.openxmlformats.org/officeDocument/2006/math">
                    <m:oMathParaPr>
                      <m:jc m:val="centerGroup"/>
                    </m:oMathParaPr>
                    <m:oMath xmlns:m="http://schemas.openxmlformats.org/officeDocument/2006/math">
                      <m:r>
                        <a:rPr lang="en-US" i="1"/>
                        <m:t>4</m:t>
                      </m:r>
                      <m:rad>
                        <m:radPr>
                          <m:degHide m:val="on"/>
                          <m:ctrlPr>
                            <a:rPr lang="en-US" i="1"/>
                          </m:ctrlPr>
                        </m:radPr>
                        <m:deg/>
                        <m:e>
                          <m:r>
                            <a:rPr lang="en-US" b="1" i="1" smtClean="0">
                              <a:solidFill>
                                <a:srgbClr val="FF0000"/>
                              </a:solidFill>
                            </a:rPr>
                            <m:t>𝟑</m:t>
                          </m:r>
                        </m:e>
                      </m:rad>
                      <m:r>
                        <a:rPr lang="en-US" i="1"/>
                        <m:t>−3</m:t>
                      </m:r>
                      <m:rad>
                        <m:radPr>
                          <m:degHide m:val="on"/>
                          <m:ctrlPr>
                            <a:rPr lang="en-US" i="1"/>
                          </m:ctrlPr>
                        </m:radPr>
                        <m:deg/>
                        <m:e>
                          <m:r>
                            <a:rPr lang="en-US" b="1" i="1" smtClean="0">
                              <a:solidFill>
                                <a:srgbClr val="FF0000"/>
                              </a:solidFill>
                            </a:rPr>
                            <m:t>𝟐</m:t>
                          </m:r>
                        </m:e>
                      </m:rad>
                    </m:oMath>
                  </m:oMathPara>
                </a14:m>
                <a:endParaRPr lang="en-US" dirty="0"/>
              </a:p>
            </p:txBody>
          </p:sp>
        </mc:Choice>
        <mc:Fallback>
          <p:sp>
            <p:nvSpPr>
              <p:cNvPr id="10" name="Rectangle 9"/>
              <p:cNvSpPr>
                <a:spLocks noRot="1" noChangeAspect="1" noMove="1" noResize="1" noEditPoints="1" noAdjustHandles="1" noChangeArrowheads="1" noChangeShapeType="1" noTextEdit="1"/>
              </p:cNvSpPr>
              <p:nvPr/>
            </p:nvSpPr>
            <p:spPr>
              <a:xfrm>
                <a:off x="4267199" y="3324177"/>
                <a:ext cx="1369477" cy="401970"/>
              </a:xfrm>
              <a:prstGeom prst="rect">
                <a:avLst/>
              </a:prstGeom>
              <a:blipFill rotWithShape="1">
                <a:blip r:embed="rId4"/>
                <a:stretch>
                  <a:fillRect/>
                </a:stretch>
              </a:blipFill>
            </p:spPr>
            <p:txBody>
              <a:bodyPr/>
              <a:lstStyle/>
              <a:p>
                <a:r>
                  <a:rPr lang="en-US">
                    <a:noFill/>
                  </a:rPr>
                  <a:t> </a:t>
                </a:r>
              </a:p>
            </p:txBody>
          </p:sp>
        </mc:Fallback>
      </mc:AlternateContent>
      <p:sp>
        <p:nvSpPr>
          <p:cNvPr id="11" name="TextBox 10"/>
          <p:cNvSpPr txBox="1"/>
          <p:nvPr/>
        </p:nvSpPr>
        <p:spPr>
          <a:xfrm>
            <a:off x="457200" y="3962400"/>
            <a:ext cx="6858000" cy="646331"/>
          </a:xfrm>
          <a:prstGeom prst="rect">
            <a:avLst/>
          </a:prstGeom>
          <a:noFill/>
        </p:spPr>
        <p:txBody>
          <a:bodyPr wrap="square" rtlCol="0">
            <a:spAutoFit/>
          </a:bodyPr>
          <a:lstStyle/>
          <a:p>
            <a:r>
              <a:rPr lang="en-US" b="1" dirty="0" smtClean="0"/>
              <a:t>*To add or subtract like radical terms, add or subtract the coefficients, keep the radical the same:</a:t>
            </a:r>
            <a:endParaRPr lang="en-US" b="1" dirty="0"/>
          </a:p>
        </p:txBody>
      </p:sp>
      <mc:AlternateContent xmlns:mc="http://schemas.openxmlformats.org/markup-compatibility/2006">
        <mc:Choice xmlns:a14="http://schemas.microsoft.com/office/drawing/2010/main" Requires="a14">
          <p:sp>
            <p:nvSpPr>
              <p:cNvPr id="12" name="Rectangle 11"/>
              <p:cNvSpPr/>
              <p:nvPr/>
            </p:nvSpPr>
            <p:spPr>
              <a:xfrm>
                <a:off x="1035960" y="4608731"/>
                <a:ext cx="1369477" cy="407547"/>
              </a:xfrm>
              <a:prstGeom prst="rect">
                <a:avLst/>
              </a:prstGeom>
            </p:spPr>
            <p:txBody>
              <a:bodyPr wrap="none">
                <a:spAutoFit/>
              </a:bodyPr>
              <a:lstStyle/>
              <a:p>
                <a14:m>
                  <m:oMathPara xmlns:m="http://schemas.openxmlformats.org/officeDocument/2006/math">
                    <m:oMathParaPr>
                      <m:jc m:val="centerGroup"/>
                    </m:oMathParaPr>
                    <m:oMath xmlns:m="http://schemas.openxmlformats.org/officeDocument/2006/math">
                      <m:r>
                        <a:rPr lang="en-US" i="1"/>
                        <m:t>2</m:t>
                      </m:r>
                      <m:rad>
                        <m:radPr>
                          <m:degHide m:val="on"/>
                          <m:ctrlPr>
                            <a:rPr lang="en-US" i="1"/>
                          </m:ctrlPr>
                        </m:radPr>
                        <m:deg/>
                        <m:e>
                          <m:r>
                            <a:rPr lang="en-US" b="1" i="1" smtClean="0">
                              <a:solidFill>
                                <a:srgbClr val="00B050"/>
                              </a:solidFill>
                            </a:rPr>
                            <m:t>𝟓</m:t>
                          </m:r>
                        </m:e>
                      </m:rad>
                      <m:r>
                        <a:rPr lang="en-US" i="1"/>
                        <m:t>+3</m:t>
                      </m:r>
                      <m:rad>
                        <m:radPr>
                          <m:degHide m:val="on"/>
                          <m:ctrlPr>
                            <a:rPr lang="en-US" i="1"/>
                          </m:ctrlPr>
                        </m:radPr>
                        <m:deg/>
                        <m:e>
                          <m:r>
                            <a:rPr lang="en-US" b="1" i="1" smtClean="0">
                              <a:solidFill>
                                <a:srgbClr val="00B050"/>
                              </a:solidFill>
                            </a:rPr>
                            <m:t>𝟓</m:t>
                          </m:r>
                        </m:e>
                      </m:rad>
                    </m:oMath>
                  </m:oMathPara>
                </a14:m>
                <a:endParaRPr lang="en-US" dirty="0"/>
              </a:p>
            </p:txBody>
          </p:sp>
        </mc:Choice>
        <mc:Fallback>
          <p:sp>
            <p:nvSpPr>
              <p:cNvPr id="12" name="Rectangle 11"/>
              <p:cNvSpPr>
                <a:spLocks noRot="1" noChangeAspect="1" noMove="1" noResize="1" noEditPoints="1" noAdjustHandles="1" noChangeArrowheads="1" noChangeShapeType="1" noTextEdit="1"/>
              </p:cNvSpPr>
              <p:nvPr/>
            </p:nvSpPr>
            <p:spPr>
              <a:xfrm>
                <a:off x="1035960" y="4608731"/>
                <a:ext cx="1369477" cy="407547"/>
              </a:xfrm>
              <a:prstGeom prst="rect">
                <a:avLst/>
              </a:prstGeom>
              <a:blipFill rotWithShape="1">
                <a:blip r:embed="rId5"/>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13" name="Rectangle 12"/>
              <p:cNvSpPr/>
              <p:nvPr/>
            </p:nvSpPr>
            <p:spPr>
              <a:xfrm>
                <a:off x="2405437" y="4608730"/>
                <a:ext cx="903709" cy="407547"/>
              </a:xfrm>
              <a:prstGeom prst="rect">
                <a:avLst/>
              </a:prstGeom>
            </p:spPr>
            <p:txBody>
              <a:bodyPr wrap="none">
                <a:spAutoFit/>
              </a:bodyPr>
              <a:lstStyle/>
              <a:p>
                <a14:m>
                  <m:oMathPara xmlns:m="http://schemas.openxmlformats.org/officeDocument/2006/math">
                    <m:oMathParaPr>
                      <m:jc m:val="centerGroup"/>
                    </m:oMathParaPr>
                    <m:oMath xmlns:m="http://schemas.openxmlformats.org/officeDocument/2006/math">
                      <m:r>
                        <a:rPr lang="en-US" i="1"/>
                        <m:t>=5</m:t>
                      </m:r>
                      <m:rad>
                        <m:radPr>
                          <m:degHide m:val="on"/>
                          <m:ctrlPr>
                            <a:rPr lang="en-US" i="1"/>
                          </m:ctrlPr>
                        </m:radPr>
                        <m:deg/>
                        <m:e>
                          <m:r>
                            <a:rPr lang="en-US" i="1"/>
                            <m:t>5</m:t>
                          </m:r>
                        </m:e>
                      </m:rad>
                    </m:oMath>
                  </m:oMathPara>
                </a14:m>
                <a:endParaRPr lang="en-US" dirty="0"/>
              </a:p>
            </p:txBody>
          </p:sp>
        </mc:Choice>
        <mc:Fallback>
          <p:sp>
            <p:nvSpPr>
              <p:cNvPr id="13" name="Rectangle 12"/>
              <p:cNvSpPr>
                <a:spLocks noRot="1" noChangeAspect="1" noMove="1" noResize="1" noEditPoints="1" noAdjustHandles="1" noChangeArrowheads="1" noChangeShapeType="1" noTextEdit="1"/>
              </p:cNvSpPr>
              <p:nvPr/>
            </p:nvSpPr>
            <p:spPr>
              <a:xfrm>
                <a:off x="2405437" y="4608730"/>
                <a:ext cx="903709" cy="407547"/>
              </a:xfrm>
              <a:prstGeom prst="rect">
                <a:avLst/>
              </a:prstGeom>
              <a:blipFill rotWithShape="1">
                <a:blip r:embed="rId6"/>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20838283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anim calcmode="lin" valueType="num">
                                      <p:cBhvr>
                                        <p:cTn id="8" dur="1000" fill="hold"/>
                                        <p:tgtEl>
                                          <p:spTgt spid="9"/>
                                        </p:tgtEl>
                                        <p:attrNameLst>
                                          <p:attrName>ppt_x</p:attrName>
                                        </p:attrNameLst>
                                      </p:cBhvr>
                                      <p:tavLst>
                                        <p:tav tm="0">
                                          <p:val>
                                            <p:strVal val="#ppt_x"/>
                                          </p:val>
                                        </p:tav>
                                        <p:tav tm="100000">
                                          <p:val>
                                            <p:strVal val="#ppt_x"/>
                                          </p:val>
                                        </p:tav>
                                      </p:tavLst>
                                    </p:anim>
                                    <p:anim calcmode="lin" valueType="num">
                                      <p:cBhvr>
                                        <p:cTn id="9" dur="1000" fill="hold"/>
                                        <p:tgtEl>
                                          <p:spTgt spid="9"/>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2" presetClass="entr" presetSubtype="0" fill="hold" grpId="0" nodeType="after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fade">
                                      <p:cBhvr>
                                        <p:cTn id="13" dur="1000"/>
                                        <p:tgtEl>
                                          <p:spTgt spid="10"/>
                                        </p:tgtEl>
                                      </p:cBhvr>
                                    </p:animEffect>
                                    <p:anim calcmode="lin" valueType="num">
                                      <p:cBhvr>
                                        <p:cTn id="14" dur="1000" fill="hold"/>
                                        <p:tgtEl>
                                          <p:spTgt spid="10"/>
                                        </p:tgtEl>
                                        <p:attrNameLst>
                                          <p:attrName>ppt_x</p:attrName>
                                        </p:attrNameLst>
                                      </p:cBhvr>
                                      <p:tavLst>
                                        <p:tav tm="0">
                                          <p:val>
                                            <p:strVal val="#ppt_x"/>
                                          </p:val>
                                        </p:tav>
                                        <p:tav tm="100000">
                                          <p:val>
                                            <p:strVal val="#ppt_x"/>
                                          </p:val>
                                        </p:tav>
                                      </p:tavLst>
                                    </p:anim>
                                    <p:anim calcmode="lin" valueType="num">
                                      <p:cBhvr>
                                        <p:cTn id="15" dur="1000" fill="hold"/>
                                        <p:tgtEl>
                                          <p:spTgt spid="10"/>
                                        </p:tgtEl>
                                        <p:attrNameLst>
                                          <p:attrName>ppt_y</p:attrName>
                                        </p:attrNameLst>
                                      </p:cBhvr>
                                      <p:tavLst>
                                        <p:tav tm="0">
                                          <p:val>
                                            <p:strVal val="#ppt_y+.1"/>
                                          </p:val>
                                        </p:tav>
                                        <p:tav tm="100000">
                                          <p:val>
                                            <p:strVal val="#ppt_y"/>
                                          </p:val>
                                        </p:tav>
                                      </p:tavLst>
                                    </p:anim>
                                  </p:childTnLst>
                                </p:cTn>
                              </p:par>
                            </p:childTnLst>
                          </p:cTn>
                        </p:par>
                        <p:par>
                          <p:cTn id="16" fill="hold">
                            <p:stCondLst>
                              <p:cond delay="2000"/>
                            </p:stCondLst>
                            <p:childTnLst>
                              <p:par>
                                <p:cTn id="17" presetID="42" presetClass="entr" presetSubtype="0" fill="hold" grpId="0" nodeType="afterEffect">
                                  <p:stCondLst>
                                    <p:cond delay="0"/>
                                  </p:stCondLst>
                                  <p:childTnLst>
                                    <p:set>
                                      <p:cBhvr>
                                        <p:cTn id="18" dur="1" fill="hold">
                                          <p:stCondLst>
                                            <p:cond delay="0"/>
                                          </p:stCondLst>
                                        </p:cTn>
                                        <p:tgtEl>
                                          <p:spTgt spid="12"/>
                                        </p:tgtEl>
                                        <p:attrNameLst>
                                          <p:attrName>style.visibility</p:attrName>
                                        </p:attrNameLst>
                                      </p:cBhvr>
                                      <p:to>
                                        <p:strVal val="visible"/>
                                      </p:to>
                                    </p:set>
                                    <p:animEffect transition="in" filter="fade">
                                      <p:cBhvr>
                                        <p:cTn id="19" dur="1000"/>
                                        <p:tgtEl>
                                          <p:spTgt spid="12"/>
                                        </p:tgtEl>
                                      </p:cBhvr>
                                    </p:animEffect>
                                    <p:anim calcmode="lin" valueType="num">
                                      <p:cBhvr>
                                        <p:cTn id="20" dur="1000" fill="hold"/>
                                        <p:tgtEl>
                                          <p:spTgt spid="12"/>
                                        </p:tgtEl>
                                        <p:attrNameLst>
                                          <p:attrName>ppt_x</p:attrName>
                                        </p:attrNameLst>
                                      </p:cBhvr>
                                      <p:tavLst>
                                        <p:tav tm="0">
                                          <p:val>
                                            <p:strVal val="#ppt_x"/>
                                          </p:val>
                                        </p:tav>
                                        <p:tav tm="100000">
                                          <p:val>
                                            <p:strVal val="#ppt_x"/>
                                          </p:val>
                                        </p:tav>
                                      </p:tavLst>
                                    </p:anim>
                                    <p:anim calcmode="lin" valueType="num">
                                      <p:cBhvr>
                                        <p:cTn id="21" dur="1000" fill="hold"/>
                                        <p:tgtEl>
                                          <p:spTgt spid="12"/>
                                        </p:tgtEl>
                                        <p:attrNameLst>
                                          <p:attrName>ppt_y</p:attrName>
                                        </p:attrNameLst>
                                      </p:cBhvr>
                                      <p:tavLst>
                                        <p:tav tm="0">
                                          <p:val>
                                            <p:strVal val="#ppt_y+.1"/>
                                          </p:val>
                                        </p:tav>
                                        <p:tav tm="100000">
                                          <p:val>
                                            <p:strVal val="#ppt_y"/>
                                          </p:val>
                                        </p:tav>
                                      </p:tavLst>
                                    </p:anim>
                                  </p:childTnLst>
                                </p:cTn>
                              </p:par>
                            </p:childTnLst>
                          </p:cTn>
                        </p:par>
                        <p:par>
                          <p:cTn id="22" fill="hold">
                            <p:stCondLst>
                              <p:cond delay="3000"/>
                            </p:stCondLst>
                            <p:childTnLst>
                              <p:par>
                                <p:cTn id="23" presetID="42" presetClass="entr" presetSubtype="0" fill="hold" grpId="0" nodeType="afterEffect">
                                  <p:stCondLst>
                                    <p:cond delay="0"/>
                                  </p:stCondLst>
                                  <p:childTnLst>
                                    <p:set>
                                      <p:cBhvr>
                                        <p:cTn id="24" dur="1" fill="hold">
                                          <p:stCondLst>
                                            <p:cond delay="0"/>
                                          </p:stCondLst>
                                        </p:cTn>
                                        <p:tgtEl>
                                          <p:spTgt spid="11"/>
                                        </p:tgtEl>
                                        <p:attrNameLst>
                                          <p:attrName>style.visibility</p:attrName>
                                        </p:attrNameLst>
                                      </p:cBhvr>
                                      <p:to>
                                        <p:strVal val="visible"/>
                                      </p:to>
                                    </p:set>
                                    <p:animEffect transition="in" filter="fade">
                                      <p:cBhvr>
                                        <p:cTn id="25" dur="1000"/>
                                        <p:tgtEl>
                                          <p:spTgt spid="11"/>
                                        </p:tgtEl>
                                      </p:cBhvr>
                                    </p:animEffect>
                                    <p:anim calcmode="lin" valueType="num">
                                      <p:cBhvr>
                                        <p:cTn id="26" dur="1000" fill="hold"/>
                                        <p:tgtEl>
                                          <p:spTgt spid="11"/>
                                        </p:tgtEl>
                                        <p:attrNameLst>
                                          <p:attrName>ppt_x</p:attrName>
                                        </p:attrNameLst>
                                      </p:cBhvr>
                                      <p:tavLst>
                                        <p:tav tm="0">
                                          <p:val>
                                            <p:strVal val="#ppt_x"/>
                                          </p:val>
                                        </p:tav>
                                        <p:tav tm="100000">
                                          <p:val>
                                            <p:strVal val="#ppt_x"/>
                                          </p:val>
                                        </p:tav>
                                      </p:tavLst>
                                    </p:anim>
                                    <p:anim calcmode="lin" valueType="num">
                                      <p:cBhvr>
                                        <p:cTn id="27" dur="1000" fill="hold"/>
                                        <p:tgtEl>
                                          <p:spTgt spid="11"/>
                                        </p:tgtEl>
                                        <p:attrNameLst>
                                          <p:attrName>ppt_y</p:attrName>
                                        </p:attrNameLst>
                                      </p:cBhvr>
                                      <p:tavLst>
                                        <p:tav tm="0">
                                          <p:val>
                                            <p:strVal val="#ppt_y+.1"/>
                                          </p:val>
                                        </p:tav>
                                        <p:tav tm="100000">
                                          <p:val>
                                            <p:strVal val="#ppt_y"/>
                                          </p:val>
                                        </p:tav>
                                      </p:tavLst>
                                    </p:anim>
                                  </p:childTnLst>
                                </p:cTn>
                              </p:par>
                            </p:childTnLst>
                          </p:cTn>
                        </p:par>
                        <p:par>
                          <p:cTn id="28" fill="hold">
                            <p:stCondLst>
                              <p:cond delay="4000"/>
                            </p:stCondLst>
                            <p:childTnLst>
                              <p:par>
                                <p:cTn id="29" presetID="42" presetClass="entr" presetSubtype="0" fill="hold" grpId="0" nodeType="afterEffect">
                                  <p:stCondLst>
                                    <p:cond delay="0"/>
                                  </p:stCondLst>
                                  <p:childTnLst>
                                    <p:set>
                                      <p:cBhvr>
                                        <p:cTn id="30" dur="1" fill="hold">
                                          <p:stCondLst>
                                            <p:cond delay="0"/>
                                          </p:stCondLst>
                                        </p:cTn>
                                        <p:tgtEl>
                                          <p:spTgt spid="13"/>
                                        </p:tgtEl>
                                        <p:attrNameLst>
                                          <p:attrName>style.visibility</p:attrName>
                                        </p:attrNameLst>
                                      </p:cBhvr>
                                      <p:to>
                                        <p:strVal val="visible"/>
                                      </p:to>
                                    </p:set>
                                    <p:animEffect transition="in" filter="fade">
                                      <p:cBhvr>
                                        <p:cTn id="31" dur="1000"/>
                                        <p:tgtEl>
                                          <p:spTgt spid="13"/>
                                        </p:tgtEl>
                                      </p:cBhvr>
                                    </p:animEffect>
                                    <p:anim calcmode="lin" valueType="num">
                                      <p:cBhvr>
                                        <p:cTn id="32" dur="1000" fill="hold"/>
                                        <p:tgtEl>
                                          <p:spTgt spid="13"/>
                                        </p:tgtEl>
                                        <p:attrNameLst>
                                          <p:attrName>ppt_x</p:attrName>
                                        </p:attrNameLst>
                                      </p:cBhvr>
                                      <p:tavLst>
                                        <p:tav tm="0">
                                          <p:val>
                                            <p:strVal val="#ppt_x"/>
                                          </p:val>
                                        </p:tav>
                                        <p:tav tm="100000">
                                          <p:val>
                                            <p:strVal val="#ppt_x"/>
                                          </p:val>
                                        </p:tav>
                                      </p:tavLst>
                                    </p:anim>
                                    <p:anim calcmode="lin" valueType="num">
                                      <p:cBhvr>
                                        <p:cTn id="33"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P spid="12" grpId="0"/>
      <p:bldP spid="1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8326" y="914401"/>
            <a:ext cx="9049473" cy="1143000"/>
          </a:xfrm>
        </p:spPr>
        <p:txBody>
          <a:bodyPr>
            <a:normAutofit fontScale="92500"/>
          </a:bodyPr>
          <a:lstStyle/>
          <a:p>
            <a:pPr marL="109728" indent="0">
              <a:buNone/>
            </a:pPr>
            <a:r>
              <a:rPr lang="en-US" sz="2200" dirty="0" smtClean="0"/>
              <a:t>*When multiplying radicals, if there are two numbers outside the radical sign, you can multiply and any numbers inside the radical sign can be multiplied.  Once complete, check to see if you can simplify.</a:t>
            </a:r>
            <a:endParaRPr lang="en-US" sz="2200" dirty="0"/>
          </a:p>
        </p:txBody>
      </p:sp>
      <p:sp>
        <p:nvSpPr>
          <p:cNvPr id="3" name="Title 2"/>
          <p:cNvSpPr>
            <a:spLocks noGrp="1"/>
          </p:cNvSpPr>
          <p:nvPr>
            <p:ph type="title"/>
          </p:nvPr>
        </p:nvSpPr>
        <p:spPr>
          <a:xfrm>
            <a:off x="252714" y="20256"/>
            <a:ext cx="8229600" cy="1143000"/>
          </a:xfrm>
        </p:spPr>
        <p:txBody>
          <a:bodyPr>
            <a:normAutofit fontScale="90000"/>
          </a:bodyPr>
          <a:lstStyle/>
          <a:p>
            <a:pPr algn="ctr"/>
            <a:r>
              <a:rPr lang="en-US" dirty="0" smtClean="0"/>
              <a:t>Multiplying/Distributing Radicals</a:t>
            </a:r>
            <a:endParaRPr lang="en-US" dirty="0"/>
          </a:p>
        </p:txBody>
      </p:sp>
      <p:sp>
        <p:nvSpPr>
          <p:cNvPr id="4" name="Action Button: Home 3">
            <a:hlinkClick r:id="rId2" action="ppaction://hlinksldjump" highlightClick="1"/>
          </p:cNvPr>
          <p:cNvSpPr/>
          <p:nvPr/>
        </p:nvSpPr>
        <p:spPr>
          <a:xfrm>
            <a:off x="252714" y="5345092"/>
            <a:ext cx="1195086" cy="1360508"/>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Action Button: Back or Previous 4">
            <a:hlinkClick r:id="" action="ppaction://hlinkshowjump?jump=lastslideviewed" highlightClick="1"/>
          </p:cNvPr>
          <p:cNvSpPr/>
          <p:nvPr/>
        </p:nvSpPr>
        <p:spPr>
          <a:xfrm>
            <a:off x="7620000" y="5345092"/>
            <a:ext cx="1219200" cy="1360508"/>
          </a:xfrm>
          <a:prstGeom prst="actionButtonBackPrevio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228600" y="3200400"/>
            <a:ext cx="8586486" cy="1446550"/>
          </a:xfrm>
          <a:prstGeom prst="rect">
            <a:avLst/>
          </a:prstGeom>
          <a:noFill/>
        </p:spPr>
        <p:txBody>
          <a:bodyPr wrap="square" rtlCol="0">
            <a:spAutoFit/>
          </a:bodyPr>
          <a:lstStyle/>
          <a:p>
            <a:r>
              <a:rPr lang="en-US" sz="2200" dirty="0" smtClean="0"/>
              <a:t>*When distributing a radical, apply the distributive property and then follow the multiplication rules shown above.  Once complete, check for like terms or radicals that can be simplified.  </a:t>
            </a:r>
            <a:endParaRPr lang="en-US" sz="2200" dirty="0"/>
          </a:p>
        </p:txBody>
      </p:sp>
      <mc:AlternateContent xmlns:mc="http://schemas.openxmlformats.org/markup-compatibility/2006">
        <mc:Choice xmlns:a14="http://schemas.microsoft.com/office/drawing/2010/main" Requires="a14">
          <p:sp>
            <p:nvSpPr>
              <p:cNvPr id="7" name="Rectangle 6"/>
              <p:cNvSpPr/>
              <p:nvPr/>
            </p:nvSpPr>
            <p:spPr>
              <a:xfrm>
                <a:off x="762260" y="2286000"/>
                <a:ext cx="1371080" cy="407547"/>
              </a:xfrm>
              <a:prstGeom prst="rect">
                <a:avLst/>
              </a:prstGeom>
            </p:spPr>
            <p:txBody>
              <a:bodyPr wrap="none">
                <a:spAutoFit/>
              </a:bodyPr>
              <a:lstStyle/>
              <a:p>
                <a14:m>
                  <m:oMathPara xmlns:m="http://schemas.openxmlformats.org/officeDocument/2006/math">
                    <m:oMathParaPr>
                      <m:jc m:val="centerGroup"/>
                    </m:oMathParaPr>
                    <m:oMath xmlns:m="http://schemas.openxmlformats.org/officeDocument/2006/math">
                      <m:r>
                        <a:rPr lang="en-US" i="1" smtClean="0">
                          <a:solidFill>
                            <a:srgbClr val="FF0000"/>
                          </a:solidFill>
                        </a:rPr>
                        <m:t>4</m:t>
                      </m:r>
                      <m:rad>
                        <m:radPr>
                          <m:degHide m:val="on"/>
                          <m:ctrlPr>
                            <a:rPr lang="en-US" i="1"/>
                          </m:ctrlPr>
                        </m:radPr>
                        <m:deg/>
                        <m:e>
                          <m:r>
                            <a:rPr lang="en-US" i="1" smtClean="0">
                              <a:solidFill>
                                <a:schemeClr val="bg2">
                                  <a:lumMod val="50000"/>
                                </a:schemeClr>
                              </a:solidFill>
                            </a:rPr>
                            <m:t>5</m:t>
                          </m:r>
                        </m:e>
                      </m:rad>
                      <m:r>
                        <a:rPr lang="en-US" i="1"/>
                        <m:t>·</m:t>
                      </m:r>
                      <m:r>
                        <a:rPr lang="en-US" i="1" smtClean="0">
                          <a:solidFill>
                            <a:srgbClr val="FF0000"/>
                          </a:solidFill>
                        </a:rPr>
                        <m:t>2</m:t>
                      </m:r>
                      <m:rad>
                        <m:radPr>
                          <m:degHide m:val="on"/>
                          <m:ctrlPr>
                            <a:rPr lang="en-US" i="1"/>
                          </m:ctrlPr>
                        </m:radPr>
                        <m:deg/>
                        <m:e>
                          <m:r>
                            <a:rPr lang="en-US" i="1" smtClean="0">
                              <a:solidFill>
                                <a:schemeClr val="bg2">
                                  <a:lumMod val="50000"/>
                                </a:schemeClr>
                              </a:solidFill>
                            </a:rPr>
                            <m:t>12</m:t>
                          </m:r>
                        </m:e>
                      </m:rad>
                    </m:oMath>
                  </m:oMathPara>
                </a14:m>
                <a:endParaRPr lang="en-US" dirty="0"/>
              </a:p>
            </p:txBody>
          </p:sp>
        </mc:Choice>
        <mc:Fallback>
          <p:sp>
            <p:nvSpPr>
              <p:cNvPr id="7" name="Rectangle 6"/>
              <p:cNvSpPr>
                <a:spLocks noRot="1" noChangeAspect="1" noMove="1" noResize="1" noEditPoints="1" noAdjustHandles="1" noChangeArrowheads="1" noChangeShapeType="1" noTextEdit="1"/>
              </p:cNvSpPr>
              <p:nvPr/>
            </p:nvSpPr>
            <p:spPr>
              <a:xfrm>
                <a:off x="762260" y="2286000"/>
                <a:ext cx="1371080" cy="407547"/>
              </a:xfrm>
              <a:prstGeom prst="rect">
                <a:avLst/>
              </a:prstGeom>
              <a:blipFill rotWithShape="1">
                <a:blip r:embed="rId3"/>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8" name="Rectangle 7"/>
              <p:cNvSpPr/>
              <p:nvPr/>
            </p:nvSpPr>
            <p:spPr>
              <a:xfrm>
                <a:off x="2133340" y="2291577"/>
                <a:ext cx="977447" cy="395429"/>
              </a:xfrm>
              <a:prstGeom prst="rect">
                <a:avLst/>
              </a:prstGeom>
            </p:spPr>
            <p:txBody>
              <a:bodyPr wrap="none">
                <a:spAutoFit/>
              </a:bodyPr>
              <a:lstStyle/>
              <a:p>
                <a:r>
                  <a:rPr lang="en-US" dirty="0" smtClean="0"/>
                  <a:t>= </a:t>
                </a:r>
                <a14:m>
                  <m:oMath xmlns:m="http://schemas.openxmlformats.org/officeDocument/2006/math">
                    <m:r>
                      <a:rPr lang="en-US" i="1"/>
                      <m:t>8</m:t>
                    </m:r>
                    <m:rad>
                      <m:radPr>
                        <m:degHide m:val="on"/>
                        <m:ctrlPr>
                          <a:rPr lang="en-US" i="1"/>
                        </m:ctrlPr>
                      </m:radPr>
                      <m:deg/>
                      <m:e>
                        <m:r>
                          <a:rPr lang="en-US" i="1"/>
                          <m:t>60</m:t>
                        </m:r>
                      </m:e>
                    </m:rad>
                  </m:oMath>
                </a14:m>
                <a:endParaRPr lang="en-US" dirty="0"/>
              </a:p>
            </p:txBody>
          </p:sp>
        </mc:Choice>
        <mc:Fallback>
          <p:sp>
            <p:nvSpPr>
              <p:cNvPr id="8" name="Rectangle 7"/>
              <p:cNvSpPr>
                <a:spLocks noRot="1" noChangeAspect="1" noMove="1" noResize="1" noEditPoints="1" noAdjustHandles="1" noChangeArrowheads="1" noChangeShapeType="1" noTextEdit="1"/>
              </p:cNvSpPr>
              <p:nvPr/>
            </p:nvSpPr>
            <p:spPr>
              <a:xfrm>
                <a:off x="2133340" y="2291577"/>
                <a:ext cx="977447" cy="395429"/>
              </a:xfrm>
              <a:prstGeom prst="rect">
                <a:avLst/>
              </a:prstGeom>
              <a:blipFill rotWithShape="1">
                <a:blip r:embed="rId4"/>
                <a:stretch>
                  <a:fillRect l="-5625" b="-24615"/>
                </a:stretch>
              </a:blipFill>
            </p:spPr>
            <p:txBody>
              <a:bodyPr/>
              <a:lstStyle/>
              <a:p>
                <a:r>
                  <a:rPr lang="en-US">
                    <a:noFill/>
                  </a:rPr>
                  <a:t> </a:t>
                </a:r>
              </a:p>
            </p:txBody>
          </p:sp>
        </mc:Fallback>
      </mc:AlternateContent>
      <p:sp>
        <p:nvSpPr>
          <p:cNvPr id="9" name="TextBox 8"/>
          <p:cNvSpPr txBox="1"/>
          <p:nvPr/>
        </p:nvSpPr>
        <p:spPr>
          <a:xfrm>
            <a:off x="4692570" y="2166607"/>
            <a:ext cx="1752600" cy="646331"/>
          </a:xfrm>
          <a:prstGeom prst="rect">
            <a:avLst/>
          </a:prstGeom>
          <a:noFill/>
        </p:spPr>
        <p:txBody>
          <a:bodyPr wrap="square" rtlCol="0">
            <a:spAutoFit/>
          </a:bodyPr>
          <a:lstStyle/>
          <a:p>
            <a:pPr algn="ctr"/>
            <a:r>
              <a:rPr lang="en-US" dirty="0" smtClean="0">
                <a:solidFill>
                  <a:srgbClr val="00B050"/>
                </a:solidFill>
              </a:rPr>
              <a:t>I still need to simplify.</a:t>
            </a:r>
            <a:endParaRPr lang="en-US" dirty="0">
              <a:solidFill>
                <a:srgbClr val="00B050"/>
              </a:solidFill>
            </a:endParaRPr>
          </a:p>
        </p:txBody>
      </p:sp>
      <p:sp>
        <p:nvSpPr>
          <p:cNvPr id="10" name="Action Button: Custom 9">
            <a:hlinkClick r:id="rId5" action="ppaction://hlinksldjump" highlightClick="1"/>
          </p:cNvPr>
          <p:cNvSpPr/>
          <p:nvPr/>
        </p:nvSpPr>
        <p:spPr>
          <a:xfrm>
            <a:off x="4692570" y="2057400"/>
            <a:ext cx="1860630" cy="755538"/>
          </a:xfrm>
          <a:prstGeom prst="actionButtonBlank">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mc:AlternateContent xmlns:mc="http://schemas.openxmlformats.org/markup-compatibility/2006">
        <mc:Choice xmlns:a14="http://schemas.microsoft.com/office/drawing/2010/main" Requires="a14">
          <p:sp>
            <p:nvSpPr>
              <p:cNvPr id="11" name="Rectangle 10"/>
              <p:cNvSpPr/>
              <p:nvPr/>
            </p:nvSpPr>
            <p:spPr>
              <a:xfrm>
                <a:off x="1007262" y="4572000"/>
                <a:ext cx="2103525" cy="429798"/>
              </a:xfrm>
              <a:prstGeom prst="rect">
                <a:avLst/>
              </a:prstGeom>
            </p:spPr>
            <p:txBody>
              <a:bodyPr wrap="none">
                <a:spAutoFit/>
              </a:bodyPr>
              <a:lstStyle/>
              <a:p>
                <a14:m>
                  <m:oMathPara xmlns:m="http://schemas.openxmlformats.org/officeDocument/2006/math">
                    <m:oMathParaPr>
                      <m:jc m:val="centerGroup"/>
                    </m:oMathParaPr>
                    <m:oMath xmlns:m="http://schemas.openxmlformats.org/officeDocument/2006/math">
                      <m:r>
                        <a:rPr lang="en-US" i="1" smtClean="0"/>
                        <m:t>2</m:t>
                      </m:r>
                      <m:rad>
                        <m:radPr>
                          <m:degHide m:val="on"/>
                          <m:ctrlPr>
                            <a:rPr lang="en-US" i="1"/>
                          </m:ctrlPr>
                        </m:radPr>
                        <m:deg/>
                        <m:e>
                          <m:r>
                            <a:rPr lang="en-US" b="1" i="1"/>
                            <m:t>𝟓</m:t>
                          </m:r>
                        </m:e>
                      </m:rad>
                      <m:d>
                        <m:dPr>
                          <m:ctrlPr>
                            <a:rPr lang="en-US" i="1"/>
                          </m:ctrlPr>
                        </m:dPr>
                        <m:e>
                          <m:r>
                            <a:rPr lang="en-US" i="1"/>
                            <m:t>3</m:t>
                          </m:r>
                          <m:rad>
                            <m:radPr>
                              <m:degHide m:val="on"/>
                              <m:ctrlPr>
                                <a:rPr lang="en-US" i="1"/>
                              </m:ctrlPr>
                            </m:radPr>
                            <m:deg/>
                            <m:e>
                              <m:r>
                                <a:rPr lang="en-US" i="1"/>
                                <m:t>2</m:t>
                              </m:r>
                            </m:e>
                          </m:rad>
                          <m:r>
                            <a:rPr lang="en-US" i="1"/>
                            <m:t>+4</m:t>
                          </m:r>
                          <m:rad>
                            <m:radPr>
                              <m:degHide m:val="on"/>
                              <m:ctrlPr>
                                <a:rPr lang="en-US" i="1"/>
                              </m:ctrlPr>
                            </m:radPr>
                            <m:deg/>
                            <m:e>
                              <m:r>
                                <a:rPr lang="en-US" i="1"/>
                                <m:t>10</m:t>
                              </m:r>
                            </m:e>
                          </m:rad>
                        </m:e>
                      </m:d>
                    </m:oMath>
                  </m:oMathPara>
                </a14:m>
                <a:endParaRPr lang="en-US" dirty="0"/>
              </a:p>
            </p:txBody>
          </p:sp>
        </mc:Choice>
        <mc:Fallback>
          <p:sp>
            <p:nvSpPr>
              <p:cNvPr id="11" name="Rectangle 10"/>
              <p:cNvSpPr>
                <a:spLocks noRot="1" noChangeAspect="1" noMove="1" noResize="1" noEditPoints="1" noAdjustHandles="1" noChangeArrowheads="1" noChangeShapeType="1" noTextEdit="1"/>
              </p:cNvSpPr>
              <p:nvPr/>
            </p:nvSpPr>
            <p:spPr>
              <a:xfrm>
                <a:off x="1007262" y="4572000"/>
                <a:ext cx="2103525" cy="429798"/>
              </a:xfrm>
              <a:prstGeom prst="rect">
                <a:avLst/>
              </a:prstGeom>
              <a:blipFill rotWithShape="1">
                <a:blip r:embed="rId6"/>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12" name="Rectangle 11"/>
              <p:cNvSpPr/>
              <p:nvPr/>
            </p:nvSpPr>
            <p:spPr>
              <a:xfrm>
                <a:off x="3139724" y="4572000"/>
                <a:ext cx="1843966" cy="407547"/>
              </a:xfrm>
              <a:prstGeom prst="rect">
                <a:avLst/>
              </a:prstGeom>
            </p:spPr>
            <p:txBody>
              <a:bodyPr wrap="none">
                <a:spAutoFit/>
              </a:bodyPr>
              <a:lstStyle/>
              <a:p>
                <a14:m>
                  <m:oMathPara xmlns:m="http://schemas.openxmlformats.org/officeDocument/2006/math">
                    <m:oMathParaPr>
                      <m:jc m:val="centerGroup"/>
                    </m:oMathParaPr>
                    <m:oMath xmlns:m="http://schemas.openxmlformats.org/officeDocument/2006/math">
                      <m:r>
                        <a:rPr lang="en-US" i="1"/>
                        <m:t>=6</m:t>
                      </m:r>
                      <m:rad>
                        <m:radPr>
                          <m:degHide m:val="on"/>
                          <m:ctrlPr>
                            <a:rPr lang="en-US" i="1"/>
                          </m:ctrlPr>
                        </m:radPr>
                        <m:deg/>
                        <m:e>
                          <m:r>
                            <a:rPr lang="en-US" i="1"/>
                            <m:t>10</m:t>
                          </m:r>
                        </m:e>
                      </m:rad>
                      <m:r>
                        <a:rPr lang="en-US" i="1"/>
                        <m:t>+8</m:t>
                      </m:r>
                      <m:rad>
                        <m:radPr>
                          <m:degHide m:val="on"/>
                          <m:ctrlPr>
                            <a:rPr lang="en-US" i="1"/>
                          </m:ctrlPr>
                        </m:radPr>
                        <m:deg/>
                        <m:e>
                          <m:r>
                            <a:rPr lang="en-US" i="1"/>
                            <m:t>50</m:t>
                          </m:r>
                        </m:e>
                      </m:rad>
                    </m:oMath>
                  </m:oMathPara>
                </a14:m>
                <a:endParaRPr lang="en-US" dirty="0"/>
              </a:p>
            </p:txBody>
          </p:sp>
        </mc:Choice>
        <mc:Fallback>
          <p:sp>
            <p:nvSpPr>
              <p:cNvPr id="12" name="Rectangle 11"/>
              <p:cNvSpPr>
                <a:spLocks noRot="1" noChangeAspect="1" noMove="1" noResize="1" noEditPoints="1" noAdjustHandles="1" noChangeArrowheads="1" noChangeShapeType="1" noTextEdit="1"/>
              </p:cNvSpPr>
              <p:nvPr/>
            </p:nvSpPr>
            <p:spPr>
              <a:xfrm>
                <a:off x="3139724" y="4572000"/>
                <a:ext cx="1843966" cy="407547"/>
              </a:xfrm>
              <a:prstGeom prst="rect">
                <a:avLst/>
              </a:prstGeom>
              <a:blipFill rotWithShape="1">
                <a:blip r:embed="rId7"/>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1605913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2" presetClass="entr" presetSubtype="0" fill="hold" grpId="0" nodeType="after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fade">
                                      <p:cBhvr>
                                        <p:cTn id="13" dur="1000"/>
                                        <p:tgtEl>
                                          <p:spTgt spid="8"/>
                                        </p:tgtEl>
                                      </p:cBhvr>
                                    </p:animEffect>
                                    <p:anim calcmode="lin" valueType="num">
                                      <p:cBhvr>
                                        <p:cTn id="14" dur="1000" fill="hold"/>
                                        <p:tgtEl>
                                          <p:spTgt spid="8"/>
                                        </p:tgtEl>
                                        <p:attrNameLst>
                                          <p:attrName>ppt_x</p:attrName>
                                        </p:attrNameLst>
                                      </p:cBhvr>
                                      <p:tavLst>
                                        <p:tav tm="0">
                                          <p:val>
                                            <p:strVal val="#ppt_x"/>
                                          </p:val>
                                        </p:tav>
                                        <p:tav tm="100000">
                                          <p:val>
                                            <p:strVal val="#ppt_x"/>
                                          </p:val>
                                        </p:tav>
                                      </p:tavLst>
                                    </p:anim>
                                    <p:anim calcmode="lin" valueType="num">
                                      <p:cBhvr>
                                        <p:cTn id="15" dur="1000" fill="hold"/>
                                        <p:tgtEl>
                                          <p:spTgt spid="8"/>
                                        </p:tgtEl>
                                        <p:attrNameLst>
                                          <p:attrName>ppt_y</p:attrName>
                                        </p:attrNameLst>
                                      </p:cBhvr>
                                      <p:tavLst>
                                        <p:tav tm="0">
                                          <p:val>
                                            <p:strVal val="#ppt_y+.1"/>
                                          </p:val>
                                        </p:tav>
                                        <p:tav tm="100000">
                                          <p:val>
                                            <p:strVal val="#ppt_y"/>
                                          </p:val>
                                        </p:tav>
                                      </p:tavLst>
                                    </p:anim>
                                  </p:childTnLst>
                                </p:cTn>
                              </p:par>
                            </p:childTnLst>
                          </p:cTn>
                        </p:par>
                        <p:par>
                          <p:cTn id="16" fill="hold">
                            <p:stCondLst>
                              <p:cond delay="2000"/>
                            </p:stCondLst>
                            <p:childTnLst>
                              <p:par>
                                <p:cTn id="17" presetID="42" presetClass="entr" presetSubtype="0" fill="hold" grpId="0" nodeType="afterEffect">
                                  <p:stCondLst>
                                    <p:cond delay="0"/>
                                  </p:stCondLst>
                                  <p:childTnLst>
                                    <p:set>
                                      <p:cBhvr>
                                        <p:cTn id="18" dur="1" fill="hold">
                                          <p:stCondLst>
                                            <p:cond delay="0"/>
                                          </p:stCondLst>
                                        </p:cTn>
                                        <p:tgtEl>
                                          <p:spTgt spid="12"/>
                                        </p:tgtEl>
                                        <p:attrNameLst>
                                          <p:attrName>style.visibility</p:attrName>
                                        </p:attrNameLst>
                                      </p:cBhvr>
                                      <p:to>
                                        <p:strVal val="visible"/>
                                      </p:to>
                                    </p:set>
                                    <p:animEffect transition="in" filter="fade">
                                      <p:cBhvr>
                                        <p:cTn id="19" dur="1000"/>
                                        <p:tgtEl>
                                          <p:spTgt spid="12"/>
                                        </p:tgtEl>
                                      </p:cBhvr>
                                    </p:animEffect>
                                    <p:anim calcmode="lin" valueType="num">
                                      <p:cBhvr>
                                        <p:cTn id="20" dur="1000" fill="hold"/>
                                        <p:tgtEl>
                                          <p:spTgt spid="12"/>
                                        </p:tgtEl>
                                        <p:attrNameLst>
                                          <p:attrName>ppt_x</p:attrName>
                                        </p:attrNameLst>
                                      </p:cBhvr>
                                      <p:tavLst>
                                        <p:tav tm="0">
                                          <p:val>
                                            <p:strVal val="#ppt_x"/>
                                          </p:val>
                                        </p:tav>
                                        <p:tav tm="100000">
                                          <p:val>
                                            <p:strVal val="#ppt_x"/>
                                          </p:val>
                                        </p:tav>
                                      </p:tavLst>
                                    </p:anim>
                                    <p:anim calcmode="lin" valueType="num">
                                      <p:cBhvr>
                                        <p:cTn id="21"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1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990600"/>
            <a:ext cx="8229600" cy="2633472"/>
          </a:xfrm>
        </p:spPr>
        <p:txBody>
          <a:bodyPr/>
          <a:lstStyle/>
          <a:p>
            <a:pPr marL="109728" indent="0">
              <a:buNone/>
            </a:pPr>
            <a:r>
              <a:rPr lang="en-US" dirty="0" smtClean="0"/>
              <a:t>*FOIL is just distributing twice!  It means:</a:t>
            </a:r>
          </a:p>
          <a:p>
            <a:pPr marL="109728" indent="0">
              <a:buNone/>
            </a:pPr>
            <a:r>
              <a:rPr lang="en-US" dirty="0" smtClean="0"/>
              <a:t>F – First </a:t>
            </a:r>
            <a:r>
              <a:rPr lang="en-US" sz="2200" dirty="0" smtClean="0"/>
              <a:t>(which terms come first in each parenthesis)</a:t>
            </a:r>
            <a:endParaRPr lang="en-US" dirty="0" smtClean="0"/>
          </a:p>
          <a:p>
            <a:pPr marL="109728" indent="0">
              <a:buNone/>
            </a:pPr>
            <a:r>
              <a:rPr lang="en-US" dirty="0" smtClean="0"/>
              <a:t>O – Outer </a:t>
            </a:r>
            <a:r>
              <a:rPr lang="en-US" sz="2200" dirty="0" smtClean="0"/>
              <a:t>(which terms are on the outer edges)</a:t>
            </a:r>
            <a:endParaRPr lang="en-US" dirty="0" smtClean="0"/>
          </a:p>
          <a:p>
            <a:pPr marL="109728" indent="0">
              <a:buNone/>
            </a:pPr>
            <a:r>
              <a:rPr lang="en-US" dirty="0" smtClean="0"/>
              <a:t>I – Inner </a:t>
            </a:r>
            <a:r>
              <a:rPr lang="en-US" sz="2200" dirty="0" smtClean="0"/>
              <a:t>(which terms are inner-most)</a:t>
            </a:r>
            <a:endParaRPr lang="en-US" dirty="0" smtClean="0"/>
          </a:p>
          <a:p>
            <a:pPr marL="109728" indent="0">
              <a:buNone/>
            </a:pPr>
            <a:r>
              <a:rPr lang="en-US" dirty="0" smtClean="0"/>
              <a:t>L – Last </a:t>
            </a:r>
            <a:r>
              <a:rPr lang="en-US" sz="2200" dirty="0" smtClean="0"/>
              <a:t>(which terms come last in each parenthesis)</a:t>
            </a:r>
            <a:endParaRPr lang="en-US" dirty="0"/>
          </a:p>
        </p:txBody>
      </p:sp>
      <p:sp>
        <p:nvSpPr>
          <p:cNvPr id="3" name="Title 2"/>
          <p:cNvSpPr>
            <a:spLocks noGrp="1"/>
          </p:cNvSpPr>
          <p:nvPr>
            <p:ph type="title"/>
          </p:nvPr>
        </p:nvSpPr>
        <p:spPr>
          <a:xfrm>
            <a:off x="457200" y="0"/>
            <a:ext cx="8229600" cy="1143000"/>
          </a:xfrm>
        </p:spPr>
        <p:txBody>
          <a:bodyPr/>
          <a:lstStyle/>
          <a:p>
            <a:pPr algn="ctr"/>
            <a:r>
              <a:rPr lang="en-US" dirty="0" smtClean="0"/>
              <a:t>FOIL-</a:t>
            </a:r>
            <a:r>
              <a:rPr lang="en-US" dirty="0" err="1" smtClean="0"/>
              <a:t>ing</a:t>
            </a:r>
            <a:r>
              <a:rPr lang="en-US" dirty="0" smtClean="0"/>
              <a:t> Radicals</a:t>
            </a:r>
            <a:endParaRPr lang="en-US" dirty="0"/>
          </a:p>
        </p:txBody>
      </p:sp>
      <p:sp>
        <p:nvSpPr>
          <p:cNvPr id="4" name="Action Button: Home 3">
            <a:hlinkClick r:id="rId2" action="ppaction://hlinksldjump" highlightClick="1"/>
          </p:cNvPr>
          <p:cNvSpPr/>
          <p:nvPr/>
        </p:nvSpPr>
        <p:spPr>
          <a:xfrm>
            <a:off x="252714" y="5345092"/>
            <a:ext cx="1195086" cy="1360508"/>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Action Button: Back or Previous 4">
            <a:hlinkClick r:id="" action="ppaction://hlinkshowjump?jump=lastslideviewed" highlightClick="1"/>
          </p:cNvPr>
          <p:cNvSpPr/>
          <p:nvPr/>
        </p:nvSpPr>
        <p:spPr>
          <a:xfrm>
            <a:off x="7620000" y="5345092"/>
            <a:ext cx="1219200" cy="1360508"/>
          </a:xfrm>
          <a:prstGeom prst="actionButtonBackPrevio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mc:AlternateContent xmlns:mc="http://schemas.openxmlformats.org/markup-compatibility/2006">
        <mc:Choice xmlns:a14="http://schemas.microsoft.com/office/drawing/2010/main" Requires="a14">
          <p:sp>
            <p:nvSpPr>
              <p:cNvPr id="6" name="Rectangle 5"/>
              <p:cNvSpPr/>
              <p:nvPr/>
            </p:nvSpPr>
            <p:spPr>
              <a:xfrm>
                <a:off x="1419828" y="3962400"/>
                <a:ext cx="2979662" cy="429798"/>
              </a:xfrm>
              <a:prstGeom prst="rect">
                <a:avLst/>
              </a:prstGeom>
            </p:spPr>
            <p:txBody>
              <a:bodyPr wrap="none">
                <a:spAutoFit/>
              </a:bodyPr>
              <a:lstStyle/>
              <a:p>
                <a14:m>
                  <m:oMathPara xmlns:m="http://schemas.openxmlformats.org/officeDocument/2006/math">
                    <m:oMathParaPr>
                      <m:jc m:val="centerGroup"/>
                    </m:oMathParaPr>
                    <m:oMath xmlns:m="http://schemas.openxmlformats.org/officeDocument/2006/math">
                      <m:r>
                        <a:rPr lang="en-US" i="1"/>
                        <m:t>(5</m:t>
                      </m:r>
                      <m:rad>
                        <m:radPr>
                          <m:degHide m:val="on"/>
                          <m:ctrlPr>
                            <a:rPr lang="en-US" i="1"/>
                          </m:ctrlPr>
                        </m:radPr>
                        <m:deg/>
                        <m:e>
                          <m:r>
                            <a:rPr lang="en-US" i="1"/>
                            <m:t>3</m:t>
                          </m:r>
                        </m:e>
                      </m:rad>
                      <m:r>
                        <a:rPr lang="en-US" i="1"/>
                        <m:t>+2</m:t>
                      </m:r>
                      <m:rad>
                        <m:radPr>
                          <m:degHide m:val="on"/>
                          <m:ctrlPr>
                            <a:rPr lang="en-US" i="1"/>
                          </m:ctrlPr>
                        </m:radPr>
                        <m:deg/>
                        <m:e>
                          <m:r>
                            <a:rPr lang="en-US" b="1" i="1"/>
                            <m:t>𝟓</m:t>
                          </m:r>
                        </m:e>
                      </m:rad>
                      <m:r>
                        <a:rPr lang="en-US" i="1"/>
                        <m:t>)</m:t>
                      </m:r>
                      <m:d>
                        <m:dPr>
                          <m:ctrlPr>
                            <a:rPr lang="en-US" i="1"/>
                          </m:ctrlPr>
                        </m:dPr>
                        <m:e>
                          <m:r>
                            <a:rPr lang="en-US" i="1"/>
                            <m:t>3</m:t>
                          </m:r>
                          <m:rad>
                            <m:radPr>
                              <m:degHide m:val="on"/>
                              <m:ctrlPr>
                                <a:rPr lang="en-US" i="1"/>
                              </m:ctrlPr>
                            </m:radPr>
                            <m:deg/>
                            <m:e>
                              <m:r>
                                <a:rPr lang="en-US" i="1"/>
                                <m:t>2</m:t>
                              </m:r>
                            </m:e>
                          </m:rad>
                          <m:r>
                            <a:rPr lang="en-US" i="1"/>
                            <m:t>+4</m:t>
                          </m:r>
                          <m:rad>
                            <m:radPr>
                              <m:degHide m:val="on"/>
                              <m:ctrlPr>
                                <a:rPr lang="en-US" i="1"/>
                              </m:ctrlPr>
                            </m:radPr>
                            <m:deg/>
                            <m:e>
                              <m:r>
                                <a:rPr lang="en-US" i="1"/>
                                <m:t>10</m:t>
                              </m:r>
                            </m:e>
                          </m:rad>
                        </m:e>
                      </m:d>
                    </m:oMath>
                  </m:oMathPara>
                </a14:m>
                <a:endParaRPr lang="en-US" dirty="0"/>
              </a:p>
            </p:txBody>
          </p:sp>
        </mc:Choice>
        <mc:Fallback>
          <p:sp>
            <p:nvSpPr>
              <p:cNvPr id="6" name="Rectangle 5"/>
              <p:cNvSpPr>
                <a:spLocks noRot="1" noChangeAspect="1" noMove="1" noResize="1" noEditPoints="1" noAdjustHandles="1" noChangeArrowheads="1" noChangeShapeType="1" noTextEdit="1"/>
              </p:cNvSpPr>
              <p:nvPr/>
            </p:nvSpPr>
            <p:spPr>
              <a:xfrm>
                <a:off x="1419828" y="3962400"/>
                <a:ext cx="2979662" cy="429798"/>
              </a:xfrm>
              <a:prstGeom prst="rect">
                <a:avLst/>
              </a:prstGeom>
              <a:blipFill rotWithShape="1">
                <a:blip r:embed="rId3"/>
                <a:stretch>
                  <a:fillRect b="-5634"/>
                </a:stretch>
              </a:blipFill>
            </p:spPr>
            <p:txBody>
              <a:bodyPr/>
              <a:lstStyle/>
              <a:p>
                <a:r>
                  <a:rPr lang="en-US">
                    <a:noFill/>
                  </a:rPr>
                  <a:t> </a:t>
                </a:r>
              </a:p>
            </p:txBody>
          </p:sp>
        </mc:Fallback>
      </mc:AlternateContent>
      <p:sp>
        <p:nvSpPr>
          <p:cNvPr id="10" name="Curved Down Arrow 9"/>
          <p:cNvSpPr/>
          <p:nvPr/>
        </p:nvSpPr>
        <p:spPr>
          <a:xfrm>
            <a:off x="1828800" y="3429000"/>
            <a:ext cx="1524000" cy="533400"/>
          </a:xfrm>
          <a:prstGeom prst="curvedDown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solidFill>
                <a:schemeClr val="tx1"/>
              </a:solidFill>
            </a:endParaRPr>
          </a:p>
        </p:txBody>
      </p:sp>
      <mc:AlternateContent xmlns:mc="http://schemas.openxmlformats.org/markup-compatibility/2006">
        <mc:Choice xmlns:a14="http://schemas.microsoft.com/office/drawing/2010/main" Requires="a14">
          <p:sp>
            <p:nvSpPr>
              <p:cNvPr id="11" name="Rectangle 10"/>
              <p:cNvSpPr/>
              <p:nvPr/>
            </p:nvSpPr>
            <p:spPr>
              <a:xfrm>
                <a:off x="1806761" y="4572000"/>
                <a:ext cx="794705" cy="401970"/>
              </a:xfrm>
              <a:prstGeom prst="rect">
                <a:avLst/>
              </a:prstGeom>
            </p:spPr>
            <p:txBody>
              <a:bodyPr wrap="none">
                <a:spAutoFit/>
              </a:bodyPr>
              <a:lstStyle/>
              <a:p>
                <a14:m>
                  <m:oMathPara xmlns:m="http://schemas.openxmlformats.org/officeDocument/2006/math">
                    <m:oMathParaPr>
                      <m:jc m:val="centerGroup"/>
                    </m:oMathParaPr>
                    <m:oMath xmlns:m="http://schemas.openxmlformats.org/officeDocument/2006/math">
                      <m:r>
                        <a:rPr lang="en-US" i="1"/>
                        <m:t>15</m:t>
                      </m:r>
                      <m:rad>
                        <m:radPr>
                          <m:degHide m:val="on"/>
                          <m:ctrlPr>
                            <a:rPr lang="en-US" i="1"/>
                          </m:ctrlPr>
                        </m:radPr>
                        <m:deg/>
                        <m:e>
                          <m:r>
                            <a:rPr lang="en-US" i="1"/>
                            <m:t>6</m:t>
                          </m:r>
                        </m:e>
                      </m:rad>
                    </m:oMath>
                  </m:oMathPara>
                </a14:m>
                <a:endParaRPr lang="en-US" dirty="0"/>
              </a:p>
            </p:txBody>
          </p:sp>
        </mc:Choice>
        <mc:Fallback>
          <p:sp>
            <p:nvSpPr>
              <p:cNvPr id="11" name="Rectangle 10"/>
              <p:cNvSpPr>
                <a:spLocks noRot="1" noChangeAspect="1" noMove="1" noResize="1" noEditPoints="1" noAdjustHandles="1" noChangeArrowheads="1" noChangeShapeType="1" noTextEdit="1"/>
              </p:cNvSpPr>
              <p:nvPr/>
            </p:nvSpPr>
            <p:spPr>
              <a:xfrm>
                <a:off x="1806761" y="4572000"/>
                <a:ext cx="794705" cy="401970"/>
              </a:xfrm>
              <a:prstGeom prst="rect">
                <a:avLst/>
              </a:prstGeom>
              <a:blipFill rotWithShape="1">
                <a:blip r:embed="rId4"/>
                <a:stretch>
                  <a:fillRect/>
                </a:stretch>
              </a:blipFill>
            </p:spPr>
            <p:txBody>
              <a:bodyPr/>
              <a:lstStyle/>
              <a:p>
                <a:r>
                  <a:rPr lang="en-US">
                    <a:noFill/>
                  </a:rPr>
                  <a:t> </a:t>
                </a:r>
              </a:p>
            </p:txBody>
          </p:sp>
        </mc:Fallback>
      </mc:AlternateContent>
      <p:sp>
        <p:nvSpPr>
          <p:cNvPr id="12" name="Curved Down Arrow 11"/>
          <p:cNvSpPr/>
          <p:nvPr/>
        </p:nvSpPr>
        <p:spPr>
          <a:xfrm>
            <a:off x="1828800" y="3200400"/>
            <a:ext cx="2286000" cy="762000"/>
          </a:xfrm>
          <a:prstGeom prst="curvedDown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solidFill>
                <a:schemeClr val="tx1"/>
              </a:solidFill>
            </a:endParaRPr>
          </a:p>
        </p:txBody>
      </p:sp>
      <mc:AlternateContent xmlns:mc="http://schemas.openxmlformats.org/markup-compatibility/2006">
        <mc:Choice xmlns:a14="http://schemas.microsoft.com/office/drawing/2010/main" Requires="a14">
          <p:sp>
            <p:nvSpPr>
              <p:cNvPr id="13" name="Rectangle 12"/>
              <p:cNvSpPr/>
              <p:nvPr/>
            </p:nvSpPr>
            <p:spPr>
              <a:xfrm>
                <a:off x="2361624" y="4572000"/>
                <a:ext cx="1096069" cy="401970"/>
              </a:xfrm>
              <a:prstGeom prst="rect">
                <a:avLst/>
              </a:prstGeom>
            </p:spPr>
            <p:txBody>
              <a:bodyPr wrap="none">
                <a:spAutoFit/>
              </a:bodyPr>
              <a:lstStyle/>
              <a:p>
                <a14:m>
                  <m:oMathPara xmlns:m="http://schemas.openxmlformats.org/officeDocument/2006/math">
                    <m:oMathParaPr>
                      <m:jc m:val="centerGroup"/>
                    </m:oMathParaPr>
                    <m:oMath xmlns:m="http://schemas.openxmlformats.org/officeDocument/2006/math">
                      <m:r>
                        <a:rPr lang="en-US" i="1"/>
                        <m:t>+20</m:t>
                      </m:r>
                      <m:rad>
                        <m:radPr>
                          <m:degHide m:val="on"/>
                          <m:ctrlPr>
                            <a:rPr lang="en-US" i="1"/>
                          </m:ctrlPr>
                        </m:radPr>
                        <m:deg/>
                        <m:e>
                          <m:r>
                            <a:rPr lang="en-US" i="1"/>
                            <m:t>30</m:t>
                          </m:r>
                        </m:e>
                      </m:rad>
                    </m:oMath>
                  </m:oMathPara>
                </a14:m>
                <a:endParaRPr lang="en-US" dirty="0"/>
              </a:p>
            </p:txBody>
          </p:sp>
        </mc:Choice>
        <mc:Fallback>
          <p:sp>
            <p:nvSpPr>
              <p:cNvPr id="13" name="Rectangle 12"/>
              <p:cNvSpPr>
                <a:spLocks noRot="1" noChangeAspect="1" noMove="1" noResize="1" noEditPoints="1" noAdjustHandles="1" noChangeArrowheads="1" noChangeShapeType="1" noTextEdit="1"/>
              </p:cNvSpPr>
              <p:nvPr/>
            </p:nvSpPr>
            <p:spPr>
              <a:xfrm>
                <a:off x="2361624" y="4572000"/>
                <a:ext cx="1096069" cy="401970"/>
              </a:xfrm>
              <a:prstGeom prst="rect">
                <a:avLst/>
              </a:prstGeom>
              <a:blipFill rotWithShape="1">
                <a:blip r:embed="rId5"/>
                <a:stretch>
                  <a:fillRect/>
                </a:stretch>
              </a:blipFill>
            </p:spPr>
            <p:txBody>
              <a:bodyPr/>
              <a:lstStyle/>
              <a:p>
                <a:r>
                  <a:rPr lang="en-US">
                    <a:noFill/>
                  </a:rPr>
                  <a:t> </a:t>
                </a:r>
              </a:p>
            </p:txBody>
          </p:sp>
        </mc:Fallback>
      </mc:AlternateContent>
      <p:sp>
        <p:nvSpPr>
          <p:cNvPr id="14" name="Curved Down Arrow 13"/>
          <p:cNvSpPr/>
          <p:nvPr/>
        </p:nvSpPr>
        <p:spPr>
          <a:xfrm>
            <a:off x="2601466" y="3695700"/>
            <a:ext cx="675134" cy="266700"/>
          </a:xfrm>
          <a:prstGeom prst="curved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mc:AlternateContent xmlns:mc="http://schemas.openxmlformats.org/markup-compatibility/2006">
        <mc:Choice xmlns:a14="http://schemas.microsoft.com/office/drawing/2010/main" Requires="a14">
          <p:sp>
            <p:nvSpPr>
              <p:cNvPr id="15" name="Rectangle 14"/>
              <p:cNvSpPr/>
              <p:nvPr/>
            </p:nvSpPr>
            <p:spPr>
              <a:xfrm>
                <a:off x="3276600" y="4572000"/>
                <a:ext cx="967829" cy="401970"/>
              </a:xfrm>
              <a:prstGeom prst="rect">
                <a:avLst/>
              </a:prstGeom>
            </p:spPr>
            <p:txBody>
              <a:bodyPr wrap="none">
                <a:spAutoFit/>
              </a:bodyPr>
              <a:lstStyle/>
              <a:p>
                <a14:m>
                  <m:oMathPara xmlns:m="http://schemas.openxmlformats.org/officeDocument/2006/math">
                    <m:oMathParaPr>
                      <m:jc m:val="centerGroup"/>
                    </m:oMathParaPr>
                    <m:oMath xmlns:m="http://schemas.openxmlformats.org/officeDocument/2006/math">
                      <m:r>
                        <a:rPr lang="en-US" i="1"/>
                        <m:t>+6</m:t>
                      </m:r>
                      <m:rad>
                        <m:radPr>
                          <m:degHide m:val="on"/>
                          <m:ctrlPr>
                            <a:rPr lang="en-US" i="1"/>
                          </m:ctrlPr>
                        </m:radPr>
                        <m:deg/>
                        <m:e>
                          <m:r>
                            <a:rPr lang="en-US" i="1"/>
                            <m:t>10</m:t>
                          </m:r>
                        </m:e>
                      </m:rad>
                    </m:oMath>
                  </m:oMathPara>
                </a14:m>
                <a:endParaRPr lang="en-US" dirty="0"/>
              </a:p>
            </p:txBody>
          </p:sp>
        </mc:Choice>
        <mc:Fallback>
          <p:sp>
            <p:nvSpPr>
              <p:cNvPr id="15" name="Rectangle 14"/>
              <p:cNvSpPr>
                <a:spLocks noRot="1" noChangeAspect="1" noMove="1" noResize="1" noEditPoints="1" noAdjustHandles="1" noChangeArrowheads="1" noChangeShapeType="1" noTextEdit="1"/>
              </p:cNvSpPr>
              <p:nvPr/>
            </p:nvSpPr>
            <p:spPr>
              <a:xfrm>
                <a:off x="3276600" y="4572000"/>
                <a:ext cx="967829" cy="401970"/>
              </a:xfrm>
              <a:prstGeom prst="rect">
                <a:avLst/>
              </a:prstGeom>
              <a:blipFill rotWithShape="1">
                <a:blip r:embed="rId6"/>
                <a:stretch>
                  <a:fillRect/>
                </a:stretch>
              </a:blipFill>
            </p:spPr>
            <p:txBody>
              <a:bodyPr/>
              <a:lstStyle/>
              <a:p>
                <a:r>
                  <a:rPr lang="en-US">
                    <a:noFill/>
                  </a:rPr>
                  <a:t> </a:t>
                </a:r>
              </a:p>
            </p:txBody>
          </p:sp>
        </mc:Fallback>
      </mc:AlternateContent>
      <p:sp>
        <p:nvSpPr>
          <p:cNvPr id="16" name="Curved Down Arrow 15"/>
          <p:cNvSpPr/>
          <p:nvPr/>
        </p:nvSpPr>
        <p:spPr>
          <a:xfrm>
            <a:off x="2601466" y="3581400"/>
            <a:ext cx="1513334" cy="381000"/>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mc:AlternateContent xmlns:mc="http://schemas.openxmlformats.org/markup-compatibility/2006">
        <mc:Choice xmlns:a14="http://schemas.microsoft.com/office/drawing/2010/main" Requires="a14">
          <p:sp>
            <p:nvSpPr>
              <p:cNvPr id="17" name="Rectangle 16"/>
              <p:cNvSpPr/>
              <p:nvPr/>
            </p:nvSpPr>
            <p:spPr>
              <a:xfrm>
                <a:off x="4035413" y="4545161"/>
                <a:ext cx="967829" cy="407547"/>
              </a:xfrm>
              <a:prstGeom prst="rect">
                <a:avLst/>
              </a:prstGeom>
            </p:spPr>
            <p:txBody>
              <a:bodyPr wrap="none">
                <a:spAutoFit/>
              </a:bodyPr>
              <a:lstStyle/>
              <a:p>
                <a14:m>
                  <m:oMathPara xmlns:m="http://schemas.openxmlformats.org/officeDocument/2006/math">
                    <m:oMathParaPr>
                      <m:jc m:val="centerGroup"/>
                    </m:oMathParaPr>
                    <m:oMath xmlns:m="http://schemas.openxmlformats.org/officeDocument/2006/math">
                      <m:r>
                        <a:rPr lang="en-US" i="1"/>
                        <m:t>+8</m:t>
                      </m:r>
                      <m:rad>
                        <m:radPr>
                          <m:degHide m:val="on"/>
                          <m:ctrlPr>
                            <a:rPr lang="en-US" i="1"/>
                          </m:ctrlPr>
                        </m:radPr>
                        <m:deg/>
                        <m:e>
                          <m:r>
                            <a:rPr lang="en-US" i="1"/>
                            <m:t>50</m:t>
                          </m:r>
                        </m:e>
                      </m:rad>
                    </m:oMath>
                  </m:oMathPara>
                </a14:m>
                <a:endParaRPr lang="en-US" dirty="0"/>
              </a:p>
            </p:txBody>
          </p:sp>
        </mc:Choice>
        <mc:Fallback>
          <p:sp>
            <p:nvSpPr>
              <p:cNvPr id="17" name="Rectangle 16"/>
              <p:cNvSpPr>
                <a:spLocks noRot="1" noChangeAspect="1" noMove="1" noResize="1" noEditPoints="1" noAdjustHandles="1" noChangeArrowheads="1" noChangeShapeType="1" noTextEdit="1"/>
              </p:cNvSpPr>
              <p:nvPr/>
            </p:nvSpPr>
            <p:spPr>
              <a:xfrm>
                <a:off x="4035413" y="4545161"/>
                <a:ext cx="967829" cy="407547"/>
              </a:xfrm>
              <a:prstGeom prst="rect">
                <a:avLst/>
              </a:prstGeom>
              <a:blipFill rotWithShape="1">
                <a:blip r:embed="rId7"/>
                <a:stretch>
                  <a:fillRect/>
                </a:stretch>
              </a:blipFill>
            </p:spPr>
            <p:txBody>
              <a:bodyPr/>
              <a:lstStyle/>
              <a:p>
                <a:r>
                  <a:rPr lang="en-US">
                    <a:noFill/>
                  </a:rPr>
                  <a:t> </a:t>
                </a:r>
              </a:p>
            </p:txBody>
          </p:sp>
        </mc:Fallback>
      </mc:AlternateContent>
      <p:sp>
        <p:nvSpPr>
          <p:cNvPr id="18" name="TextBox 17"/>
          <p:cNvSpPr txBox="1"/>
          <p:nvPr/>
        </p:nvSpPr>
        <p:spPr>
          <a:xfrm>
            <a:off x="3006524" y="5347021"/>
            <a:ext cx="3200400" cy="646331"/>
          </a:xfrm>
          <a:prstGeom prst="rect">
            <a:avLst/>
          </a:prstGeom>
          <a:noFill/>
        </p:spPr>
        <p:txBody>
          <a:bodyPr wrap="square" rtlCol="0">
            <a:spAutoFit/>
          </a:bodyPr>
          <a:lstStyle/>
          <a:p>
            <a:r>
              <a:rPr lang="en-US" b="1" dirty="0" smtClean="0"/>
              <a:t>Check to see if you can simplify any terms</a:t>
            </a:r>
            <a:endParaRPr lang="en-US" b="1" dirty="0"/>
          </a:p>
        </p:txBody>
      </p:sp>
    </p:spTree>
    <p:extLst>
      <p:ext uri="{BB962C8B-B14F-4D97-AF65-F5344CB8AC3E}">
        <p14:creationId xmlns:p14="http://schemas.microsoft.com/office/powerpoint/2010/main" val="32374207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down)">
                                      <p:cBhvr>
                                        <p:cTn id="7" dur="500"/>
                                        <p:tgtEl>
                                          <p:spTgt spid="10"/>
                                        </p:tgtEl>
                                      </p:cBhvr>
                                    </p:animEffect>
                                  </p:childTnLst>
                                </p:cTn>
                              </p:par>
                            </p:childTnLst>
                          </p:cTn>
                        </p:par>
                        <p:par>
                          <p:cTn id="8" fill="hold">
                            <p:stCondLst>
                              <p:cond delay="500"/>
                            </p:stCondLst>
                            <p:childTnLst>
                              <p:par>
                                <p:cTn id="9" presetID="42" presetClass="entr" presetSubtype="0" fill="hold" grpId="0" nodeType="afterEffect">
                                  <p:stCondLst>
                                    <p:cond delay="0"/>
                                  </p:stCondLst>
                                  <p:childTnLst>
                                    <p:set>
                                      <p:cBhvr>
                                        <p:cTn id="10" dur="1" fill="hold">
                                          <p:stCondLst>
                                            <p:cond delay="0"/>
                                          </p:stCondLst>
                                        </p:cTn>
                                        <p:tgtEl>
                                          <p:spTgt spid="11"/>
                                        </p:tgtEl>
                                        <p:attrNameLst>
                                          <p:attrName>style.visibility</p:attrName>
                                        </p:attrNameLst>
                                      </p:cBhvr>
                                      <p:to>
                                        <p:strVal val="visible"/>
                                      </p:to>
                                    </p:set>
                                    <p:animEffect transition="in" filter="fade">
                                      <p:cBhvr>
                                        <p:cTn id="11" dur="1000"/>
                                        <p:tgtEl>
                                          <p:spTgt spid="11"/>
                                        </p:tgtEl>
                                      </p:cBhvr>
                                    </p:animEffect>
                                    <p:anim calcmode="lin" valueType="num">
                                      <p:cBhvr>
                                        <p:cTn id="12" dur="1000" fill="hold"/>
                                        <p:tgtEl>
                                          <p:spTgt spid="11"/>
                                        </p:tgtEl>
                                        <p:attrNameLst>
                                          <p:attrName>ppt_x</p:attrName>
                                        </p:attrNameLst>
                                      </p:cBhvr>
                                      <p:tavLst>
                                        <p:tav tm="0">
                                          <p:val>
                                            <p:strVal val="#ppt_x"/>
                                          </p:val>
                                        </p:tav>
                                        <p:tav tm="100000">
                                          <p:val>
                                            <p:strVal val="#ppt_x"/>
                                          </p:val>
                                        </p:tav>
                                      </p:tavLst>
                                    </p:anim>
                                    <p:anim calcmode="lin" valueType="num">
                                      <p:cBhvr>
                                        <p:cTn id="13" dur="1000" fill="hold"/>
                                        <p:tgtEl>
                                          <p:spTgt spid="11"/>
                                        </p:tgtEl>
                                        <p:attrNameLst>
                                          <p:attrName>ppt_y</p:attrName>
                                        </p:attrNameLst>
                                      </p:cBhvr>
                                      <p:tavLst>
                                        <p:tav tm="0">
                                          <p:val>
                                            <p:strVal val="#ppt_y+.1"/>
                                          </p:val>
                                        </p:tav>
                                        <p:tav tm="100000">
                                          <p:val>
                                            <p:strVal val="#ppt_y"/>
                                          </p:val>
                                        </p:tav>
                                      </p:tavLst>
                                    </p:anim>
                                  </p:childTnLst>
                                </p:cTn>
                              </p:par>
                            </p:childTnLst>
                          </p:cTn>
                        </p:par>
                        <p:par>
                          <p:cTn id="14" fill="hold">
                            <p:stCondLst>
                              <p:cond delay="1500"/>
                            </p:stCondLst>
                            <p:childTnLst>
                              <p:par>
                                <p:cTn id="15" presetID="22" presetClass="entr" presetSubtype="4" fill="hold" grpId="0" nodeType="after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wipe(down)">
                                      <p:cBhvr>
                                        <p:cTn id="17" dur="500"/>
                                        <p:tgtEl>
                                          <p:spTgt spid="12"/>
                                        </p:tgtEl>
                                      </p:cBhvr>
                                    </p:animEffect>
                                  </p:childTnLst>
                                </p:cTn>
                              </p:par>
                            </p:childTnLst>
                          </p:cTn>
                        </p:par>
                        <p:par>
                          <p:cTn id="18" fill="hold">
                            <p:stCondLst>
                              <p:cond delay="2000"/>
                            </p:stCondLst>
                            <p:childTnLst>
                              <p:par>
                                <p:cTn id="19" presetID="42" presetClass="entr" presetSubtype="0" fill="hold" grpId="0" nodeType="afterEffect">
                                  <p:stCondLst>
                                    <p:cond delay="0"/>
                                  </p:stCondLst>
                                  <p:childTnLst>
                                    <p:set>
                                      <p:cBhvr>
                                        <p:cTn id="20" dur="1" fill="hold">
                                          <p:stCondLst>
                                            <p:cond delay="0"/>
                                          </p:stCondLst>
                                        </p:cTn>
                                        <p:tgtEl>
                                          <p:spTgt spid="13"/>
                                        </p:tgtEl>
                                        <p:attrNameLst>
                                          <p:attrName>style.visibility</p:attrName>
                                        </p:attrNameLst>
                                      </p:cBhvr>
                                      <p:to>
                                        <p:strVal val="visible"/>
                                      </p:to>
                                    </p:set>
                                    <p:animEffect transition="in" filter="fade">
                                      <p:cBhvr>
                                        <p:cTn id="21" dur="1000"/>
                                        <p:tgtEl>
                                          <p:spTgt spid="13"/>
                                        </p:tgtEl>
                                      </p:cBhvr>
                                    </p:animEffect>
                                    <p:anim calcmode="lin" valueType="num">
                                      <p:cBhvr>
                                        <p:cTn id="22" dur="1000" fill="hold"/>
                                        <p:tgtEl>
                                          <p:spTgt spid="13"/>
                                        </p:tgtEl>
                                        <p:attrNameLst>
                                          <p:attrName>ppt_x</p:attrName>
                                        </p:attrNameLst>
                                      </p:cBhvr>
                                      <p:tavLst>
                                        <p:tav tm="0">
                                          <p:val>
                                            <p:strVal val="#ppt_x"/>
                                          </p:val>
                                        </p:tav>
                                        <p:tav tm="100000">
                                          <p:val>
                                            <p:strVal val="#ppt_x"/>
                                          </p:val>
                                        </p:tav>
                                      </p:tavLst>
                                    </p:anim>
                                    <p:anim calcmode="lin" valueType="num">
                                      <p:cBhvr>
                                        <p:cTn id="23" dur="1000" fill="hold"/>
                                        <p:tgtEl>
                                          <p:spTgt spid="13"/>
                                        </p:tgtEl>
                                        <p:attrNameLst>
                                          <p:attrName>ppt_y</p:attrName>
                                        </p:attrNameLst>
                                      </p:cBhvr>
                                      <p:tavLst>
                                        <p:tav tm="0">
                                          <p:val>
                                            <p:strVal val="#ppt_y+.1"/>
                                          </p:val>
                                        </p:tav>
                                        <p:tav tm="100000">
                                          <p:val>
                                            <p:strVal val="#ppt_y"/>
                                          </p:val>
                                        </p:tav>
                                      </p:tavLst>
                                    </p:anim>
                                  </p:childTnLst>
                                </p:cTn>
                              </p:par>
                            </p:childTnLst>
                          </p:cTn>
                        </p:par>
                        <p:par>
                          <p:cTn id="24" fill="hold">
                            <p:stCondLst>
                              <p:cond delay="3000"/>
                            </p:stCondLst>
                            <p:childTnLst>
                              <p:par>
                                <p:cTn id="25" presetID="22" presetClass="entr" presetSubtype="4" fill="hold" grpId="0" nodeType="afterEffect">
                                  <p:stCondLst>
                                    <p:cond delay="0"/>
                                  </p:stCondLst>
                                  <p:childTnLst>
                                    <p:set>
                                      <p:cBhvr>
                                        <p:cTn id="26" dur="1" fill="hold">
                                          <p:stCondLst>
                                            <p:cond delay="0"/>
                                          </p:stCondLst>
                                        </p:cTn>
                                        <p:tgtEl>
                                          <p:spTgt spid="14"/>
                                        </p:tgtEl>
                                        <p:attrNameLst>
                                          <p:attrName>style.visibility</p:attrName>
                                        </p:attrNameLst>
                                      </p:cBhvr>
                                      <p:to>
                                        <p:strVal val="visible"/>
                                      </p:to>
                                    </p:set>
                                    <p:animEffect transition="in" filter="wipe(down)">
                                      <p:cBhvr>
                                        <p:cTn id="27" dur="500"/>
                                        <p:tgtEl>
                                          <p:spTgt spid="14"/>
                                        </p:tgtEl>
                                      </p:cBhvr>
                                    </p:animEffect>
                                  </p:childTnLst>
                                </p:cTn>
                              </p:par>
                            </p:childTnLst>
                          </p:cTn>
                        </p:par>
                        <p:par>
                          <p:cTn id="28" fill="hold">
                            <p:stCondLst>
                              <p:cond delay="3500"/>
                            </p:stCondLst>
                            <p:childTnLst>
                              <p:par>
                                <p:cTn id="29" presetID="42" presetClass="entr" presetSubtype="0" fill="hold" grpId="0" nodeType="afterEffect">
                                  <p:stCondLst>
                                    <p:cond delay="0"/>
                                  </p:stCondLst>
                                  <p:childTnLst>
                                    <p:set>
                                      <p:cBhvr>
                                        <p:cTn id="30" dur="1" fill="hold">
                                          <p:stCondLst>
                                            <p:cond delay="0"/>
                                          </p:stCondLst>
                                        </p:cTn>
                                        <p:tgtEl>
                                          <p:spTgt spid="15"/>
                                        </p:tgtEl>
                                        <p:attrNameLst>
                                          <p:attrName>style.visibility</p:attrName>
                                        </p:attrNameLst>
                                      </p:cBhvr>
                                      <p:to>
                                        <p:strVal val="visible"/>
                                      </p:to>
                                    </p:set>
                                    <p:animEffect transition="in" filter="fade">
                                      <p:cBhvr>
                                        <p:cTn id="31" dur="1000"/>
                                        <p:tgtEl>
                                          <p:spTgt spid="15"/>
                                        </p:tgtEl>
                                      </p:cBhvr>
                                    </p:animEffect>
                                    <p:anim calcmode="lin" valueType="num">
                                      <p:cBhvr>
                                        <p:cTn id="32" dur="1000" fill="hold"/>
                                        <p:tgtEl>
                                          <p:spTgt spid="15"/>
                                        </p:tgtEl>
                                        <p:attrNameLst>
                                          <p:attrName>ppt_x</p:attrName>
                                        </p:attrNameLst>
                                      </p:cBhvr>
                                      <p:tavLst>
                                        <p:tav tm="0">
                                          <p:val>
                                            <p:strVal val="#ppt_x"/>
                                          </p:val>
                                        </p:tav>
                                        <p:tav tm="100000">
                                          <p:val>
                                            <p:strVal val="#ppt_x"/>
                                          </p:val>
                                        </p:tav>
                                      </p:tavLst>
                                    </p:anim>
                                    <p:anim calcmode="lin" valueType="num">
                                      <p:cBhvr>
                                        <p:cTn id="33" dur="1000" fill="hold"/>
                                        <p:tgtEl>
                                          <p:spTgt spid="15"/>
                                        </p:tgtEl>
                                        <p:attrNameLst>
                                          <p:attrName>ppt_y</p:attrName>
                                        </p:attrNameLst>
                                      </p:cBhvr>
                                      <p:tavLst>
                                        <p:tav tm="0">
                                          <p:val>
                                            <p:strVal val="#ppt_y+.1"/>
                                          </p:val>
                                        </p:tav>
                                        <p:tav tm="100000">
                                          <p:val>
                                            <p:strVal val="#ppt_y"/>
                                          </p:val>
                                        </p:tav>
                                      </p:tavLst>
                                    </p:anim>
                                  </p:childTnLst>
                                </p:cTn>
                              </p:par>
                            </p:childTnLst>
                          </p:cTn>
                        </p:par>
                        <p:par>
                          <p:cTn id="34" fill="hold">
                            <p:stCondLst>
                              <p:cond delay="4500"/>
                            </p:stCondLst>
                            <p:childTnLst>
                              <p:par>
                                <p:cTn id="35" presetID="22" presetClass="entr" presetSubtype="4" fill="hold" grpId="0" nodeType="afterEffect">
                                  <p:stCondLst>
                                    <p:cond delay="0"/>
                                  </p:stCondLst>
                                  <p:childTnLst>
                                    <p:set>
                                      <p:cBhvr>
                                        <p:cTn id="36" dur="1" fill="hold">
                                          <p:stCondLst>
                                            <p:cond delay="0"/>
                                          </p:stCondLst>
                                        </p:cTn>
                                        <p:tgtEl>
                                          <p:spTgt spid="16"/>
                                        </p:tgtEl>
                                        <p:attrNameLst>
                                          <p:attrName>style.visibility</p:attrName>
                                        </p:attrNameLst>
                                      </p:cBhvr>
                                      <p:to>
                                        <p:strVal val="visible"/>
                                      </p:to>
                                    </p:set>
                                    <p:animEffect transition="in" filter="wipe(down)">
                                      <p:cBhvr>
                                        <p:cTn id="37" dur="500"/>
                                        <p:tgtEl>
                                          <p:spTgt spid="16"/>
                                        </p:tgtEl>
                                      </p:cBhvr>
                                    </p:animEffect>
                                  </p:childTnLst>
                                </p:cTn>
                              </p:par>
                            </p:childTnLst>
                          </p:cTn>
                        </p:par>
                        <p:par>
                          <p:cTn id="38" fill="hold">
                            <p:stCondLst>
                              <p:cond delay="5000"/>
                            </p:stCondLst>
                            <p:childTnLst>
                              <p:par>
                                <p:cTn id="39" presetID="42" presetClass="entr" presetSubtype="0" fill="hold" grpId="0" nodeType="afterEffect">
                                  <p:stCondLst>
                                    <p:cond delay="0"/>
                                  </p:stCondLst>
                                  <p:childTnLst>
                                    <p:set>
                                      <p:cBhvr>
                                        <p:cTn id="40" dur="1" fill="hold">
                                          <p:stCondLst>
                                            <p:cond delay="0"/>
                                          </p:stCondLst>
                                        </p:cTn>
                                        <p:tgtEl>
                                          <p:spTgt spid="17"/>
                                        </p:tgtEl>
                                        <p:attrNameLst>
                                          <p:attrName>style.visibility</p:attrName>
                                        </p:attrNameLst>
                                      </p:cBhvr>
                                      <p:to>
                                        <p:strVal val="visible"/>
                                      </p:to>
                                    </p:set>
                                    <p:animEffect transition="in" filter="fade">
                                      <p:cBhvr>
                                        <p:cTn id="41" dur="1000"/>
                                        <p:tgtEl>
                                          <p:spTgt spid="17"/>
                                        </p:tgtEl>
                                      </p:cBhvr>
                                    </p:animEffect>
                                    <p:anim calcmode="lin" valueType="num">
                                      <p:cBhvr>
                                        <p:cTn id="42" dur="1000" fill="hold"/>
                                        <p:tgtEl>
                                          <p:spTgt spid="17"/>
                                        </p:tgtEl>
                                        <p:attrNameLst>
                                          <p:attrName>ppt_x</p:attrName>
                                        </p:attrNameLst>
                                      </p:cBhvr>
                                      <p:tavLst>
                                        <p:tav tm="0">
                                          <p:val>
                                            <p:strVal val="#ppt_x"/>
                                          </p:val>
                                        </p:tav>
                                        <p:tav tm="100000">
                                          <p:val>
                                            <p:strVal val="#ppt_x"/>
                                          </p:val>
                                        </p:tav>
                                      </p:tavLst>
                                    </p:anim>
                                    <p:anim calcmode="lin" valueType="num">
                                      <p:cBhvr>
                                        <p:cTn id="43" dur="1000" fill="hold"/>
                                        <p:tgtEl>
                                          <p:spTgt spid="17"/>
                                        </p:tgtEl>
                                        <p:attrNameLst>
                                          <p:attrName>ppt_y</p:attrName>
                                        </p:attrNameLst>
                                      </p:cBhvr>
                                      <p:tavLst>
                                        <p:tav tm="0">
                                          <p:val>
                                            <p:strVal val="#ppt_y+.1"/>
                                          </p:val>
                                        </p:tav>
                                        <p:tav tm="100000">
                                          <p:val>
                                            <p:strVal val="#ppt_y"/>
                                          </p:val>
                                        </p:tav>
                                      </p:tavLst>
                                    </p:anim>
                                  </p:childTnLst>
                                </p:cTn>
                              </p:par>
                            </p:childTnLst>
                          </p:cTn>
                        </p:par>
                        <p:par>
                          <p:cTn id="44" fill="hold">
                            <p:stCondLst>
                              <p:cond delay="6000"/>
                            </p:stCondLst>
                            <p:childTnLst>
                              <p:par>
                                <p:cTn id="45" presetID="42" presetClass="entr" presetSubtype="0" fill="hold" grpId="0" nodeType="afterEffect">
                                  <p:stCondLst>
                                    <p:cond delay="0"/>
                                  </p:stCondLst>
                                  <p:childTnLst>
                                    <p:set>
                                      <p:cBhvr>
                                        <p:cTn id="46" dur="1" fill="hold">
                                          <p:stCondLst>
                                            <p:cond delay="0"/>
                                          </p:stCondLst>
                                        </p:cTn>
                                        <p:tgtEl>
                                          <p:spTgt spid="18"/>
                                        </p:tgtEl>
                                        <p:attrNameLst>
                                          <p:attrName>style.visibility</p:attrName>
                                        </p:attrNameLst>
                                      </p:cBhvr>
                                      <p:to>
                                        <p:strVal val="visible"/>
                                      </p:to>
                                    </p:set>
                                    <p:animEffect transition="in" filter="fade">
                                      <p:cBhvr>
                                        <p:cTn id="47" dur="1000"/>
                                        <p:tgtEl>
                                          <p:spTgt spid="18"/>
                                        </p:tgtEl>
                                      </p:cBhvr>
                                    </p:animEffect>
                                    <p:anim calcmode="lin" valueType="num">
                                      <p:cBhvr>
                                        <p:cTn id="48" dur="1000" fill="hold"/>
                                        <p:tgtEl>
                                          <p:spTgt spid="18"/>
                                        </p:tgtEl>
                                        <p:attrNameLst>
                                          <p:attrName>ppt_x</p:attrName>
                                        </p:attrNameLst>
                                      </p:cBhvr>
                                      <p:tavLst>
                                        <p:tav tm="0">
                                          <p:val>
                                            <p:strVal val="#ppt_x"/>
                                          </p:val>
                                        </p:tav>
                                        <p:tav tm="100000">
                                          <p:val>
                                            <p:strVal val="#ppt_x"/>
                                          </p:val>
                                        </p:tav>
                                      </p:tavLst>
                                    </p:anim>
                                    <p:anim calcmode="lin" valueType="num">
                                      <p:cBhvr>
                                        <p:cTn id="49" dur="1000" fill="hold"/>
                                        <p:tgtEl>
                                          <p:spTgt spid="1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p:bldP spid="12" grpId="0" animBg="1"/>
      <p:bldP spid="13" grpId="0"/>
      <p:bldP spid="14" grpId="0" animBg="1"/>
      <p:bldP spid="15" grpId="0"/>
      <p:bldP spid="16" grpId="0" animBg="1"/>
      <p:bldP spid="17" grpId="0"/>
      <p:bldP spid="18"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122</TotalTime>
  <Words>683</Words>
  <Application>Microsoft Office PowerPoint</Application>
  <PresentationFormat>On-screen Show (4:3)</PresentationFormat>
  <Paragraphs>67</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Concourse</vt:lpstr>
      <vt:lpstr>Simplifying Radicals</vt:lpstr>
      <vt:lpstr>What type of problem do you have?</vt:lpstr>
      <vt:lpstr>Simplify a Radical</vt:lpstr>
      <vt:lpstr>Split using division property</vt:lpstr>
      <vt:lpstr>Rationalize the Denominator</vt:lpstr>
      <vt:lpstr>Operations with Radicals</vt:lpstr>
      <vt:lpstr>Adding or Subtracting Radicals</vt:lpstr>
      <vt:lpstr>Multiplying/Distributing Radicals</vt:lpstr>
      <vt:lpstr>FOIL-ing Radicals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Simplifying Radicals</dc:title>
  <dc:creator>Erin Kearney</dc:creator>
  <cp:lastModifiedBy>Erin Kearney</cp:lastModifiedBy>
  <cp:revision>10</cp:revision>
  <dcterms:created xsi:type="dcterms:W3CDTF">2014-01-16T16:58:13Z</dcterms:created>
  <dcterms:modified xsi:type="dcterms:W3CDTF">2014-01-16T19:01:01Z</dcterms:modified>
</cp:coreProperties>
</file>