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commentAuthors.xml" ContentType="application/vnd.openxmlformats-officedocument.presentationml.commentAuthors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6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53" r:id="rId1"/>
  </p:sldMasterIdLst>
  <p:notesMasterIdLst>
    <p:notesMasterId r:id="rId37"/>
  </p:notesMasterIdLst>
  <p:handoutMasterIdLst>
    <p:handoutMasterId r:id="rId38"/>
  </p:handoutMasterIdLst>
  <p:sldIdLst>
    <p:sldId id="750" r:id="rId2"/>
    <p:sldId id="638" r:id="rId3"/>
    <p:sldId id="694" r:id="rId4"/>
    <p:sldId id="695" r:id="rId5"/>
    <p:sldId id="712" r:id="rId6"/>
    <p:sldId id="722" r:id="rId7"/>
    <p:sldId id="696" r:id="rId8"/>
    <p:sldId id="650" r:id="rId9"/>
    <p:sldId id="698" r:id="rId10"/>
    <p:sldId id="731" r:id="rId11"/>
    <p:sldId id="732" r:id="rId12"/>
    <p:sldId id="664" r:id="rId13"/>
    <p:sldId id="702" r:id="rId14"/>
    <p:sldId id="705" r:id="rId15"/>
    <p:sldId id="707" r:id="rId16"/>
    <p:sldId id="709" r:id="rId17"/>
    <p:sldId id="708" r:id="rId18"/>
    <p:sldId id="668" r:id="rId19"/>
    <p:sldId id="714" r:id="rId20"/>
    <p:sldId id="660" r:id="rId21"/>
    <p:sldId id="658" r:id="rId22"/>
    <p:sldId id="716" r:id="rId23"/>
    <p:sldId id="717" r:id="rId24"/>
    <p:sldId id="719" r:id="rId25"/>
    <p:sldId id="718" r:id="rId26"/>
    <p:sldId id="677" r:id="rId27"/>
    <p:sldId id="678" r:id="rId28"/>
    <p:sldId id="681" r:id="rId29"/>
    <p:sldId id="685" r:id="rId30"/>
    <p:sldId id="687" r:id="rId31"/>
    <p:sldId id="689" r:id="rId32"/>
    <p:sldId id="730" r:id="rId33"/>
    <p:sldId id="725" r:id="rId34"/>
    <p:sldId id="590" r:id="rId35"/>
    <p:sldId id="784" r:id="rId36"/>
  </p:sldIdLst>
  <p:sldSz cx="9144000" cy="6858000" type="screen4x3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Klein, Eve" initials="KE" lastIdx="1" clrIdx="0"/>
  <p:cmAuthor id="1" name="CE" initials="CE" lastIdx="1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0"/>
      </p:ext>
    </p:extLst>
  </p:showPr>
  <p:clrMru>
    <a:srgbClr val="0C66C0"/>
    <a:srgbClr val="002060"/>
    <a:srgbClr val="CC0000"/>
    <a:srgbClr val="1B7EE1"/>
    <a:srgbClr val="1666B6"/>
    <a:srgbClr val="1974CF"/>
    <a:srgbClr val="1973CD"/>
    <a:srgbClr val="0066CC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515" autoAdjust="0"/>
    <p:restoredTop sz="94376" autoAdjust="0"/>
  </p:normalViewPr>
  <p:slideViewPr>
    <p:cSldViewPr snapToGrid="0">
      <p:cViewPr varScale="1">
        <p:scale>
          <a:sx n="69" d="100"/>
          <a:sy n="69" d="100"/>
        </p:scale>
        <p:origin x="-552" y="-108"/>
      </p:cViewPr>
      <p:guideLst>
        <p:guide orient="horz" pos="2160"/>
        <p:guide orient="horz" pos="4040"/>
        <p:guide orient="horz" pos="3888"/>
        <p:guide orient="horz" pos="536"/>
        <p:guide orient="horz" pos="4104"/>
        <p:guide pos="2880"/>
        <p:guide pos="273"/>
        <p:guide pos="129"/>
      </p:guideLst>
    </p:cSldViewPr>
  </p:slideViewPr>
  <p:outlineViewPr>
    <p:cViewPr>
      <p:scale>
        <a:sx n="33" d="100"/>
        <a:sy n="33" d="100"/>
      </p:scale>
      <p:origin x="0" y="699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90" d="100"/>
        <a:sy n="90" d="100"/>
      </p:scale>
      <p:origin x="0" y="9128"/>
    </p:cViewPr>
  </p:sorterViewPr>
  <p:notesViewPr>
    <p:cSldViewPr snapToGrid="0">
      <p:cViewPr varScale="1">
        <p:scale>
          <a:sx n="99" d="100"/>
          <a:sy n="99" d="100"/>
        </p:scale>
        <p:origin x="-1680" y="-104"/>
      </p:cViewPr>
      <p:guideLst>
        <p:guide orient="horz" pos="2927"/>
        <p:guide pos="2208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3036218" cy="465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668" tIns="47024" rIns="95668" bIns="47024" numCol="1" anchor="t" anchorCtr="0" compatLnSpc="1">
            <a:prstTxWarp prst="textNoShape">
              <a:avLst/>
            </a:prstTxWarp>
          </a:bodyPr>
          <a:lstStyle>
            <a:lvl1pPr algn="l" defTabSz="946307" eaLnBrk="0" hangingPunct="0">
              <a:defRPr sz="1200" dirty="0">
                <a:latin typeface="Times New Roman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4183" y="1"/>
            <a:ext cx="3036217" cy="465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668" tIns="47024" rIns="95668" bIns="47024" numCol="1" anchor="t" anchorCtr="0" compatLnSpc="1">
            <a:prstTxWarp prst="textNoShape">
              <a:avLst/>
            </a:prstTxWarp>
          </a:bodyPr>
          <a:lstStyle>
            <a:lvl1pPr algn="r" defTabSz="946307" eaLnBrk="0" hangingPunct="0">
              <a:defRPr sz="1200" dirty="0">
                <a:latin typeface="Times New Roman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31179"/>
            <a:ext cx="3036218" cy="465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668" tIns="47024" rIns="95668" bIns="47024" numCol="1" anchor="b" anchorCtr="0" compatLnSpc="1">
            <a:prstTxWarp prst="textNoShape">
              <a:avLst/>
            </a:prstTxWarp>
          </a:bodyPr>
          <a:lstStyle>
            <a:lvl1pPr algn="l" defTabSz="946307" eaLnBrk="0" hangingPunct="0">
              <a:defRPr sz="1200" dirty="0">
                <a:latin typeface="Times New Roman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4183" y="8831179"/>
            <a:ext cx="3036217" cy="465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668" tIns="47024" rIns="95668" bIns="47024" numCol="1" anchor="b" anchorCtr="0" compatLnSpc="1">
            <a:prstTxWarp prst="textNoShape">
              <a:avLst/>
            </a:prstTxWarp>
          </a:bodyPr>
          <a:lstStyle>
            <a:lvl1pPr algn="r" defTabSz="946307" eaLnBrk="0" hangingPunct="0">
              <a:defRPr sz="1200">
                <a:latin typeface="Times New Roman" charset="0"/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fld id="{CB0A2C6B-D37C-4C65-83ED-B3B8E9F4FF6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94056252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3036218" cy="465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668" tIns="47024" rIns="95668" bIns="47024" numCol="1" anchor="t" anchorCtr="0" compatLnSpc="1">
            <a:prstTxWarp prst="textNoShape">
              <a:avLst/>
            </a:prstTxWarp>
          </a:bodyPr>
          <a:lstStyle>
            <a:lvl1pPr algn="l" defTabSz="946307" eaLnBrk="0" hangingPunct="0">
              <a:defRPr sz="1200" dirty="0">
                <a:latin typeface="Times New Roman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4183" y="1"/>
            <a:ext cx="3036217" cy="465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668" tIns="47024" rIns="95668" bIns="47024" numCol="1" anchor="t" anchorCtr="0" compatLnSpc="1">
            <a:prstTxWarp prst="textNoShape">
              <a:avLst/>
            </a:prstTxWarp>
          </a:bodyPr>
          <a:lstStyle>
            <a:lvl1pPr algn="r" defTabSz="946307" eaLnBrk="0" hangingPunct="0">
              <a:defRPr sz="1200" dirty="0">
                <a:latin typeface="Times New Roman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0854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7450" y="696913"/>
            <a:ext cx="4643438" cy="3481387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205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856827" y="4389120"/>
            <a:ext cx="5140960" cy="41885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668" tIns="47024" rIns="95668" bIns="4702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31179"/>
            <a:ext cx="3036218" cy="465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668" tIns="47024" rIns="95668" bIns="47024" numCol="1" anchor="b" anchorCtr="0" compatLnSpc="1">
            <a:prstTxWarp prst="textNoShape">
              <a:avLst/>
            </a:prstTxWarp>
          </a:bodyPr>
          <a:lstStyle>
            <a:lvl1pPr algn="l" defTabSz="946307" eaLnBrk="0" hangingPunct="0">
              <a:defRPr sz="1200" dirty="0">
                <a:latin typeface="Times New Roman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4183" y="8831179"/>
            <a:ext cx="3036217" cy="465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668" tIns="47024" rIns="95668" bIns="47024" numCol="1" anchor="b" anchorCtr="0" compatLnSpc="1">
            <a:prstTxWarp prst="textNoShape">
              <a:avLst/>
            </a:prstTxWarp>
          </a:bodyPr>
          <a:lstStyle>
            <a:lvl1pPr algn="r" defTabSz="946307" eaLnBrk="0" hangingPunct="0">
              <a:defRPr sz="1200">
                <a:latin typeface="Times New Roman" charset="0"/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fld id="{CFDA224A-B032-46B7-AF77-8CF5D49F47F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24730757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400" kern="1200">
        <a:solidFill>
          <a:schemeClr val="tx1"/>
        </a:solidFill>
        <a:latin typeface="Arial" charset="0"/>
        <a:ea typeface="ＭＳ Ｐゴシック" charset="-128"/>
        <a:cs typeface="ＭＳ Ｐゴシック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400" kern="1200">
        <a:solidFill>
          <a:schemeClr val="tx1"/>
        </a:solidFill>
        <a:latin typeface="Arial" charset="0"/>
        <a:ea typeface="ＭＳ Ｐゴシック" charset="-128"/>
        <a:cs typeface="ＭＳ Ｐゴシック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400" kern="1200">
        <a:solidFill>
          <a:schemeClr val="tx1"/>
        </a:solidFill>
        <a:latin typeface="Arial" charset="0"/>
        <a:ea typeface="ＭＳ Ｐゴシック" charset="-128"/>
        <a:cs typeface="ＭＳ Ｐゴシック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400" kern="1200">
        <a:solidFill>
          <a:schemeClr val="tx1"/>
        </a:solidFill>
        <a:latin typeface="Arial" charset="0"/>
        <a:ea typeface="ＭＳ Ｐゴシック" charset="-128"/>
        <a:cs typeface="ＭＳ Ｐゴシック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400" kern="1200">
        <a:solidFill>
          <a:schemeClr val="tx1"/>
        </a:solidFill>
        <a:latin typeface="Arial" charset="0"/>
        <a:ea typeface="ＭＳ Ｐゴシック" charset="-128"/>
        <a:cs typeface="ＭＳ Ｐゴシック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46307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54466" indent="-290179" defTabSz="946307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60717" indent="-232143" defTabSz="946307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25003" indent="-232143" defTabSz="946307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89290" indent="-232143" defTabSz="946307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53576" indent="-232143" defTabSz="94630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3017863" indent="-232143" defTabSz="94630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82150" indent="-232143" defTabSz="94630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946436" indent="-232143" defTabSz="94630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fld id="{47F41D41-CE5D-4585-8CBB-080447F37B09}" type="slidenum">
              <a:rPr lang="en-US" altLang="en-US" sz="1200" smtClean="0">
                <a:latin typeface="Times New Roman" pitchFamily="18" charset="0"/>
              </a:rPr>
              <a:pPr/>
              <a:t>1</a:t>
            </a:fld>
            <a:endParaRPr lang="en-US" altLang="en-US" sz="1200" dirty="0" smtClean="0">
              <a:latin typeface="Times New Roman" pitchFamily="18" charset="0"/>
            </a:endParaRPr>
          </a:p>
        </p:txBody>
      </p:sp>
      <p:sp>
        <p:nvSpPr>
          <p:cNvPr id="1095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95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 smtClean="0">
              <a:latin typeface="Arial" pitchFamily="34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46307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54466" indent="-290179" defTabSz="946307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60717" indent="-232143" defTabSz="946307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25003" indent="-232143" defTabSz="946307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89290" indent="-232143" defTabSz="946307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53576" indent="-232143" defTabSz="94630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3017863" indent="-232143" defTabSz="94630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82150" indent="-232143" defTabSz="94630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946436" indent="-232143" defTabSz="94630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fld id="{07FDB02B-BB56-43A5-8A46-D565C6F9EE0B}" type="slidenum">
              <a:rPr lang="en-US" altLang="en-US" sz="1200" smtClean="0">
                <a:latin typeface="Times New Roman" pitchFamily="18" charset="0"/>
              </a:rPr>
              <a:pPr/>
              <a:t>18</a:t>
            </a:fld>
            <a:endParaRPr lang="en-US" altLang="en-US" sz="1200" dirty="0" smtClean="0">
              <a:latin typeface="Times New Roman" pitchFamily="18" charset="0"/>
            </a:endParaRPr>
          </a:p>
        </p:txBody>
      </p:sp>
      <p:sp>
        <p:nvSpPr>
          <p:cNvPr id="1290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90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 smtClean="0">
              <a:latin typeface="Arial" pitchFamily="34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46307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54466" indent="-290179" defTabSz="946307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60717" indent="-232143" defTabSz="946307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25003" indent="-232143" defTabSz="946307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89290" indent="-232143" defTabSz="946307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53576" indent="-232143" defTabSz="94630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3017863" indent="-232143" defTabSz="94630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82150" indent="-232143" defTabSz="94630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946436" indent="-232143" defTabSz="94630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fld id="{C63D85F8-0550-450A-BE57-418D99E77136}" type="slidenum">
              <a:rPr lang="en-US" altLang="en-US" sz="1200" smtClean="0">
                <a:latin typeface="Times New Roman" pitchFamily="18" charset="0"/>
              </a:rPr>
              <a:pPr/>
              <a:t>20</a:t>
            </a:fld>
            <a:endParaRPr lang="en-US" altLang="en-US" sz="1200" dirty="0" smtClean="0">
              <a:latin typeface="Times New Roman" pitchFamily="18" charset="0"/>
            </a:endParaRPr>
          </a:p>
        </p:txBody>
      </p:sp>
      <p:sp>
        <p:nvSpPr>
          <p:cNvPr id="1392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92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 smtClean="0">
              <a:latin typeface="Arial" pitchFamily="34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46307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54466" indent="-290179" defTabSz="946307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60717" indent="-232143" defTabSz="946307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25003" indent="-232143" defTabSz="946307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89290" indent="-232143" defTabSz="946307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53576" indent="-232143" defTabSz="94630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3017863" indent="-232143" defTabSz="94630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82150" indent="-232143" defTabSz="94630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946436" indent="-232143" defTabSz="94630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fld id="{DF71817A-4B1A-44F0-8F77-4220F2E7E3CF}" type="slidenum">
              <a:rPr lang="en-US" altLang="en-US" sz="1200" smtClean="0">
                <a:latin typeface="Times New Roman" pitchFamily="18" charset="0"/>
              </a:rPr>
              <a:pPr/>
              <a:t>21</a:t>
            </a:fld>
            <a:endParaRPr lang="en-US" altLang="en-US" sz="1200" dirty="0" smtClean="0">
              <a:latin typeface="Times New Roman" pitchFamily="18" charset="0"/>
            </a:endParaRPr>
          </a:p>
        </p:txBody>
      </p:sp>
      <p:sp>
        <p:nvSpPr>
          <p:cNvPr id="1402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02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 smtClean="0">
              <a:latin typeface="Arial" pitchFamily="34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4643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 smtClean="0"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14643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46307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54466" indent="-290179" defTabSz="946307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60717" indent="-232143" defTabSz="946307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25003" indent="-232143" defTabSz="946307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89290" indent="-232143" defTabSz="946307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53576" indent="-232143" defTabSz="94630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3017863" indent="-232143" defTabSz="94630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82150" indent="-232143" defTabSz="94630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946436" indent="-232143" defTabSz="94630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fld id="{A3485E80-332B-48E3-8A4F-C0CC1202FA0D}" type="slidenum">
              <a:rPr lang="en-US" altLang="en-US" sz="1200" smtClean="0">
                <a:latin typeface="Times New Roman" pitchFamily="18" charset="0"/>
              </a:rPr>
              <a:pPr/>
              <a:t>24</a:t>
            </a:fld>
            <a:endParaRPr lang="en-US" altLang="en-US" sz="1200" dirty="0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46307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54466" indent="-290179" defTabSz="946307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60717" indent="-232143" defTabSz="946307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25003" indent="-232143" defTabSz="946307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89290" indent="-232143" defTabSz="946307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53576" indent="-232143" defTabSz="94630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3017863" indent="-232143" defTabSz="94630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82150" indent="-232143" defTabSz="94630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946436" indent="-232143" defTabSz="94630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fld id="{4DADDD32-8989-4EC8-A1BE-1AD53912BC1E}" type="slidenum">
              <a:rPr lang="en-US" altLang="en-US" sz="1200" smtClean="0">
                <a:latin typeface="Times New Roman" pitchFamily="18" charset="0"/>
              </a:rPr>
              <a:pPr/>
              <a:t>26</a:t>
            </a:fld>
            <a:endParaRPr lang="en-US" altLang="en-US" sz="1200" dirty="0" smtClean="0">
              <a:latin typeface="Times New Roman" pitchFamily="18" charset="0"/>
            </a:endParaRPr>
          </a:p>
        </p:txBody>
      </p:sp>
      <p:sp>
        <p:nvSpPr>
          <p:cNvPr id="154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46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 smtClean="0">
              <a:latin typeface="Arial" pitchFamily="34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46307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54466" indent="-290179" defTabSz="946307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60717" indent="-232143" defTabSz="946307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25003" indent="-232143" defTabSz="946307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89290" indent="-232143" defTabSz="946307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53576" indent="-232143" defTabSz="94630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3017863" indent="-232143" defTabSz="94630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82150" indent="-232143" defTabSz="94630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946436" indent="-232143" defTabSz="94630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fld id="{C79BD189-F693-43B2-B2D6-E1619F78FAB5}" type="slidenum">
              <a:rPr lang="en-US" altLang="en-US" sz="1200" smtClean="0">
                <a:latin typeface="Times New Roman" pitchFamily="18" charset="0"/>
              </a:rPr>
              <a:pPr/>
              <a:t>27</a:t>
            </a:fld>
            <a:endParaRPr lang="en-US" altLang="en-US" sz="1200" dirty="0" smtClean="0">
              <a:latin typeface="Times New Roman" pitchFamily="18" charset="0"/>
            </a:endParaRPr>
          </a:p>
        </p:txBody>
      </p:sp>
      <p:sp>
        <p:nvSpPr>
          <p:cNvPr id="155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56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 smtClean="0">
              <a:latin typeface="Arial" pitchFamily="34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46307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54466" indent="-290179" defTabSz="946307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60717" indent="-232143" defTabSz="946307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25003" indent="-232143" defTabSz="946307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89290" indent="-232143" defTabSz="946307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53576" indent="-232143" defTabSz="94630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3017863" indent="-232143" defTabSz="94630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82150" indent="-232143" defTabSz="94630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946436" indent="-232143" defTabSz="94630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fld id="{82981A4D-3EFA-46EF-8113-AA994379F45F}" type="slidenum">
              <a:rPr lang="en-US" altLang="en-US" sz="1200" smtClean="0">
                <a:latin typeface="Times New Roman" pitchFamily="18" charset="0"/>
              </a:rPr>
              <a:pPr/>
              <a:t>28</a:t>
            </a:fld>
            <a:endParaRPr lang="en-US" altLang="en-US" sz="1200" dirty="0" smtClean="0">
              <a:latin typeface="Times New Roman" pitchFamily="18" charset="0"/>
            </a:endParaRPr>
          </a:p>
        </p:txBody>
      </p:sp>
      <p:sp>
        <p:nvSpPr>
          <p:cNvPr id="159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97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 smtClean="0">
              <a:latin typeface="Arial" pitchFamily="34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46307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54466" indent="-290179" defTabSz="946307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60717" indent="-232143" defTabSz="946307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25003" indent="-232143" defTabSz="946307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89290" indent="-232143" defTabSz="946307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53576" indent="-232143" defTabSz="94630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3017863" indent="-232143" defTabSz="94630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82150" indent="-232143" defTabSz="94630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946436" indent="-232143" defTabSz="94630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fld id="{3EC6FC7A-45B9-4528-9D47-FA1D2726E027}" type="slidenum">
              <a:rPr lang="en-US" altLang="en-US" sz="1200" smtClean="0">
                <a:latin typeface="Times New Roman" pitchFamily="18" charset="0"/>
              </a:rPr>
              <a:pPr/>
              <a:t>29</a:t>
            </a:fld>
            <a:endParaRPr lang="en-US" altLang="en-US" sz="1200" dirty="0" smtClean="0">
              <a:latin typeface="Times New Roman" pitchFamily="18" charset="0"/>
            </a:endParaRPr>
          </a:p>
        </p:txBody>
      </p:sp>
      <p:sp>
        <p:nvSpPr>
          <p:cNvPr id="160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07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 smtClean="0">
              <a:latin typeface="Arial" pitchFamily="34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46307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54466" indent="-290179" defTabSz="946307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60717" indent="-232143" defTabSz="946307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25003" indent="-232143" defTabSz="946307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89290" indent="-232143" defTabSz="946307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53576" indent="-232143" defTabSz="94630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3017863" indent="-232143" defTabSz="94630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82150" indent="-232143" defTabSz="94630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946436" indent="-232143" defTabSz="94630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fld id="{E0AE40C8-4206-4530-A6C9-B20B2B941BF6}" type="slidenum">
              <a:rPr lang="en-US" altLang="en-US" sz="1200" smtClean="0">
                <a:latin typeface="Times New Roman" pitchFamily="18" charset="0"/>
              </a:rPr>
              <a:pPr/>
              <a:t>30</a:t>
            </a:fld>
            <a:endParaRPr lang="en-US" altLang="en-US" sz="1200" dirty="0" smtClean="0">
              <a:latin typeface="Times New Roman" pitchFamily="18" charset="0"/>
            </a:endParaRPr>
          </a:p>
        </p:txBody>
      </p:sp>
      <p:sp>
        <p:nvSpPr>
          <p:cNvPr id="162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28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 smtClean="0">
              <a:latin typeface="Arial" pitchFamily="34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46307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54466" indent="-290179" defTabSz="946307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60717" indent="-232143" defTabSz="946307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25003" indent="-232143" defTabSz="946307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89290" indent="-232143" defTabSz="946307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53576" indent="-232143" defTabSz="94630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3017863" indent="-232143" defTabSz="94630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82150" indent="-232143" defTabSz="94630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946436" indent="-232143" defTabSz="94630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fld id="{7A279C53-8636-42D2-96EF-1F7120BD609E}" type="slidenum">
              <a:rPr lang="en-US" altLang="en-US" sz="1200" smtClean="0">
                <a:latin typeface="Times New Roman" pitchFamily="18" charset="0"/>
              </a:rPr>
              <a:pPr/>
              <a:t>31</a:t>
            </a:fld>
            <a:endParaRPr lang="en-US" altLang="en-US" sz="1200" dirty="0" smtClean="0">
              <a:latin typeface="Times New Roman" pitchFamily="18" charset="0"/>
            </a:endParaRPr>
          </a:p>
        </p:txBody>
      </p:sp>
      <p:sp>
        <p:nvSpPr>
          <p:cNvPr id="164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48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 smtClean="0">
              <a:latin typeface="Arial" pitchFamily="34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059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 smtClean="0"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11059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46307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54466" indent="-290179" defTabSz="946307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60717" indent="-232143" defTabSz="946307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25003" indent="-232143" defTabSz="946307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89290" indent="-232143" defTabSz="946307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53576" indent="-232143" defTabSz="94630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3017863" indent="-232143" defTabSz="94630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82150" indent="-232143" defTabSz="94630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946436" indent="-232143" defTabSz="94630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fld id="{5F325066-6D6B-493F-9CB3-4C57B4352509}" type="slidenum">
              <a:rPr lang="en-US" altLang="en-US" sz="1200" smtClean="0">
                <a:latin typeface="Times New Roman" pitchFamily="18" charset="0"/>
              </a:rPr>
              <a:pPr/>
              <a:t>4</a:t>
            </a:fld>
            <a:endParaRPr lang="en-US" altLang="en-US" sz="1200" dirty="0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2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7920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 smtClean="0"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17920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46307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54466" indent="-290179" defTabSz="946307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60717" indent="-232143" defTabSz="946307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25003" indent="-232143" defTabSz="946307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89290" indent="-232143" defTabSz="946307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53576" indent="-232143" defTabSz="94630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3017863" indent="-232143" defTabSz="94630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82150" indent="-232143" defTabSz="94630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946436" indent="-232143" defTabSz="94630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fld id="{531FD28C-33B2-4C96-BDB2-482507202DC3}" type="slidenum">
              <a:rPr lang="en-US" altLang="en-US" sz="1200" smtClean="0">
                <a:latin typeface="Times New Roman" pitchFamily="18" charset="0"/>
              </a:rPr>
              <a:pPr/>
              <a:t>34</a:t>
            </a:fld>
            <a:endParaRPr lang="en-US" altLang="en-US" sz="1200" dirty="0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22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8022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 smtClean="0"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18022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46307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54466" indent="-290179" defTabSz="946307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60717" indent="-232143" defTabSz="946307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25003" indent="-232143" defTabSz="946307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89290" indent="-232143" defTabSz="946307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53576" indent="-232143" defTabSz="94630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3017863" indent="-232143" defTabSz="94630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82150" indent="-232143" defTabSz="94630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946436" indent="-232143" defTabSz="94630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fld id="{C65BCED0-41D6-4BFA-908F-6D6CDC01AE38}" type="slidenum">
              <a:rPr lang="en-US" altLang="en-US" sz="1200" smtClean="0">
                <a:latin typeface="Times New Roman" pitchFamily="18" charset="0"/>
              </a:rPr>
              <a:pPr/>
              <a:t>35</a:t>
            </a:fld>
            <a:endParaRPr lang="en-US" altLang="en-US" sz="1200" dirty="0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161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 smtClean="0"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11162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46307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54466" indent="-290179" defTabSz="946307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60717" indent="-232143" defTabSz="946307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25003" indent="-232143" defTabSz="946307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89290" indent="-232143" defTabSz="946307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53576" indent="-232143" defTabSz="94630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3017863" indent="-232143" defTabSz="94630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82150" indent="-232143" defTabSz="94630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946436" indent="-232143" defTabSz="94630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fld id="{E1AC8326-C6C8-43FA-A32D-25995390EC3B}" type="slidenum">
              <a:rPr lang="en-US" altLang="en-US" sz="1200" smtClean="0">
                <a:latin typeface="Times New Roman" pitchFamily="18" charset="0"/>
              </a:rPr>
              <a:pPr/>
              <a:t>5</a:t>
            </a:fld>
            <a:endParaRPr lang="en-US" altLang="en-US" sz="1200" dirty="0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366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 smtClean="0"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11366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46307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54466" indent="-290179" defTabSz="946307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60717" indent="-232143" defTabSz="946307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25003" indent="-232143" defTabSz="946307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89290" indent="-232143" defTabSz="946307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53576" indent="-232143" defTabSz="94630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3017863" indent="-232143" defTabSz="94630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82150" indent="-232143" defTabSz="94630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946436" indent="-232143" defTabSz="94630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fld id="{209DC778-8B3F-4A09-9F6B-49D8E829A59C}" type="slidenum">
              <a:rPr lang="en-US" altLang="en-US" sz="1200" smtClean="0">
                <a:latin typeface="Times New Roman" pitchFamily="18" charset="0"/>
              </a:rPr>
              <a:pPr/>
              <a:t>6</a:t>
            </a:fld>
            <a:endParaRPr lang="en-US" altLang="en-US" sz="1200" dirty="0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46307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54466" indent="-290179" defTabSz="946307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60717" indent="-232143" defTabSz="946307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25003" indent="-232143" defTabSz="946307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89290" indent="-232143" defTabSz="946307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53576" indent="-232143" defTabSz="94630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3017863" indent="-232143" defTabSz="94630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82150" indent="-232143" defTabSz="94630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946436" indent="-232143" defTabSz="94630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fld id="{F87DF27E-A2C7-4385-B8F1-EA8AA9985FFF}" type="slidenum">
              <a:rPr lang="en-US" altLang="en-US" sz="1200" smtClean="0">
                <a:latin typeface="Times New Roman" pitchFamily="18" charset="0"/>
              </a:rPr>
              <a:pPr/>
              <a:t>8</a:t>
            </a:fld>
            <a:endParaRPr lang="en-US" altLang="en-US" sz="1200" dirty="0" smtClean="0">
              <a:latin typeface="Times New Roman" pitchFamily="18" charset="0"/>
            </a:endParaRPr>
          </a:p>
        </p:txBody>
      </p:sp>
      <p:sp>
        <p:nvSpPr>
          <p:cNvPr id="1146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46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 smtClean="0">
              <a:latin typeface="Arial" pitchFamily="34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46307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54466" indent="-290179" defTabSz="946307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60717" indent="-232143" defTabSz="946307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25003" indent="-232143" defTabSz="946307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89290" indent="-232143" defTabSz="946307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53576" indent="-232143" defTabSz="94630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3017863" indent="-232143" defTabSz="94630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82150" indent="-232143" defTabSz="94630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946436" indent="-232143" defTabSz="94630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fld id="{F7F2CF0B-37D4-43BE-9482-3E3E6D8D8802}" type="slidenum">
              <a:rPr lang="en-US" altLang="en-US" sz="1200" smtClean="0">
                <a:latin typeface="Times New Roman" pitchFamily="18" charset="0"/>
              </a:rPr>
              <a:pPr/>
              <a:t>9</a:t>
            </a:fld>
            <a:endParaRPr lang="en-US" altLang="en-US" sz="1200" dirty="0" smtClean="0">
              <a:latin typeface="Times New Roman" pitchFamily="18" charset="0"/>
            </a:endParaRPr>
          </a:p>
        </p:txBody>
      </p:sp>
      <p:sp>
        <p:nvSpPr>
          <p:cNvPr id="1167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67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 smtClean="0">
              <a:latin typeface="Arial" pitchFamily="34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776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 smtClean="0"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11776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46307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54466" indent="-290179" defTabSz="946307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60717" indent="-232143" defTabSz="946307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25003" indent="-232143" defTabSz="946307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89290" indent="-232143" defTabSz="946307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53576" indent="-232143" defTabSz="94630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3017863" indent="-232143" defTabSz="94630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82150" indent="-232143" defTabSz="94630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946436" indent="-232143" defTabSz="94630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fld id="{2D8516E7-3D36-4964-9073-D3B3F34913A5}" type="slidenum">
              <a:rPr lang="en-US" altLang="en-US" sz="1200" smtClean="0">
                <a:latin typeface="Times New Roman" pitchFamily="18" charset="0"/>
              </a:rPr>
              <a:pPr/>
              <a:t>10</a:t>
            </a:fld>
            <a:endParaRPr lang="en-US" altLang="en-US" sz="1200" dirty="0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46307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54466" indent="-290179" defTabSz="946307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60717" indent="-232143" defTabSz="946307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25003" indent="-232143" defTabSz="946307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89290" indent="-232143" defTabSz="946307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53576" indent="-232143" defTabSz="94630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3017863" indent="-232143" defTabSz="94630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82150" indent="-232143" defTabSz="94630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946436" indent="-232143" defTabSz="94630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fld id="{BE2E0CED-6AFD-43AB-B968-70D6333F9EFA}" type="slidenum">
              <a:rPr lang="en-US" altLang="en-US" sz="1200" smtClean="0">
                <a:latin typeface="Times New Roman" pitchFamily="18" charset="0"/>
              </a:rPr>
              <a:pPr/>
              <a:t>12</a:t>
            </a:fld>
            <a:endParaRPr lang="en-US" altLang="en-US" sz="1200" dirty="0" smtClean="0">
              <a:latin typeface="Times New Roman" pitchFamily="18" charset="0"/>
            </a:endParaRPr>
          </a:p>
        </p:txBody>
      </p:sp>
      <p:sp>
        <p:nvSpPr>
          <p:cNvPr id="1259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59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 smtClean="0">
              <a:latin typeface="Arial" pitchFamily="34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46307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54466" indent="-290179" defTabSz="946307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60717" indent="-232143" defTabSz="946307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25003" indent="-232143" defTabSz="946307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89290" indent="-232143" defTabSz="946307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53576" indent="-232143" defTabSz="94630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3017863" indent="-232143" defTabSz="94630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82150" indent="-232143" defTabSz="94630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946436" indent="-232143" defTabSz="94630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fld id="{B4E9F06A-4C39-4E6D-AB35-1AD16AFF14C2}" type="slidenum">
              <a:rPr lang="en-US" altLang="en-US" sz="1200" smtClean="0">
                <a:latin typeface="Times New Roman" pitchFamily="18" charset="0"/>
              </a:rPr>
              <a:pPr/>
              <a:t>13</a:t>
            </a:fld>
            <a:endParaRPr lang="en-US" altLang="en-US" sz="1200" dirty="0" smtClean="0">
              <a:latin typeface="Times New Roman" pitchFamily="18" charset="0"/>
            </a:endParaRPr>
          </a:p>
        </p:txBody>
      </p:sp>
      <p:sp>
        <p:nvSpPr>
          <p:cNvPr id="1269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69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 smtClean="0">
              <a:latin typeface="Arial" pitchFamily="34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23"/>
          <p:cNvSpPr txBox="1">
            <a:spLocks noChangeArrowheads="1"/>
          </p:cNvSpPr>
          <p:nvPr userDrawn="1"/>
        </p:nvSpPr>
        <p:spPr bwMode="auto">
          <a:xfrm>
            <a:off x="0" y="6588125"/>
            <a:ext cx="9144000" cy="269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>
            <a:lvl1pPr eaLnBrk="0" hangingPunct="0">
              <a:tabLst>
                <a:tab pos="7485063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tabLst>
                <a:tab pos="7485063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tabLst>
                <a:tab pos="7485063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tabLst>
                <a:tab pos="7485063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tabLst>
                <a:tab pos="7485063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en-US" altLang="en-US" sz="1000" dirty="0" smtClean="0"/>
              <a:t>Copyright © 2016 </a:t>
            </a:r>
            <a:r>
              <a:rPr lang="en-US" altLang="en-US" sz="1000" dirty="0" err="1" smtClean="0"/>
              <a:t>Wolters</a:t>
            </a:r>
            <a:r>
              <a:rPr lang="en-US" altLang="en-US" sz="1000" dirty="0" smtClean="0"/>
              <a:t> Kluwer • All Rights Reserved</a:t>
            </a:r>
          </a:p>
        </p:txBody>
      </p:sp>
      <p:sp>
        <p:nvSpPr>
          <p:cNvPr id="181265" name="Rectangle 17"/>
          <p:cNvSpPr>
            <a:spLocks noGrp="1" noChangeArrowheads="1"/>
          </p:cNvSpPr>
          <p:nvPr>
            <p:ph type="ctrTitle"/>
          </p:nvPr>
        </p:nvSpPr>
        <p:spPr>
          <a:xfrm>
            <a:off x="3964082" y="3724275"/>
            <a:ext cx="4057096" cy="775597"/>
          </a:xfrm>
          <a:effectLst/>
        </p:spPr>
        <p:txBody>
          <a:bodyPr anchorCtr="1"/>
          <a:lstStyle>
            <a:lvl1pPr algn="ctr">
              <a:defRPr>
                <a:latin typeface="+mj-lt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81266" name="Rectangle 18"/>
          <p:cNvSpPr>
            <a:spLocks noGrp="1" noChangeArrowheads="1"/>
          </p:cNvSpPr>
          <p:nvPr>
            <p:ph type="subTitle" idx="1"/>
          </p:nvPr>
        </p:nvSpPr>
        <p:spPr>
          <a:xfrm>
            <a:off x="3964081" y="5307013"/>
            <a:ext cx="4057095" cy="533400"/>
          </a:xfrm>
        </p:spPr>
        <p:txBody>
          <a:bodyPr lIns="91440" tIns="45720" rIns="91440" bIns="45720"/>
          <a:lstStyle>
            <a:lvl1pPr marL="0" indent="0" algn="ctr">
              <a:buFontTx/>
              <a:buNone/>
              <a:defRPr sz="1800">
                <a:latin typeface="+mj-lt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pic>
        <p:nvPicPr>
          <p:cNvPr id="6" name="Picture 6" descr="ppt_opener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395288"/>
            <a:ext cx="9144000" cy="647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5809542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276999"/>
          </a:xfrm>
        </p:spPr>
        <p:txBody>
          <a:bodyPr/>
          <a:lstStyle>
            <a:lvl1pPr algn="l">
              <a:defRPr sz="2000" b="1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12216818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86827651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99263" y="1611313"/>
            <a:ext cx="2155825" cy="442118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0200" y="1611313"/>
            <a:ext cx="6316663" cy="442118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4271525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3900" y="533121"/>
            <a:ext cx="8516202" cy="388937"/>
          </a:xfrm>
          <a:ln>
            <a:noFill/>
          </a:ln>
          <a:effectLst/>
        </p:spPr>
        <p:txBody>
          <a:bodyPr/>
          <a:lstStyle>
            <a:lvl1pPr>
              <a:defRPr>
                <a:ln>
                  <a:noFill/>
                </a:ln>
                <a:solidFill>
                  <a:srgbClr val="C00000"/>
                </a:solidFill>
                <a:latin typeface="+mj-lt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0200" y="1240837"/>
            <a:ext cx="8499901" cy="5050780"/>
          </a:xfrm>
        </p:spPr>
        <p:txBody>
          <a:bodyPr/>
          <a:lstStyle>
            <a:lvl1pPr marL="280988" indent="-280988">
              <a:defRPr>
                <a:latin typeface="+mn-lt"/>
                <a:cs typeface="Arial" pitchFamily="34" charset="0"/>
              </a:defRPr>
            </a:lvl1pPr>
            <a:lvl2pPr marL="862013" indent="-404813">
              <a:defRPr lang="en-US" sz="2200" dirty="0" smtClean="0">
                <a:solidFill>
                  <a:srgbClr val="002060"/>
                </a:solidFill>
                <a:latin typeface="+mn-lt"/>
                <a:ea typeface="ＭＳ Ｐゴシック" charset="-128"/>
                <a:cs typeface="Arial" pitchFamily="34" charset="0"/>
              </a:defRPr>
            </a:lvl2pPr>
            <a:lvl3pPr>
              <a:defRPr>
                <a:latin typeface="+mn-lt"/>
                <a:cs typeface="Arial" pitchFamily="34" charset="0"/>
              </a:defRPr>
            </a:lvl3pPr>
            <a:lvl4pPr>
              <a:buFontTx/>
              <a:buNone/>
              <a:defRPr>
                <a:latin typeface="+mn-lt"/>
                <a:cs typeface="Arial" pitchFamily="34" charset="0"/>
              </a:defRPr>
            </a:lvl4pPr>
            <a:lvl5pPr>
              <a:defRPr>
                <a:latin typeface="+mn-lt"/>
                <a:cs typeface="Arial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2706326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op Qui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8"/>
          <p:cNvSpPr txBox="1">
            <a:spLocks noChangeArrowheads="1"/>
          </p:cNvSpPr>
          <p:nvPr/>
        </p:nvSpPr>
        <p:spPr bwMode="auto">
          <a:xfrm>
            <a:off x="6003925" y="6089650"/>
            <a:ext cx="2820988" cy="457200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>
              <a:defRPr/>
            </a:pPr>
            <a:endParaRPr lang="en-US" altLang="en-US" dirty="0" smtClean="0"/>
          </a:p>
        </p:txBody>
      </p:sp>
      <p:sp>
        <p:nvSpPr>
          <p:cNvPr id="6" name="Text Box 11"/>
          <p:cNvSpPr txBox="1">
            <a:spLocks noChangeArrowheads="1"/>
          </p:cNvSpPr>
          <p:nvPr/>
        </p:nvSpPr>
        <p:spPr bwMode="auto">
          <a:xfrm>
            <a:off x="303213" y="6581775"/>
            <a:ext cx="8840787" cy="269875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>
            <a:lvl1pPr eaLnBrk="0" hangingPunct="0">
              <a:tabLst>
                <a:tab pos="74850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tabLst>
                <a:tab pos="74850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tabLst>
                <a:tab pos="74850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tabLst>
                <a:tab pos="74850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tabLst>
                <a:tab pos="74850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r" eaLnBrk="1" hangingPunct="1">
              <a:spcBef>
                <a:spcPct val="50000"/>
              </a:spcBef>
              <a:defRPr/>
            </a:pPr>
            <a:endParaRPr lang="en-US" altLang="en-US" sz="1000" dirty="0" smtClean="0"/>
          </a:p>
        </p:txBody>
      </p:sp>
      <p:sp>
        <p:nvSpPr>
          <p:cNvPr id="7" name="Text Box 13"/>
          <p:cNvSpPr txBox="1">
            <a:spLocks noChangeArrowheads="1"/>
          </p:cNvSpPr>
          <p:nvPr/>
        </p:nvSpPr>
        <p:spPr bwMode="auto">
          <a:xfrm>
            <a:off x="0" y="6588125"/>
            <a:ext cx="9144000" cy="269875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>
            <a:lvl1pPr eaLnBrk="0" hangingPunct="0">
              <a:tabLst>
                <a:tab pos="74850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tabLst>
                <a:tab pos="74850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tabLst>
                <a:tab pos="74850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tabLst>
                <a:tab pos="74850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tabLst>
                <a:tab pos="74850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en-US" altLang="en-US" sz="1000" dirty="0" smtClean="0"/>
              <a:t>Copyright © 2012 Wolters Kluwer Health | Lippincott Williams &amp; Wilkins </a:t>
            </a:r>
          </a:p>
        </p:txBody>
      </p:sp>
      <p:sp>
        <p:nvSpPr>
          <p:cNvPr id="8" name="Rectangle 11"/>
          <p:cNvSpPr>
            <a:spLocks noChangeArrowheads="1"/>
          </p:cNvSpPr>
          <p:nvPr/>
        </p:nvSpPr>
        <p:spPr bwMode="auto">
          <a:xfrm>
            <a:off x="0" y="0"/>
            <a:ext cx="9144000" cy="230188"/>
          </a:xfrm>
          <a:prstGeom prst="rect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>
              <a:defRPr/>
            </a:pPr>
            <a:r>
              <a:rPr lang="en-US" altLang="en-US" sz="1200" dirty="0" smtClean="0">
                <a:solidFill>
                  <a:schemeClr val="bg1"/>
                </a:solidFill>
              </a:rPr>
              <a:t>Cohen: Memmler’s The Human Body in Health and Disease </a:t>
            </a:r>
          </a:p>
        </p:txBody>
      </p:sp>
      <p:sp>
        <p:nvSpPr>
          <p:cNvPr id="9" name="TextBox 12"/>
          <p:cNvSpPr txBox="1">
            <a:spLocks noChangeArrowheads="1"/>
          </p:cNvSpPr>
          <p:nvPr userDrawn="1"/>
        </p:nvSpPr>
        <p:spPr bwMode="auto">
          <a:xfrm>
            <a:off x="4854575" y="-1250950"/>
            <a:ext cx="3749675" cy="7786688"/>
          </a:xfrm>
          <a:prstGeom prst="rect">
            <a:avLst/>
          </a:prstGeom>
          <a:noFill/>
          <a:ln>
            <a:noFill/>
          </a:ln>
          <a:extLst/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>
              <a:defRPr/>
            </a:pPr>
            <a:r>
              <a:rPr lang="en-US" altLang="en-US" sz="50000" dirty="0" smtClean="0">
                <a:solidFill>
                  <a:srgbClr val="DDE3F2"/>
                </a:solidFill>
              </a:rPr>
              <a:t>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0200" y="1240837"/>
            <a:ext cx="8499901" cy="5050780"/>
          </a:xfrm>
        </p:spPr>
        <p:txBody>
          <a:bodyPr/>
          <a:lstStyle>
            <a:lvl1pPr marL="280988" indent="-280988">
              <a:defRPr>
                <a:latin typeface="+mn-lt"/>
                <a:cs typeface="Arial" pitchFamily="34" charset="0"/>
              </a:defRPr>
            </a:lvl1pPr>
            <a:lvl2pPr marL="862013" indent="-404813">
              <a:defRPr lang="en-US" sz="2200" dirty="0" smtClean="0">
                <a:solidFill>
                  <a:srgbClr val="002060"/>
                </a:solidFill>
                <a:latin typeface="+mn-lt"/>
                <a:ea typeface="ＭＳ Ｐゴシック" charset="-128"/>
                <a:cs typeface="Arial" pitchFamily="34" charset="0"/>
              </a:defRPr>
            </a:lvl2pPr>
            <a:lvl3pPr>
              <a:defRPr>
                <a:latin typeface="+mn-lt"/>
                <a:cs typeface="Arial" pitchFamily="34" charset="0"/>
              </a:defRPr>
            </a:lvl3pPr>
            <a:lvl4pPr>
              <a:buFontTx/>
              <a:buNone/>
              <a:defRPr>
                <a:latin typeface="+mn-lt"/>
                <a:cs typeface="Arial" pitchFamily="34" charset="0"/>
              </a:defRPr>
            </a:lvl4pPr>
            <a:lvl5pPr>
              <a:defRPr>
                <a:latin typeface="+mn-lt"/>
                <a:cs typeface="Arial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9447417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107996"/>
          </a:xfrm>
          <a:solidFill>
            <a:schemeClr val="lt1"/>
          </a:solidFill>
          <a:effectLst/>
        </p:spPr>
        <p:txBody>
          <a:bodyPr anchor="t"/>
          <a:lstStyle>
            <a:lvl1pPr algn="l">
              <a:defRPr sz="4000" b="1" cap="all">
                <a:latin typeface="+mj-lt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latin typeface="+mn-lt"/>
                <a:cs typeface="Arial" pitchFamily="34" charset="0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36842319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effectLst/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30200" y="2346325"/>
            <a:ext cx="4230688" cy="3686175"/>
          </a:xfrm>
        </p:spPr>
        <p:txBody>
          <a:bodyPr/>
          <a:lstStyle>
            <a:lvl1pPr>
              <a:defRPr sz="2800">
                <a:latin typeface="Arial" pitchFamily="34" charset="0"/>
                <a:cs typeface="Arial" pitchFamily="34" charset="0"/>
              </a:defRPr>
            </a:lvl1pPr>
            <a:lvl2pPr>
              <a:defRPr sz="2400">
                <a:latin typeface="Arial" pitchFamily="34" charset="0"/>
                <a:cs typeface="Arial" pitchFamily="34" charset="0"/>
              </a:defRPr>
            </a:lvl2pPr>
            <a:lvl3pPr>
              <a:defRPr sz="2000">
                <a:latin typeface="Arial" pitchFamily="34" charset="0"/>
                <a:cs typeface="Arial" pitchFamily="34" charset="0"/>
              </a:defRPr>
            </a:lvl3pPr>
            <a:lvl4pPr>
              <a:defRPr sz="1800">
                <a:latin typeface="Arial" pitchFamily="34" charset="0"/>
                <a:cs typeface="Arial" pitchFamily="34" charset="0"/>
              </a:defRPr>
            </a:lvl4pPr>
            <a:lvl5pPr>
              <a:defRPr sz="1800">
                <a:latin typeface="Arial" pitchFamily="34" charset="0"/>
                <a:cs typeface="Arial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13288" y="2346325"/>
            <a:ext cx="4230687" cy="3686175"/>
          </a:xfrm>
        </p:spPr>
        <p:txBody>
          <a:bodyPr/>
          <a:lstStyle>
            <a:lvl1pPr>
              <a:defRPr sz="2800">
                <a:latin typeface="Arial" pitchFamily="34" charset="0"/>
                <a:cs typeface="Arial" pitchFamily="34" charset="0"/>
              </a:defRPr>
            </a:lvl1pPr>
            <a:lvl2pPr>
              <a:defRPr sz="2400">
                <a:latin typeface="Arial" pitchFamily="34" charset="0"/>
                <a:cs typeface="Arial" pitchFamily="34" charset="0"/>
              </a:defRPr>
            </a:lvl2pPr>
            <a:lvl3pPr>
              <a:defRPr sz="2000">
                <a:latin typeface="Arial" pitchFamily="34" charset="0"/>
                <a:cs typeface="Arial" pitchFamily="34" charset="0"/>
              </a:defRPr>
            </a:lvl3pPr>
            <a:lvl4pPr>
              <a:defRPr sz="1800">
                <a:latin typeface="Arial" pitchFamily="34" charset="0"/>
                <a:cs typeface="Arial" pitchFamily="34" charset="0"/>
              </a:defRPr>
            </a:lvl4pPr>
            <a:lvl5pPr>
              <a:defRPr sz="1800">
                <a:latin typeface="Arial" pitchFamily="34" charset="0"/>
                <a:cs typeface="Arial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1711786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87798"/>
          </a:xfrm>
          <a:effectLst/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>
                <a:latin typeface="Arial" pitchFamily="34" charset="0"/>
                <a:cs typeface="Arial" pitchFamily="34" charset="0"/>
              </a:defRPr>
            </a:lvl1pPr>
            <a:lvl2pPr>
              <a:defRPr sz="2000">
                <a:latin typeface="Arial" pitchFamily="34" charset="0"/>
                <a:cs typeface="Arial" pitchFamily="34" charset="0"/>
              </a:defRPr>
            </a:lvl2pPr>
            <a:lvl3pPr>
              <a:defRPr sz="1800">
                <a:latin typeface="Arial" pitchFamily="34" charset="0"/>
                <a:cs typeface="Arial" pitchFamily="34" charset="0"/>
              </a:defRPr>
            </a:lvl3pPr>
            <a:lvl4pPr>
              <a:defRPr sz="1600">
                <a:latin typeface="Arial" pitchFamily="34" charset="0"/>
                <a:cs typeface="Arial" pitchFamily="34" charset="0"/>
              </a:defRPr>
            </a:lvl4pPr>
            <a:lvl5pPr>
              <a:defRPr sz="1600">
                <a:latin typeface="Arial" pitchFamily="34" charset="0"/>
                <a:cs typeface="Arial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>
                <a:latin typeface="Arial" pitchFamily="34" charset="0"/>
                <a:cs typeface="Arial" pitchFamily="34" charset="0"/>
              </a:defRPr>
            </a:lvl1pPr>
            <a:lvl2pPr>
              <a:defRPr sz="2000">
                <a:latin typeface="Arial" pitchFamily="34" charset="0"/>
                <a:cs typeface="Arial" pitchFamily="34" charset="0"/>
              </a:defRPr>
            </a:lvl2pPr>
            <a:lvl3pPr>
              <a:defRPr sz="1800">
                <a:latin typeface="Arial" pitchFamily="34" charset="0"/>
                <a:cs typeface="Arial" pitchFamily="34" charset="0"/>
              </a:defRPr>
            </a:lvl3pPr>
            <a:lvl4pPr>
              <a:defRPr sz="1600">
                <a:latin typeface="Arial" pitchFamily="34" charset="0"/>
                <a:cs typeface="Arial" pitchFamily="34" charset="0"/>
              </a:defRPr>
            </a:lvl4pPr>
            <a:lvl5pPr>
              <a:defRPr sz="1600">
                <a:latin typeface="Arial" pitchFamily="34" charset="0"/>
                <a:cs typeface="Arial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218882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effectLst/>
        </p:spPr>
        <p:txBody>
          <a:bodyPr/>
          <a:lstStyle>
            <a:lvl1pPr>
              <a:defRPr>
                <a:latin typeface="+mj-lt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1478062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8914411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553998"/>
          </a:xfrm>
        </p:spPr>
        <p:txBody>
          <a:bodyPr/>
          <a:lstStyle>
            <a:lvl1pPr algn="l">
              <a:defRPr sz="2000" b="1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>
                <a:latin typeface="Arial" pitchFamily="34" charset="0"/>
                <a:cs typeface="Arial" pitchFamily="34" charset="0"/>
              </a:defRPr>
            </a:lvl1pPr>
            <a:lvl2pPr>
              <a:defRPr sz="2800">
                <a:latin typeface="Arial" pitchFamily="34" charset="0"/>
                <a:cs typeface="Arial" pitchFamily="34" charset="0"/>
              </a:defRPr>
            </a:lvl2pPr>
            <a:lvl3pPr>
              <a:defRPr sz="2400">
                <a:latin typeface="Arial" pitchFamily="34" charset="0"/>
                <a:cs typeface="Arial" pitchFamily="34" charset="0"/>
              </a:defRPr>
            </a:lvl3pPr>
            <a:lvl4pPr>
              <a:defRPr sz="2000">
                <a:latin typeface="Arial" pitchFamily="34" charset="0"/>
                <a:cs typeface="Arial" pitchFamily="34" charset="0"/>
              </a:defRPr>
            </a:lvl4pPr>
            <a:lvl5pPr>
              <a:defRPr sz="2000">
                <a:latin typeface="Arial" pitchFamily="34" charset="0"/>
                <a:cs typeface="Arial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1221198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22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300038" y="538163"/>
            <a:ext cx="8543925" cy="384175"/>
          </a:xfrm>
          <a:prstGeom prst="rect">
            <a:avLst/>
          </a:prstGeom>
          <a:ln w="9525">
            <a:noFill/>
            <a:miter lim="800000"/>
            <a:headEnd/>
            <a:tailEnd/>
          </a:ln>
          <a:effectLst/>
        </p:spPr>
        <p:style>
          <a:lnRef idx="0">
            <a:scrgbClr r="0" g="0" b="0"/>
          </a:lnRef>
          <a:fillRef idx="1001">
            <a:schemeClr val="lt1"/>
          </a:fillRef>
          <a:effectRef idx="0">
            <a:scrgbClr r="0" g="0" b="0"/>
          </a:effectRef>
          <a:fontRef idx="major"/>
        </p:style>
        <p:txBody>
          <a:bodyPr vert="horz" wrap="square" lIns="0" tIns="0" rIns="0" bIns="0" numCol="1" anchor="b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1027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300038" y="1241425"/>
            <a:ext cx="8516937" cy="5118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Text Box 8"/>
          <p:cNvSpPr txBox="1">
            <a:spLocks noChangeArrowheads="1"/>
          </p:cNvSpPr>
          <p:nvPr/>
        </p:nvSpPr>
        <p:spPr bwMode="auto">
          <a:xfrm>
            <a:off x="6003925" y="6089650"/>
            <a:ext cx="2820988" cy="457200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>
              <a:defRPr/>
            </a:pPr>
            <a:endParaRPr lang="en-US" altLang="en-US" dirty="0" smtClean="0"/>
          </a:p>
        </p:txBody>
      </p:sp>
      <p:sp>
        <p:nvSpPr>
          <p:cNvPr id="1029" name="Text Box 11"/>
          <p:cNvSpPr txBox="1">
            <a:spLocks noChangeArrowheads="1"/>
          </p:cNvSpPr>
          <p:nvPr/>
        </p:nvSpPr>
        <p:spPr bwMode="auto">
          <a:xfrm>
            <a:off x="303213" y="6581775"/>
            <a:ext cx="8840787" cy="269875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>
            <a:lvl1pPr eaLnBrk="0" hangingPunct="0">
              <a:tabLst>
                <a:tab pos="74850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tabLst>
                <a:tab pos="74850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tabLst>
                <a:tab pos="74850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tabLst>
                <a:tab pos="74850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tabLst>
                <a:tab pos="74850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r" eaLnBrk="1" hangingPunct="1">
              <a:spcBef>
                <a:spcPct val="50000"/>
              </a:spcBef>
              <a:defRPr/>
            </a:pPr>
            <a:endParaRPr lang="en-US" altLang="en-US" sz="1000" dirty="0" smtClean="0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0" y="1087438"/>
            <a:ext cx="9144000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032" name="Picture 7" descr="WK_CMYK.jpg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7200" y="6600825"/>
            <a:ext cx="1317625" cy="209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 Box 23"/>
          <p:cNvSpPr txBox="1">
            <a:spLocks noChangeArrowheads="1"/>
          </p:cNvSpPr>
          <p:nvPr userDrawn="1"/>
        </p:nvSpPr>
        <p:spPr bwMode="auto">
          <a:xfrm>
            <a:off x="17092" y="6536849"/>
            <a:ext cx="9144000" cy="269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>
            <a:lvl1pPr eaLnBrk="0" hangingPunct="0">
              <a:tabLst>
                <a:tab pos="7485063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tabLst>
                <a:tab pos="7485063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tabLst>
                <a:tab pos="7485063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tabLst>
                <a:tab pos="7485063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tabLst>
                <a:tab pos="7485063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en-US" altLang="en-US" sz="1000" dirty="0" smtClean="0"/>
              <a:t>Copyright © 2016 </a:t>
            </a:r>
            <a:r>
              <a:rPr lang="en-US" altLang="en-US" sz="1000" dirty="0" err="1" smtClean="0"/>
              <a:t>Wolters</a:t>
            </a:r>
            <a:r>
              <a:rPr lang="en-US" altLang="en-US" sz="1000" dirty="0" smtClean="0"/>
              <a:t> Kluwer • All Rights Reserved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88" r:id="rId1"/>
    <p:sldLayoutId id="2147484178" r:id="rId2"/>
    <p:sldLayoutId id="2147484189" r:id="rId3"/>
    <p:sldLayoutId id="2147484179" r:id="rId4"/>
    <p:sldLayoutId id="2147484180" r:id="rId5"/>
    <p:sldLayoutId id="2147484181" r:id="rId6"/>
    <p:sldLayoutId id="2147484182" r:id="rId7"/>
    <p:sldLayoutId id="2147484183" r:id="rId8"/>
    <p:sldLayoutId id="2147484184" r:id="rId9"/>
    <p:sldLayoutId id="2147484185" r:id="rId10"/>
    <p:sldLayoutId id="2147484186" r:id="rId11"/>
    <p:sldLayoutId id="2147484187" r:id="rId12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C00000"/>
          </a:solidFill>
          <a:latin typeface="Arial" pitchFamily="34" charset="0"/>
          <a:ea typeface="ＭＳ Ｐゴシック" charset="-128"/>
          <a:cs typeface="Arial" pitchFamily="34" charset="0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C00000"/>
          </a:solidFill>
          <a:latin typeface="Arial" pitchFamily="34" charset="0"/>
          <a:ea typeface="ＭＳ Ｐゴシック" charset="-128"/>
          <a:cs typeface="Arial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C00000"/>
          </a:solidFill>
          <a:latin typeface="Arial" pitchFamily="34" charset="0"/>
          <a:ea typeface="ＭＳ Ｐゴシック" charset="-128"/>
          <a:cs typeface="Arial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C00000"/>
          </a:solidFill>
          <a:latin typeface="Arial" pitchFamily="34" charset="0"/>
          <a:ea typeface="ＭＳ Ｐゴシック" charset="-128"/>
          <a:cs typeface="Arial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C00000"/>
          </a:solidFill>
          <a:latin typeface="Arial" pitchFamily="34" charset="0"/>
          <a:ea typeface="ＭＳ Ｐゴシック" charset="-128"/>
          <a:cs typeface="Arial" pitchFamily="34" charset="0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186EC4"/>
          </a:solidFill>
          <a:latin typeface="Verdana" pitchFamily="34" charset="0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186EC4"/>
          </a:solidFill>
          <a:latin typeface="Verdana" pitchFamily="34" charset="0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186EC4"/>
          </a:solidFill>
          <a:latin typeface="Verdana" pitchFamily="34" charset="0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186EC4"/>
          </a:solidFill>
          <a:latin typeface="Verdana" pitchFamily="34" charset="0"/>
        </a:defRPr>
      </a:lvl9pPr>
    </p:titleStyle>
    <p:bodyStyle>
      <a:lvl1pPr marL="280988" indent="-280988" algn="l" rtl="0" eaLnBrk="0" fontAlgn="base" hangingPunct="0">
        <a:lnSpc>
          <a:spcPct val="90000"/>
        </a:lnSpc>
        <a:spcBef>
          <a:spcPct val="60000"/>
        </a:spcBef>
        <a:spcAft>
          <a:spcPct val="0"/>
        </a:spcAft>
        <a:buClr>
          <a:srgbClr val="CC9900"/>
        </a:buClr>
        <a:buChar char="•"/>
        <a:defRPr sz="2200">
          <a:solidFill>
            <a:srgbClr val="002060"/>
          </a:solidFill>
          <a:latin typeface="+mn-lt"/>
          <a:ea typeface="ＭＳ Ｐゴシック" charset="-128"/>
          <a:cs typeface="Arial" pitchFamily="34" charset="0"/>
        </a:defRPr>
      </a:lvl1pPr>
      <a:lvl2pPr marL="862013" indent="-404813" algn="l" rtl="0" eaLnBrk="0" fontAlgn="base" hangingPunct="0">
        <a:lnSpc>
          <a:spcPct val="90000"/>
        </a:lnSpc>
        <a:spcBef>
          <a:spcPct val="60000"/>
        </a:spcBef>
        <a:spcAft>
          <a:spcPct val="0"/>
        </a:spcAft>
        <a:buClr>
          <a:srgbClr val="CC9900"/>
        </a:buClr>
        <a:buChar char="–"/>
        <a:defRPr sz="2200">
          <a:solidFill>
            <a:srgbClr val="002060"/>
          </a:solidFill>
          <a:latin typeface="+mn-lt"/>
          <a:ea typeface="ＭＳ Ｐゴシック" charset="-128"/>
          <a:cs typeface="Arial" pitchFamily="34" charset="0"/>
        </a:defRPr>
      </a:lvl2pPr>
      <a:lvl3pPr marL="1204913" indent="-228600" algn="l" rtl="0" eaLnBrk="0" fontAlgn="base" hangingPunct="0">
        <a:lnSpc>
          <a:spcPct val="90000"/>
        </a:lnSpc>
        <a:spcBef>
          <a:spcPct val="60000"/>
        </a:spcBef>
        <a:spcAft>
          <a:spcPct val="0"/>
        </a:spcAft>
        <a:buClr>
          <a:srgbClr val="CC9900"/>
        </a:buClr>
        <a:buChar char="•"/>
        <a:defRPr sz="2200">
          <a:solidFill>
            <a:srgbClr val="002060"/>
          </a:solidFill>
          <a:latin typeface="+mn-lt"/>
          <a:ea typeface="ＭＳ Ｐゴシック" charset="-128"/>
          <a:cs typeface="Arial" pitchFamily="34" charset="0"/>
        </a:defRPr>
      </a:lvl3pPr>
      <a:lvl4pPr marL="1600200" indent="-228600" algn="l" rtl="0" eaLnBrk="0" fontAlgn="base" hangingPunct="0">
        <a:lnSpc>
          <a:spcPct val="90000"/>
        </a:lnSpc>
        <a:spcBef>
          <a:spcPct val="60000"/>
        </a:spcBef>
        <a:spcAft>
          <a:spcPct val="0"/>
        </a:spcAft>
        <a:buClr>
          <a:srgbClr val="CC9900"/>
        </a:buClr>
        <a:buChar char="•"/>
        <a:defRPr sz="2200">
          <a:solidFill>
            <a:srgbClr val="002060"/>
          </a:solidFill>
          <a:latin typeface="+mn-lt"/>
          <a:ea typeface="ＭＳ Ｐゴシック" charset="-128"/>
          <a:cs typeface="Arial" pitchFamily="34" charset="0"/>
        </a:defRPr>
      </a:lvl4pPr>
      <a:lvl5pPr marL="2057400" indent="-228600" algn="l" rtl="0" eaLnBrk="0" fontAlgn="base" hangingPunct="0">
        <a:lnSpc>
          <a:spcPct val="90000"/>
        </a:lnSpc>
        <a:spcBef>
          <a:spcPct val="60000"/>
        </a:spcBef>
        <a:spcAft>
          <a:spcPct val="0"/>
        </a:spcAft>
        <a:buClr>
          <a:srgbClr val="CC9900"/>
        </a:buClr>
        <a:buChar char="•"/>
        <a:defRPr sz="2200">
          <a:solidFill>
            <a:srgbClr val="002060"/>
          </a:solidFill>
          <a:latin typeface="+mn-lt"/>
          <a:ea typeface="ＭＳ Ｐゴシック" charset="-128"/>
          <a:cs typeface="Arial" pitchFamily="34" charset="0"/>
        </a:defRPr>
      </a:lvl5pPr>
      <a:lvl6pPr marL="2514600" indent="-228600" algn="l" rtl="0" eaLnBrk="1" fontAlgn="base" hangingPunct="1">
        <a:lnSpc>
          <a:spcPct val="90000"/>
        </a:lnSpc>
        <a:spcBef>
          <a:spcPct val="60000"/>
        </a:spcBef>
        <a:spcAft>
          <a:spcPct val="0"/>
        </a:spcAft>
        <a:buClr>
          <a:srgbClr val="CC9900"/>
        </a:buClr>
        <a:buChar char="•"/>
        <a:defRPr sz="22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lnSpc>
          <a:spcPct val="90000"/>
        </a:lnSpc>
        <a:spcBef>
          <a:spcPct val="60000"/>
        </a:spcBef>
        <a:spcAft>
          <a:spcPct val="0"/>
        </a:spcAft>
        <a:buClr>
          <a:srgbClr val="CC9900"/>
        </a:buClr>
        <a:buChar char="•"/>
        <a:defRPr sz="22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lnSpc>
          <a:spcPct val="90000"/>
        </a:lnSpc>
        <a:spcBef>
          <a:spcPct val="60000"/>
        </a:spcBef>
        <a:spcAft>
          <a:spcPct val="0"/>
        </a:spcAft>
        <a:buClr>
          <a:srgbClr val="CC9900"/>
        </a:buClr>
        <a:buChar char="•"/>
        <a:defRPr sz="22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lnSpc>
          <a:spcPct val="90000"/>
        </a:lnSpc>
        <a:spcBef>
          <a:spcPct val="60000"/>
        </a:spcBef>
        <a:spcAft>
          <a:spcPct val="0"/>
        </a:spcAft>
        <a:buClr>
          <a:srgbClr val="CC9900"/>
        </a:buClr>
        <a:buChar char="•"/>
        <a:defRPr sz="22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4"/>
          <p:cNvSpPr>
            <a:spLocks noGrp="1" noChangeArrowheads="1"/>
          </p:cNvSpPr>
          <p:nvPr>
            <p:ph type="ctrTitle"/>
          </p:nvPr>
        </p:nvSpPr>
        <p:spPr>
          <a:xfrm>
            <a:off x="4908403" y="3189785"/>
            <a:ext cx="4122965" cy="1840847"/>
          </a:xfrm>
        </p:spPr>
        <p:txBody>
          <a:bodyPr/>
          <a:lstStyle/>
          <a:p>
            <a:r>
              <a:rPr lang="en-US" altLang="en-US" sz="3200" dirty="0" smtClean="0">
                <a:solidFill>
                  <a:srgbClr val="0C66C0"/>
                </a:solidFill>
                <a:ea typeface="ＭＳ Ｐゴシック" pitchFamily="34" charset="-128"/>
              </a:rPr>
              <a:t>Chapter 2</a:t>
            </a:r>
            <a:br>
              <a:rPr lang="en-US" altLang="en-US" sz="3200" dirty="0" smtClean="0">
                <a:solidFill>
                  <a:srgbClr val="0C66C0"/>
                </a:solidFill>
                <a:ea typeface="ＭＳ Ｐゴシック" pitchFamily="34" charset="-128"/>
              </a:rPr>
            </a:br>
            <a:r>
              <a:rPr lang="en-US" altLang="en-US" sz="3200" dirty="0" smtClean="0">
                <a:solidFill>
                  <a:srgbClr val="0C66C0"/>
                </a:solidFill>
                <a:ea typeface="ＭＳ Ｐゴシック" pitchFamily="34" charset="-128"/>
              </a:rPr>
              <a:t/>
            </a:r>
            <a:br>
              <a:rPr lang="en-US" altLang="en-US" sz="3200" dirty="0" smtClean="0">
                <a:solidFill>
                  <a:srgbClr val="0C66C0"/>
                </a:solidFill>
                <a:ea typeface="ＭＳ Ｐゴシック" pitchFamily="34" charset="-128"/>
              </a:rPr>
            </a:br>
            <a:r>
              <a:rPr lang="en-US" altLang="en-US" sz="3200" dirty="0" smtClean="0">
                <a:solidFill>
                  <a:srgbClr val="0C66C0"/>
                </a:solidFill>
                <a:ea typeface="ＭＳ Ｐゴシック" pitchFamily="34" charset="-128"/>
              </a:rPr>
              <a:t>Chemistry, Matter, and Life</a:t>
            </a:r>
          </a:p>
        </p:txBody>
      </p:sp>
      <p:pic>
        <p:nvPicPr>
          <p:cNvPr id="1026" name="Picture 2" descr="\\172.24.161.56\lww\01_Logistics\Cohen-SFHB-11e_9781496317728\13_Ancillaries\1_Input\Power points\JPEG images\ChapterOpener\CohenSFHB11-CO-0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2986" y="1570007"/>
            <a:ext cx="4559180" cy="474452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/>
          <p:cNvSpPr>
            <a:spLocks noGrp="1"/>
          </p:cNvSpPr>
          <p:nvPr>
            <p:ph type="title"/>
          </p:nvPr>
        </p:nvSpPr>
        <p:spPr>
          <a:xfrm>
            <a:off x="314325" y="527358"/>
            <a:ext cx="8515350" cy="394980"/>
          </a:xfrm>
        </p:spPr>
        <p:txBody>
          <a:bodyPr/>
          <a:lstStyle/>
          <a:p>
            <a:r>
              <a:rPr lang="en-US" altLang="en-US" dirty="0" smtClean="0">
                <a:ea typeface="ＭＳ Ｐゴシック" pitchFamily="34" charset="-128"/>
              </a:rPr>
              <a:t>Energy Levels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0200" y="1241425"/>
            <a:ext cx="8499475" cy="51308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Regions around an atom’s nucleus where electrons orbit.</a:t>
            </a:r>
          </a:p>
          <a:p>
            <a:pPr>
              <a:defRPr/>
            </a:pPr>
            <a:endParaRPr lang="en-US" dirty="0" smtClean="0"/>
          </a:p>
          <a:p>
            <a:pPr marL="280988" lvl="1" indent="-280988">
              <a:buFontTx/>
              <a:buChar char="•"/>
              <a:defRPr/>
            </a:pPr>
            <a:r>
              <a:rPr dirty="0"/>
              <a:t>Each region has space for a specific number of electrons.</a:t>
            </a:r>
          </a:p>
          <a:p>
            <a:pPr lvl="1" indent="-520700">
              <a:defRPr/>
            </a:pPr>
            <a:r>
              <a:rPr dirty="0"/>
              <a:t>The first energy level has room for two electrons.</a:t>
            </a:r>
          </a:p>
          <a:p>
            <a:pPr lvl="1" indent="-520700">
              <a:defRPr/>
            </a:pPr>
            <a:r>
              <a:rPr dirty="0"/>
              <a:t>The second energy level has room for eight electrons.</a:t>
            </a:r>
          </a:p>
          <a:p>
            <a:pPr lvl="2" indent="-520700">
              <a:defRPr/>
            </a:pPr>
            <a:r>
              <a:rPr dirty="0" smtClean="0"/>
              <a:t>An </a:t>
            </a:r>
            <a:r>
              <a:rPr dirty="0"/>
              <a:t>atom is most stable when its energy levels are filled with electrons.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/>
          <p:cNvSpPr>
            <a:spLocks noGrp="1"/>
          </p:cNvSpPr>
          <p:nvPr>
            <p:ph type="title"/>
          </p:nvPr>
        </p:nvSpPr>
        <p:spPr>
          <a:xfrm>
            <a:off x="314325" y="527358"/>
            <a:ext cx="8515350" cy="394980"/>
          </a:xfrm>
        </p:spPr>
        <p:txBody>
          <a:bodyPr/>
          <a:lstStyle/>
          <a:p>
            <a:r>
              <a:rPr lang="en-US" altLang="en-US" dirty="0" smtClean="0">
                <a:ea typeface="ＭＳ Ｐゴシック" pitchFamily="34" charset="-128"/>
              </a:rPr>
              <a:t>Energy Levels of Common Atoms</a:t>
            </a:r>
          </a:p>
        </p:txBody>
      </p:sp>
      <p:sp>
        <p:nvSpPr>
          <p:cNvPr id="27651" name="Content Placeholder 2"/>
          <p:cNvSpPr>
            <a:spLocks noGrp="1"/>
          </p:cNvSpPr>
          <p:nvPr>
            <p:ph idx="1"/>
          </p:nvPr>
        </p:nvSpPr>
        <p:spPr>
          <a:xfrm>
            <a:off x="330200" y="1241425"/>
            <a:ext cx="8499475" cy="1076325"/>
          </a:xfrm>
        </p:spPr>
        <p:txBody>
          <a:bodyPr/>
          <a:lstStyle/>
          <a:p>
            <a:endParaRPr lang="en-US" altLang="en-US" dirty="0" smtClean="0">
              <a:ea typeface="ＭＳ Ｐゴシック" pitchFamily="34" charset="-128"/>
            </a:endParaRPr>
          </a:p>
          <a:p>
            <a:r>
              <a:rPr lang="en-US" altLang="en-US" dirty="0" smtClean="0">
                <a:ea typeface="ＭＳ Ｐゴシック" pitchFamily="34" charset="-128"/>
              </a:rPr>
              <a:t>An atom will form chemical bonds with other atoms to fill its outermost energy level.</a:t>
            </a:r>
          </a:p>
          <a:p>
            <a:endParaRPr lang="en-US" altLang="en-US" dirty="0" smtClean="0">
              <a:ea typeface="ＭＳ Ｐゴシック" pitchFamily="34" charset="-128"/>
            </a:endParaRPr>
          </a:p>
          <a:p>
            <a:endParaRPr lang="en-US" altLang="en-US" dirty="0" smtClean="0">
              <a:ea typeface="ＭＳ Ｐゴシック" pitchFamily="34" charset="-128"/>
            </a:endParaRPr>
          </a:p>
          <a:p>
            <a:endParaRPr lang="en-US" altLang="en-US" dirty="0" smtClean="0">
              <a:ea typeface="ＭＳ Ｐゴシック" pitchFamily="34" charset="-128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732665278"/>
              </p:ext>
            </p:extLst>
          </p:nvPr>
        </p:nvGraphicFramePr>
        <p:xfrm>
          <a:off x="-1565564" y="1302327"/>
          <a:ext cx="416608" cy="137148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08304"/>
                <a:gridCol w="208304"/>
              </a:tblGrid>
              <a:tr h="339041">
                <a:tc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 marL="91452" marR="91452" marT="45700" marB="45700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/>
                        <a:t>6</a:t>
                      </a:r>
                    </a:p>
                    <a:p>
                      <a:pPr algn="ctr"/>
                      <a:endParaRPr lang="en-US" sz="1800" dirty="0"/>
                    </a:p>
                  </a:txBody>
                  <a:tcPr marL="91452" marR="91452" marT="45700" marB="45700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3729">
                <a:tc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 marL="91452" marR="91452" marT="45700" marB="45700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2</a:t>
                      </a:r>
                      <a:endParaRPr lang="en-US" sz="1800" dirty="0"/>
                    </a:p>
                  </a:txBody>
                  <a:tcPr marL="91452" marR="91452" marT="45700" marB="45700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3729">
                <a:tc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 marL="91452" marR="91452" marT="45700" marB="45700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4</a:t>
                      </a:r>
                      <a:endParaRPr lang="en-US" sz="1800" dirty="0"/>
                    </a:p>
                  </a:txBody>
                  <a:tcPr marL="91452" marR="91452" marT="45700" marB="45700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485775" y="3758408"/>
            <a:ext cx="8197850" cy="79692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en-US" sz="2200" dirty="0">
                <a:solidFill>
                  <a:srgbClr val="002060"/>
                </a:solidFill>
              </a:rPr>
              <a:t>An atom will donate, accept, or share electrons to fill its outermost energy level.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314325" y="527358"/>
            <a:ext cx="8515350" cy="394980"/>
          </a:xfrm>
        </p:spPr>
        <p:txBody>
          <a:bodyPr/>
          <a:lstStyle/>
          <a:p>
            <a:r>
              <a:rPr lang="en-US" altLang="en-US" dirty="0" smtClean="0">
                <a:ea typeface="ＭＳ Ｐゴシック" pitchFamily="34" charset="-128"/>
              </a:rPr>
              <a:t>Chemical Bonds (cont.)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39725" y="1212850"/>
            <a:ext cx="8499475" cy="5049838"/>
          </a:xfrm>
        </p:spPr>
        <p:txBody>
          <a:bodyPr/>
          <a:lstStyle/>
          <a:p>
            <a:r>
              <a:rPr lang="en-US" altLang="en-US" dirty="0" smtClean="0">
                <a:ea typeface="ＭＳ Ｐゴシック" pitchFamily="34" charset="-128"/>
              </a:rPr>
              <a:t>An atom forms chemical bonds with other atoms to fill its outermost energy level with electrons.</a:t>
            </a:r>
          </a:p>
          <a:p>
            <a:endParaRPr lang="en-US" altLang="en-US" dirty="0" smtClean="0">
              <a:ea typeface="ＭＳ Ｐゴシック" pitchFamily="34" charset="-128"/>
            </a:endParaRPr>
          </a:p>
          <a:p>
            <a:pPr lvl="1"/>
            <a:r>
              <a:rPr altLang="en-US" dirty="0">
                <a:ea typeface="ＭＳ Ｐゴシック" pitchFamily="34" charset="-128"/>
              </a:rPr>
              <a:t>Electrons may be transferred between atoms.</a:t>
            </a:r>
          </a:p>
          <a:p>
            <a:pPr lvl="1"/>
            <a:endParaRPr altLang="en-US" dirty="0">
              <a:ea typeface="ＭＳ Ｐゴシック" pitchFamily="34" charset="-128"/>
            </a:endParaRPr>
          </a:p>
          <a:p>
            <a:pPr lvl="1"/>
            <a:r>
              <a:rPr altLang="en-US" dirty="0">
                <a:ea typeface="ＭＳ Ｐゴシック" pitchFamily="34" charset="-128"/>
              </a:rPr>
              <a:t>Electrons may be shared between atoms.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>
          <a:xfrm>
            <a:off x="314325" y="527358"/>
            <a:ext cx="8515350" cy="394980"/>
          </a:xfrm>
        </p:spPr>
        <p:txBody>
          <a:bodyPr/>
          <a:lstStyle/>
          <a:p>
            <a:r>
              <a:rPr lang="en-US" altLang="en-US" dirty="0" smtClean="0">
                <a:ea typeface="ＭＳ Ｐゴシック" pitchFamily="34" charset="-128"/>
              </a:rPr>
              <a:t>Valence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30200" y="1241425"/>
            <a:ext cx="8499475" cy="1577975"/>
          </a:xfrm>
        </p:spPr>
        <p:txBody>
          <a:bodyPr/>
          <a:lstStyle/>
          <a:p>
            <a:pPr marL="0" indent="0">
              <a:buFontTx/>
              <a:buNone/>
              <a:defRPr/>
            </a:pPr>
            <a:r>
              <a:rPr lang="en-US" altLang="en-US" dirty="0" smtClean="0">
                <a:ea typeface="ＭＳ Ｐゴシック" pitchFamily="34" charset="-128"/>
                <a:cs typeface="Arial" charset="0"/>
              </a:rPr>
              <a:t>The number of bonds an atom needs to fill its outermost energy level.</a:t>
            </a:r>
          </a:p>
          <a:p>
            <a:pPr>
              <a:defRPr/>
            </a:pPr>
            <a:endParaRPr lang="en-US" altLang="en-US" dirty="0" smtClean="0">
              <a:ea typeface="ＭＳ Ｐゴシック" pitchFamily="34" charset="-128"/>
              <a:cs typeface="Arial" charset="0"/>
            </a:endParaRPr>
          </a:p>
          <a:p>
            <a:pPr>
              <a:defRPr/>
            </a:pPr>
            <a:endParaRPr lang="en-US" altLang="en-US" dirty="0" smtClean="0">
              <a:ea typeface="ＭＳ Ｐゴシック" pitchFamily="34" charset="-128"/>
              <a:cs typeface="Arial" charset="0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425450" y="3000375"/>
          <a:ext cx="5959475" cy="2956184"/>
        </p:xfrm>
        <a:graphic>
          <a:graphicData uri="http://schemas.openxmlformats.org/drawingml/2006/table">
            <a:tbl>
              <a:tblPr/>
              <a:tblGrid>
                <a:gridCol w="5959475"/>
              </a:tblGrid>
              <a:tr h="396023">
                <a:tc>
                  <a:txBody>
                    <a:bodyPr/>
                    <a:lstStyle>
                      <a:lvl1pPr eaLnBrk="0" hangingPunct="0">
                        <a:lnSpc>
                          <a:spcPct val="90000"/>
                        </a:lnSpc>
                        <a:spcBef>
                          <a:spcPct val="60000"/>
                        </a:spcBef>
                        <a:buClr>
                          <a:srgbClr val="CC9900"/>
                        </a:buClr>
                        <a:defRPr sz="2000">
                          <a:solidFill>
                            <a:srgbClr val="002060"/>
                          </a:solidFill>
                          <a:latin typeface="Verdana" pitchFamily="34" charset="0"/>
                          <a:ea typeface="ＭＳ Ｐゴシック" pitchFamily="34" charset="-128"/>
                          <a:cs typeface="Arial" pitchFamily="34" charset="0"/>
                        </a:defRPr>
                      </a:lvl1pPr>
                      <a:lvl2pPr marL="742950" indent="-285750" eaLnBrk="0" hangingPunct="0">
                        <a:lnSpc>
                          <a:spcPct val="90000"/>
                        </a:lnSpc>
                        <a:spcBef>
                          <a:spcPct val="60000"/>
                        </a:spcBef>
                        <a:buClr>
                          <a:srgbClr val="CC9900"/>
                        </a:buClr>
                        <a:defRPr sz="2000">
                          <a:solidFill>
                            <a:srgbClr val="002060"/>
                          </a:solidFill>
                          <a:latin typeface="Verdana" pitchFamily="34" charset="0"/>
                          <a:ea typeface="ＭＳ Ｐゴシック" pitchFamily="34" charset="-128"/>
                          <a:cs typeface="Arial" pitchFamily="34" charset="0"/>
                        </a:defRPr>
                      </a:lvl2pPr>
                      <a:lvl3pPr marL="1143000" indent="-228600" eaLnBrk="0" hangingPunct="0">
                        <a:lnSpc>
                          <a:spcPct val="90000"/>
                        </a:lnSpc>
                        <a:spcBef>
                          <a:spcPct val="60000"/>
                        </a:spcBef>
                        <a:buClr>
                          <a:srgbClr val="CC9900"/>
                        </a:buClr>
                        <a:defRPr sz="2000">
                          <a:solidFill>
                            <a:srgbClr val="002060"/>
                          </a:solidFill>
                          <a:latin typeface="Verdana" pitchFamily="34" charset="0"/>
                          <a:ea typeface="ＭＳ Ｐゴシック" pitchFamily="34" charset="-128"/>
                          <a:cs typeface="Arial" pitchFamily="34" charset="0"/>
                        </a:defRPr>
                      </a:lvl3pPr>
                      <a:lvl4pPr marL="1600200" indent="-228600" eaLnBrk="0" hangingPunct="0">
                        <a:lnSpc>
                          <a:spcPct val="90000"/>
                        </a:lnSpc>
                        <a:spcBef>
                          <a:spcPct val="60000"/>
                        </a:spcBef>
                        <a:buClr>
                          <a:srgbClr val="CC9900"/>
                        </a:buClr>
                        <a:defRPr sz="2000">
                          <a:solidFill>
                            <a:srgbClr val="002060"/>
                          </a:solidFill>
                          <a:latin typeface="Verdana" pitchFamily="34" charset="0"/>
                          <a:ea typeface="ＭＳ Ｐゴシック" pitchFamily="34" charset="-128"/>
                          <a:cs typeface="Arial" pitchFamily="34" charset="0"/>
                        </a:defRPr>
                      </a:lvl4pPr>
                      <a:lvl5pPr marL="2057400" indent="-228600" eaLnBrk="0" hangingPunct="0">
                        <a:lnSpc>
                          <a:spcPct val="90000"/>
                        </a:lnSpc>
                        <a:spcBef>
                          <a:spcPct val="60000"/>
                        </a:spcBef>
                        <a:buClr>
                          <a:srgbClr val="CC9900"/>
                        </a:buClr>
                        <a:defRPr sz="2000">
                          <a:solidFill>
                            <a:srgbClr val="002060"/>
                          </a:solidFill>
                          <a:latin typeface="Verdana" pitchFamily="34" charset="0"/>
                          <a:ea typeface="ＭＳ Ｐゴシック" pitchFamily="34" charset="-128"/>
                          <a:cs typeface="Arial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ct val="60000"/>
                        </a:spcBef>
                        <a:spcAft>
                          <a:spcPct val="0"/>
                        </a:spcAft>
                        <a:buClr>
                          <a:srgbClr val="CC9900"/>
                        </a:buClr>
                        <a:defRPr sz="2000">
                          <a:solidFill>
                            <a:srgbClr val="002060"/>
                          </a:solidFill>
                          <a:latin typeface="Verdana" pitchFamily="34" charset="0"/>
                          <a:ea typeface="ＭＳ Ｐゴシック" pitchFamily="34" charset="-128"/>
                          <a:cs typeface="Arial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ct val="60000"/>
                        </a:spcBef>
                        <a:spcAft>
                          <a:spcPct val="0"/>
                        </a:spcAft>
                        <a:buClr>
                          <a:srgbClr val="CC9900"/>
                        </a:buClr>
                        <a:defRPr sz="2000">
                          <a:solidFill>
                            <a:srgbClr val="002060"/>
                          </a:solidFill>
                          <a:latin typeface="Verdana" pitchFamily="34" charset="0"/>
                          <a:ea typeface="ＭＳ Ｐゴシック" pitchFamily="34" charset="-128"/>
                          <a:cs typeface="Arial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ct val="60000"/>
                        </a:spcBef>
                        <a:spcAft>
                          <a:spcPct val="0"/>
                        </a:spcAft>
                        <a:buClr>
                          <a:srgbClr val="CC9900"/>
                        </a:buClr>
                        <a:defRPr sz="2000">
                          <a:solidFill>
                            <a:srgbClr val="002060"/>
                          </a:solidFill>
                          <a:latin typeface="Verdana" pitchFamily="34" charset="0"/>
                          <a:ea typeface="ＭＳ Ｐゴシック" pitchFamily="34" charset="-128"/>
                          <a:cs typeface="Arial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ct val="60000"/>
                        </a:spcBef>
                        <a:spcAft>
                          <a:spcPct val="0"/>
                        </a:spcAft>
                        <a:buClr>
                          <a:srgbClr val="CC9900"/>
                        </a:buClr>
                        <a:defRPr sz="2000">
                          <a:solidFill>
                            <a:srgbClr val="002060"/>
                          </a:solidFill>
                          <a:latin typeface="Verdana" pitchFamily="34" charset="0"/>
                          <a:ea typeface="ＭＳ Ｐゴシック" pitchFamily="34" charset="-128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erdana" pitchFamily="34" charset="0"/>
                          <a:ea typeface="ＭＳ Ｐゴシック" pitchFamily="34" charset="-128"/>
                          <a:cs typeface="Arial" pitchFamily="34" charset="0"/>
                        </a:rPr>
                        <a:t>Example</a:t>
                      </a:r>
                    </a:p>
                  </a:txBody>
                  <a:tcPr marT="45626" marB="45626" horzOverflow="overflow">
                    <a:lnL w="9525" cap="flat" cmpd="sng" algn="ctr">
                      <a:solidFill>
                        <a:srgbClr val="CC98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98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98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98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</a:tr>
              <a:tr h="2559902">
                <a:tc>
                  <a:txBody>
                    <a:bodyPr/>
                    <a:lstStyle>
                      <a:lvl1pPr marL="341313" indent="-341313" eaLnBrk="0" hangingPunct="0">
                        <a:lnSpc>
                          <a:spcPct val="90000"/>
                        </a:lnSpc>
                        <a:spcBef>
                          <a:spcPct val="60000"/>
                        </a:spcBef>
                        <a:buClr>
                          <a:srgbClr val="CC9900"/>
                        </a:buClr>
                        <a:defRPr sz="2000">
                          <a:solidFill>
                            <a:srgbClr val="002060"/>
                          </a:solidFill>
                          <a:latin typeface="Verdana" pitchFamily="34" charset="0"/>
                          <a:ea typeface="ＭＳ Ｐゴシック" pitchFamily="34" charset="-128"/>
                          <a:cs typeface="Arial" pitchFamily="34" charset="0"/>
                        </a:defRPr>
                      </a:lvl1pPr>
                      <a:lvl2pPr marL="742950" indent="-285750" eaLnBrk="0" hangingPunct="0">
                        <a:lnSpc>
                          <a:spcPct val="90000"/>
                        </a:lnSpc>
                        <a:spcBef>
                          <a:spcPct val="60000"/>
                        </a:spcBef>
                        <a:buClr>
                          <a:srgbClr val="CC9900"/>
                        </a:buClr>
                        <a:defRPr sz="2000">
                          <a:solidFill>
                            <a:srgbClr val="002060"/>
                          </a:solidFill>
                          <a:latin typeface="Verdana" pitchFamily="34" charset="0"/>
                          <a:ea typeface="ＭＳ Ｐゴシック" pitchFamily="34" charset="-128"/>
                          <a:cs typeface="Arial" pitchFamily="34" charset="0"/>
                        </a:defRPr>
                      </a:lvl2pPr>
                      <a:lvl3pPr marL="1143000" indent="-228600" eaLnBrk="0" hangingPunct="0">
                        <a:lnSpc>
                          <a:spcPct val="90000"/>
                        </a:lnSpc>
                        <a:spcBef>
                          <a:spcPct val="60000"/>
                        </a:spcBef>
                        <a:buClr>
                          <a:srgbClr val="CC9900"/>
                        </a:buClr>
                        <a:defRPr sz="2000">
                          <a:solidFill>
                            <a:srgbClr val="002060"/>
                          </a:solidFill>
                          <a:latin typeface="Verdana" pitchFamily="34" charset="0"/>
                          <a:ea typeface="ＭＳ Ｐゴシック" pitchFamily="34" charset="-128"/>
                          <a:cs typeface="Arial" pitchFamily="34" charset="0"/>
                        </a:defRPr>
                      </a:lvl3pPr>
                      <a:lvl4pPr marL="1600200" indent="-228600" eaLnBrk="0" hangingPunct="0">
                        <a:lnSpc>
                          <a:spcPct val="90000"/>
                        </a:lnSpc>
                        <a:spcBef>
                          <a:spcPct val="60000"/>
                        </a:spcBef>
                        <a:buClr>
                          <a:srgbClr val="CC9900"/>
                        </a:buClr>
                        <a:defRPr sz="2000">
                          <a:solidFill>
                            <a:srgbClr val="002060"/>
                          </a:solidFill>
                          <a:latin typeface="Verdana" pitchFamily="34" charset="0"/>
                          <a:ea typeface="ＭＳ Ｐゴシック" pitchFamily="34" charset="-128"/>
                          <a:cs typeface="Arial" pitchFamily="34" charset="0"/>
                        </a:defRPr>
                      </a:lvl4pPr>
                      <a:lvl5pPr marL="2057400" indent="-228600" eaLnBrk="0" hangingPunct="0">
                        <a:lnSpc>
                          <a:spcPct val="90000"/>
                        </a:lnSpc>
                        <a:spcBef>
                          <a:spcPct val="60000"/>
                        </a:spcBef>
                        <a:buClr>
                          <a:srgbClr val="CC9900"/>
                        </a:buClr>
                        <a:defRPr sz="2000">
                          <a:solidFill>
                            <a:srgbClr val="002060"/>
                          </a:solidFill>
                          <a:latin typeface="Verdana" pitchFamily="34" charset="0"/>
                          <a:ea typeface="ＭＳ Ｐゴシック" pitchFamily="34" charset="-128"/>
                          <a:cs typeface="Arial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ct val="60000"/>
                        </a:spcBef>
                        <a:spcAft>
                          <a:spcPct val="0"/>
                        </a:spcAft>
                        <a:buClr>
                          <a:srgbClr val="CC9900"/>
                        </a:buClr>
                        <a:defRPr sz="2000">
                          <a:solidFill>
                            <a:srgbClr val="002060"/>
                          </a:solidFill>
                          <a:latin typeface="Verdana" pitchFamily="34" charset="0"/>
                          <a:ea typeface="ＭＳ Ｐゴシック" pitchFamily="34" charset="-128"/>
                          <a:cs typeface="Arial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ct val="60000"/>
                        </a:spcBef>
                        <a:spcAft>
                          <a:spcPct val="0"/>
                        </a:spcAft>
                        <a:buClr>
                          <a:srgbClr val="CC9900"/>
                        </a:buClr>
                        <a:defRPr sz="2000">
                          <a:solidFill>
                            <a:srgbClr val="002060"/>
                          </a:solidFill>
                          <a:latin typeface="Verdana" pitchFamily="34" charset="0"/>
                          <a:ea typeface="ＭＳ Ｐゴシック" pitchFamily="34" charset="-128"/>
                          <a:cs typeface="Arial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ct val="60000"/>
                        </a:spcBef>
                        <a:spcAft>
                          <a:spcPct val="0"/>
                        </a:spcAft>
                        <a:buClr>
                          <a:srgbClr val="CC9900"/>
                        </a:buClr>
                        <a:defRPr sz="2000">
                          <a:solidFill>
                            <a:srgbClr val="002060"/>
                          </a:solidFill>
                          <a:latin typeface="Verdana" pitchFamily="34" charset="0"/>
                          <a:ea typeface="ＭＳ Ｐゴシック" pitchFamily="34" charset="-128"/>
                          <a:cs typeface="Arial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ct val="60000"/>
                        </a:spcBef>
                        <a:spcAft>
                          <a:spcPct val="0"/>
                        </a:spcAft>
                        <a:buClr>
                          <a:srgbClr val="CC9900"/>
                        </a:buClr>
                        <a:defRPr sz="2000">
                          <a:solidFill>
                            <a:srgbClr val="002060"/>
                          </a:solidFill>
                          <a:latin typeface="Verdana" pitchFamily="34" charset="0"/>
                          <a:ea typeface="ＭＳ Ｐゴシック" pitchFamily="34" charset="-128"/>
                          <a:cs typeface="Arial" pitchFamily="34" charset="0"/>
                        </a:defRPr>
                      </a:lvl9pPr>
                    </a:lstStyle>
                    <a:p>
                      <a:pPr marL="341313" marR="0" lvl="0" indent="-341313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en-US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ＭＳ Ｐゴシック" pitchFamily="34" charset="-128"/>
                          <a:cs typeface="Arial" pitchFamily="34" charset="0"/>
                        </a:rPr>
                        <a:t>A carbon atom has six electrons.</a:t>
                      </a:r>
                    </a:p>
                    <a:p>
                      <a:pPr marL="341313" marR="0" lvl="0" indent="-341313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endParaRPr kumimoji="0" lang="en-US" alt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ea typeface="ＭＳ Ｐゴシック" pitchFamily="34" charset="-128"/>
                        <a:cs typeface="Arial" pitchFamily="34" charset="0"/>
                      </a:endParaRPr>
                    </a:p>
                    <a:p>
                      <a:pPr marL="341313" marR="0" lvl="0" indent="-341313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en-US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ＭＳ Ｐゴシック" pitchFamily="34" charset="-128"/>
                          <a:cs typeface="Arial" pitchFamily="34" charset="0"/>
                        </a:rPr>
                        <a:t>Its outermost energy level contains four electrons.</a:t>
                      </a:r>
                    </a:p>
                    <a:p>
                      <a:pPr marL="341313" marR="0" lvl="0" indent="-341313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endParaRPr kumimoji="0" lang="en-US" alt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ea typeface="ＭＳ Ｐゴシック" pitchFamily="34" charset="-128"/>
                        <a:cs typeface="Arial" pitchFamily="34" charset="0"/>
                      </a:endParaRPr>
                    </a:p>
                    <a:p>
                      <a:pPr marL="341313" marR="0" lvl="0" indent="-341313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en-US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ＭＳ Ｐゴシック" pitchFamily="34" charset="-128"/>
                          <a:cs typeface="Arial" pitchFamily="34" charset="0"/>
                        </a:rPr>
                        <a:t>It needs four more electrons to fill its outermost energy level.</a:t>
                      </a:r>
                    </a:p>
                    <a:p>
                      <a:pPr marL="341313" marR="0" lvl="0" indent="-341313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ea typeface="ＭＳ Ｐゴシック" pitchFamily="34" charset="-128"/>
                        <a:cs typeface="Arial" pitchFamily="34" charset="0"/>
                      </a:endParaRPr>
                    </a:p>
                    <a:p>
                      <a:pPr marL="341313" marR="0" lvl="0" indent="-341313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en-US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ＭＳ Ｐゴシック" pitchFamily="34" charset="-128"/>
                          <a:cs typeface="Arial" pitchFamily="34" charset="0"/>
                        </a:rPr>
                        <a:t>Carbon’s valence is 4.</a:t>
                      </a:r>
                      <a:endParaRPr kumimoji="0" lang="en-US" alt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ea typeface="ＭＳ Ｐゴシック" pitchFamily="34" charset="-128"/>
                        <a:cs typeface="Arial" pitchFamily="34" charset="0"/>
                      </a:endParaRPr>
                    </a:p>
                  </a:txBody>
                  <a:tcPr marT="45626" marB="45626" horzOverflow="overflow">
                    <a:lnL w="9525" cap="flat" cmpd="sng" algn="ctr">
                      <a:solidFill>
                        <a:srgbClr val="CC98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98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98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98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7900" name="Rectangle 4"/>
          <p:cNvSpPr>
            <a:spLocks noChangeArrowheads="1"/>
          </p:cNvSpPr>
          <p:nvPr/>
        </p:nvSpPr>
        <p:spPr bwMode="auto">
          <a:xfrm>
            <a:off x="6680200" y="3021013"/>
            <a:ext cx="2174875" cy="2903537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altLang="en-US" sz="2000" dirty="0">
                <a:cs typeface="Arial" pitchFamily="34" charset="0"/>
              </a:rPr>
              <a:t>6</a:t>
            </a:r>
          </a:p>
          <a:p>
            <a:pPr algn="ctr" eaLnBrk="1" hangingPunct="1"/>
            <a:r>
              <a:rPr lang="en-US" altLang="en-US" sz="2000" dirty="0">
                <a:cs typeface="Arial" pitchFamily="34" charset="0"/>
              </a:rPr>
              <a:t>Carbon</a:t>
            </a:r>
          </a:p>
          <a:p>
            <a:pPr algn="ctr" eaLnBrk="1" hangingPunct="1"/>
            <a:endParaRPr lang="en-US" altLang="en-US" sz="2000" dirty="0">
              <a:cs typeface="Arial" pitchFamily="34" charset="0"/>
            </a:endParaRPr>
          </a:p>
          <a:p>
            <a:pPr algn="ctr" eaLnBrk="1" hangingPunct="1"/>
            <a:r>
              <a:rPr lang="en-US" altLang="en-US" sz="7200" b="1" dirty="0">
                <a:cs typeface="Arial" pitchFamily="34" charset="0"/>
              </a:rPr>
              <a:t>C</a:t>
            </a:r>
            <a:endParaRPr lang="en-US" altLang="en-US" sz="1600" dirty="0">
              <a:cs typeface="Arial" pitchFamily="34" charset="0"/>
            </a:endParaRPr>
          </a:p>
          <a:p>
            <a:pPr algn="ctr" eaLnBrk="1" hangingPunct="1"/>
            <a:endParaRPr lang="en-US" altLang="en-US" sz="2000" dirty="0">
              <a:cs typeface="Arial" pitchFamily="34" charset="0"/>
            </a:endParaRPr>
          </a:p>
          <a:p>
            <a:pPr algn="ctr" eaLnBrk="1" hangingPunct="1"/>
            <a:r>
              <a:rPr lang="en-US" altLang="en-US" sz="2000" dirty="0">
                <a:cs typeface="Arial" pitchFamily="34" charset="0"/>
              </a:rPr>
              <a:t>12.01</a:t>
            </a:r>
          </a:p>
          <a:p>
            <a:pPr algn="ctr" eaLnBrk="1" hangingPunct="1"/>
            <a:endParaRPr lang="en-US" altLang="en-US" dirty="0"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itle 1"/>
          <p:cNvSpPr>
            <a:spLocks noGrp="1"/>
          </p:cNvSpPr>
          <p:nvPr>
            <p:ph type="title"/>
          </p:nvPr>
        </p:nvSpPr>
        <p:spPr>
          <a:xfrm>
            <a:off x="314325" y="527358"/>
            <a:ext cx="8515350" cy="394980"/>
          </a:xfrm>
        </p:spPr>
        <p:txBody>
          <a:bodyPr/>
          <a:lstStyle/>
          <a:p>
            <a:r>
              <a:rPr lang="en-US" altLang="en-US" dirty="0" smtClean="0">
                <a:ea typeface="ＭＳ Ｐゴシック" pitchFamily="34" charset="-128"/>
              </a:rPr>
              <a:t>Ionic Bonds</a:t>
            </a:r>
          </a:p>
        </p:txBody>
      </p:sp>
      <p:sp>
        <p:nvSpPr>
          <p:cNvPr id="38915" name="Content Placeholder 2"/>
          <p:cNvSpPr>
            <a:spLocks noGrp="1"/>
          </p:cNvSpPr>
          <p:nvPr>
            <p:ph idx="1"/>
          </p:nvPr>
        </p:nvSpPr>
        <p:spPr>
          <a:xfrm>
            <a:off x="330200" y="1241425"/>
            <a:ext cx="6323013" cy="5049838"/>
          </a:xfrm>
        </p:spPr>
        <p:txBody>
          <a:bodyPr/>
          <a:lstStyle/>
          <a:p>
            <a:r>
              <a:rPr lang="en-US" altLang="en-US" dirty="0" smtClean="0">
                <a:ea typeface="ＭＳ Ｐゴシック" pitchFamily="34" charset="-128"/>
              </a:rPr>
              <a:t>Form when one atom transfers electrons to another atom</a:t>
            </a:r>
          </a:p>
          <a:p>
            <a:pPr lvl="1"/>
            <a:r>
              <a:rPr altLang="en-US" dirty="0">
                <a:ea typeface="ＭＳ Ｐゴシック" pitchFamily="34" charset="-128"/>
              </a:rPr>
              <a:t>The atom that donates an electron becomes a positively charged cation.</a:t>
            </a:r>
          </a:p>
          <a:p>
            <a:pPr lvl="1"/>
            <a:endParaRPr altLang="en-US" dirty="0">
              <a:ea typeface="ＭＳ Ｐゴシック" pitchFamily="34" charset="-128"/>
            </a:endParaRPr>
          </a:p>
          <a:p>
            <a:pPr lvl="1"/>
            <a:r>
              <a:rPr altLang="en-US" dirty="0">
                <a:ea typeface="ＭＳ Ｐゴシック" pitchFamily="34" charset="-128"/>
              </a:rPr>
              <a:t>The atom that accepts an electron becomes a negatively charged anion.</a:t>
            </a:r>
          </a:p>
          <a:p>
            <a:pPr lvl="1"/>
            <a:endParaRPr altLang="en-US" dirty="0">
              <a:ea typeface="ＭＳ Ｐゴシック" pitchFamily="34" charset="-128"/>
            </a:endParaRPr>
          </a:p>
          <a:p>
            <a:pPr lvl="1"/>
            <a:r>
              <a:rPr altLang="en-US" dirty="0">
                <a:ea typeface="ＭＳ Ｐゴシック" pitchFamily="34" charset="-128"/>
              </a:rPr>
              <a:t>The ionic bond is the attraction between oppositely charged ions.</a:t>
            </a:r>
          </a:p>
        </p:txBody>
      </p:sp>
      <p:grpSp>
        <p:nvGrpSpPr>
          <p:cNvPr id="38916" name="Group 19"/>
          <p:cNvGrpSpPr>
            <a:grpSpLocks/>
          </p:cNvGrpSpPr>
          <p:nvPr/>
        </p:nvGrpSpPr>
        <p:grpSpPr bwMode="auto">
          <a:xfrm>
            <a:off x="6821488" y="2506663"/>
            <a:ext cx="1792287" cy="3521075"/>
            <a:chOff x="6915813" y="2506702"/>
            <a:chExt cx="1792044" cy="3521037"/>
          </a:xfrm>
        </p:grpSpPr>
        <p:sp>
          <p:nvSpPr>
            <p:cNvPr id="4" name="Oval 3"/>
            <p:cNvSpPr/>
            <p:nvPr/>
          </p:nvSpPr>
          <p:spPr bwMode="auto">
            <a:xfrm>
              <a:off x="7362521" y="2506702"/>
              <a:ext cx="851343" cy="788272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>
              <a:softEdge rad="63500"/>
            </a:effectLst>
          </p:spPr>
          <p:txBody>
            <a:bodyPr wrap="none" anchor="ctr"/>
            <a:lstStyle/>
            <a:p>
              <a:pPr algn="ctr">
                <a:defRPr/>
              </a:pPr>
              <a:r>
                <a:rPr lang="en-US" dirty="0">
                  <a:latin typeface="Arial" charset="0"/>
                  <a:ea typeface="ＭＳ Ｐゴシック"/>
                  <a:cs typeface="ＭＳ Ｐゴシック"/>
                </a:rPr>
                <a:t>Na</a:t>
              </a:r>
              <a:r>
                <a:rPr lang="en-US" baseline="30000" dirty="0">
                  <a:latin typeface="Arial" charset="0"/>
                  <a:ea typeface="ＭＳ Ｐゴシック"/>
                  <a:cs typeface="ＭＳ Ｐゴシック"/>
                </a:rPr>
                <a:t>+</a:t>
              </a:r>
            </a:p>
          </p:txBody>
        </p:sp>
        <p:grpSp>
          <p:nvGrpSpPr>
            <p:cNvPr id="38920" name="Group 18"/>
            <p:cNvGrpSpPr>
              <a:grpSpLocks/>
            </p:cNvGrpSpPr>
            <p:nvPr/>
          </p:nvGrpSpPr>
          <p:grpSpPr bwMode="auto">
            <a:xfrm>
              <a:off x="6915813" y="3704880"/>
              <a:ext cx="1792044" cy="2322859"/>
              <a:chOff x="6915813" y="3704880"/>
              <a:chExt cx="1792044" cy="2322859"/>
            </a:xfrm>
          </p:grpSpPr>
          <p:sp>
            <p:nvSpPr>
              <p:cNvPr id="5" name="Oval 4"/>
              <p:cNvSpPr/>
              <p:nvPr/>
            </p:nvSpPr>
            <p:spPr bwMode="auto">
              <a:xfrm>
                <a:off x="7236397" y="3704880"/>
                <a:ext cx="1129868" cy="1035307"/>
              </a:xfrm>
              <a:prstGeom prst="ellipse">
                <a:avLst/>
              </a:prstGeom>
              <a:solidFill>
                <a:srgbClr val="FFC000"/>
              </a:solidFill>
              <a:ln w="9525" cap="flat" cmpd="sng" algn="ctr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>
                <a:softEdge rad="63500"/>
              </a:effec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dirty="0">
                    <a:latin typeface="Arial" charset="0"/>
                    <a:ea typeface="ＭＳ Ｐゴシック"/>
                    <a:cs typeface="ＭＳ Ｐゴシック"/>
                  </a:rPr>
                  <a:t>Cl</a:t>
                </a:r>
                <a:r>
                  <a:rPr lang="en-US" baseline="30000" dirty="0">
                    <a:latin typeface="Times New Roman"/>
                    <a:ea typeface="ＭＳ Ｐゴシック"/>
                    <a:cs typeface="Times New Roman"/>
                  </a:rPr>
                  <a:t>–</a:t>
                </a:r>
                <a:endParaRPr lang="en-US" baseline="30000" dirty="0">
                  <a:latin typeface="Arial" charset="0"/>
                  <a:ea typeface="ＭＳ Ｐゴシック"/>
                  <a:cs typeface="ＭＳ Ｐゴシック"/>
                </a:endParaRPr>
              </a:p>
            </p:txBody>
          </p:sp>
          <p:grpSp>
            <p:nvGrpSpPr>
              <p:cNvPr id="38924" name="Group 15"/>
              <p:cNvGrpSpPr>
                <a:grpSpLocks/>
              </p:cNvGrpSpPr>
              <p:nvPr/>
            </p:nvGrpSpPr>
            <p:grpSpPr bwMode="auto">
              <a:xfrm>
                <a:off x="6915813" y="4992432"/>
                <a:ext cx="1792044" cy="1035307"/>
                <a:chOff x="6237875" y="5544242"/>
                <a:chExt cx="1792044" cy="1035307"/>
              </a:xfrm>
            </p:grpSpPr>
            <p:sp>
              <p:nvSpPr>
                <p:cNvPr id="12" name="Oval 11"/>
                <p:cNvSpPr/>
                <p:nvPr/>
              </p:nvSpPr>
              <p:spPr bwMode="auto">
                <a:xfrm>
                  <a:off x="6237875" y="5670408"/>
                  <a:ext cx="851343" cy="788272"/>
                </a:xfrm>
                <a:prstGeom prst="ellipse">
                  <a:avLst/>
                </a:prstGeom>
                <a:solidFill>
                  <a:schemeClr val="accent1">
                    <a:lumMod val="60000"/>
                    <a:lumOff val="40000"/>
                  </a:schemeClr>
                </a:solidFill>
                <a:ln w="9525" cap="flat" cmpd="sng" algn="ctr">
                  <a:solidFill>
                    <a:schemeClr val="tx1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  <a:effectLst>
                  <a:softEdge rad="63500"/>
                </a:effectLst>
              </p:spPr>
              <p:txBody>
                <a:bodyPr wrap="none" anchor="ctr"/>
                <a:lstStyle/>
                <a:p>
                  <a:pPr algn="ctr">
                    <a:defRPr/>
                  </a:pPr>
                  <a:r>
                    <a:rPr lang="en-US" dirty="0">
                      <a:latin typeface="Arial" charset="0"/>
                      <a:ea typeface="ＭＳ Ｐゴシック"/>
                      <a:cs typeface="ＭＳ Ｐゴシック"/>
                    </a:rPr>
                    <a:t>Na</a:t>
                  </a:r>
                  <a:r>
                    <a:rPr lang="en-US" baseline="30000" dirty="0">
                      <a:latin typeface="Arial" charset="0"/>
                      <a:ea typeface="ＭＳ Ｐゴシック"/>
                      <a:cs typeface="ＭＳ Ｐゴシック"/>
                    </a:rPr>
                    <a:t>+</a:t>
                  </a:r>
                </a:p>
              </p:txBody>
            </p:sp>
            <p:sp>
              <p:nvSpPr>
                <p:cNvPr id="13" name="Oval 12"/>
                <p:cNvSpPr/>
                <p:nvPr/>
              </p:nvSpPr>
              <p:spPr bwMode="auto">
                <a:xfrm>
                  <a:off x="6900051" y="5544242"/>
                  <a:ext cx="1129868" cy="1035307"/>
                </a:xfrm>
                <a:prstGeom prst="ellipse">
                  <a:avLst/>
                </a:prstGeom>
                <a:solidFill>
                  <a:srgbClr val="FFC000"/>
                </a:solidFill>
                <a:ln w="9525" cap="flat" cmpd="sng" algn="ctr">
                  <a:solidFill>
                    <a:schemeClr val="tx1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  <a:effectLst>
                  <a:softEdge rad="63500"/>
                </a:effectLst>
              </p:spPr>
              <p:txBody>
                <a:bodyPr wrap="none" anchor="ctr"/>
                <a:lstStyle/>
                <a:p>
                  <a:pPr algn="ctr">
                    <a:defRPr/>
                  </a:pPr>
                  <a:r>
                    <a:rPr lang="en-US" dirty="0">
                      <a:latin typeface="Arial" charset="0"/>
                      <a:ea typeface="ＭＳ Ｐゴシック"/>
                      <a:cs typeface="ＭＳ Ｐゴシック"/>
                    </a:rPr>
                    <a:t>Cl</a:t>
                  </a:r>
                  <a:r>
                    <a:rPr lang="en-US" baseline="30000" dirty="0">
                      <a:latin typeface="Times New Roman"/>
                      <a:ea typeface="ＭＳ Ｐゴシック"/>
                      <a:cs typeface="Times New Roman"/>
                    </a:rPr>
                    <a:t>–</a:t>
                  </a:r>
                  <a:endParaRPr lang="en-US" baseline="30000" dirty="0">
                    <a:latin typeface="Arial" charset="0"/>
                    <a:ea typeface="ＭＳ Ｐゴシック"/>
                    <a:cs typeface="ＭＳ Ｐゴシック"/>
                  </a:endParaRPr>
                </a:p>
              </p:txBody>
            </p:sp>
          </p:grpSp>
        </p:grp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itle 1"/>
          <p:cNvSpPr>
            <a:spLocks noGrp="1"/>
          </p:cNvSpPr>
          <p:nvPr>
            <p:ph type="title"/>
          </p:nvPr>
        </p:nvSpPr>
        <p:spPr>
          <a:xfrm>
            <a:off x="314325" y="527358"/>
            <a:ext cx="8515350" cy="394980"/>
          </a:xfrm>
        </p:spPr>
        <p:txBody>
          <a:bodyPr/>
          <a:lstStyle/>
          <a:p>
            <a:r>
              <a:rPr lang="en-US" altLang="en-US" dirty="0" smtClean="0">
                <a:ea typeface="ＭＳ Ｐゴシック" pitchFamily="34" charset="-128"/>
              </a:rPr>
              <a:t>Electrolytes</a:t>
            </a:r>
          </a:p>
        </p:txBody>
      </p:sp>
      <p:sp>
        <p:nvSpPr>
          <p:cNvPr id="40963" name="Content Placeholder 2"/>
          <p:cNvSpPr>
            <a:spLocks noGrp="1"/>
          </p:cNvSpPr>
          <p:nvPr>
            <p:ph idx="1"/>
          </p:nvPr>
        </p:nvSpPr>
        <p:spPr>
          <a:xfrm>
            <a:off x="330200" y="1241425"/>
            <a:ext cx="8499475" cy="5264150"/>
          </a:xfrm>
        </p:spPr>
        <p:txBody>
          <a:bodyPr/>
          <a:lstStyle/>
          <a:p>
            <a:r>
              <a:rPr lang="en-US" altLang="en-US" dirty="0" smtClean="0">
                <a:ea typeface="ＭＳ Ｐゴシック" pitchFamily="34" charset="-128"/>
              </a:rPr>
              <a:t>Compounds that separate into ions in solution</a:t>
            </a:r>
          </a:p>
          <a:p>
            <a:r>
              <a:rPr lang="en-US" altLang="en-US" dirty="0" smtClean="0">
                <a:ea typeface="ＭＳ Ｐゴシック" pitchFamily="34" charset="-128"/>
              </a:rPr>
              <a:t>Term also used to refer to the ions themselves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63563130"/>
              </p:ext>
            </p:extLst>
          </p:nvPr>
        </p:nvGraphicFramePr>
        <p:xfrm>
          <a:off x="578838" y="2458030"/>
          <a:ext cx="7883525" cy="2486025"/>
        </p:xfrm>
        <a:graphic>
          <a:graphicData uri="http://schemas.openxmlformats.org/drawingml/2006/table">
            <a:tbl>
              <a:tblPr/>
              <a:tblGrid>
                <a:gridCol w="7883525"/>
              </a:tblGrid>
              <a:tr h="438150">
                <a:tc>
                  <a:txBody>
                    <a:bodyPr/>
                    <a:lstStyle>
                      <a:lvl1pPr eaLnBrk="0" hangingPunct="0">
                        <a:lnSpc>
                          <a:spcPct val="90000"/>
                        </a:lnSpc>
                        <a:spcBef>
                          <a:spcPct val="60000"/>
                        </a:spcBef>
                        <a:buClr>
                          <a:srgbClr val="CC9900"/>
                        </a:buClr>
                        <a:defRPr sz="2000">
                          <a:solidFill>
                            <a:srgbClr val="002060"/>
                          </a:solidFill>
                          <a:latin typeface="Verdana" pitchFamily="34" charset="0"/>
                          <a:ea typeface="ＭＳ Ｐゴシック" pitchFamily="34" charset="-128"/>
                          <a:cs typeface="Arial" pitchFamily="34" charset="0"/>
                        </a:defRPr>
                      </a:lvl1pPr>
                      <a:lvl2pPr marL="742950" indent="-285750" eaLnBrk="0" hangingPunct="0">
                        <a:lnSpc>
                          <a:spcPct val="90000"/>
                        </a:lnSpc>
                        <a:spcBef>
                          <a:spcPct val="60000"/>
                        </a:spcBef>
                        <a:buClr>
                          <a:srgbClr val="CC9900"/>
                        </a:buClr>
                        <a:defRPr sz="2000">
                          <a:solidFill>
                            <a:srgbClr val="002060"/>
                          </a:solidFill>
                          <a:latin typeface="Verdana" pitchFamily="34" charset="0"/>
                          <a:ea typeface="ＭＳ Ｐゴシック" pitchFamily="34" charset="-128"/>
                          <a:cs typeface="Arial" pitchFamily="34" charset="0"/>
                        </a:defRPr>
                      </a:lvl2pPr>
                      <a:lvl3pPr marL="1143000" indent="-228600" eaLnBrk="0" hangingPunct="0">
                        <a:lnSpc>
                          <a:spcPct val="90000"/>
                        </a:lnSpc>
                        <a:spcBef>
                          <a:spcPct val="60000"/>
                        </a:spcBef>
                        <a:buClr>
                          <a:srgbClr val="CC9900"/>
                        </a:buClr>
                        <a:defRPr sz="2000">
                          <a:solidFill>
                            <a:srgbClr val="002060"/>
                          </a:solidFill>
                          <a:latin typeface="Verdana" pitchFamily="34" charset="0"/>
                          <a:ea typeface="ＭＳ Ｐゴシック" pitchFamily="34" charset="-128"/>
                          <a:cs typeface="Arial" pitchFamily="34" charset="0"/>
                        </a:defRPr>
                      </a:lvl3pPr>
                      <a:lvl4pPr marL="1600200" indent="-228600" eaLnBrk="0" hangingPunct="0">
                        <a:lnSpc>
                          <a:spcPct val="90000"/>
                        </a:lnSpc>
                        <a:spcBef>
                          <a:spcPct val="60000"/>
                        </a:spcBef>
                        <a:buClr>
                          <a:srgbClr val="CC9900"/>
                        </a:buClr>
                        <a:defRPr sz="2000">
                          <a:solidFill>
                            <a:srgbClr val="002060"/>
                          </a:solidFill>
                          <a:latin typeface="Verdana" pitchFamily="34" charset="0"/>
                          <a:ea typeface="ＭＳ Ｐゴシック" pitchFamily="34" charset="-128"/>
                          <a:cs typeface="Arial" pitchFamily="34" charset="0"/>
                        </a:defRPr>
                      </a:lvl4pPr>
                      <a:lvl5pPr marL="2057400" indent="-228600" eaLnBrk="0" hangingPunct="0">
                        <a:lnSpc>
                          <a:spcPct val="90000"/>
                        </a:lnSpc>
                        <a:spcBef>
                          <a:spcPct val="60000"/>
                        </a:spcBef>
                        <a:buClr>
                          <a:srgbClr val="CC9900"/>
                        </a:buClr>
                        <a:defRPr sz="2000">
                          <a:solidFill>
                            <a:srgbClr val="002060"/>
                          </a:solidFill>
                          <a:latin typeface="Verdana" pitchFamily="34" charset="0"/>
                          <a:ea typeface="ＭＳ Ｐゴシック" pitchFamily="34" charset="-128"/>
                          <a:cs typeface="Arial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ct val="60000"/>
                        </a:spcBef>
                        <a:spcAft>
                          <a:spcPct val="0"/>
                        </a:spcAft>
                        <a:buClr>
                          <a:srgbClr val="CC9900"/>
                        </a:buClr>
                        <a:defRPr sz="2000">
                          <a:solidFill>
                            <a:srgbClr val="002060"/>
                          </a:solidFill>
                          <a:latin typeface="Verdana" pitchFamily="34" charset="0"/>
                          <a:ea typeface="ＭＳ Ｐゴシック" pitchFamily="34" charset="-128"/>
                          <a:cs typeface="Arial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ct val="60000"/>
                        </a:spcBef>
                        <a:spcAft>
                          <a:spcPct val="0"/>
                        </a:spcAft>
                        <a:buClr>
                          <a:srgbClr val="CC9900"/>
                        </a:buClr>
                        <a:defRPr sz="2000">
                          <a:solidFill>
                            <a:srgbClr val="002060"/>
                          </a:solidFill>
                          <a:latin typeface="Verdana" pitchFamily="34" charset="0"/>
                          <a:ea typeface="ＭＳ Ｐゴシック" pitchFamily="34" charset="-128"/>
                          <a:cs typeface="Arial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ct val="60000"/>
                        </a:spcBef>
                        <a:spcAft>
                          <a:spcPct val="0"/>
                        </a:spcAft>
                        <a:buClr>
                          <a:srgbClr val="CC9900"/>
                        </a:buClr>
                        <a:defRPr sz="2000">
                          <a:solidFill>
                            <a:srgbClr val="002060"/>
                          </a:solidFill>
                          <a:latin typeface="Verdana" pitchFamily="34" charset="0"/>
                          <a:ea typeface="ＭＳ Ｐゴシック" pitchFamily="34" charset="-128"/>
                          <a:cs typeface="Arial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ct val="60000"/>
                        </a:spcBef>
                        <a:spcAft>
                          <a:spcPct val="0"/>
                        </a:spcAft>
                        <a:buClr>
                          <a:srgbClr val="CC9900"/>
                        </a:buClr>
                        <a:defRPr sz="2000">
                          <a:solidFill>
                            <a:srgbClr val="002060"/>
                          </a:solidFill>
                          <a:latin typeface="Verdana" pitchFamily="34" charset="0"/>
                          <a:ea typeface="ＭＳ Ｐゴシック" pitchFamily="34" charset="-128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erdana" pitchFamily="34" charset="0"/>
                          <a:ea typeface="ＭＳ Ｐゴシック" pitchFamily="34" charset="-128"/>
                          <a:cs typeface="Arial" pitchFamily="34" charset="0"/>
                        </a:rPr>
                        <a:t>Example</a:t>
                      </a:r>
                    </a:p>
                  </a:txBody>
                  <a:tcPr horzOverflow="overflow">
                    <a:lnL w="9525" cap="flat" cmpd="sng" algn="ctr">
                      <a:solidFill>
                        <a:srgbClr val="CC98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98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98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98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</a:tr>
              <a:tr h="2047875">
                <a:tc>
                  <a:txBody>
                    <a:bodyPr/>
                    <a:lstStyle>
                      <a:lvl1pPr marL="111125" indent="-111125" eaLnBrk="0" hangingPunct="0">
                        <a:lnSpc>
                          <a:spcPct val="90000"/>
                        </a:lnSpc>
                        <a:spcBef>
                          <a:spcPct val="60000"/>
                        </a:spcBef>
                        <a:buClr>
                          <a:srgbClr val="CC9900"/>
                        </a:buClr>
                        <a:defRPr sz="2000">
                          <a:solidFill>
                            <a:srgbClr val="002060"/>
                          </a:solidFill>
                          <a:latin typeface="Verdana" pitchFamily="34" charset="0"/>
                          <a:ea typeface="ＭＳ Ｐゴシック" pitchFamily="34" charset="-128"/>
                          <a:cs typeface="Arial" pitchFamily="34" charset="0"/>
                        </a:defRPr>
                      </a:lvl1pPr>
                      <a:lvl2pPr marL="742950" indent="-285750" eaLnBrk="0" hangingPunct="0">
                        <a:lnSpc>
                          <a:spcPct val="90000"/>
                        </a:lnSpc>
                        <a:spcBef>
                          <a:spcPct val="60000"/>
                        </a:spcBef>
                        <a:buClr>
                          <a:srgbClr val="CC9900"/>
                        </a:buClr>
                        <a:defRPr sz="2000">
                          <a:solidFill>
                            <a:srgbClr val="002060"/>
                          </a:solidFill>
                          <a:latin typeface="Verdana" pitchFamily="34" charset="0"/>
                          <a:ea typeface="ＭＳ Ｐゴシック" pitchFamily="34" charset="-128"/>
                          <a:cs typeface="Arial" pitchFamily="34" charset="0"/>
                        </a:defRPr>
                      </a:lvl2pPr>
                      <a:lvl3pPr marL="1143000" indent="-228600" eaLnBrk="0" hangingPunct="0">
                        <a:lnSpc>
                          <a:spcPct val="90000"/>
                        </a:lnSpc>
                        <a:spcBef>
                          <a:spcPct val="60000"/>
                        </a:spcBef>
                        <a:buClr>
                          <a:srgbClr val="CC9900"/>
                        </a:buClr>
                        <a:defRPr sz="2000">
                          <a:solidFill>
                            <a:srgbClr val="002060"/>
                          </a:solidFill>
                          <a:latin typeface="Verdana" pitchFamily="34" charset="0"/>
                          <a:ea typeface="ＭＳ Ｐゴシック" pitchFamily="34" charset="-128"/>
                          <a:cs typeface="Arial" pitchFamily="34" charset="0"/>
                        </a:defRPr>
                      </a:lvl3pPr>
                      <a:lvl4pPr marL="1600200" indent="-228600" eaLnBrk="0" hangingPunct="0">
                        <a:lnSpc>
                          <a:spcPct val="90000"/>
                        </a:lnSpc>
                        <a:spcBef>
                          <a:spcPct val="60000"/>
                        </a:spcBef>
                        <a:buClr>
                          <a:srgbClr val="CC9900"/>
                        </a:buClr>
                        <a:defRPr sz="2000">
                          <a:solidFill>
                            <a:srgbClr val="002060"/>
                          </a:solidFill>
                          <a:latin typeface="Verdana" pitchFamily="34" charset="0"/>
                          <a:ea typeface="ＭＳ Ｐゴシック" pitchFamily="34" charset="-128"/>
                          <a:cs typeface="Arial" pitchFamily="34" charset="0"/>
                        </a:defRPr>
                      </a:lvl4pPr>
                      <a:lvl5pPr marL="2057400" indent="-228600" eaLnBrk="0" hangingPunct="0">
                        <a:lnSpc>
                          <a:spcPct val="90000"/>
                        </a:lnSpc>
                        <a:spcBef>
                          <a:spcPct val="60000"/>
                        </a:spcBef>
                        <a:buClr>
                          <a:srgbClr val="CC9900"/>
                        </a:buClr>
                        <a:defRPr sz="2000">
                          <a:solidFill>
                            <a:srgbClr val="002060"/>
                          </a:solidFill>
                          <a:latin typeface="Verdana" pitchFamily="34" charset="0"/>
                          <a:ea typeface="ＭＳ Ｐゴシック" pitchFamily="34" charset="-128"/>
                          <a:cs typeface="Arial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ct val="60000"/>
                        </a:spcBef>
                        <a:spcAft>
                          <a:spcPct val="0"/>
                        </a:spcAft>
                        <a:buClr>
                          <a:srgbClr val="CC9900"/>
                        </a:buClr>
                        <a:defRPr sz="2000">
                          <a:solidFill>
                            <a:srgbClr val="002060"/>
                          </a:solidFill>
                          <a:latin typeface="Verdana" pitchFamily="34" charset="0"/>
                          <a:ea typeface="ＭＳ Ｐゴシック" pitchFamily="34" charset="-128"/>
                          <a:cs typeface="Arial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ct val="60000"/>
                        </a:spcBef>
                        <a:spcAft>
                          <a:spcPct val="0"/>
                        </a:spcAft>
                        <a:buClr>
                          <a:srgbClr val="CC9900"/>
                        </a:buClr>
                        <a:defRPr sz="2000">
                          <a:solidFill>
                            <a:srgbClr val="002060"/>
                          </a:solidFill>
                          <a:latin typeface="Verdana" pitchFamily="34" charset="0"/>
                          <a:ea typeface="ＭＳ Ｐゴシック" pitchFamily="34" charset="-128"/>
                          <a:cs typeface="Arial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ct val="60000"/>
                        </a:spcBef>
                        <a:spcAft>
                          <a:spcPct val="0"/>
                        </a:spcAft>
                        <a:buClr>
                          <a:srgbClr val="CC9900"/>
                        </a:buClr>
                        <a:defRPr sz="2000">
                          <a:solidFill>
                            <a:srgbClr val="002060"/>
                          </a:solidFill>
                          <a:latin typeface="Verdana" pitchFamily="34" charset="0"/>
                          <a:ea typeface="ＭＳ Ｐゴシック" pitchFamily="34" charset="-128"/>
                          <a:cs typeface="Arial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ct val="60000"/>
                        </a:spcBef>
                        <a:spcAft>
                          <a:spcPct val="0"/>
                        </a:spcAft>
                        <a:buClr>
                          <a:srgbClr val="CC9900"/>
                        </a:buClr>
                        <a:defRPr sz="2000">
                          <a:solidFill>
                            <a:srgbClr val="002060"/>
                          </a:solidFill>
                          <a:latin typeface="Verdana" pitchFamily="34" charset="0"/>
                          <a:ea typeface="ＭＳ Ｐゴシック" pitchFamily="34" charset="-128"/>
                          <a:cs typeface="Arial" pitchFamily="34" charset="0"/>
                        </a:defRPr>
                      </a:lvl9pPr>
                    </a:lstStyle>
                    <a:p>
                      <a:pPr marL="111125" marR="0" lvl="0" indent="-111125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ea typeface="ＭＳ Ｐゴシック" pitchFamily="34" charset="-128"/>
                        <a:cs typeface="Arial" pitchFamily="34" charset="0"/>
                      </a:endParaRPr>
                    </a:p>
                    <a:p>
                      <a:pPr marL="111125" marR="0" lvl="0" indent="-111125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ＭＳ Ｐゴシック" pitchFamily="34" charset="-128"/>
                          <a:cs typeface="Arial" pitchFamily="34" charset="0"/>
                        </a:rPr>
                        <a:t>Sodium chloride (NaCl) is an electrolyte.</a:t>
                      </a:r>
                    </a:p>
                    <a:p>
                      <a:pPr marL="111125" marR="0" lvl="0" indent="-111125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ea typeface="ＭＳ Ｐゴシック" pitchFamily="34" charset="-128"/>
                        <a:cs typeface="Arial" pitchFamily="34" charset="0"/>
                      </a:endParaRPr>
                    </a:p>
                    <a:p>
                      <a:pPr marL="111125" marR="0" lvl="0" indent="-111125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ＭＳ Ｐゴシック" pitchFamily="34" charset="-128"/>
                          <a:cs typeface="Arial" pitchFamily="34" charset="0"/>
                        </a:rPr>
                        <a:t>When NaCl is added to water, it separates into Na</a:t>
                      </a:r>
                      <a:r>
                        <a:rPr kumimoji="0" lang="en-US" altLang="en-US" sz="18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ＭＳ Ｐゴシック" pitchFamily="34" charset="-128"/>
                          <a:cs typeface="Arial" pitchFamily="34" charset="0"/>
                        </a:rPr>
                        <a:t>+</a:t>
                      </a:r>
                      <a:r>
                        <a:rPr kumimoji="0" lang="en-US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ＭＳ Ｐゴシック" pitchFamily="34" charset="-128"/>
                          <a:cs typeface="Arial" pitchFamily="34" charset="0"/>
                        </a:rPr>
                        <a:t> and Cl</a:t>
                      </a:r>
                      <a:r>
                        <a:rPr kumimoji="0" lang="en-US" altLang="en-US" sz="18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Ｐゴシック" pitchFamily="34" charset="-128"/>
                          <a:cs typeface="Times New Roman" pitchFamily="18" charset="0"/>
                        </a:rPr>
                        <a:t>− </a:t>
                      </a:r>
                      <a:r>
                        <a:rPr kumimoji="0" lang="en-US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ＭＳ Ｐゴシック" pitchFamily="34" charset="-128"/>
                          <a:cs typeface="Arial" pitchFamily="34" charset="0"/>
                        </a:rPr>
                        <a:t>ions.</a:t>
                      </a:r>
                    </a:p>
                    <a:p>
                      <a:pPr marL="111125" marR="0" lvl="0" indent="-111125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ea typeface="ＭＳ Ｐゴシック" pitchFamily="34" charset="-128"/>
                        <a:cs typeface="Arial" pitchFamily="34" charset="0"/>
                      </a:endParaRPr>
                    </a:p>
                    <a:p>
                      <a:pPr marL="111125" marR="0" lvl="0" indent="-111125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ＭＳ Ｐゴシック" pitchFamily="34" charset="-128"/>
                          <a:cs typeface="Arial" pitchFamily="34" charset="0"/>
                        </a:rPr>
                        <a:t>Both Na</a:t>
                      </a:r>
                      <a:r>
                        <a:rPr kumimoji="0" lang="en-US" altLang="en-US" sz="18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ＭＳ Ｐゴシック" pitchFamily="34" charset="-128"/>
                          <a:cs typeface="Arial" pitchFamily="34" charset="0"/>
                        </a:rPr>
                        <a:t>+</a:t>
                      </a:r>
                      <a:r>
                        <a:rPr kumimoji="0" lang="en-US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ＭＳ Ｐゴシック" pitchFamily="34" charset="-128"/>
                          <a:cs typeface="Arial" pitchFamily="34" charset="0"/>
                        </a:rPr>
                        <a:t> and Cl</a:t>
                      </a:r>
                      <a:r>
                        <a:rPr kumimoji="0" lang="en-US" altLang="en-US" sz="18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Ｐゴシック" pitchFamily="34" charset="-128"/>
                          <a:cs typeface="Times New Roman" pitchFamily="18" charset="0"/>
                        </a:rPr>
                        <a:t>−</a:t>
                      </a:r>
                      <a:r>
                        <a:rPr kumimoji="0" lang="en-US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ＭＳ Ｐゴシック" pitchFamily="34" charset="-128"/>
                          <a:cs typeface="Arial" pitchFamily="34" charset="0"/>
                        </a:rPr>
                        <a:t> are electrolytes.</a:t>
                      </a:r>
                    </a:p>
                  </a:txBody>
                  <a:tcPr horzOverflow="overflow">
                    <a:lnL w="9525" cap="flat" cmpd="sng" algn="ctr">
                      <a:solidFill>
                        <a:srgbClr val="CC98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98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98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98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itle 1"/>
          <p:cNvSpPr>
            <a:spLocks noGrp="1"/>
          </p:cNvSpPr>
          <p:nvPr>
            <p:ph type="title"/>
          </p:nvPr>
        </p:nvSpPr>
        <p:spPr>
          <a:xfrm>
            <a:off x="314325" y="527358"/>
            <a:ext cx="8515350" cy="394980"/>
          </a:xfrm>
        </p:spPr>
        <p:txBody>
          <a:bodyPr/>
          <a:lstStyle/>
          <a:p>
            <a:r>
              <a:rPr lang="en-US" altLang="en-US" dirty="0" smtClean="0">
                <a:ea typeface="ＭＳ Ｐゴシック" pitchFamily="34" charset="-128"/>
              </a:rPr>
              <a:t>Electrolytes (cont.)</a:t>
            </a:r>
          </a:p>
        </p:txBody>
      </p:sp>
      <p:sp>
        <p:nvSpPr>
          <p:cNvPr id="43011" name="Content Placeholder 2"/>
          <p:cNvSpPr>
            <a:spLocks noGrp="1"/>
          </p:cNvSpPr>
          <p:nvPr>
            <p:ph idx="1"/>
          </p:nvPr>
        </p:nvSpPr>
        <p:spPr>
          <a:xfrm>
            <a:off x="330200" y="1241425"/>
            <a:ext cx="8499475" cy="5049838"/>
          </a:xfrm>
        </p:spPr>
        <p:txBody>
          <a:bodyPr/>
          <a:lstStyle/>
          <a:p>
            <a:r>
              <a:rPr lang="en-US" altLang="en-US" dirty="0" smtClean="0">
                <a:ea typeface="ＭＳ Ｐゴシック" pitchFamily="34" charset="-128"/>
              </a:rPr>
              <a:t>Electrolytes (ions) conduct electric currents in body fluid.</a:t>
            </a:r>
          </a:p>
          <a:p>
            <a:endParaRPr lang="en-US" altLang="en-US" dirty="0" smtClean="0">
              <a:ea typeface="ＭＳ Ｐゴシック" pitchFamily="34" charset="-128"/>
            </a:endParaRPr>
          </a:p>
          <a:p>
            <a:r>
              <a:rPr lang="en-US" altLang="en-US" dirty="0" smtClean="0">
                <a:ea typeface="ＭＳ Ｐゴシック" pitchFamily="34" charset="-128"/>
              </a:rPr>
              <a:t>Measurement of a tissue’s electrical activity is used to diagnose disease.</a:t>
            </a:r>
          </a:p>
          <a:p>
            <a:endParaRPr lang="en-US" altLang="en-US" dirty="0" smtClean="0">
              <a:ea typeface="ＭＳ Ｐゴシック" pitchFamily="34" charset="-128"/>
            </a:endParaRPr>
          </a:p>
          <a:p>
            <a:endParaRPr lang="en-US" altLang="en-US" dirty="0" smtClean="0">
              <a:ea typeface="ＭＳ Ｐゴシック" pitchFamily="34" charset="-128"/>
            </a:endParaRPr>
          </a:p>
          <a:p>
            <a:endParaRPr lang="en-US" altLang="en-US" dirty="0" smtClean="0">
              <a:ea typeface="ＭＳ Ｐゴシック" pitchFamily="34" charset="-128"/>
            </a:endParaRPr>
          </a:p>
          <a:p>
            <a:endParaRPr lang="en-US" altLang="en-US" dirty="0" smtClean="0">
              <a:ea typeface="ＭＳ Ｐゴシック" pitchFamily="34" charset="-128"/>
            </a:endParaRPr>
          </a:p>
          <a:p>
            <a:pPr>
              <a:buFontTx/>
              <a:buNone/>
            </a:pPr>
            <a:endParaRPr lang="en-US" altLang="en-US" dirty="0" smtClean="0">
              <a:ea typeface="ＭＳ Ｐゴシック" pitchFamily="34" charset="-128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568325" y="3808413"/>
          <a:ext cx="8054975" cy="137160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916185"/>
                <a:gridCol w="5138790"/>
              </a:tblGrid>
              <a:tr h="457200">
                <a:tc gridSpan="2">
                  <a:txBody>
                    <a:bodyPr/>
                    <a:lstStyle/>
                    <a:p>
                      <a:pPr algn="l"/>
                      <a:r>
                        <a:rPr lang="en-US" dirty="0" smtClean="0"/>
                        <a:t>Examples</a:t>
                      </a:r>
                      <a:endParaRPr lang="en-US" dirty="0"/>
                    </a:p>
                  </a:txBody>
                  <a:tcPr marL="91426" marR="91426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7200">
                <a:tc>
                  <a:txBody>
                    <a:bodyPr/>
                    <a:lstStyle/>
                    <a:p>
                      <a:r>
                        <a:rPr lang="en-US" dirty="0" smtClean="0"/>
                        <a:t>Electrocardiogram</a:t>
                      </a:r>
                      <a:endParaRPr lang="en-US" baseline="30000" dirty="0"/>
                    </a:p>
                  </a:txBody>
                  <a:tcPr marL="91426" marR="91426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aseline="0" dirty="0" smtClean="0"/>
                        <a:t>A record of the heart’s electrical activity</a:t>
                      </a:r>
                    </a:p>
                  </a:txBody>
                  <a:tcPr marL="91426" marR="91426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r>
                        <a:rPr lang="en-US" dirty="0" smtClean="0"/>
                        <a:t>Electroencephalogram</a:t>
                      </a:r>
                      <a:endParaRPr lang="en-US" baseline="30000" dirty="0"/>
                    </a:p>
                  </a:txBody>
                  <a:tcPr marL="91426" marR="91426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</a:t>
                      </a:r>
                      <a:r>
                        <a:rPr lang="en-US" baseline="0" dirty="0" smtClean="0"/>
                        <a:t> record of the brain’s electrical activity</a:t>
                      </a:r>
                      <a:endParaRPr lang="en-US" dirty="0"/>
                    </a:p>
                  </a:txBody>
                  <a:tcPr marL="91426" marR="91426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itle 1"/>
          <p:cNvSpPr>
            <a:spLocks noGrp="1"/>
          </p:cNvSpPr>
          <p:nvPr>
            <p:ph type="title"/>
          </p:nvPr>
        </p:nvSpPr>
        <p:spPr>
          <a:xfrm>
            <a:off x="314325" y="527358"/>
            <a:ext cx="8515350" cy="394980"/>
          </a:xfrm>
        </p:spPr>
        <p:txBody>
          <a:bodyPr/>
          <a:lstStyle/>
          <a:p>
            <a:r>
              <a:rPr lang="en-US" altLang="en-US" dirty="0" smtClean="0">
                <a:ea typeface="ＭＳ Ｐゴシック" pitchFamily="34" charset="-128"/>
              </a:rPr>
              <a:t>Important Ions in the Body</a:t>
            </a:r>
          </a:p>
        </p:txBody>
      </p:sp>
      <p:sp>
        <p:nvSpPr>
          <p:cNvPr id="41987" name="Content Placeholder 2"/>
          <p:cNvSpPr>
            <a:spLocks noGrp="1"/>
          </p:cNvSpPr>
          <p:nvPr>
            <p:ph idx="1"/>
          </p:nvPr>
        </p:nvSpPr>
        <p:spPr>
          <a:xfrm>
            <a:off x="330200" y="1241425"/>
            <a:ext cx="8499475" cy="5049838"/>
          </a:xfrm>
        </p:spPr>
        <p:txBody>
          <a:bodyPr/>
          <a:lstStyle/>
          <a:p>
            <a:endParaRPr lang="en-US" altLang="en-US" dirty="0" smtClean="0">
              <a:ea typeface="ＭＳ Ｐゴシック" pitchFamily="34" charset="-128"/>
            </a:endParaRPr>
          </a:p>
          <a:p>
            <a:endParaRPr lang="en-US" altLang="en-US" dirty="0" smtClean="0">
              <a:ea typeface="ＭＳ Ｐゴシック" pitchFamily="34" charset="-128"/>
            </a:endParaRPr>
          </a:p>
          <a:p>
            <a:endParaRPr lang="en-US" altLang="en-US" dirty="0" smtClean="0">
              <a:ea typeface="ＭＳ Ｐゴシック" pitchFamily="34" charset="-128"/>
            </a:endParaRPr>
          </a:p>
          <a:p>
            <a:endParaRPr lang="en-US" altLang="en-US" dirty="0" smtClean="0">
              <a:ea typeface="ＭＳ Ｐゴシック" pitchFamily="34" charset="-128"/>
            </a:endParaRPr>
          </a:p>
          <a:p>
            <a:pPr>
              <a:buFontTx/>
              <a:buNone/>
            </a:pPr>
            <a:endParaRPr lang="en-US" altLang="en-US" dirty="0" smtClean="0">
              <a:ea typeface="ＭＳ Ｐゴシック" pitchFamily="34" charset="-128"/>
            </a:endParaRPr>
          </a:p>
          <a:p>
            <a:endParaRPr lang="en-US" altLang="en-US" dirty="0" smtClean="0">
              <a:ea typeface="ＭＳ Ｐゴシック" pitchFamily="34" charset="-128"/>
            </a:endParaRPr>
          </a:p>
          <a:p>
            <a:r>
              <a:rPr lang="en-US" altLang="en-US" dirty="0" smtClean="0">
                <a:ea typeface="ＭＳ Ｐゴシック" pitchFamily="34" charset="-128"/>
              </a:rPr>
              <a:t>Homeostasis maintains ion concentrations within tight limits.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740402768"/>
              </p:ext>
            </p:extLst>
          </p:nvPr>
        </p:nvGraphicFramePr>
        <p:xfrm>
          <a:off x="990217" y="1618728"/>
          <a:ext cx="6022975" cy="182880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331260"/>
                <a:gridCol w="4691715"/>
              </a:tblGrid>
              <a:tr h="457200">
                <a:tc gridSpan="2">
                  <a:txBody>
                    <a:bodyPr/>
                    <a:lstStyle/>
                    <a:p>
                      <a:pPr algn="l"/>
                      <a:r>
                        <a:rPr lang="en-US" dirty="0" smtClean="0"/>
                        <a:t>Ions and Their Functions</a:t>
                      </a:r>
                      <a:endParaRPr lang="en-US" dirty="0"/>
                    </a:p>
                  </a:txBody>
                  <a:tcPr marL="91448" marR="91448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7200">
                <a:tc>
                  <a:txBody>
                    <a:bodyPr/>
                    <a:lstStyle/>
                    <a:p>
                      <a:r>
                        <a:rPr lang="en-US" b="0" dirty="0" smtClean="0"/>
                        <a:t>Ion</a:t>
                      </a:r>
                      <a:endParaRPr lang="en-US" b="0" dirty="0"/>
                    </a:p>
                  </a:txBody>
                  <a:tcPr marL="91448" marR="91448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 smtClean="0"/>
                        <a:t>Functions</a:t>
                      </a:r>
                      <a:endParaRPr lang="en-US" b="0" dirty="0"/>
                    </a:p>
                  </a:txBody>
                  <a:tcPr marL="91448" marR="91448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7200">
                <a:tc>
                  <a:txBody>
                    <a:bodyPr/>
                    <a:lstStyle/>
                    <a:p>
                      <a:r>
                        <a:rPr lang="en-US" dirty="0" smtClean="0"/>
                        <a:t>Ca</a:t>
                      </a:r>
                      <a:r>
                        <a:rPr lang="en-US" baseline="30000" dirty="0" smtClean="0"/>
                        <a:t>2+</a:t>
                      </a:r>
                      <a:endParaRPr lang="en-US" baseline="30000" dirty="0"/>
                    </a:p>
                  </a:txBody>
                  <a:tcPr marL="91448" marR="91448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Blood clotting,</a:t>
                      </a:r>
                      <a:r>
                        <a:rPr lang="en-US" baseline="0" dirty="0" smtClean="0"/>
                        <a:t> m</a:t>
                      </a:r>
                      <a:r>
                        <a:rPr lang="en-US" dirty="0" smtClean="0"/>
                        <a:t>uscle</a:t>
                      </a:r>
                      <a:r>
                        <a:rPr lang="en-US" baseline="0" dirty="0" smtClean="0"/>
                        <a:t> contraction</a:t>
                      </a:r>
                    </a:p>
                  </a:txBody>
                  <a:tcPr marL="91448" marR="91448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7200">
                <a:tc>
                  <a:txBody>
                    <a:bodyPr/>
                    <a:lstStyle/>
                    <a:p>
                      <a:r>
                        <a:rPr lang="en-US" dirty="0" smtClean="0"/>
                        <a:t>HCO</a:t>
                      </a:r>
                      <a:r>
                        <a:rPr lang="en-US" baseline="-25000" dirty="0" smtClean="0"/>
                        <a:t>3</a:t>
                      </a:r>
                      <a:r>
                        <a:rPr kumimoji="0" lang="en-US" altLang="en-US" sz="18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Ｐゴシック" pitchFamily="34" charset="-128"/>
                          <a:cs typeface="Times New Roman" pitchFamily="18" charset="0"/>
                        </a:rPr>
                        <a:t>−</a:t>
                      </a:r>
                      <a:endParaRPr lang="en-US" baseline="30000" dirty="0"/>
                    </a:p>
                  </a:txBody>
                  <a:tcPr marL="91448" marR="91448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pH regulation</a:t>
                      </a:r>
                      <a:endParaRPr lang="en-US" dirty="0"/>
                    </a:p>
                  </a:txBody>
                  <a:tcPr marL="91448" marR="91448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>
          <a:xfrm>
            <a:off x="314325" y="527358"/>
            <a:ext cx="8515350" cy="394980"/>
          </a:xfrm>
        </p:spPr>
        <p:txBody>
          <a:bodyPr/>
          <a:lstStyle/>
          <a:p>
            <a:r>
              <a:rPr lang="en-US" altLang="en-US" dirty="0" smtClean="0">
                <a:ea typeface="ＭＳ Ｐゴシック" pitchFamily="34" charset="-128"/>
              </a:rPr>
              <a:t>Covalent Bonds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30200" y="1241425"/>
            <a:ext cx="8499475" cy="5049838"/>
          </a:xfrm>
        </p:spPr>
        <p:txBody>
          <a:bodyPr/>
          <a:lstStyle/>
          <a:p>
            <a:pPr marL="463550" indent="-463550">
              <a:defRPr/>
            </a:pPr>
            <a:r>
              <a:rPr lang="en-US" dirty="0" smtClean="0"/>
              <a:t>Form when two atoms share electrons</a:t>
            </a:r>
          </a:p>
          <a:p>
            <a:pPr marL="463550" indent="-463550">
              <a:defRPr/>
            </a:pPr>
            <a:endParaRPr lang="en-US" dirty="0" smtClean="0"/>
          </a:p>
          <a:p>
            <a:pPr marL="463550" indent="-463550">
              <a:defRPr/>
            </a:pPr>
            <a:r>
              <a:rPr lang="en-US" dirty="0" smtClean="0"/>
              <a:t>The most common chemical bond in the body</a:t>
            </a:r>
          </a:p>
          <a:p>
            <a:pPr marL="463550" indent="-463550">
              <a:defRPr/>
            </a:pPr>
            <a:endParaRPr lang="en-US" dirty="0" smtClean="0"/>
          </a:p>
          <a:p>
            <a:pPr marL="463550" indent="-463550">
              <a:defRPr/>
            </a:pPr>
            <a:r>
              <a:rPr lang="en-US" dirty="0" smtClean="0"/>
              <a:t>Types:</a:t>
            </a:r>
          </a:p>
          <a:p>
            <a:pPr lvl="1">
              <a:defRPr/>
            </a:pPr>
            <a:r>
              <a:rPr dirty="0"/>
              <a:t>Nonpolar covalent bond</a:t>
            </a:r>
          </a:p>
          <a:p>
            <a:pPr lvl="2" indent="-290513">
              <a:defRPr/>
            </a:pPr>
            <a:r>
              <a:rPr lang="en-US" dirty="0" smtClean="0"/>
              <a:t>Electrons are shared equally.</a:t>
            </a:r>
          </a:p>
          <a:p>
            <a:pPr lvl="1">
              <a:defRPr/>
            </a:pPr>
            <a:r>
              <a:rPr dirty="0"/>
              <a:t>Polar covalent bond</a:t>
            </a:r>
          </a:p>
          <a:p>
            <a:pPr lvl="2" indent="-290513">
              <a:defRPr/>
            </a:pPr>
            <a:r>
              <a:rPr lang="en-US" dirty="0" smtClean="0"/>
              <a:t>Electrons are shared unequally.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Title 1"/>
          <p:cNvSpPr>
            <a:spLocks noGrp="1"/>
          </p:cNvSpPr>
          <p:nvPr>
            <p:ph type="title"/>
          </p:nvPr>
        </p:nvSpPr>
        <p:spPr>
          <a:xfrm>
            <a:off x="314325" y="527050"/>
            <a:ext cx="8515350" cy="395288"/>
          </a:xfrm>
        </p:spPr>
        <p:txBody>
          <a:bodyPr/>
          <a:lstStyle/>
          <a:p>
            <a:r>
              <a:rPr lang="en-US" altLang="en-US" dirty="0" smtClean="0">
                <a:ea typeface="ＭＳ Ｐゴシック" pitchFamily="34" charset="-128"/>
              </a:rPr>
              <a:t>Molecules and Compounds</a:t>
            </a:r>
          </a:p>
        </p:txBody>
      </p:sp>
      <p:sp>
        <p:nvSpPr>
          <p:cNvPr id="47107" name="Content Placeholder 2"/>
          <p:cNvSpPr>
            <a:spLocks noGrp="1"/>
          </p:cNvSpPr>
          <p:nvPr>
            <p:ph idx="1"/>
          </p:nvPr>
        </p:nvSpPr>
        <p:spPr>
          <a:xfrm>
            <a:off x="330200" y="1241425"/>
            <a:ext cx="8499475" cy="5049838"/>
          </a:xfrm>
        </p:spPr>
        <p:txBody>
          <a:bodyPr/>
          <a:lstStyle/>
          <a:p>
            <a:pPr>
              <a:buFontTx/>
              <a:buNone/>
            </a:pPr>
            <a:r>
              <a:rPr lang="en-US" altLang="en-US" b="1" dirty="0" smtClean="0">
                <a:ea typeface="ＭＳ Ｐゴシック" pitchFamily="34" charset="-128"/>
              </a:rPr>
              <a:t>Molecules</a:t>
            </a:r>
          </a:p>
          <a:p>
            <a:r>
              <a:rPr lang="en-US" altLang="en-US" dirty="0" smtClean="0">
                <a:ea typeface="ＭＳ Ｐゴシック" pitchFamily="34" charset="-128"/>
              </a:rPr>
              <a:t>Chemicals composed of two or more atoms held together with covalent bonds</a:t>
            </a:r>
          </a:p>
          <a:p>
            <a:pPr lvl="1" indent="-520700"/>
            <a:r>
              <a:rPr altLang="en-US" dirty="0">
                <a:ea typeface="ＭＳ Ｐゴシック" pitchFamily="34" charset="-128"/>
              </a:rPr>
              <a:t>Examples: O</a:t>
            </a:r>
            <a:r>
              <a:rPr altLang="en-US" baseline="-25000" dirty="0">
                <a:ea typeface="ＭＳ Ｐゴシック" pitchFamily="34" charset="-128"/>
              </a:rPr>
              <a:t>2</a:t>
            </a:r>
            <a:r>
              <a:rPr altLang="en-US" dirty="0">
                <a:ea typeface="ＭＳ Ｐゴシック" pitchFamily="34" charset="-128"/>
              </a:rPr>
              <a:t>, H</a:t>
            </a:r>
            <a:r>
              <a:rPr altLang="en-US" baseline="-25000" dirty="0">
                <a:ea typeface="ＭＳ Ｐゴシック" pitchFamily="34" charset="-128"/>
              </a:rPr>
              <a:t>2</a:t>
            </a:r>
            <a:r>
              <a:rPr altLang="en-US" dirty="0">
                <a:ea typeface="ＭＳ Ｐゴシック" pitchFamily="34" charset="-128"/>
              </a:rPr>
              <a:t>O</a:t>
            </a:r>
          </a:p>
          <a:p>
            <a:pPr>
              <a:buFontTx/>
              <a:buNone/>
            </a:pPr>
            <a:endParaRPr lang="en-US" altLang="en-US" b="1" dirty="0" smtClean="0">
              <a:ea typeface="ＭＳ Ｐゴシック" pitchFamily="34" charset="-128"/>
            </a:endParaRPr>
          </a:p>
          <a:p>
            <a:pPr>
              <a:buFontTx/>
              <a:buNone/>
            </a:pPr>
            <a:r>
              <a:rPr lang="en-US" altLang="en-US" b="1" dirty="0" smtClean="0">
                <a:ea typeface="ＭＳ Ｐゴシック" pitchFamily="34" charset="-128"/>
              </a:rPr>
              <a:t>Compounds</a:t>
            </a:r>
          </a:p>
          <a:p>
            <a:r>
              <a:rPr lang="en-US" altLang="en-US" dirty="0" smtClean="0">
                <a:ea typeface="ＭＳ Ｐゴシック" pitchFamily="34" charset="-128"/>
              </a:rPr>
              <a:t>Chemicals composed of two or more </a:t>
            </a:r>
            <a:r>
              <a:rPr lang="en-US" altLang="en-US" b="1" dirty="0" smtClean="0">
                <a:ea typeface="ＭＳ Ｐゴシック" pitchFamily="34" charset="-128"/>
              </a:rPr>
              <a:t>different</a:t>
            </a:r>
            <a:r>
              <a:rPr lang="en-US" altLang="en-US" dirty="0" smtClean="0">
                <a:ea typeface="ＭＳ Ｐゴシック" pitchFamily="34" charset="-128"/>
              </a:rPr>
              <a:t> atoms held together by </a:t>
            </a:r>
            <a:r>
              <a:rPr lang="en-US" altLang="en-US" b="1" dirty="0" smtClean="0">
                <a:ea typeface="ＭＳ Ｐゴシック" pitchFamily="34" charset="-128"/>
              </a:rPr>
              <a:t>ionic or covalent bonds</a:t>
            </a:r>
          </a:p>
          <a:p>
            <a:pPr lvl="1" indent="-520700"/>
            <a:r>
              <a:rPr altLang="en-US" dirty="0">
                <a:ea typeface="ＭＳ Ｐゴシック" pitchFamily="34" charset="-128"/>
              </a:rPr>
              <a:t>Examples: NaCl, H</a:t>
            </a:r>
            <a:r>
              <a:rPr altLang="en-US" baseline="-25000" dirty="0">
                <a:ea typeface="ＭＳ Ｐゴシック" pitchFamily="34" charset="-128"/>
              </a:rPr>
              <a:t>2</a:t>
            </a:r>
            <a:r>
              <a:rPr altLang="en-US" dirty="0">
                <a:ea typeface="ＭＳ Ｐゴシック" pitchFamily="34" charset="-128"/>
              </a:rPr>
              <a:t>O, CO</a:t>
            </a:r>
            <a:r>
              <a:rPr altLang="en-US" baseline="-25000" dirty="0">
                <a:ea typeface="ＭＳ Ｐゴシック" pitchFamily="34" charset="-128"/>
              </a:rPr>
              <a:t>2</a:t>
            </a:r>
            <a:endParaRPr altLang="en-US" dirty="0">
              <a:ea typeface="ＭＳ Ｐゴシック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>
          <a:xfrm>
            <a:off x="314325" y="533400"/>
            <a:ext cx="8515350" cy="388938"/>
          </a:xfrm>
        </p:spPr>
        <p:txBody>
          <a:bodyPr/>
          <a:lstStyle/>
          <a:p>
            <a:r>
              <a:rPr lang="en-US" altLang="en-US" dirty="0" smtClean="0">
                <a:ea typeface="ＭＳ Ｐゴシック" pitchFamily="34" charset="-128"/>
              </a:rPr>
              <a:t>Chemistry</a:t>
            </a:r>
          </a:p>
        </p:txBody>
      </p:sp>
      <p:sp>
        <p:nvSpPr>
          <p:cNvPr id="7171" name="Content Placeholder 2"/>
          <p:cNvSpPr>
            <a:spLocks noGrp="1"/>
          </p:cNvSpPr>
          <p:nvPr>
            <p:ph idx="1"/>
          </p:nvPr>
        </p:nvSpPr>
        <p:spPr>
          <a:xfrm>
            <a:off x="330200" y="1241425"/>
            <a:ext cx="8499475" cy="5049838"/>
          </a:xfrm>
        </p:spPr>
        <p:txBody>
          <a:bodyPr/>
          <a:lstStyle/>
          <a:p>
            <a:r>
              <a:rPr lang="en-US" altLang="en-US" dirty="0" smtClean="0">
                <a:ea typeface="ＭＳ Ｐゴシック" pitchFamily="34" charset="-128"/>
              </a:rPr>
              <a:t>Science that deals with matter’s composition and properties</a:t>
            </a:r>
          </a:p>
          <a:p>
            <a:endParaRPr lang="en-US" altLang="en-US" dirty="0" smtClean="0">
              <a:ea typeface="ＭＳ Ｐゴシック" pitchFamily="34" charset="-128"/>
            </a:endParaRPr>
          </a:p>
          <a:p>
            <a:r>
              <a:rPr lang="en-US" altLang="en-US" dirty="0" smtClean="0">
                <a:ea typeface="ＭＳ Ｐゴシック" pitchFamily="34" charset="-128"/>
              </a:rPr>
              <a:t>Used to understand normal and abnormal body function</a:t>
            </a:r>
          </a:p>
          <a:p>
            <a:endParaRPr lang="en-US" altLang="en-US" dirty="0" smtClean="0">
              <a:ea typeface="ＭＳ Ｐゴシック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Table 7"/>
          <p:cNvGraphicFramePr>
            <a:graphicFrameLocks noGrp="1"/>
          </p:cNvGraphicFramePr>
          <p:nvPr/>
        </p:nvGraphicFramePr>
        <p:xfrm>
          <a:off x="266700" y="1276351"/>
          <a:ext cx="8591550" cy="518160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718395"/>
                <a:gridCol w="4196677"/>
                <a:gridCol w="2676478"/>
              </a:tblGrid>
              <a:tr h="545411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Type</a:t>
                      </a:r>
                      <a:endParaRPr lang="en-US" sz="1800" dirty="0"/>
                    </a:p>
                  </a:txBody>
                  <a:tcPr marL="132142" marR="132142" marT="132125" marB="132125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Definition</a:t>
                      </a:r>
                      <a:endParaRPr lang="en-US" sz="1800" dirty="0"/>
                    </a:p>
                  </a:txBody>
                  <a:tcPr marL="132142" marR="132142" marT="132125" marB="132125"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Example</a:t>
                      </a:r>
                      <a:endParaRPr lang="en-US" sz="1800" dirty="0"/>
                    </a:p>
                  </a:txBody>
                  <a:tcPr marL="132142" marR="132142" marT="132125" marB="132125"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1636304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Solution</a:t>
                      </a:r>
                      <a:endParaRPr lang="en-US" sz="1800" dirty="0"/>
                    </a:p>
                  </a:txBody>
                  <a:tcPr marL="132142" marR="132142" marT="132125" marB="132125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Homogeneous mixture formed when one substance (solute) dissolves in another (solvent)</a:t>
                      </a:r>
                      <a:endParaRPr lang="en-US" sz="1800" dirty="0"/>
                    </a:p>
                  </a:txBody>
                  <a:tcPr marL="132142" marR="132142" marT="132125" marB="132125"/>
                </a:tc>
                <a:tc>
                  <a:txBody>
                    <a:bodyPr/>
                    <a:lstStyle/>
                    <a:p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Table salt (NaCl) dissolved in water; table sugar (sucrose) dissolved in water</a:t>
                      </a:r>
                      <a:endParaRPr lang="en-US" sz="1800" dirty="0"/>
                    </a:p>
                  </a:txBody>
                  <a:tcPr marL="132142" marR="132142" marT="132125" marB="132125"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1363581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Suspension</a:t>
                      </a:r>
                      <a:endParaRPr lang="en-US" sz="1800" dirty="0"/>
                    </a:p>
                  </a:txBody>
                  <a:tcPr marL="132142" marR="132142" marT="132125" marB="132125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Heterogeneous mixture in which one substance is dispersed in another but will settle out unless constantly mixed</a:t>
                      </a:r>
                      <a:endParaRPr lang="en-US" sz="1800" dirty="0"/>
                    </a:p>
                  </a:txBody>
                  <a:tcPr marL="132142" marR="132142" marT="132125" marB="132125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Red blood cells in blood plasma; milk of magnesia</a:t>
                      </a:r>
                      <a:endParaRPr lang="en-US" sz="1800" dirty="0"/>
                    </a:p>
                  </a:txBody>
                  <a:tcPr marL="132142" marR="132142" marT="132125" marB="132125"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1636304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Colloid</a:t>
                      </a:r>
                      <a:endParaRPr lang="en-US" sz="1800" dirty="0"/>
                    </a:p>
                  </a:txBody>
                  <a:tcPr marL="132142" marR="132142" marT="132125" marB="132125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Heterogeneous mixture in which the suspended particles remain evenly distributed based on the small size and opposing charges of the particles</a:t>
                      </a:r>
                      <a:endParaRPr lang="en-US" sz="1800" dirty="0"/>
                    </a:p>
                  </a:txBody>
                  <a:tcPr marL="132142" marR="132142" marT="132125" marB="132125"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Blood plasma; cytosol</a:t>
                      </a:r>
                      <a:endParaRPr lang="en-US" sz="1800" dirty="0"/>
                    </a:p>
                  </a:txBody>
                  <a:tcPr marL="132142" marR="132142" marT="132125" marB="132125"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3900" y="527078"/>
            <a:ext cx="8516202" cy="394980"/>
          </a:xfrm>
        </p:spPr>
        <p:txBody>
          <a:bodyPr/>
          <a:lstStyle/>
          <a:p>
            <a:r>
              <a:rPr lang="en-US" dirty="0" smtClean="0"/>
              <a:t>Types of Mixtures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30200" y="1241425"/>
            <a:ext cx="8499475" cy="5049838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US" altLang="en-US" dirty="0" smtClean="0">
                <a:ea typeface="ＭＳ Ｐゴシック" pitchFamily="34" charset="-128"/>
              </a:rPr>
              <a:t>Most abundant compound in body</a:t>
            </a:r>
          </a:p>
          <a:p>
            <a:pPr>
              <a:lnSpc>
                <a:spcPct val="150000"/>
              </a:lnSpc>
            </a:pPr>
            <a:r>
              <a:rPr lang="en-US" altLang="en-US" dirty="0" smtClean="0">
                <a:ea typeface="ＭＳ Ｐゴシック" pitchFamily="34" charset="-128"/>
              </a:rPr>
              <a:t>Critical in all physiologic processes</a:t>
            </a:r>
          </a:p>
          <a:p>
            <a:pPr>
              <a:lnSpc>
                <a:spcPct val="150000"/>
              </a:lnSpc>
            </a:pPr>
            <a:r>
              <a:rPr lang="en-US" altLang="en-US" dirty="0" smtClean="0">
                <a:ea typeface="ＭＳ Ｐゴシック" pitchFamily="34" charset="-128"/>
              </a:rPr>
              <a:t>Deficiency (dehydration) threatens health</a:t>
            </a:r>
          </a:p>
          <a:p>
            <a:pPr>
              <a:lnSpc>
                <a:spcPct val="150000"/>
              </a:lnSpc>
            </a:pPr>
            <a:r>
              <a:rPr lang="en-US" altLang="en-US" b="1" u="sng" dirty="0" smtClean="0">
                <a:ea typeface="ＭＳ Ｐゴシック" pitchFamily="34" charset="-128"/>
              </a:rPr>
              <a:t>Universal solvent</a:t>
            </a:r>
          </a:p>
          <a:p>
            <a:pPr>
              <a:lnSpc>
                <a:spcPct val="150000"/>
              </a:lnSpc>
            </a:pPr>
            <a:r>
              <a:rPr lang="en-US" altLang="en-US" dirty="0" smtClean="0">
                <a:ea typeface="ＭＳ Ｐゴシック" pitchFamily="34" charset="-128"/>
              </a:rPr>
              <a:t>Stable liquid at ordinary temperatures</a:t>
            </a:r>
          </a:p>
          <a:p>
            <a:pPr>
              <a:lnSpc>
                <a:spcPct val="150000"/>
              </a:lnSpc>
            </a:pPr>
            <a:r>
              <a:rPr lang="en-US" altLang="en-US" dirty="0" smtClean="0">
                <a:ea typeface="ＭＳ Ｐゴシック" pitchFamily="34" charset="-128"/>
              </a:rPr>
              <a:t>Participates in body’s chemical reactions</a:t>
            </a:r>
          </a:p>
          <a:p>
            <a:pPr>
              <a:lnSpc>
                <a:spcPct val="150000"/>
              </a:lnSpc>
            </a:pPr>
            <a:r>
              <a:rPr lang="en-US" b="1" u="sng" dirty="0" smtClean="0">
                <a:ea typeface="ＭＳ Ｐゴシック" pitchFamily="34" charset="-128"/>
                <a:cs typeface="Arial" charset="0"/>
              </a:rPr>
              <a:t>Some substances are hydrophobic</a:t>
            </a:r>
          </a:p>
          <a:p>
            <a:pPr>
              <a:lnSpc>
                <a:spcPct val="150000"/>
              </a:lnSpc>
            </a:pPr>
            <a:endParaRPr lang="en-US" altLang="en-US" dirty="0" smtClean="0">
              <a:ea typeface="ＭＳ Ｐゴシック" pitchFamily="34" charset="-12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3900" y="527078"/>
            <a:ext cx="8516202" cy="394980"/>
          </a:xfrm>
        </p:spPr>
        <p:txBody>
          <a:bodyPr/>
          <a:lstStyle/>
          <a:p>
            <a:r>
              <a:rPr lang="en-US" dirty="0" smtClean="0"/>
              <a:t>The Importance of Water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Title 3"/>
          <p:cNvSpPr>
            <a:spLocks noGrp="1"/>
          </p:cNvSpPr>
          <p:nvPr>
            <p:ph type="title"/>
          </p:nvPr>
        </p:nvSpPr>
        <p:spPr>
          <a:xfrm>
            <a:off x="314325" y="527358"/>
            <a:ext cx="8515350" cy="394980"/>
          </a:xfrm>
        </p:spPr>
        <p:txBody>
          <a:bodyPr/>
          <a:lstStyle/>
          <a:p>
            <a:r>
              <a:rPr lang="en-US" altLang="en-US" dirty="0" smtClean="0">
                <a:ea typeface="ＭＳ Ｐゴシック" pitchFamily="34" charset="-128"/>
              </a:rPr>
              <a:t>Acids, Bases, and Salts (cont.)</a:t>
            </a:r>
          </a:p>
        </p:txBody>
      </p:sp>
      <p:sp>
        <p:nvSpPr>
          <p:cNvPr id="64515" name="Content Placeholder 4"/>
          <p:cNvSpPr>
            <a:spLocks noGrp="1"/>
          </p:cNvSpPr>
          <p:nvPr>
            <p:ph idx="1"/>
          </p:nvPr>
        </p:nvSpPr>
        <p:spPr>
          <a:xfrm>
            <a:off x="330200" y="1241425"/>
            <a:ext cx="8499475" cy="5049838"/>
          </a:xfrm>
        </p:spPr>
        <p:txBody>
          <a:bodyPr/>
          <a:lstStyle/>
          <a:p>
            <a:pPr>
              <a:buFontTx/>
              <a:buNone/>
            </a:pPr>
            <a:r>
              <a:rPr lang="en-US" altLang="en-US" b="1" dirty="0" smtClean="0">
                <a:ea typeface="ＭＳ Ｐゴシック" pitchFamily="34" charset="-128"/>
              </a:rPr>
              <a:t>Acid</a:t>
            </a:r>
          </a:p>
          <a:p>
            <a:r>
              <a:rPr lang="en-US" altLang="en-US" dirty="0" smtClean="0">
                <a:ea typeface="ＭＳ Ｐゴシック" pitchFamily="34" charset="-128"/>
              </a:rPr>
              <a:t>A substance that releases hydrogen ions</a:t>
            </a:r>
          </a:p>
          <a:p>
            <a:endParaRPr lang="en-US" altLang="en-US" dirty="0" smtClean="0">
              <a:ea typeface="ＭＳ Ｐゴシック" pitchFamily="34" charset="-128"/>
            </a:endParaRPr>
          </a:p>
          <a:p>
            <a:pPr>
              <a:buFontTx/>
              <a:buNone/>
            </a:pPr>
            <a:r>
              <a:rPr lang="en-US" altLang="en-US" b="1" dirty="0" smtClean="0">
                <a:ea typeface="ＭＳ Ｐゴシック" pitchFamily="34" charset="-128"/>
              </a:rPr>
              <a:t>Base</a:t>
            </a:r>
          </a:p>
          <a:p>
            <a:r>
              <a:rPr lang="en-US" altLang="en-US" dirty="0" smtClean="0">
                <a:ea typeface="ＭＳ Ｐゴシック" pitchFamily="34" charset="-128"/>
              </a:rPr>
              <a:t>A substance that releases hydroxide ions and accepts hydrogen ions </a:t>
            </a:r>
          </a:p>
          <a:p>
            <a:endParaRPr lang="en-US" altLang="en-US" dirty="0" smtClean="0">
              <a:ea typeface="ＭＳ Ｐゴシック" pitchFamily="34" charset="-128"/>
            </a:endParaRPr>
          </a:p>
          <a:p>
            <a:pPr>
              <a:buFontTx/>
              <a:buNone/>
            </a:pPr>
            <a:r>
              <a:rPr lang="en-US" altLang="en-US" b="1" dirty="0" smtClean="0">
                <a:ea typeface="ＭＳ Ｐゴシック" pitchFamily="34" charset="-128"/>
              </a:rPr>
              <a:t>Salt</a:t>
            </a:r>
          </a:p>
          <a:p>
            <a:r>
              <a:rPr lang="en-US" altLang="en-US" dirty="0" smtClean="0">
                <a:ea typeface="ＭＳ Ｐゴシック" pitchFamily="34" charset="-128"/>
              </a:rPr>
              <a:t>A substance formed by a reaction between an acid and a base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592263" y="2238375"/>
            <a:ext cx="5943600" cy="461963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en-US" dirty="0"/>
              <a:t>HCl  </a:t>
            </a:r>
            <a:r>
              <a:rPr lang="en-US" dirty="0">
                <a:sym typeface="Wingdings" pitchFamily="2" charset="2"/>
              </a:rPr>
              <a:t>  H</a:t>
            </a:r>
            <a:r>
              <a:rPr lang="en-US" baseline="30000" dirty="0">
                <a:sym typeface="Wingdings" pitchFamily="2" charset="2"/>
              </a:rPr>
              <a:t>+</a:t>
            </a:r>
            <a:r>
              <a:rPr lang="en-US" dirty="0">
                <a:sym typeface="Wingdings" pitchFamily="2" charset="2"/>
              </a:rPr>
              <a:t>  +  Cl</a:t>
            </a:r>
            <a:r>
              <a:rPr lang="en-US" altLang="en-US" baseline="30000" dirty="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−</a:t>
            </a:r>
            <a:endParaRPr lang="en-US" baseline="30000" dirty="0"/>
          </a:p>
        </p:txBody>
      </p:sp>
      <p:sp>
        <p:nvSpPr>
          <p:cNvPr id="7" name="TextBox 6"/>
          <p:cNvSpPr txBox="1"/>
          <p:nvPr/>
        </p:nvSpPr>
        <p:spPr>
          <a:xfrm>
            <a:off x="1587500" y="4030663"/>
            <a:ext cx="5943600" cy="46196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en-US" dirty="0"/>
              <a:t>NaOH  </a:t>
            </a:r>
            <a:r>
              <a:rPr lang="en-US" dirty="0">
                <a:sym typeface="Wingdings" pitchFamily="2" charset="2"/>
              </a:rPr>
              <a:t>  Na</a:t>
            </a:r>
            <a:r>
              <a:rPr lang="en-US" baseline="30000" dirty="0">
                <a:sym typeface="Wingdings" pitchFamily="2" charset="2"/>
              </a:rPr>
              <a:t>+</a:t>
            </a:r>
            <a:r>
              <a:rPr lang="en-US" dirty="0">
                <a:sym typeface="Wingdings" pitchFamily="2" charset="2"/>
              </a:rPr>
              <a:t>  +  OH</a:t>
            </a:r>
            <a:r>
              <a:rPr lang="en-US" altLang="en-US" baseline="30000" dirty="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−</a:t>
            </a:r>
            <a:endParaRPr lang="en-US" baseline="30000" dirty="0"/>
          </a:p>
        </p:txBody>
      </p:sp>
      <p:sp>
        <p:nvSpPr>
          <p:cNvPr id="8" name="TextBox 7"/>
          <p:cNvSpPr txBox="1"/>
          <p:nvPr/>
        </p:nvSpPr>
        <p:spPr>
          <a:xfrm>
            <a:off x="1571625" y="5827713"/>
            <a:ext cx="5943600" cy="48736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en-US" dirty="0"/>
              <a:t>HCl  +  NaOH  </a:t>
            </a:r>
            <a:r>
              <a:rPr lang="en-US" dirty="0">
                <a:sym typeface="Wingdings" pitchFamily="2" charset="2"/>
              </a:rPr>
              <a:t>  NaCl  +  H</a:t>
            </a:r>
            <a:r>
              <a:rPr lang="en-US" baseline="-25000" dirty="0">
                <a:sym typeface="Wingdings" pitchFamily="2" charset="2"/>
              </a:rPr>
              <a:t>2</a:t>
            </a:r>
            <a:r>
              <a:rPr lang="en-US" dirty="0">
                <a:sym typeface="Wingdings" pitchFamily="2" charset="2"/>
              </a:rPr>
              <a:t>O</a:t>
            </a:r>
            <a:endParaRPr lang="en-US" baseline="30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Title 3"/>
          <p:cNvSpPr>
            <a:spLocks noGrp="1"/>
          </p:cNvSpPr>
          <p:nvPr>
            <p:ph type="title"/>
          </p:nvPr>
        </p:nvSpPr>
        <p:spPr>
          <a:xfrm>
            <a:off x="314325" y="527358"/>
            <a:ext cx="8515350" cy="394980"/>
          </a:xfrm>
        </p:spPr>
        <p:txBody>
          <a:bodyPr/>
          <a:lstStyle/>
          <a:p>
            <a:r>
              <a:rPr lang="en-US" altLang="en-US" dirty="0" smtClean="0">
                <a:ea typeface="ＭＳ Ｐゴシック" pitchFamily="34" charset="-128"/>
              </a:rPr>
              <a:t>The pH Scale</a:t>
            </a:r>
          </a:p>
        </p:txBody>
      </p:sp>
      <p:sp>
        <p:nvSpPr>
          <p:cNvPr id="65539" name="Content Placeholder 4"/>
          <p:cNvSpPr>
            <a:spLocks noGrp="1"/>
          </p:cNvSpPr>
          <p:nvPr>
            <p:ph idx="1"/>
          </p:nvPr>
        </p:nvSpPr>
        <p:spPr>
          <a:xfrm>
            <a:off x="330200" y="1241425"/>
            <a:ext cx="8499475" cy="5049838"/>
          </a:xfrm>
        </p:spPr>
        <p:txBody>
          <a:bodyPr/>
          <a:lstStyle/>
          <a:p>
            <a:r>
              <a:rPr lang="en-US" altLang="en-US" dirty="0" smtClean="0">
                <a:ea typeface="ＭＳ Ｐゴシック" pitchFamily="34" charset="-128"/>
              </a:rPr>
              <a:t>Indicates the relative concentrations of hydrogen and hydroxide ions in a solution.</a:t>
            </a:r>
          </a:p>
          <a:p>
            <a:pPr lvl="1"/>
            <a:r>
              <a:rPr altLang="en-US" dirty="0">
                <a:ea typeface="ＭＳ Ｐゴシック" pitchFamily="34" charset="-128"/>
              </a:rPr>
              <a:t>Scale from 0 (most acidic) to 14 (most basic).</a:t>
            </a:r>
          </a:p>
          <a:p>
            <a:pPr lvl="1"/>
            <a:r>
              <a:rPr altLang="en-US" dirty="0">
                <a:ea typeface="ＭＳ Ｐゴシック" pitchFamily="34" charset="-128"/>
              </a:rPr>
              <a:t>Each unit represents a 10-fold change.</a:t>
            </a:r>
          </a:p>
          <a:p>
            <a:pPr lvl="1"/>
            <a:endParaRPr altLang="en-US" dirty="0">
              <a:ea typeface="ＭＳ Ｐゴシック" pitchFamily="34" charset="-128"/>
            </a:endParaRPr>
          </a:p>
          <a:p>
            <a:r>
              <a:rPr lang="en-US" altLang="en-US" dirty="0" smtClean="0">
                <a:ea typeface="ＭＳ Ｐゴシック" pitchFamily="34" charset="-128"/>
              </a:rPr>
              <a:t>Normal body fluid pH range is between 7.35 and 7.45.</a:t>
            </a:r>
          </a:p>
          <a:p>
            <a:pPr lvl="1"/>
            <a:r>
              <a:rPr altLang="en-US" dirty="0">
                <a:ea typeface="ＭＳ Ｐゴシック" pitchFamily="34" charset="-128"/>
              </a:rPr>
              <a:t>Acidosis: Body fluid pH less than 7.35</a:t>
            </a:r>
          </a:p>
          <a:p>
            <a:pPr lvl="1"/>
            <a:r>
              <a:rPr altLang="en-US" dirty="0">
                <a:ea typeface="ＭＳ Ｐゴシック" pitchFamily="34" charset="-128"/>
              </a:rPr>
              <a:t>Alkalosis: Body fluid pH greater than 7.45</a:t>
            </a:r>
          </a:p>
          <a:p>
            <a:endParaRPr lang="en-US" altLang="en-US" dirty="0" smtClean="0">
              <a:ea typeface="ＭＳ Ｐゴシック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562" name="Picture 6" descr="fig_2.6.gif                                                    007538A5Macintosh HD                   C16C138F: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057650" y="1211303"/>
            <a:ext cx="4857750" cy="52604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6563" name="Title 1"/>
          <p:cNvSpPr>
            <a:spLocks noGrp="1"/>
          </p:cNvSpPr>
          <p:nvPr>
            <p:ph type="title"/>
          </p:nvPr>
        </p:nvSpPr>
        <p:spPr>
          <a:xfrm>
            <a:off x="208653" y="411552"/>
            <a:ext cx="4114800" cy="469910"/>
          </a:xfrm>
        </p:spPr>
        <p:txBody>
          <a:bodyPr/>
          <a:lstStyle/>
          <a:p>
            <a:r>
              <a:rPr lang="en-US" altLang="en-US" dirty="0" smtClean="0">
                <a:ea typeface="ＭＳ Ｐゴシック" pitchFamily="34" charset="-128"/>
              </a:rPr>
              <a:t>The pH Scale (cont.)</a:t>
            </a:r>
            <a:endParaRPr lang="en-US" altLang="en-US" dirty="0" smtClean="0">
              <a:solidFill>
                <a:srgbClr val="002060"/>
              </a:solidFill>
              <a:ea typeface="ＭＳ Ｐゴシック" pitchFamily="34" charset="-128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641936" y="5482060"/>
            <a:ext cx="11764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en-US" sz="1800" b="1" dirty="0" smtClean="0">
                <a:solidFill>
                  <a:srgbClr val="C00000"/>
                </a:solidFill>
                <a:latin typeface="Verdana" pitchFamily="34" charset="0"/>
              </a:rPr>
              <a:t>Fig</a:t>
            </a:r>
            <a:r>
              <a:rPr lang="en-US" altLang="en-US" sz="1800" b="1" dirty="0">
                <a:solidFill>
                  <a:srgbClr val="C00000"/>
                </a:solidFill>
                <a:latin typeface="Verdana" pitchFamily="34" charset="0"/>
              </a:rPr>
              <a:t>. </a:t>
            </a:r>
            <a:r>
              <a:rPr lang="en-US" altLang="en-US" sz="1800" b="1" dirty="0" smtClean="0">
                <a:solidFill>
                  <a:srgbClr val="C00000"/>
                </a:solidFill>
                <a:latin typeface="Verdana" pitchFamily="34" charset="0"/>
              </a:rPr>
              <a:t>2-7</a:t>
            </a:r>
            <a:endParaRPr lang="en-US" altLang="en-US" sz="1800" b="1" dirty="0">
              <a:solidFill>
                <a:srgbClr val="C00000"/>
              </a:solidFill>
              <a:latin typeface="Verdan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Title 3"/>
          <p:cNvSpPr>
            <a:spLocks noGrp="1"/>
          </p:cNvSpPr>
          <p:nvPr>
            <p:ph type="title"/>
          </p:nvPr>
        </p:nvSpPr>
        <p:spPr>
          <a:xfrm>
            <a:off x="314325" y="527358"/>
            <a:ext cx="8515350" cy="394980"/>
          </a:xfrm>
        </p:spPr>
        <p:txBody>
          <a:bodyPr/>
          <a:lstStyle/>
          <a:p>
            <a:r>
              <a:rPr lang="en-US" altLang="en-US" dirty="0" smtClean="0">
                <a:ea typeface="ＭＳ Ｐゴシック" pitchFamily="34" charset="-128"/>
              </a:rPr>
              <a:t>Buffers</a:t>
            </a:r>
          </a:p>
        </p:txBody>
      </p:sp>
      <p:sp>
        <p:nvSpPr>
          <p:cNvPr id="67587" name="Content Placeholder 4"/>
          <p:cNvSpPr>
            <a:spLocks noGrp="1"/>
          </p:cNvSpPr>
          <p:nvPr>
            <p:ph idx="1"/>
          </p:nvPr>
        </p:nvSpPr>
        <p:spPr>
          <a:xfrm>
            <a:off x="330200" y="1241425"/>
            <a:ext cx="8499475" cy="5049838"/>
          </a:xfrm>
        </p:spPr>
        <p:txBody>
          <a:bodyPr/>
          <a:lstStyle/>
          <a:p>
            <a:pPr>
              <a:buFontTx/>
              <a:buNone/>
            </a:pPr>
            <a:endParaRPr lang="en-US" altLang="en-US" b="1" dirty="0" smtClean="0">
              <a:ea typeface="ＭＳ Ｐゴシック" pitchFamily="34" charset="-128"/>
            </a:endParaRPr>
          </a:p>
          <a:p>
            <a:r>
              <a:rPr lang="en-US" altLang="en-US" dirty="0" smtClean="0">
                <a:ea typeface="ＭＳ Ｐゴシック" pitchFamily="34" charset="-128"/>
              </a:rPr>
              <a:t>Chemicals that prevent sharp changes in H</a:t>
            </a:r>
            <a:r>
              <a:rPr lang="en-US" altLang="en-US" baseline="30000" dirty="0" smtClean="0">
                <a:ea typeface="ＭＳ Ｐゴシック" pitchFamily="34" charset="-128"/>
              </a:rPr>
              <a:t>+</a:t>
            </a:r>
            <a:r>
              <a:rPr lang="en-US" altLang="en-US" dirty="0" smtClean="0">
                <a:ea typeface="ＭＳ Ｐゴシック" pitchFamily="34" charset="-128"/>
              </a:rPr>
              <a:t> concentration</a:t>
            </a:r>
          </a:p>
          <a:p>
            <a:endParaRPr lang="en-US" altLang="en-US" dirty="0" smtClean="0">
              <a:ea typeface="ＭＳ Ｐゴシック" pitchFamily="34" charset="-128"/>
            </a:endParaRPr>
          </a:p>
          <a:p>
            <a:r>
              <a:rPr lang="en-US" altLang="en-US" dirty="0" smtClean="0">
                <a:ea typeface="ＭＳ Ｐゴシック" pitchFamily="34" charset="-128"/>
              </a:rPr>
              <a:t>Are important in maintaining a relatively constant pH in body fluids</a:t>
            </a:r>
          </a:p>
          <a:p>
            <a:pPr>
              <a:buFontTx/>
              <a:buNone/>
            </a:pPr>
            <a:endParaRPr lang="en-US" altLang="en-US" b="1" dirty="0" smtClean="0">
              <a:ea typeface="ＭＳ Ｐゴシック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ChangeArrowheads="1"/>
          </p:cNvSpPr>
          <p:nvPr>
            <p:ph type="title"/>
          </p:nvPr>
        </p:nvSpPr>
        <p:spPr>
          <a:xfrm>
            <a:off x="314325" y="527358"/>
            <a:ext cx="8515350" cy="394980"/>
          </a:xfrm>
        </p:spPr>
        <p:txBody>
          <a:bodyPr/>
          <a:lstStyle/>
          <a:p>
            <a:r>
              <a:rPr lang="en-US" altLang="en-US" dirty="0" smtClean="0">
                <a:ea typeface="ＭＳ Ｐゴシック" pitchFamily="34" charset="-128"/>
              </a:rPr>
              <a:t>Isotopes</a:t>
            </a:r>
          </a:p>
        </p:txBody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30200" y="1241425"/>
            <a:ext cx="8499475" cy="2225675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Forms of an element that have the same atomic number but different atomic weight</a:t>
            </a:r>
          </a:p>
          <a:p>
            <a:pPr lvl="1" indent="-574675">
              <a:defRPr/>
            </a:pPr>
            <a:r>
              <a:rPr dirty="0"/>
              <a:t>Different atomic weight because of a different number of neutrons</a:t>
            </a:r>
          </a:p>
          <a:p>
            <a:pPr lvl="1">
              <a:defRPr/>
            </a:pPr>
            <a:endParaRPr dirty="0"/>
          </a:p>
          <a:p>
            <a:pPr lvl="1">
              <a:defRPr/>
            </a:pPr>
            <a:endParaRPr dirty="0"/>
          </a:p>
          <a:p>
            <a:pPr lvl="1">
              <a:defRPr/>
            </a:pPr>
            <a:endParaRPr dirty="0"/>
          </a:p>
          <a:p>
            <a:pPr lvl="1">
              <a:defRPr/>
            </a:pPr>
            <a:endParaRPr dirty="0"/>
          </a:p>
          <a:p>
            <a:pPr>
              <a:defRPr/>
            </a:pPr>
            <a:endParaRPr lang="en-US" dirty="0" smtClean="0"/>
          </a:p>
          <a:p>
            <a:pPr>
              <a:defRPr/>
            </a:pPr>
            <a:r>
              <a:rPr lang="en-US" dirty="0" smtClean="0"/>
              <a:t>May be stable or unstable (radioactive)</a:t>
            </a:r>
            <a:endParaRPr lang="en-US" dirty="0"/>
          </a:p>
        </p:txBody>
      </p:sp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409575" y="3573461"/>
          <a:ext cx="8402640" cy="2446338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100660"/>
                <a:gridCol w="2100660"/>
                <a:gridCol w="2100660"/>
                <a:gridCol w="2100660"/>
              </a:tblGrid>
              <a:tr h="427164">
                <a:tc gridSpan="4">
                  <a:txBody>
                    <a:bodyPr/>
                    <a:lstStyle/>
                    <a:p>
                      <a:pPr algn="l"/>
                      <a:r>
                        <a:rPr lang="en-US" sz="1800" dirty="0" smtClean="0"/>
                        <a:t>Examples</a:t>
                      </a:r>
                      <a:endParaRPr lang="en-US" sz="1800" dirty="0"/>
                    </a:p>
                  </a:txBody>
                  <a:tcPr marL="91436" marR="91436" marT="45693" marB="45693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737682">
                <a:tc>
                  <a:txBody>
                    <a:bodyPr/>
                    <a:lstStyle/>
                    <a:p>
                      <a:endParaRPr lang="en-US" sz="1800" b="1" dirty="0" smtClean="0">
                        <a:solidFill>
                          <a:srgbClr val="002060"/>
                        </a:solidFill>
                      </a:endParaRPr>
                    </a:p>
                    <a:p>
                      <a:pPr algn="ctr"/>
                      <a:r>
                        <a:rPr lang="en-US" sz="1800" b="1" dirty="0" smtClean="0">
                          <a:solidFill>
                            <a:srgbClr val="002060"/>
                          </a:solidFill>
                        </a:rPr>
                        <a:t>Isotope</a:t>
                      </a:r>
                      <a:endParaRPr lang="en-US" sz="1800" b="1" dirty="0">
                        <a:solidFill>
                          <a:srgbClr val="002060"/>
                        </a:solidFill>
                      </a:endParaRPr>
                    </a:p>
                  </a:txBody>
                  <a:tcPr marL="91436" marR="91436" marT="45693" marB="45693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rgbClr val="002060"/>
                          </a:solidFill>
                        </a:rPr>
                        <a:t>Proton</a:t>
                      </a:r>
                      <a:r>
                        <a:rPr lang="en-US" sz="1800" b="1" baseline="0" dirty="0" smtClean="0">
                          <a:solidFill>
                            <a:srgbClr val="002060"/>
                          </a:solidFill>
                        </a:rPr>
                        <a:t> Number</a:t>
                      </a:r>
                      <a:endParaRPr lang="en-US" sz="1800" b="1" dirty="0">
                        <a:solidFill>
                          <a:srgbClr val="002060"/>
                        </a:solidFill>
                      </a:endParaRPr>
                    </a:p>
                  </a:txBody>
                  <a:tcPr marL="91436" marR="91436" marT="45693" marB="45693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rgbClr val="002060"/>
                          </a:solidFill>
                        </a:rPr>
                        <a:t>Neutron</a:t>
                      </a:r>
                      <a:r>
                        <a:rPr lang="en-US" sz="1800" b="1" baseline="0" dirty="0" smtClean="0">
                          <a:solidFill>
                            <a:srgbClr val="002060"/>
                          </a:solidFill>
                        </a:rPr>
                        <a:t> Number</a:t>
                      </a:r>
                      <a:endParaRPr lang="en-US" sz="1800" b="1" dirty="0">
                        <a:solidFill>
                          <a:srgbClr val="002060"/>
                        </a:solidFill>
                      </a:endParaRPr>
                    </a:p>
                  </a:txBody>
                  <a:tcPr marL="91436" marR="91436" marT="45693" marB="45693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rgbClr val="002060"/>
                          </a:solidFill>
                        </a:rPr>
                        <a:t>Atomic Weight</a:t>
                      </a:r>
                      <a:endParaRPr lang="en-US" sz="1800" b="1" dirty="0">
                        <a:solidFill>
                          <a:srgbClr val="002060"/>
                        </a:solidFill>
                      </a:endParaRPr>
                    </a:p>
                  </a:txBody>
                  <a:tcPr marL="91436" marR="91436" marT="45693" marB="45693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7164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Carbon-12</a:t>
                      </a:r>
                      <a:endParaRPr lang="en-US" sz="1800" dirty="0"/>
                    </a:p>
                  </a:txBody>
                  <a:tcPr marL="91436" marR="91436" marT="45693" marB="45693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6</a:t>
                      </a:r>
                      <a:endParaRPr lang="en-US" sz="1800" dirty="0"/>
                    </a:p>
                  </a:txBody>
                  <a:tcPr marL="91436" marR="91436" marT="45693" marB="45693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6</a:t>
                      </a:r>
                      <a:endParaRPr lang="en-US" sz="1800" dirty="0"/>
                    </a:p>
                  </a:txBody>
                  <a:tcPr marL="91436" marR="91436" marT="45693" marB="45693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12</a:t>
                      </a:r>
                      <a:endParaRPr lang="en-US" sz="1800" dirty="0"/>
                    </a:p>
                  </a:txBody>
                  <a:tcPr marL="91436" marR="91436" marT="45693" marB="45693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7164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Carbon-13</a:t>
                      </a:r>
                      <a:endParaRPr lang="en-US" sz="1800" dirty="0"/>
                    </a:p>
                  </a:txBody>
                  <a:tcPr marL="91436" marR="91436" marT="45693" marB="45693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6</a:t>
                      </a:r>
                      <a:endParaRPr lang="en-US" sz="1800" dirty="0"/>
                    </a:p>
                  </a:txBody>
                  <a:tcPr marL="91436" marR="91436" marT="45693" marB="45693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7</a:t>
                      </a:r>
                      <a:endParaRPr lang="en-US" sz="1800" dirty="0"/>
                    </a:p>
                  </a:txBody>
                  <a:tcPr marL="91436" marR="91436" marT="45693" marB="45693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13</a:t>
                      </a:r>
                      <a:endParaRPr lang="en-US" sz="1800" dirty="0"/>
                    </a:p>
                  </a:txBody>
                  <a:tcPr marL="91436" marR="91436" marT="45693" marB="45693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7164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Carbon-14</a:t>
                      </a:r>
                      <a:endParaRPr lang="en-US" sz="1800" dirty="0"/>
                    </a:p>
                  </a:txBody>
                  <a:tcPr marL="91436" marR="91436" marT="45693" marB="45693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6</a:t>
                      </a:r>
                      <a:endParaRPr lang="en-US" sz="1800" dirty="0"/>
                    </a:p>
                  </a:txBody>
                  <a:tcPr marL="91436" marR="91436" marT="45693" marB="45693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8</a:t>
                      </a:r>
                      <a:endParaRPr lang="en-US" sz="1800" dirty="0"/>
                    </a:p>
                  </a:txBody>
                  <a:tcPr marL="91436" marR="91436" marT="45693" marB="45693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14</a:t>
                      </a:r>
                      <a:endParaRPr lang="en-US" sz="1800" dirty="0"/>
                    </a:p>
                  </a:txBody>
                  <a:tcPr marL="91436" marR="91436" marT="45693" marB="45693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ChangeArrowheads="1"/>
          </p:cNvSpPr>
          <p:nvPr>
            <p:ph type="title"/>
          </p:nvPr>
        </p:nvSpPr>
        <p:spPr>
          <a:xfrm>
            <a:off x="314325" y="527358"/>
            <a:ext cx="8515350" cy="394980"/>
          </a:xfrm>
        </p:spPr>
        <p:txBody>
          <a:bodyPr/>
          <a:lstStyle/>
          <a:p>
            <a:r>
              <a:rPr lang="en-US" altLang="en-US" dirty="0" smtClean="0">
                <a:ea typeface="ＭＳ Ｐゴシック" pitchFamily="34" charset="-128"/>
              </a:rPr>
              <a:t>Radioactivity</a:t>
            </a:r>
          </a:p>
        </p:txBody>
      </p:sp>
      <p:sp>
        <p:nvSpPr>
          <p:cNvPr id="778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30200" y="1241425"/>
            <a:ext cx="8499475" cy="5049838"/>
          </a:xfrm>
        </p:spPr>
        <p:txBody>
          <a:bodyPr/>
          <a:lstStyle/>
          <a:p>
            <a:pPr>
              <a:buFontTx/>
              <a:buNone/>
            </a:pPr>
            <a:r>
              <a:rPr lang="en-US" altLang="en-US" b="1" dirty="0" smtClean="0">
                <a:ea typeface="ＭＳ Ｐゴシック" pitchFamily="34" charset="-128"/>
              </a:rPr>
              <a:t>Radioactivity</a:t>
            </a:r>
          </a:p>
          <a:p>
            <a:r>
              <a:rPr lang="en-US" altLang="en-US" dirty="0" smtClean="0">
                <a:ea typeface="ＭＳ Ｐゴシック" pitchFamily="34" charset="-128"/>
              </a:rPr>
              <a:t>Emission of atomic particles from an isotope</a:t>
            </a:r>
          </a:p>
          <a:p>
            <a:endParaRPr lang="en-US" altLang="en-US" dirty="0" smtClean="0">
              <a:ea typeface="ＭＳ Ｐゴシック" pitchFamily="34" charset="-128"/>
            </a:endParaRPr>
          </a:p>
          <a:p>
            <a:pPr>
              <a:buFontTx/>
              <a:buNone/>
            </a:pPr>
            <a:r>
              <a:rPr lang="en-US" altLang="en-US" u="sng" dirty="0" smtClean="0">
                <a:ea typeface="ＭＳ Ｐゴシック" pitchFamily="34" charset="-128"/>
              </a:rPr>
              <a:t>Use of Radioactive Isotopes</a:t>
            </a:r>
          </a:p>
          <a:p>
            <a:r>
              <a:rPr lang="en-US" altLang="en-US" dirty="0" smtClean="0">
                <a:ea typeface="ＭＳ Ｐゴシック" pitchFamily="34" charset="-128"/>
              </a:rPr>
              <a:t>Used in the treatment of cancer</a:t>
            </a:r>
          </a:p>
          <a:p>
            <a:pPr lvl="1" indent="-520700"/>
            <a:r>
              <a:rPr altLang="en-US" dirty="0">
                <a:ea typeface="ＭＳ Ｐゴシック" pitchFamily="34" charset="-128"/>
              </a:rPr>
              <a:t>Radiation penetrates and destroys tumor cells.</a:t>
            </a:r>
          </a:p>
          <a:p>
            <a:r>
              <a:rPr lang="en-US" altLang="en-US" dirty="0" smtClean="0">
                <a:ea typeface="ＭＳ Ｐゴシック" pitchFamily="34" charset="-128"/>
              </a:rPr>
              <a:t>Used in diagnosis</a:t>
            </a:r>
          </a:p>
          <a:p>
            <a:pPr lvl="1" indent="-520700"/>
            <a:r>
              <a:rPr altLang="en-US" dirty="0">
                <a:ea typeface="ＭＳ Ｐゴシック" pitchFamily="34" charset="-128"/>
              </a:rPr>
              <a:t>Radioactive elements can be administered and detected internally to identify abnormalities—these are called </a:t>
            </a:r>
            <a:r>
              <a:rPr altLang="en-US" i="1" dirty="0">
                <a:ea typeface="ＭＳ Ｐゴシック" pitchFamily="34" charset="-128"/>
              </a:rPr>
              <a:t>tracers</a:t>
            </a:r>
            <a:r>
              <a:rPr altLang="en-US" dirty="0">
                <a:ea typeface="ＭＳ Ｐゴシック" pitchFamily="34" charset="-128"/>
              </a:rPr>
              <a:t>. </a:t>
            </a:r>
            <a:r>
              <a:rPr altLang="en-US" dirty="0" smtClean="0">
                <a:ea typeface="ＭＳ Ｐゴシック" pitchFamily="34" charset="-128"/>
              </a:rPr>
              <a:t>Example: Radioactive iodine is </a:t>
            </a:r>
            <a:r>
              <a:rPr altLang="en-US" dirty="0">
                <a:ea typeface="ＭＳ Ｐゴシック" pitchFamily="34" charset="-128"/>
              </a:rPr>
              <a:t>used to diagnose thyroid problems.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 noChangeArrowheads="1"/>
          </p:cNvSpPr>
          <p:nvPr>
            <p:ph type="title"/>
          </p:nvPr>
        </p:nvSpPr>
        <p:spPr>
          <a:xfrm>
            <a:off x="314325" y="527358"/>
            <a:ext cx="8515350" cy="394980"/>
          </a:xfrm>
        </p:spPr>
        <p:txBody>
          <a:bodyPr/>
          <a:lstStyle/>
          <a:p>
            <a:r>
              <a:rPr lang="en-US" altLang="en-US" dirty="0" smtClean="0">
                <a:ea typeface="ＭＳ Ｐゴシック" pitchFamily="34" charset="-128"/>
              </a:rPr>
              <a:t>Organic Compounds (cont.) </a:t>
            </a:r>
          </a:p>
        </p:txBody>
      </p:sp>
      <p:sp>
        <p:nvSpPr>
          <p:cNvPr id="563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30200" y="1241425"/>
            <a:ext cx="8499475" cy="5216525"/>
          </a:xfrm>
        </p:spPr>
        <p:txBody>
          <a:bodyPr/>
          <a:lstStyle/>
          <a:p>
            <a:pPr>
              <a:buFontTx/>
              <a:buNone/>
              <a:defRPr/>
            </a:pPr>
            <a:r>
              <a:rPr lang="en-US" b="1" dirty="0" smtClean="0"/>
              <a:t>Chemistry of Living Matter</a:t>
            </a:r>
          </a:p>
          <a:p>
            <a:pPr>
              <a:defRPr/>
            </a:pPr>
            <a:r>
              <a:rPr lang="en-US" dirty="0" smtClean="0"/>
              <a:t>Hydrogen, oxygen, carbon, and nitrogen make up 96% of body weight.</a:t>
            </a:r>
          </a:p>
          <a:p>
            <a:pPr marL="0" indent="0">
              <a:buFontTx/>
              <a:buNone/>
              <a:defRPr/>
            </a:pPr>
            <a:endParaRPr lang="en-US" dirty="0" smtClean="0"/>
          </a:p>
          <a:p>
            <a:pPr>
              <a:buFontTx/>
              <a:buNone/>
              <a:defRPr/>
            </a:pPr>
            <a:r>
              <a:rPr lang="en-US" b="1" dirty="0" smtClean="0"/>
              <a:t>Organic Compounds</a:t>
            </a:r>
          </a:p>
          <a:p>
            <a:pPr>
              <a:defRPr/>
            </a:pPr>
            <a:r>
              <a:rPr lang="en-US" dirty="0" smtClean="0"/>
              <a:t>Chemical compounds found in living things</a:t>
            </a:r>
          </a:p>
          <a:p>
            <a:pPr>
              <a:defRPr/>
            </a:pPr>
            <a:r>
              <a:rPr lang="en-US" b="1" u="sng" dirty="0" smtClean="0"/>
              <a:t>Built on the element carbon</a:t>
            </a:r>
          </a:p>
          <a:p>
            <a:pPr>
              <a:defRPr/>
            </a:pPr>
            <a:r>
              <a:rPr lang="en-US" dirty="0" smtClean="0"/>
              <a:t>Main types</a:t>
            </a:r>
          </a:p>
          <a:p>
            <a:pPr lvl="1" indent="-574675">
              <a:defRPr/>
            </a:pPr>
            <a:r>
              <a:rPr dirty="0"/>
              <a:t>Carbohydrates</a:t>
            </a:r>
          </a:p>
          <a:p>
            <a:pPr lvl="1" indent="-574675">
              <a:defRPr/>
            </a:pPr>
            <a:r>
              <a:rPr dirty="0"/>
              <a:t>Lipids</a:t>
            </a:r>
          </a:p>
          <a:p>
            <a:pPr lvl="1" indent="-574675">
              <a:defRPr/>
            </a:pPr>
            <a:r>
              <a:rPr dirty="0"/>
              <a:t>Proteins</a:t>
            </a:r>
          </a:p>
          <a:p>
            <a:pPr>
              <a:defRPr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 noChangeArrowheads="1"/>
          </p:cNvSpPr>
          <p:nvPr>
            <p:ph type="title"/>
          </p:nvPr>
        </p:nvSpPr>
        <p:spPr>
          <a:xfrm>
            <a:off x="314325" y="527358"/>
            <a:ext cx="8515350" cy="394980"/>
          </a:xfrm>
        </p:spPr>
        <p:txBody>
          <a:bodyPr/>
          <a:lstStyle/>
          <a:p>
            <a:r>
              <a:rPr lang="en-US" altLang="en-US" dirty="0" smtClean="0">
                <a:ea typeface="ＭＳ Ｐゴシック" pitchFamily="34" charset="-128"/>
              </a:rPr>
              <a:t>Carbohydrates</a:t>
            </a:r>
          </a:p>
        </p:txBody>
      </p:sp>
      <p:sp>
        <p:nvSpPr>
          <p:cNvPr id="839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30200" y="1241425"/>
            <a:ext cx="8499475" cy="2987675"/>
          </a:xfrm>
        </p:spPr>
        <p:txBody>
          <a:bodyPr/>
          <a:lstStyle/>
          <a:p>
            <a:r>
              <a:rPr lang="en-US" altLang="en-US" dirty="0" smtClean="0">
                <a:ea typeface="ＭＳ Ｐゴシック" pitchFamily="34" charset="-128"/>
              </a:rPr>
              <a:t>Monosaccharides</a:t>
            </a:r>
          </a:p>
          <a:p>
            <a:pPr lvl="1" indent="-520700"/>
            <a:r>
              <a:rPr altLang="en-US" dirty="0">
                <a:ea typeface="ＭＳ Ｐゴシック" pitchFamily="34" charset="-128"/>
              </a:rPr>
              <a:t>Basic units of carbohydrates</a:t>
            </a:r>
          </a:p>
          <a:p>
            <a:r>
              <a:rPr lang="en-US" altLang="en-US" dirty="0" smtClean="0">
                <a:ea typeface="ＭＳ Ｐゴシック" pitchFamily="34" charset="-128"/>
              </a:rPr>
              <a:t>Disaccharides</a:t>
            </a:r>
          </a:p>
          <a:p>
            <a:pPr lvl="1" indent="-520700"/>
            <a:r>
              <a:rPr altLang="en-US" dirty="0">
                <a:ea typeface="ＭＳ Ｐゴシック" pitchFamily="34" charset="-128"/>
              </a:rPr>
              <a:t>Two monosaccharides linked together</a:t>
            </a:r>
          </a:p>
          <a:p>
            <a:r>
              <a:rPr lang="en-US" altLang="en-US" dirty="0" smtClean="0">
                <a:ea typeface="ＭＳ Ｐゴシック" pitchFamily="34" charset="-128"/>
              </a:rPr>
              <a:t>Polysaccharides</a:t>
            </a:r>
          </a:p>
          <a:p>
            <a:pPr lvl="1" indent="-520700"/>
            <a:r>
              <a:rPr altLang="en-US" dirty="0">
                <a:ea typeface="ＭＳ Ｐゴシック" pitchFamily="34" charset="-128"/>
              </a:rPr>
              <a:t>Many monosaccharides linked together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733425" y="4319588"/>
          <a:ext cx="7677150" cy="1482724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3838575"/>
                <a:gridCol w="3838575"/>
              </a:tblGrid>
              <a:tr h="370681">
                <a:tc>
                  <a:txBody>
                    <a:bodyPr/>
                    <a:lstStyle/>
                    <a:p>
                      <a:pPr algn="l"/>
                      <a:r>
                        <a:rPr lang="en-US" sz="1800" dirty="0" smtClean="0"/>
                        <a:t>Carbohydrate</a:t>
                      </a:r>
                      <a:endParaRPr lang="en-US" sz="1800" dirty="0"/>
                    </a:p>
                  </a:txBody>
                  <a:tcPr marL="91432" marR="91432" marT="45700" marB="45700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dirty="0" smtClean="0"/>
                        <a:t>Examples</a:t>
                      </a:r>
                      <a:endParaRPr lang="en-US" sz="1800" dirty="0"/>
                    </a:p>
                  </a:txBody>
                  <a:tcPr marL="91432" marR="91432" marT="45700" marB="45700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681">
                <a:tc>
                  <a:txBody>
                    <a:bodyPr/>
                    <a:lstStyle/>
                    <a:p>
                      <a:pPr algn="l"/>
                      <a:r>
                        <a:rPr lang="en-US" sz="1800" dirty="0" smtClean="0"/>
                        <a:t>Monosaccharide</a:t>
                      </a:r>
                      <a:endParaRPr lang="en-US" sz="1800" dirty="0"/>
                    </a:p>
                  </a:txBody>
                  <a:tcPr marL="91432" marR="91432" marT="45700" marB="45700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dirty="0" smtClean="0"/>
                        <a:t>Glucose</a:t>
                      </a:r>
                      <a:endParaRPr lang="en-US" sz="1800" dirty="0"/>
                    </a:p>
                  </a:txBody>
                  <a:tcPr marL="91432" marR="91432" marT="45700" marB="45700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681">
                <a:tc>
                  <a:txBody>
                    <a:bodyPr/>
                    <a:lstStyle/>
                    <a:p>
                      <a:pPr algn="l"/>
                      <a:r>
                        <a:rPr lang="en-US" sz="1800" dirty="0" smtClean="0"/>
                        <a:t>Disaccharide</a:t>
                      </a:r>
                      <a:endParaRPr lang="en-US" sz="1800" dirty="0"/>
                    </a:p>
                  </a:txBody>
                  <a:tcPr marL="91432" marR="91432" marT="45700" marB="45700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dirty="0" smtClean="0"/>
                        <a:t>Sucrose and lactose</a:t>
                      </a:r>
                      <a:endParaRPr lang="en-US" sz="1800" dirty="0"/>
                    </a:p>
                  </a:txBody>
                  <a:tcPr marL="91432" marR="91432" marT="45700" marB="45700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681">
                <a:tc>
                  <a:txBody>
                    <a:bodyPr/>
                    <a:lstStyle/>
                    <a:p>
                      <a:pPr algn="l"/>
                      <a:r>
                        <a:rPr lang="en-US" sz="1800" dirty="0" smtClean="0"/>
                        <a:t>Polysaccharide</a:t>
                      </a:r>
                      <a:endParaRPr lang="en-US" sz="1800" dirty="0"/>
                    </a:p>
                  </a:txBody>
                  <a:tcPr marL="91432" marR="91432" marT="45700" marB="45700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dirty="0" smtClean="0"/>
                        <a:t>Glycogen and starch</a:t>
                      </a:r>
                      <a:endParaRPr lang="en-US" sz="1800" dirty="0"/>
                    </a:p>
                  </a:txBody>
                  <a:tcPr marL="91432" marR="91432" marT="45700" marB="45700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>
          <a:xfrm>
            <a:off x="314325" y="371783"/>
            <a:ext cx="8515350" cy="394980"/>
          </a:xfrm>
        </p:spPr>
        <p:txBody>
          <a:bodyPr/>
          <a:lstStyle/>
          <a:p>
            <a:r>
              <a:rPr lang="en-US" altLang="en-US" dirty="0" smtClean="0">
                <a:ea typeface="ＭＳ Ｐゴシック" pitchFamily="34" charset="-128"/>
              </a:rPr>
              <a:t>Elements and Matter</a:t>
            </a:r>
          </a:p>
        </p:txBody>
      </p:sp>
      <p:sp>
        <p:nvSpPr>
          <p:cNvPr id="17411" name="Content Placeholder 2"/>
          <p:cNvSpPr>
            <a:spLocks noGrp="1"/>
          </p:cNvSpPr>
          <p:nvPr>
            <p:ph idx="1"/>
          </p:nvPr>
        </p:nvSpPr>
        <p:spPr>
          <a:xfrm>
            <a:off x="330200" y="1241425"/>
            <a:ext cx="8499475" cy="5149850"/>
          </a:xfrm>
        </p:spPr>
        <p:txBody>
          <a:bodyPr/>
          <a:lstStyle/>
          <a:p>
            <a:pPr>
              <a:buFontTx/>
              <a:buNone/>
            </a:pPr>
            <a:r>
              <a:rPr lang="en-US" altLang="en-US" b="1" dirty="0" smtClean="0">
                <a:ea typeface="ＭＳ Ｐゴシック" pitchFamily="34" charset="-128"/>
              </a:rPr>
              <a:t>Matter</a:t>
            </a:r>
          </a:p>
          <a:p>
            <a:r>
              <a:rPr lang="en-US" altLang="en-US" dirty="0" smtClean="0">
                <a:ea typeface="ＭＳ Ｐゴシック" pitchFamily="34" charset="-128"/>
              </a:rPr>
              <a:t>The substances from which the universe is made</a:t>
            </a:r>
          </a:p>
          <a:p>
            <a:endParaRPr lang="en-US" altLang="en-US" dirty="0" smtClean="0">
              <a:ea typeface="ＭＳ Ｐゴシック" pitchFamily="34" charset="-128"/>
            </a:endParaRPr>
          </a:p>
          <a:p>
            <a:pPr>
              <a:buFontTx/>
              <a:buNone/>
            </a:pPr>
            <a:r>
              <a:rPr lang="en-US" altLang="en-US" b="1" dirty="0" smtClean="0">
                <a:ea typeface="ＭＳ Ｐゴシック" pitchFamily="34" charset="-128"/>
              </a:rPr>
              <a:t>Elements</a:t>
            </a:r>
          </a:p>
          <a:p>
            <a:r>
              <a:rPr lang="en-US" altLang="en-US" dirty="0" smtClean="0">
                <a:ea typeface="ＭＳ Ｐゴシック" pitchFamily="34" charset="-128"/>
              </a:rPr>
              <a:t>All of the different types of matter</a:t>
            </a:r>
          </a:p>
          <a:p>
            <a:r>
              <a:rPr lang="en-US" altLang="en-US" dirty="0" smtClean="0">
                <a:ea typeface="ＭＳ Ｐゴシック" pitchFamily="34" charset="-128"/>
              </a:rPr>
              <a:t>Identified by names or chemical</a:t>
            </a:r>
            <a:br>
              <a:rPr lang="en-US" altLang="en-US" dirty="0" smtClean="0">
                <a:ea typeface="ＭＳ Ｐゴシック" pitchFamily="34" charset="-128"/>
              </a:rPr>
            </a:br>
            <a:r>
              <a:rPr lang="en-US" altLang="en-US" dirty="0" smtClean="0">
                <a:ea typeface="ＭＳ Ｐゴシック" pitchFamily="34" charset="-128"/>
              </a:rPr>
              <a:t>symbols</a:t>
            </a:r>
          </a:p>
          <a:p>
            <a:r>
              <a:rPr lang="en-US" altLang="en-US" dirty="0" smtClean="0">
                <a:ea typeface="ＭＳ Ｐゴシック" pitchFamily="34" charset="-128"/>
              </a:rPr>
              <a:t>Also identified by number</a:t>
            </a:r>
          </a:p>
          <a:p>
            <a:r>
              <a:rPr lang="en-US" altLang="en-US" dirty="0" smtClean="0">
                <a:ea typeface="ＭＳ Ｐゴシック" pitchFamily="34" charset="-128"/>
              </a:rPr>
              <a:t>Described and organized in the</a:t>
            </a:r>
            <a:br>
              <a:rPr lang="en-US" altLang="en-US" dirty="0" smtClean="0">
                <a:ea typeface="ＭＳ Ｐゴシック" pitchFamily="34" charset="-128"/>
              </a:rPr>
            </a:br>
            <a:r>
              <a:rPr lang="en-US" altLang="en-US" dirty="0" smtClean="0">
                <a:ea typeface="ＭＳ Ｐゴシック" pitchFamily="34" charset="-128"/>
              </a:rPr>
              <a:t>periodic table</a:t>
            </a:r>
          </a:p>
        </p:txBody>
      </p:sp>
      <p:sp>
        <p:nvSpPr>
          <p:cNvPr id="17412" name="Rectangle 3"/>
          <p:cNvSpPr>
            <a:spLocks noChangeArrowheads="1"/>
          </p:cNvSpPr>
          <p:nvPr/>
        </p:nvSpPr>
        <p:spPr bwMode="auto">
          <a:xfrm>
            <a:off x="6180138" y="2790825"/>
            <a:ext cx="2554287" cy="3530600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altLang="en-US" dirty="0">
                <a:cs typeface="Arial" pitchFamily="34" charset="0"/>
              </a:rPr>
              <a:t>11</a:t>
            </a:r>
          </a:p>
          <a:p>
            <a:pPr algn="ctr" eaLnBrk="1" hangingPunct="1"/>
            <a:r>
              <a:rPr lang="en-US" altLang="en-US" dirty="0">
                <a:cs typeface="Arial" pitchFamily="34" charset="0"/>
              </a:rPr>
              <a:t>Sodium</a:t>
            </a:r>
          </a:p>
          <a:p>
            <a:pPr algn="ctr" eaLnBrk="1" hangingPunct="1"/>
            <a:endParaRPr lang="en-US" altLang="en-US" dirty="0">
              <a:cs typeface="Arial" pitchFamily="34" charset="0"/>
            </a:endParaRPr>
          </a:p>
          <a:p>
            <a:pPr algn="ctr" eaLnBrk="1" hangingPunct="1"/>
            <a:r>
              <a:rPr lang="en-US" altLang="en-US" sz="8000" b="1" dirty="0">
                <a:cs typeface="Arial" pitchFamily="34" charset="0"/>
              </a:rPr>
              <a:t>Na</a:t>
            </a:r>
          </a:p>
          <a:p>
            <a:pPr algn="ctr" eaLnBrk="1" hangingPunct="1"/>
            <a:endParaRPr lang="en-US" altLang="en-US" dirty="0">
              <a:cs typeface="Arial" pitchFamily="34" charset="0"/>
            </a:endParaRPr>
          </a:p>
          <a:p>
            <a:pPr algn="ctr" eaLnBrk="1" hangingPunct="1"/>
            <a:endParaRPr lang="en-US" altLang="en-US" dirty="0">
              <a:cs typeface="Arial" pitchFamily="34" charset="0"/>
            </a:endParaRPr>
          </a:p>
          <a:p>
            <a:pPr algn="ctr" eaLnBrk="1" hangingPunct="1"/>
            <a:r>
              <a:rPr lang="en-US" altLang="en-US" dirty="0">
                <a:cs typeface="Arial" pitchFamily="34" charset="0"/>
              </a:rPr>
              <a:t>22.99</a:t>
            </a:r>
          </a:p>
          <a:p>
            <a:pPr algn="ctr" eaLnBrk="1" hangingPunct="1"/>
            <a:endParaRPr lang="en-US" altLang="en-US" dirty="0"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>
            <a:spLocks noGrp="1" noChangeArrowheads="1"/>
          </p:cNvSpPr>
          <p:nvPr>
            <p:ph type="title"/>
          </p:nvPr>
        </p:nvSpPr>
        <p:spPr>
          <a:xfrm>
            <a:off x="314325" y="527358"/>
            <a:ext cx="8515350" cy="394980"/>
          </a:xfrm>
        </p:spPr>
        <p:txBody>
          <a:bodyPr/>
          <a:lstStyle/>
          <a:p>
            <a:r>
              <a:rPr lang="en-US" altLang="en-US" dirty="0" smtClean="0">
                <a:ea typeface="ＭＳ Ｐゴシック" pitchFamily="34" charset="-128"/>
              </a:rPr>
              <a:t>Lipids (Fats)</a:t>
            </a:r>
          </a:p>
        </p:txBody>
      </p:sp>
      <p:sp>
        <p:nvSpPr>
          <p:cNvPr id="645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30200" y="1241425"/>
            <a:ext cx="8593138" cy="340995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Triglycerides </a:t>
            </a:r>
          </a:p>
          <a:p>
            <a:pPr lvl="1" indent="-574675">
              <a:defRPr/>
            </a:pPr>
            <a:r>
              <a:rPr dirty="0"/>
              <a:t>Simple fat composed of glycerol and three fatty acids</a:t>
            </a:r>
          </a:p>
          <a:p>
            <a:pPr>
              <a:defRPr/>
            </a:pPr>
            <a:r>
              <a:rPr lang="en-US" dirty="0" smtClean="0"/>
              <a:t>Phospholipids</a:t>
            </a:r>
          </a:p>
          <a:p>
            <a:pPr lvl="1" indent="-520700">
              <a:defRPr/>
            </a:pPr>
            <a:r>
              <a:rPr dirty="0"/>
              <a:t>Complex lipid containing phosphorus</a:t>
            </a:r>
          </a:p>
          <a:p>
            <a:pPr>
              <a:defRPr/>
            </a:pPr>
            <a:r>
              <a:rPr lang="en-US" dirty="0" smtClean="0"/>
              <a:t>Steroids</a:t>
            </a:r>
          </a:p>
          <a:p>
            <a:pPr lvl="1" indent="-520700">
              <a:defRPr/>
            </a:pPr>
            <a:r>
              <a:rPr dirty="0"/>
              <a:t>Contain rings of carbon atoms (e.g., cholesterol)</a:t>
            </a:r>
          </a:p>
          <a:p>
            <a:pPr lvl="1">
              <a:defRPr/>
            </a:pPr>
            <a:endParaRPr dirty="0"/>
          </a:p>
          <a:p>
            <a:pPr>
              <a:defRPr/>
            </a:pP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4159293348"/>
              </p:ext>
            </p:extLst>
          </p:nvPr>
        </p:nvGraphicFramePr>
        <p:xfrm>
          <a:off x="263268" y="4305300"/>
          <a:ext cx="8639175" cy="194310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753338"/>
                <a:gridCol w="6885837"/>
              </a:tblGrid>
              <a:tr h="485775">
                <a:tc>
                  <a:txBody>
                    <a:bodyPr/>
                    <a:lstStyle/>
                    <a:p>
                      <a:pPr algn="l"/>
                      <a:r>
                        <a:rPr lang="en-US" sz="1800" dirty="0" smtClean="0"/>
                        <a:t>Lipid</a:t>
                      </a:r>
                      <a:endParaRPr lang="en-US" sz="1800" dirty="0"/>
                    </a:p>
                  </a:txBody>
                  <a:tcPr marL="91437" marR="91437" marT="45700" marB="45700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dirty="0" smtClean="0"/>
                        <a:t>Functions</a:t>
                      </a:r>
                      <a:endParaRPr lang="en-US" sz="1800" dirty="0"/>
                    </a:p>
                  </a:txBody>
                  <a:tcPr marL="91437" marR="91437" marT="45700" marB="45700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85775">
                <a:tc>
                  <a:txBody>
                    <a:bodyPr/>
                    <a:lstStyle/>
                    <a:p>
                      <a:pPr algn="l"/>
                      <a:r>
                        <a:rPr lang="en-US" sz="1800" dirty="0" smtClean="0"/>
                        <a:t>Triglyceride</a:t>
                      </a:r>
                      <a:endParaRPr lang="en-US" sz="1800" dirty="0"/>
                    </a:p>
                  </a:txBody>
                  <a:tcPr marL="91437" marR="91437" marT="45700" marB="45700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dirty="0" smtClean="0"/>
                        <a:t>Insulates body, protects organs, stores energy</a:t>
                      </a:r>
                      <a:endParaRPr lang="en-US" sz="1800" dirty="0"/>
                    </a:p>
                  </a:txBody>
                  <a:tcPr marL="91437" marR="91437" marT="45700" marB="45700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85775">
                <a:tc>
                  <a:txBody>
                    <a:bodyPr/>
                    <a:lstStyle/>
                    <a:p>
                      <a:pPr algn="l"/>
                      <a:r>
                        <a:rPr lang="en-US" sz="1800" dirty="0" smtClean="0"/>
                        <a:t>Phospholipid</a:t>
                      </a:r>
                      <a:endParaRPr lang="en-US" sz="1800" dirty="0"/>
                    </a:p>
                  </a:txBody>
                  <a:tcPr marL="91437" marR="91437" marT="45700" marB="45700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dirty="0" smtClean="0"/>
                        <a:t>Main</a:t>
                      </a:r>
                      <a:r>
                        <a:rPr lang="en-US" sz="1800" baseline="0" dirty="0" smtClean="0"/>
                        <a:t> component of cell membranes</a:t>
                      </a:r>
                      <a:endParaRPr lang="en-US" sz="1800" dirty="0"/>
                    </a:p>
                  </a:txBody>
                  <a:tcPr marL="91437" marR="91437" marT="45700" marB="45700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85775">
                <a:tc>
                  <a:txBody>
                    <a:bodyPr/>
                    <a:lstStyle/>
                    <a:p>
                      <a:pPr algn="l"/>
                      <a:r>
                        <a:rPr lang="en-US" sz="1800" dirty="0" smtClean="0"/>
                        <a:t>Steroid</a:t>
                      </a:r>
                      <a:endParaRPr lang="en-US" sz="1800" dirty="0"/>
                    </a:p>
                  </a:txBody>
                  <a:tcPr marL="91437" marR="91437" marT="45700" marB="45700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dirty="0" smtClean="0"/>
                        <a:t>Regulate</a:t>
                      </a:r>
                      <a:r>
                        <a:rPr lang="en-US" sz="1800" baseline="0" dirty="0" smtClean="0"/>
                        <a:t> body function (e.g., cortisol, sex hormones)</a:t>
                      </a:r>
                      <a:endParaRPr lang="en-US" sz="1800" dirty="0"/>
                    </a:p>
                  </a:txBody>
                  <a:tcPr marL="91437" marR="91437" marT="45700" marB="45700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Grp="1" noChangeArrowheads="1"/>
          </p:cNvSpPr>
          <p:nvPr>
            <p:ph type="title"/>
          </p:nvPr>
        </p:nvSpPr>
        <p:spPr>
          <a:xfrm>
            <a:off x="314325" y="527358"/>
            <a:ext cx="8515350" cy="394980"/>
          </a:xfrm>
        </p:spPr>
        <p:txBody>
          <a:bodyPr/>
          <a:lstStyle/>
          <a:p>
            <a:r>
              <a:rPr lang="en-US" altLang="en-US" dirty="0" smtClean="0">
                <a:ea typeface="ＭＳ Ｐゴシック" pitchFamily="34" charset="-128"/>
              </a:rPr>
              <a:t>Proteins</a:t>
            </a:r>
          </a:p>
        </p:txBody>
      </p:sp>
      <p:sp>
        <p:nvSpPr>
          <p:cNvPr id="1034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30200" y="1241425"/>
            <a:ext cx="8499475" cy="5216525"/>
          </a:xfrm>
        </p:spPr>
        <p:txBody>
          <a:bodyPr/>
          <a:lstStyle/>
          <a:p>
            <a:pPr marL="280988" lvl="1" indent="-280988">
              <a:buFontTx/>
              <a:buChar char="•"/>
              <a:defRPr/>
            </a:pPr>
            <a:r>
              <a:rPr b="1" u="sng"/>
              <a:t>Contain nitrogen (and sometimes sulfur or phosphorus), carbon, hydrogen and oxygen</a:t>
            </a:r>
          </a:p>
          <a:p>
            <a:pPr marL="280988" lvl="1" indent="-280988">
              <a:buNone/>
              <a:defRPr/>
            </a:pPr>
            <a:endParaRPr dirty="0"/>
          </a:p>
          <a:p>
            <a:pPr>
              <a:defRPr/>
            </a:pPr>
            <a:r>
              <a:rPr lang="en-US" dirty="0" smtClean="0"/>
              <a:t>Found as structural materials and metabolically active compounds.</a:t>
            </a:r>
          </a:p>
          <a:p>
            <a:pPr>
              <a:defRPr/>
            </a:pPr>
            <a:endParaRPr lang="en-US" dirty="0" smtClean="0"/>
          </a:p>
          <a:p>
            <a:pPr>
              <a:defRPr/>
            </a:pPr>
            <a:r>
              <a:rPr lang="en-US" b="1" u="sng" dirty="0" smtClean="0"/>
              <a:t>Composed of chains of amino acids </a:t>
            </a:r>
            <a:r>
              <a:rPr lang="en-US" dirty="0" smtClean="0"/>
              <a:t>held together by peptide bonds.</a:t>
            </a:r>
          </a:p>
          <a:p>
            <a:pPr>
              <a:defRPr/>
            </a:pPr>
            <a:endParaRPr lang="en-US" dirty="0" smtClean="0"/>
          </a:p>
          <a:p>
            <a:pPr>
              <a:defRPr/>
            </a:pPr>
            <a:r>
              <a:rPr lang="en-US" dirty="0" smtClean="0"/>
              <a:t>The overall three-dimensional shape of a protein is caused by folding.</a:t>
            </a:r>
          </a:p>
          <a:p>
            <a:pPr lvl="1">
              <a:defRPr/>
            </a:pPr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Title 1"/>
          <p:cNvSpPr>
            <a:spLocks noGrp="1"/>
          </p:cNvSpPr>
          <p:nvPr>
            <p:ph type="title"/>
          </p:nvPr>
        </p:nvSpPr>
        <p:spPr>
          <a:xfrm>
            <a:off x="314325" y="527358"/>
            <a:ext cx="8515350" cy="394980"/>
          </a:xfrm>
        </p:spPr>
        <p:txBody>
          <a:bodyPr/>
          <a:lstStyle/>
          <a:p>
            <a:r>
              <a:rPr lang="en-US" altLang="en-US" dirty="0" smtClean="0">
                <a:ea typeface="ＭＳ Ｐゴシック" pitchFamily="34" charset="-128"/>
              </a:rPr>
              <a:t>Enzymes</a:t>
            </a:r>
          </a:p>
        </p:txBody>
      </p:sp>
      <p:sp>
        <p:nvSpPr>
          <p:cNvPr id="90115" name="Content Placeholder 2"/>
          <p:cNvSpPr>
            <a:spLocks noGrp="1"/>
          </p:cNvSpPr>
          <p:nvPr>
            <p:ph idx="1"/>
          </p:nvPr>
        </p:nvSpPr>
        <p:spPr>
          <a:xfrm>
            <a:off x="330200" y="1241425"/>
            <a:ext cx="8499475" cy="5264150"/>
          </a:xfrm>
        </p:spPr>
        <p:txBody>
          <a:bodyPr/>
          <a:lstStyle/>
          <a:p>
            <a:pPr>
              <a:buFontTx/>
              <a:buNone/>
            </a:pPr>
            <a:endParaRPr lang="en-US" altLang="en-US" b="1" dirty="0" smtClean="0">
              <a:ea typeface="ＭＳ Ｐゴシック" pitchFamily="34" charset="-128"/>
            </a:endParaRPr>
          </a:p>
          <a:p>
            <a:r>
              <a:rPr lang="en-US" altLang="en-US" b="1" u="sng" dirty="0" smtClean="0">
                <a:ea typeface="ＭＳ Ｐゴシック" pitchFamily="34" charset="-128"/>
              </a:rPr>
              <a:t>Proteins that speed up (catalyze) chemical reactions</a:t>
            </a:r>
          </a:p>
          <a:p>
            <a:endParaRPr lang="en-US" altLang="en-US" dirty="0" smtClean="0">
              <a:ea typeface="ＭＳ Ｐゴシック" pitchFamily="34" charset="-128"/>
            </a:endParaRPr>
          </a:p>
          <a:p>
            <a:r>
              <a:rPr lang="en-US" altLang="en-US" dirty="0" smtClean="0">
                <a:ea typeface="ＭＳ Ｐゴシック" pitchFamily="34" charset="-128"/>
              </a:rPr>
              <a:t>Work on specific substrates</a:t>
            </a:r>
          </a:p>
          <a:p>
            <a:endParaRPr lang="en-US" altLang="en-US" dirty="0" smtClean="0">
              <a:ea typeface="ＭＳ Ｐゴシック" pitchFamily="34" charset="-128"/>
            </a:endParaRPr>
          </a:p>
          <a:p>
            <a:r>
              <a:rPr lang="en-US" altLang="en-US" dirty="0" smtClean="0">
                <a:ea typeface="ＭＳ Ｐゴシック" pitchFamily="34" charset="-128"/>
              </a:rPr>
              <a:t>Are not used up or changed during a chemical reaction</a:t>
            </a:r>
          </a:p>
          <a:p>
            <a:endParaRPr lang="en-US" altLang="en-US" dirty="0" smtClean="0">
              <a:ea typeface="ＭＳ Ｐゴシック" pitchFamily="34" charset="-128"/>
            </a:endParaRPr>
          </a:p>
          <a:p>
            <a:r>
              <a:rPr lang="en-US" altLang="en-US" dirty="0" smtClean="0">
                <a:ea typeface="ＭＳ Ｐゴシック" pitchFamily="34" charset="-128"/>
              </a:rPr>
              <a:t>Work via the “lock-and-key” mechanism</a:t>
            </a:r>
          </a:p>
          <a:p>
            <a:endParaRPr lang="en-US" altLang="en-US" dirty="0" smtClean="0">
              <a:ea typeface="ＭＳ Ｐゴシック" pitchFamily="34" charset="-128"/>
            </a:endParaRPr>
          </a:p>
          <a:p>
            <a:r>
              <a:rPr lang="en-US" altLang="en-US" dirty="0" smtClean="0">
                <a:ea typeface="ＭＳ Ｐゴシック" pitchFamily="34" charset="-128"/>
              </a:rPr>
              <a:t>Denature in harsh conditions (e.g., extremes of temperature or pH)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Title 1"/>
          <p:cNvSpPr>
            <a:spLocks noGrp="1"/>
          </p:cNvSpPr>
          <p:nvPr>
            <p:ph type="title"/>
          </p:nvPr>
        </p:nvSpPr>
        <p:spPr>
          <a:xfrm>
            <a:off x="314325" y="527358"/>
            <a:ext cx="8515350" cy="394980"/>
          </a:xfrm>
        </p:spPr>
        <p:txBody>
          <a:bodyPr/>
          <a:lstStyle/>
          <a:p>
            <a:r>
              <a:rPr lang="en-US" altLang="en-US" dirty="0" smtClean="0">
                <a:ea typeface="ＭＳ Ｐゴシック" pitchFamily="34" charset="-128"/>
              </a:rPr>
              <a:t>Nucleotides</a:t>
            </a:r>
          </a:p>
        </p:txBody>
      </p:sp>
      <p:sp>
        <p:nvSpPr>
          <p:cNvPr id="92163" name="Content Placeholder 2"/>
          <p:cNvSpPr>
            <a:spLocks noGrp="1"/>
          </p:cNvSpPr>
          <p:nvPr>
            <p:ph idx="1"/>
          </p:nvPr>
        </p:nvSpPr>
        <p:spPr>
          <a:xfrm>
            <a:off x="330200" y="1241425"/>
            <a:ext cx="8499475" cy="5049838"/>
          </a:xfrm>
        </p:spPr>
        <p:txBody>
          <a:bodyPr/>
          <a:lstStyle/>
          <a:p>
            <a:r>
              <a:rPr lang="en-US" altLang="en-US" dirty="0" smtClean="0">
                <a:ea typeface="ＭＳ Ｐゴシック" pitchFamily="34" charset="-128"/>
              </a:rPr>
              <a:t>Composed of:</a:t>
            </a:r>
          </a:p>
          <a:p>
            <a:pPr lvl="1" indent="-520700"/>
            <a:r>
              <a:rPr altLang="en-US" dirty="0">
                <a:ea typeface="ＭＳ Ｐゴシック" pitchFamily="34" charset="-128"/>
              </a:rPr>
              <a:t>A nitrogenous base</a:t>
            </a:r>
          </a:p>
          <a:p>
            <a:pPr lvl="1" indent="-520700"/>
            <a:r>
              <a:rPr altLang="en-US" dirty="0">
                <a:ea typeface="ＭＳ Ｐゴシック" pitchFamily="34" charset="-128"/>
              </a:rPr>
              <a:t>A sugar (usually ribose or deoxyribose)</a:t>
            </a:r>
          </a:p>
          <a:p>
            <a:pPr lvl="1" indent="-520700"/>
            <a:r>
              <a:rPr altLang="en-US" dirty="0">
                <a:ea typeface="ＭＳ Ｐゴシック" pitchFamily="34" charset="-128"/>
              </a:rPr>
              <a:t>A phosphate group</a:t>
            </a:r>
          </a:p>
          <a:p>
            <a:pPr lvl="1" indent="-520700"/>
            <a:endParaRPr altLang="en-US" dirty="0">
              <a:ea typeface="ＭＳ Ｐゴシック" pitchFamily="34" charset="-128"/>
            </a:endParaRPr>
          </a:p>
          <a:p>
            <a:r>
              <a:rPr lang="en-US" altLang="en-US" dirty="0" smtClean="0">
                <a:ea typeface="ＭＳ Ｐゴシック" pitchFamily="34" charset="-128"/>
              </a:rPr>
              <a:t>Building blocks of DNA and RNA</a:t>
            </a:r>
          </a:p>
          <a:p>
            <a:endParaRPr lang="en-US" altLang="en-US" dirty="0" smtClean="0">
              <a:ea typeface="ＭＳ Ｐゴシック" pitchFamily="34" charset="-128"/>
            </a:endParaRPr>
          </a:p>
          <a:p>
            <a:r>
              <a:rPr lang="en-US" altLang="en-US" dirty="0" smtClean="0">
                <a:ea typeface="ＭＳ Ｐゴシック" pitchFamily="34" charset="-128"/>
              </a:rPr>
              <a:t>One type is a component of ATP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4"/>
          <p:cNvSpPr txBox="1">
            <a:spLocks/>
          </p:cNvSpPr>
          <p:nvPr/>
        </p:nvSpPr>
        <p:spPr bwMode="auto">
          <a:xfrm>
            <a:off x="314325" y="1289050"/>
            <a:ext cx="8434388" cy="4989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 marL="280988" indent="-280988" eaLnBrk="0" hangingPunct="0">
              <a:lnSpc>
                <a:spcPct val="90000"/>
              </a:lnSpc>
              <a:spcBef>
                <a:spcPct val="60000"/>
              </a:spcBef>
              <a:buClr>
                <a:srgbClr val="CC9900"/>
              </a:buClr>
              <a:buFontTx/>
              <a:buChar char="•"/>
              <a:defRPr/>
            </a:pPr>
            <a:endParaRPr lang="en-US" sz="2200" b="1" kern="0" dirty="0">
              <a:solidFill>
                <a:srgbClr val="002060"/>
              </a:solidFill>
              <a:ea typeface="ＭＳ Ｐゴシック" charset="-128"/>
              <a:cs typeface="Arial" pitchFamily="34" charset="0"/>
            </a:endParaRPr>
          </a:p>
        </p:txBody>
      </p:sp>
      <p:sp>
        <p:nvSpPr>
          <p:cNvPr id="106499" name="Title 1"/>
          <p:cNvSpPr>
            <a:spLocks noGrp="1"/>
          </p:cNvSpPr>
          <p:nvPr>
            <p:ph type="title"/>
          </p:nvPr>
        </p:nvSpPr>
        <p:spPr>
          <a:xfrm>
            <a:off x="314325" y="527358"/>
            <a:ext cx="8515350" cy="394980"/>
          </a:xfrm>
        </p:spPr>
        <p:txBody>
          <a:bodyPr/>
          <a:lstStyle/>
          <a:p>
            <a:r>
              <a:rPr lang="en-US" altLang="en-US" dirty="0" smtClean="0">
                <a:ea typeface="ＭＳ Ｐゴシック" pitchFamily="34" charset="-128"/>
              </a:rPr>
              <a:t>Word Anatomy (cont.)</a:t>
            </a: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</p:nvPr>
        </p:nvGraphicFramePr>
        <p:xfrm>
          <a:off x="263524" y="1154090"/>
          <a:ext cx="8747125" cy="5323840"/>
        </p:xfrm>
        <a:graphic>
          <a:graphicData uri="http://schemas.openxmlformats.org/drawingml/2006/table">
            <a:tbl>
              <a:tblPr firstRow="1" bandRow="1">
                <a:tableStyleId>{284E427A-3D55-4303-BF80-6455036E1DE7}</a:tableStyleId>
              </a:tblPr>
              <a:tblGrid>
                <a:gridCol w="1655840"/>
                <a:gridCol w="1988088"/>
                <a:gridCol w="218495"/>
                <a:gridCol w="4884702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Word Part</a:t>
                      </a:r>
                      <a:endParaRPr lang="en-US" sz="1800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en-US" sz="1800" dirty="0" smtClean="0"/>
                        <a:t>Meaning</a:t>
                      </a:r>
                      <a:endParaRPr lang="en-US" sz="18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Example</a:t>
                      </a:r>
                      <a:endParaRPr lang="en-US" sz="1800" dirty="0"/>
                    </a:p>
                  </a:txBody>
                  <a:tcPr/>
                </a:tc>
              </a:tr>
              <a:tr h="370840">
                <a:tc gridSpan="4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i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Chemical Bonds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co-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together</a:t>
                      </a: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i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Covalent</a:t>
                      </a:r>
                      <a:r>
                        <a:rPr lang="en-US" sz="180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bonds form when atoms share electrons.</a:t>
                      </a:r>
                      <a:endParaRPr lang="en-US" sz="1800" i="1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i="1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370840">
                <a:tc gridSpan="4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i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Solutions and Suspensions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aqu/e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water</a:t>
                      </a: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In an </a:t>
                      </a:r>
                      <a:r>
                        <a:rPr lang="en-US" sz="1800" i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aqueous</a:t>
                      </a:r>
                      <a:r>
                        <a:rPr lang="en-US" sz="180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solution, water</a:t>
                      </a:r>
                      <a:r>
                        <a:rPr lang="en-US" sz="1800" i="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is the solvent.</a:t>
                      </a:r>
                      <a:endParaRPr lang="en-US" sz="18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heter/o-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different</a:t>
                      </a: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Heterogeneous solutions are different (not uniform) throughout.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hom/o-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same</a:t>
                      </a: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Homogeneous mixtures are the same throughout.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hydr/o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water</a:t>
                      </a: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Dehydration is a deficiency of water.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-phil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to like</a:t>
                      </a: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Hydrophilic substances “like” water</a:t>
                      </a:r>
                      <a:r>
                        <a:rPr lang="en-US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—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they</a:t>
                      </a:r>
                      <a:r>
                        <a:rPr lang="en-US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mix with or dissolve in it.</a:t>
                      </a:r>
                      <a:endParaRPr lang="en-US" sz="18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-phobia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fear</a:t>
                      </a: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Hydrophobic substances “fear” water</a:t>
                      </a:r>
                      <a:r>
                        <a:rPr lang="en-US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—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they</a:t>
                      </a:r>
                      <a:r>
                        <a:rPr lang="en-US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repel and do not dissolve in it.</a:t>
                      </a:r>
                      <a:endParaRPr lang="en-US" sz="18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4"/>
          <p:cNvSpPr txBox="1">
            <a:spLocks/>
          </p:cNvSpPr>
          <p:nvPr/>
        </p:nvSpPr>
        <p:spPr bwMode="auto">
          <a:xfrm>
            <a:off x="314326" y="1308100"/>
            <a:ext cx="8434388" cy="4989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 marL="280988" indent="-280988" eaLnBrk="0" hangingPunct="0">
              <a:lnSpc>
                <a:spcPct val="90000"/>
              </a:lnSpc>
              <a:spcBef>
                <a:spcPct val="60000"/>
              </a:spcBef>
              <a:buClr>
                <a:srgbClr val="CC9900"/>
              </a:buClr>
              <a:buFontTx/>
              <a:buChar char="•"/>
              <a:defRPr/>
            </a:pPr>
            <a:endParaRPr lang="en-US" sz="2200" b="1" kern="0" dirty="0">
              <a:solidFill>
                <a:srgbClr val="002060"/>
              </a:solidFill>
              <a:ea typeface="ＭＳ Ｐゴシック" charset="-128"/>
              <a:cs typeface="Arial" pitchFamily="34" charset="0"/>
            </a:endParaRPr>
          </a:p>
        </p:txBody>
      </p:sp>
      <p:sp>
        <p:nvSpPr>
          <p:cNvPr id="107523" name="Title 1"/>
          <p:cNvSpPr>
            <a:spLocks noGrp="1"/>
          </p:cNvSpPr>
          <p:nvPr>
            <p:ph type="title"/>
          </p:nvPr>
        </p:nvSpPr>
        <p:spPr>
          <a:xfrm>
            <a:off x="314326" y="508308"/>
            <a:ext cx="8515350" cy="394980"/>
          </a:xfrm>
        </p:spPr>
        <p:txBody>
          <a:bodyPr/>
          <a:lstStyle/>
          <a:p>
            <a:r>
              <a:rPr lang="en-US" altLang="en-US" dirty="0" smtClean="0">
                <a:ea typeface="ＭＳ Ｐゴシック" pitchFamily="34" charset="-128"/>
              </a:rPr>
              <a:t>Word Anatomy (cont.)</a:t>
            </a: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</p:nvPr>
        </p:nvGraphicFramePr>
        <p:xfrm>
          <a:off x="104776" y="1298667"/>
          <a:ext cx="8953499" cy="5175446"/>
        </p:xfrm>
        <a:graphic>
          <a:graphicData uri="http://schemas.openxmlformats.org/drawingml/2006/table">
            <a:tbl>
              <a:tblPr firstRow="1" bandRow="1">
                <a:tableStyleId>{284E427A-3D55-4303-BF80-6455036E1DE7}</a:tableStyleId>
              </a:tblPr>
              <a:tblGrid>
                <a:gridCol w="1450219"/>
                <a:gridCol w="190959"/>
                <a:gridCol w="2312371"/>
                <a:gridCol w="4999950"/>
              </a:tblGrid>
              <a:tr h="314084">
                <a:tc gridSpan="2"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Word Part</a:t>
                      </a:r>
                      <a:endParaRPr lang="en-US" sz="1600" dirty="0"/>
                    </a:p>
                  </a:txBody>
                  <a:tcPr marL="82055" marR="82055" marT="41028" marB="41028"/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Meaning</a:t>
                      </a:r>
                      <a:endParaRPr lang="en-US" sz="1600" dirty="0"/>
                    </a:p>
                  </a:txBody>
                  <a:tcPr marL="82055" marR="82055" marT="41028" marB="4102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Example</a:t>
                      </a:r>
                      <a:endParaRPr lang="en-US" sz="1600" dirty="0"/>
                    </a:p>
                  </a:txBody>
                  <a:tcPr marL="82055" marR="82055" marT="41028" marB="41028"/>
                </a:tc>
              </a:tr>
              <a:tr h="314084">
                <a:tc gridSpan="4"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600" b="1" i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Organic Compounds</a:t>
                      </a:r>
                    </a:p>
                  </a:txBody>
                  <a:tcPr marL="82055" marR="82055" marT="41028" marB="41028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552619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-ase</a:t>
                      </a:r>
                    </a:p>
                  </a:txBody>
                  <a:tcPr marL="82055" marR="82055" marT="41028" marB="41028"/>
                </a:tc>
                <a:tc grid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suffix used in naming enzymes</a:t>
                      </a:r>
                    </a:p>
                  </a:txBody>
                  <a:tcPr marL="82055" marR="82055" marT="41028" marB="41028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 </a:t>
                      </a:r>
                      <a:r>
                        <a:rPr lang="en-US" sz="1600" i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lipase</a:t>
                      </a:r>
                      <a:r>
                        <a:rPr lang="en-US" sz="160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is an enzyme that acts on lipids.</a:t>
                      </a:r>
                      <a:endParaRPr lang="en-US" sz="16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2055" marR="82055" marT="41028" marB="41028"/>
                </a:tc>
              </a:tr>
              <a:tr h="552619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de-</a:t>
                      </a:r>
                    </a:p>
                  </a:txBody>
                  <a:tcPr marL="82055" marR="82055" marT="41028" marB="41028"/>
                </a:tc>
                <a:tc gridSpan="2">
                  <a:txBody>
                    <a:bodyPr/>
                    <a:lstStyle/>
                    <a:p>
                      <a:r>
                        <a:rPr lang="en-US" sz="1600" dirty="0" smtClean="0"/>
                        <a:t>remove</a:t>
                      </a:r>
                      <a:endParaRPr lang="en-US" sz="1600" dirty="0"/>
                    </a:p>
                  </a:txBody>
                  <a:tcPr marL="82055" marR="82055" marT="41028" marB="41028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i="1" dirty="0" smtClean="0"/>
                        <a:t>Denaturation</a:t>
                      </a:r>
                      <a:r>
                        <a:rPr lang="en-US" sz="1600" i="0" dirty="0" smtClean="0"/>
                        <a:t> of a protein removes its ability to function (changes its nature).</a:t>
                      </a:r>
                      <a:endParaRPr lang="en-US" sz="1600" i="1" dirty="0"/>
                    </a:p>
                  </a:txBody>
                  <a:tcPr marL="82055" marR="82055" marT="41028" marB="41028"/>
                </a:tc>
              </a:tr>
              <a:tr h="552619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di-</a:t>
                      </a:r>
                    </a:p>
                  </a:txBody>
                  <a:tcPr marL="82055" marR="82055" marT="41028" marB="41028"/>
                </a:tc>
                <a:tc gridSpan="2">
                  <a:txBody>
                    <a:bodyPr/>
                    <a:lstStyle/>
                    <a:p>
                      <a:r>
                        <a:rPr lang="en-US" sz="1600" dirty="0" smtClean="0"/>
                        <a:t>twice, double</a:t>
                      </a:r>
                      <a:endParaRPr lang="en-US" sz="1600" dirty="0"/>
                    </a:p>
                  </a:txBody>
                  <a:tcPr marL="82055" marR="82055" marT="41028" marB="41028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A </a:t>
                      </a:r>
                      <a:r>
                        <a:rPr lang="en-US" sz="1600" i="1" dirty="0" smtClean="0"/>
                        <a:t>disaccharide</a:t>
                      </a:r>
                      <a:r>
                        <a:rPr lang="en-US" sz="1600" i="0" baseline="0" dirty="0" smtClean="0"/>
                        <a:t> consists of two simple sugars.</a:t>
                      </a:r>
                      <a:endParaRPr lang="en-US" sz="1600" dirty="0"/>
                    </a:p>
                  </a:txBody>
                  <a:tcPr marL="82055" marR="82055" marT="41028" marB="41028"/>
                </a:tc>
              </a:tr>
              <a:tr h="55261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glyc/o-</a:t>
                      </a:r>
                    </a:p>
                  </a:txBody>
                  <a:tcPr marL="82055" marR="82055" marT="41028" marB="41028"/>
                </a:tc>
                <a:tc grid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glucose, sweet</a:t>
                      </a:r>
                    </a:p>
                  </a:txBody>
                  <a:tcPr marL="82055" marR="82055" marT="41028" marB="41028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Glycogen is a storage form of glucose. It breaks down to release glucose. </a:t>
                      </a:r>
                      <a:endParaRPr lang="en-US" sz="16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2055" marR="82055" marT="41028" marB="41028"/>
                </a:tc>
              </a:tr>
              <a:tr h="552619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mon/o-</a:t>
                      </a:r>
                    </a:p>
                  </a:txBody>
                  <a:tcPr marL="82055" marR="82055" marT="41028" marB="41028"/>
                </a:tc>
                <a:tc grid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one</a:t>
                      </a:r>
                    </a:p>
                  </a:txBody>
                  <a:tcPr marL="82055" marR="82055" marT="41028" marB="41028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In</a:t>
                      </a:r>
                      <a:r>
                        <a:rPr lang="en-US" sz="16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a </a:t>
                      </a:r>
                      <a:r>
                        <a:rPr lang="en-US" sz="1600" i="1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monosaccharide</a:t>
                      </a:r>
                      <a:r>
                        <a:rPr lang="en-US" sz="1600" i="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, “mono-” refers to one.</a:t>
                      </a:r>
                      <a:endParaRPr lang="en-US" sz="16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2055" marR="82055" marT="41028" marB="41028"/>
                </a:tc>
              </a:tr>
              <a:tr h="552619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poly-</a:t>
                      </a:r>
                    </a:p>
                  </a:txBody>
                  <a:tcPr marL="82055" marR="82055" marT="41028" marB="41028"/>
                </a:tc>
                <a:tc grid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many</a:t>
                      </a:r>
                    </a:p>
                  </a:txBody>
                  <a:tcPr marL="82055" marR="82055" marT="41028" marB="41028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 </a:t>
                      </a:r>
                      <a:r>
                        <a:rPr lang="en-US" sz="1600" i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polysaccharide</a:t>
                      </a:r>
                      <a:r>
                        <a:rPr lang="en-US" sz="160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consists of many simple sugars.</a:t>
                      </a:r>
                      <a:endParaRPr lang="en-US" sz="16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2055" marR="82055" marT="41028" marB="41028"/>
                </a:tc>
              </a:tr>
              <a:tr h="552619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sacchar/o</a:t>
                      </a:r>
                    </a:p>
                  </a:txBody>
                  <a:tcPr marL="82055" marR="82055" marT="41028" marB="41028"/>
                </a:tc>
                <a:tc grid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sugar</a:t>
                      </a:r>
                    </a:p>
                  </a:txBody>
                  <a:tcPr marL="82055" marR="82055" marT="41028" marB="41028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 monosaccharide consists of one simple sugar.</a:t>
                      </a:r>
                    </a:p>
                  </a:txBody>
                  <a:tcPr marL="82055" marR="82055" marT="41028" marB="41028"/>
                </a:tc>
              </a:tr>
              <a:tr h="55261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tri-</a:t>
                      </a:r>
                    </a:p>
                  </a:txBody>
                  <a:tcPr marL="82055" marR="82055" marT="41028" marB="41028"/>
                </a:tc>
                <a:tc grid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three</a:t>
                      </a:r>
                    </a:p>
                  </a:txBody>
                  <a:tcPr marL="82055" marR="82055" marT="41028" marB="41028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i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Triglycerides</a:t>
                      </a:r>
                      <a:r>
                        <a:rPr lang="en-US" sz="160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have one fatty acid attached to each of three carbon atoms.</a:t>
                      </a:r>
                      <a:endParaRPr lang="en-US" sz="1600" i="1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2055" marR="82055" marT="41028" marB="41028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>
          <a:xfrm>
            <a:off x="336550" y="1177509"/>
            <a:ext cx="8543925" cy="338554"/>
          </a:xfrm>
        </p:spPr>
        <p:txBody>
          <a:bodyPr/>
          <a:lstStyle/>
          <a:p>
            <a:r>
              <a:rPr lang="en-US" altLang="en-US" sz="2400" dirty="0" smtClean="0">
                <a:solidFill>
                  <a:srgbClr val="002060"/>
                </a:solidFill>
                <a:ea typeface="ＭＳ Ｐゴシック" pitchFamily="34" charset="-128"/>
              </a:rPr>
              <a:t>Appendix 1</a:t>
            </a:r>
            <a:endParaRPr lang="en-US" altLang="en-US" dirty="0" smtClean="0">
              <a:solidFill>
                <a:srgbClr val="002060"/>
              </a:solidFill>
              <a:ea typeface="ＭＳ Ｐゴシック" pitchFamily="34" charset="-128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36550" y="6100763"/>
            <a:ext cx="8609013" cy="4302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2200" dirty="0">
                <a:solidFill>
                  <a:srgbClr val="CC0000"/>
                </a:solidFill>
                <a:latin typeface="+mn-lt"/>
                <a:ea typeface="ＭＳ Ｐゴシック"/>
                <a:cs typeface="ＭＳ Ｐゴシック"/>
              </a:rPr>
              <a:t>What is the symbol and number for carbon?</a:t>
            </a:r>
          </a:p>
        </p:txBody>
      </p:sp>
      <p:pic>
        <p:nvPicPr>
          <p:cNvPr id="18436" name="Picture 7" descr="period2.gif                                                    007538A5Macintosh HD                   C16C138F: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9900" y="1628775"/>
            <a:ext cx="8062913" cy="450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7" name="Title 1"/>
          <p:cNvSpPr txBox="1">
            <a:spLocks/>
          </p:cNvSpPr>
          <p:nvPr/>
        </p:nvSpPr>
        <p:spPr bwMode="auto">
          <a:xfrm>
            <a:off x="314325" y="333683"/>
            <a:ext cx="8515350" cy="39498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>
              <a:lnSpc>
                <a:spcPct val="90000"/>
              </a:lnSpc>
            </a:pPr>
            <a:r>
              <a:rPr lang="en-US" altLang="en-US" sz="2800" b="1" dirty="0" smtClean="0">
                <a:solidFill>
                  <a:srgbClr val="C00000"/>
                </a:solidFill>
                <a:latin typeface="Verdana" pitchFamily="34" charset="0"/>
                <a:cs typeface="Arial" pitchFamily="34" charset="0"/>
              </a:rPr>
              <a:t>Periodic Table of the Elements</a:t>
            </a:r>
            <a:endParaRPr lang="en-US" altLang="en-US" sz="2800" b="1" dirty="0">
              <a:solidFill>
                <a:srgbClr val="C00000"/>
              </a:solidFill>
              <a:latin typeface="Verdana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863646819"/>
              </p:ext>
            </p:extLst>
          </p:nvPr>
        </p:nvGraphicFramePr>
        <p:xfrm>
          <a:off x="257175" y="1542017"/>
          <a:ext cx="8696324" cy="4847477"/>
        </p:xfrm>
        <a:graphic>
          <a:graphicData uri="http://schemas.openxmlformats.org/drawingml/2006/table">
            <a:tbl>
              <a:tblPr firstRow="1" firstCol="1" bandRow="1"/>
              <a:tblGrid>
                <a:gridCol w="1379416"/>
                <a:gridCol w="1031564"/>
                <a:gridCol w="6285344"/>
              </a:tblGrid>
              <a:tr h="180164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Name</a:t>
                      </a:r>
                      <a:endParaRPr lang="en-US" sz="1300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55292" marR="552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Symbol</a:t>
                      </a:r>
                    </a:p>
                  </a:txBody>
                  <a:tcPr marL="55292" marR="552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Function</a:t>
                      </a:r>
                    </a:p>
                  </a:txBody>
                  <a:tcPr marL="55292" marR="552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2417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**Oxygen</a:t>
                      </a:r>
                      <a:endParaRPr lang="en-US" sz="1300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55292" marR="552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O</a:t>
                      </a:r>
                    </a:p>
                  </a:txBody>
                  <a:tcPr marL="55292" marR="552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Part of water; needed to metabolize nutrients for energy</a:t>
                      </a:r>
                    </a:p>
                  </a:txBody>
                  <a:tcPr marL="55292" marR="552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81158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Carbon</a:t>
                      </a:r>
                    </a:p>
                  </a:txBody>
                  <a:tcPr marL="55292" marR="552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C</a:t>
                      </a:r>
                    </a:p>
                  </a:txBody>
                  <a:tcPr marL="55292" marR="552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Basis of all organic compounds; component of carbon dioxide, the gaseous </a:t>
                      </a:r>
                      <a:r>
                        <a:rPr lang="en-US" sz="1300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byproduct </a:t>
                      </a:r>
                      <a:r>
                        <a:rPr lang="en-US" sz="1300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of metabolism</a:t>
                      </a:r>
                    </a:p>
                  </a:txBody>
                  <a:tcPr marL="55292" marR="552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60178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Hydrogen</a:t>
                      </a:r>
                    </a:p>
                  </a:txBody>
                  <a:tcPr marL="55292" marR="552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H</a:t>
                      </a:r>
                    </a:p>
                  </a:txBody>
                  <a:tcPr marL="55292" marR="552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Part of </a:t>
                      </a:r>
                      <a:r>
                        <a:rPr lang="en-US" sz="1300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water, </a:t>
                      </a:r>
                      <a:r>
                        <a:rPr lang="en-US" sz="1300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participates in energy metabolism; determines the acidity of body fluids</a:t>
                      </a:r>
                    </a:p>
                  </a:txBody>
                  <a:tcPr marL="55292" marR="552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60178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Nitrogen</a:t>
                      </a:r>
                    </a:p>
                  </a:txBody>
                  <a:tcPr marL="55292" marR="552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N</a:t>
                      </a:r>
                    </a:p>
                  </a:txBody>
                  <a:tcPr marL="55292" marR="552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Present in all proteins, ATP (the energy-storing compound), and nucleic acids (DNA and RNA)</a:t>
                      </a:r>
                    </a:p>
                  </a:txBody>
                  <a:tcPr marL="55292" marR="552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81158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**Calcium</a:t>
                      </a:r>
                      <a:endParaRPr lang="en-US" sz="1300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55292" marR="552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Ca</a:t>
                      </a:r>
                    </a:p>
                  </a:txBody>
                  <a:tcPr marL="55292" marR="552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Builds bones and teeth; needed for muscle contraction, nerve impulse conduction, and blood clotting</a:t>
                      </a:r>
                    </a:p>
                  </a:txBody>
                  <a:tcPr marL="55292" marR="552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81158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Phosphorus</a:t>
                      </a:r>
                    </a:p>
                  </a:txBody>
                  <a:tcPr marL="55292" marR="552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</a:t>
                      </a:r>
                    </a:p>
                  </a:txBody>
                  <a:tcPr marL="55292" marR="552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Active ingredient in ATP; builds bones and teeth; component of cell membranes and nucleic acids</a:t>
                      </a:r>
                    </a:p>
                  </a:txBody>
                  <a:tcPr marL="55292" marR="552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5134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Potassium</a:t>
                      </a:r>
                    </a:p>
                  </a:txBody>
                  <a:tcPr marL="55292" marR="552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K</a:t>
                      </a:r>
                    </a:p>
                  </a:txBody>
                  <a:tcPr marL="55292" marR="552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Active in nerve impulse conduction; muscle contraction</a:t>
                      </a:r>
                    </a:p>
                  </a:txBody>
                  <a:tcPr marL="55292" marR="552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0164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Sulfur</a:t>
                      </a:r>
                    </a:p>
                  </a:txBody>
                  <a:tcPr marL="55292" marR="552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S</a:t>
                      </a:r>
                    </a:p>
                  </a:txBody>
                  <a:tcPr marL="55292" marR="552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Part of many proteins</a:t>
                      </a:r>
                    </a:p>
                  </a:txBody>
                  <a:tcPr marL="55292" marR="552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5868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Sodium</a:t>
                      </a:r>
                    </a:p>
                  </a:txBody>
                  <a:tcPr marL="55292" marR="552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Na</a:t>
                      </a:r>
                    </a:p>
                  </a:txBody>
                  <a:tcPr marL="55292" marR="552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Active in water balance, nerve impulse conduction, and muscle contraction</a:t>
                      </a:r>
                    </a:p>
                  </a:txBody>
                  <a:tcPr marL="55292" marR="552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5868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Iron</a:t>
                      </a:r>
                    </a:p>
                  </a:txBody>
                  <a:tcPr marL="55292" marR="552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Fe</a:t>
                      </a:r>
                    </a:p>
                  </a:txBody>
                  <a:tcPr marL="55292" marR="552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Part of hemoglobin, the compound that carries oxygen in red blood cells</a:t>
                      </a:r>
                    </a:p>
                  </a:txBody>
                  <a:tcPr marL="55292" marR="552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0164">
                <a:tc gridSpan="3"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The </a:t>
                      </a:r>
                      <a:r>
                        <a:rPr lang="en-US" sz="1300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elements are listed in decreasing order by weight in the body.</a:t>
                      </a:r>
                    </a:p>
                  </a:txBody>
                  <a:tcPr marL="55292" marR="552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9511" name="Title 1"/>
          <p:cNvSpPr txBox="1">
            <a:spLocks/>
          </p:cNvSpPr>
          <p:nvPr/>
        </p:nvSpPr>
        <p:spPr bwMode="auto">
          <a:xfrm>
            <a:off x="262567" y="527052"/>
            <a:ext cx="8515350" cy="38779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>
              <a:lnSpc>
                <a:spcPct val="90000"/>
              </a:lnSpc>
            </a:pPr>
            <a:r>
              <a:rPr lang="en-US" altLang="en-US" sz="2800" b="1" dirty="0" smtClean="0">
                <a:solidFill>
                  <a:srgbClr val="C00000"/>
                </a:solidFill>
                <a:latin typeface="+mj-lt"/>
              </a:rPr>
              <a:t>Some </a:t>
            </a:r>
            <a:r>
              <a:rPr lang="en-US" altLang="en-US" sz="2800" b="1" dirty="0">
                <a:solidFill>
                  <a:srgbClr val="C00000"/>
                </a:solidFill>
                <a:latin typeface="+mj-lt"/>
              </a:rPr>
              <a:t>Common Elements</a:t>
            </a:r>
            <a:endParaRPr lang="en-US" altLang="en-US" sz="2800" b="1" dirty="0">
              <a:solidFill>
                <a:srgbClr val="C00000"/>
              </a:solidFill>
              <a:latin typeface="+mj-lt"/>
              <a:cs typeface="Arial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52895" y="1076070"/>
            <a:ext cx="1678665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2200" b="1" dirty="0" smtClean="0">
                <a:solidFill>
                  <a:srgbClr val="002060"/>
                </a:solidFill>
                <a:latin typeface="+mn-lt"/>
              </a:rPr>
              <a:t>Table 2-1</a:t>
            </a:r>
            <a:endParaRPr lang="en-US" sz="2200" dirty="0">
              <a:solidFill>
                <a:srgbClr val="002060"/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>
          <a:xfrm>
            <a:off x="306473" y="208058"/>
            <a:ext cx="8543925" cy="775597"/>
          </a:xfrm>
        </p:spPr>
        <p:txBody>
          <a:bodyPr/>
          <a:lstStyle/>
          <a:p>
            <a:r>
              <a:rPr lang="en-US" altLang="en-US" dirty="0" smtClean="0">
                <a:ea typeface="ＭＳ Ｐゴシック" pitchFamily="34" charset="-128"/>
              </a:rPr>
              <a:t>The Body’s Chemical Composition by Weight</a:t>
            </a:r>
            <a:endParaRPr lang="en-US" altLang="en-US" dirty="0" smtClean="0">
              <a:solidFill>
                <a:srgbClr val="002060"/>
              </a:solidFill>
              <a:ea typeface="ＭＳ Ｐゴシック" pitchFamily="34" charset="-128"/>
            </a:endParaRPr>
          </a:p>
        </p:txBody>
      </p:sp>
      <p:pic>
        <p:nvPicPr>
          <p:cNvPr id="21507" name="Picture 4" descr="fig_2.7.gif                                                    007538A5Macintosh HD                   C16C138F: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68538" y="1593850"/>
            <a:ext cx="4846637" cy="4899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7251155" y="5981414"/>
            <a:ext cx="11764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en-US" sz="1800" b="1" dirty="0" smtClean="0">
                <a:solidFill>
                  <a:srgbClr val="C00000"/>
                </a:solidFill>
                <a:latin typeface="Verdana" pitchFamily="34" charset="0"/>
              </a:rPr>
              <a:t>Fig</a:t>
            </a:r>
            <a:r>
              <a:rPr lang="en-US" altLang="en-US" sz="1800" b="1" dirty="0">
                <a:solidFill>
                  <a:srgbClr val="C00000"/>
                </a:solidFill>
                <a:latin typeface="Verdana" pitchFamily="34" charset="0"/>
              </a:rPr>
              <a:t>. </a:t>
            </a:r>
            <a:r>
              <a:rPr lang="en-US" altLang="en-US" sz="1800" b="1" dirty="0" smtClean="0">
                <a:solidFill>
                  <a:srgbClr val="C00000"/>
                </a:solidFill>
                <a:latin typeface="Verdana" pitchFamily="34" charset="0"/>
              </a:rPr>
              <a:t>2-1</a:t>
            </a:r>
            <a:endParaRPr lang="en-US" altLang="en-US" sz="1800" b="1" dirty="0">
              <a:solidFill>
                <a:srgbClr val="C00000"/>
              </a:solidFill>
              <a:latin typeface="Verdan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/>
          </p:nvPr>
        </p:nvSpPr>
        <p:spPr>
          <a:xfrm>
            <a:off x="314325" y="527358"/>
            <a:ext cx="8515350" cy="394980"/>
          </a:xfrm>
        </p:spPr>
        <p:txBody>
          <a:bodyPr/>
          <a:lstStyle/>
          <a:p>
            <a:r>
              <a:rPr lang="en-US" altLang="en-US" dirty="0" smtClean="0">
                <a:ea typeface="ＭＳ Ｐゴシック" pitchFamily="34" charset="-128"/>
              </a:rPr>
              <a:t>Atoms</a:t>
            </a:r>
          </a:p>
        </p:txBody>
      </p:sp>
      <p:sp>
        <p:nvSpPr>
          <p:cNvPr id="22531" name="Content Placeholder 2"/>
          <p:cNvSpPr>
            <a:spLocks noGrp="1"/>
          </p:cNvSpPr>
          <p:nvPr>
            <p:ph idx="1"/>
          </p:nvPr>
        </p:nvSpPr>
        <p:spPr>
          <a:xfrm>
            <a:off x="330200" y="1241425"/>
            <a:ext cx="8499475" cy="5049838"/>
          </a:xfrm>
        </p:spPr>
        <p:txBody>
          <a:bodyPr/>
          <a:lstStyle/>
          <a:p>
            <a:pPr>
              <a:buFontTx/>
              <a:buNone/>
            </a:pPr>
            <a:endParaRPr lang="en-US" altLang="en-US" b="1" dirty="0" smtClean="0">
              <a:ea typeface="ＭＳ Ｐゴシック" pitchFamily="34" charset="-128"/>
            </a:endParaRPr>
          </a:p>
          <a:p>
            <a:pPr>
              <a:buFontTx/>
              <a:buNone/>
            </a:pPr>
            <a:endParaRPr lang="en-US" altLang="en-US" b="1" dirty="0" smtClean="0">
              <a:ea typeface="ＭＳ Ｐゴシック" pitchFamily="34" charset="-128"/>
            </a:endParaRPr>
          </a:p>
          <a:p>
            <a:r>
              <a:rPr lang="en-US" altLang="en-US" dirty="0" smtClean="0">
                <a:ea typeface="ＭＳ Ｐゴシック" pitchFamily="34" charset="-128"/>
              </a:rPr>
              <a:t>Smallest subunits of elements</a:t>
            </a:r>
          </a:p>
          <a:p>
            <a:endParaRPr lang="en-US" altLang="en-US" dirty="0" smtClean="0">
              <a:ea typeface="ＭＳ Ｐゴシック" pitchFamily="34" charset="-128"/>
            </a:endParaRPr>
          </a:p>
          <a:p>
            <a:r>
              <a:rPr lang="en-US" altLang="en-US" dirty="0" smtClean="0">
                <a:ea typeface="ＭＳ Ｐゴシック" pitchFamily="34" charset="-128"/>
              </a:rPr>
              <a:t>Cannot be broken down or changed by ordinary chemical and physical means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050"/>
          <p:cNvSpPr>
            <a:spLocks noGrp="1" noChangeArrowheads="1"/>
          </p:cNvSpPr>
          <p:nvPr>
            <p:ph type="title"/>
          </p:nvPr>
        </p:nvSpPr>
        <p:spPr>
          <a:xfrm>
            <a:off x="314325" y="527358"/>
            <a:ext cx="8515350" cy="394980"/>
          </a:xfrm>
        </p:spPr>
        <p:txBody>
          <a:bodyPr/>
          <a:lstStyle/>
          <a:p>
            <a:r>
              <a:rPr lang="en-US" altLang="en-US" dirty="0" smtClean="0">
                <a:ea typeface="ＭＳ Ｐゴシック" pitchFamily="34" charset="-128"/>
              </a:rPr>
              <a:t>Atomic Structure</a:t>
            </a:r>
          </a:p>
        </p:txBody>
      </p:sp>
      <p:sp>
        <p:nvSpPr>
          <p:cNvPr id="23555" name="Rectangle 2051"/>
          <p:cNvSpPr>
            <a:spLocks noGrp="1" noChangeArrowheads="1"/>
          </p:cNvSpPr>
          <p:nvPr>
            <p:ph type="body" idx="1"/>
          </p:nvPr>
        </p:nvSpPr>
        <p:spPr>
          <a:xfrm>
            <a:off x="330200" y="1241425"/>
            <a:ext cx="8499475" cy="5049838"/>
          </a:xfrm>
        </p:spPr>
        <p:txBody>
          <a:bodyPr/>
          <a:lstStyle/>
          <a:p>
            <a:r>
              <a:rPr lang="en-US" altLang="en-US" dirty="0" smtClean="0">
                <a:ea typeface="ＭＳ Ｐゴシック" pitchFamily="34" charset="-128"/>
              </a:rPr>
              <a:t>Nucleus</a:t>
            </a:r>
          </a:p>
          <a:p>
            <a:pPr lvl="1" indent="-520700"/>
            <a:r>
              <a:rPr altLang="en-US" dirty="0">
                <a:ea typeface="ＭＳ Ｐゴシック" pitchFamily="34" charset="-128"/>
              </a:rPr>
              <a:t>At atom’s center</a:t>
            </a:r>
          </a:p>
          <a:p>
            <a:pPr lvl="1" indent="-520700"/>
            <a:r>
              <a:rPr altLang="en-US" dirty="0">
                <a:ea typeface="ＭＳ Ｐゴシック" pitchFamily="34" charset="-128"/>
              </a:rPr>
              <a:t>Composed of</a:t>
            </a:r>
          </a:p>
          <a:p>
            <a:pPr lvl="2" indent="-344488"/>
            <a:r>
              <a:rPr lang="en-US" altLang="en-US" dirty="0" smtClean="0">
                <a:ea typeface="ＭＳ Ｐゴシック" pitchFamily="34" charset="-128"/>
              </a:rPr>
              <a:t>Protons; positively charged</a:t>
            </a:r>
          </a:p>
          <a:p>
            <a:pPr lvl="2" indent="-344488"/>
            <a:r>
              <a:rPr lang="en-US" altLang="en-US" dirty="0" smtClean="0">
                <a:ea typeface="ＭＳ Ｐゴシック" pitchFamily="34" charset="-128"/>
              </a:rPr>
              <a:t>Neutrons; not charged</a:t>
            </a:r>
          </a:p>
          <a:p>
            <a:pPr lvl="2" indent="-344488"/>
            <a:endParaRPr lang="en-US" altLang="en-US" dirty="0" smtClean="0">
              <a:ea typeface="ＭＳ Ｐゴシック" pitchFamily="34" charset="-128"/>
            </a:endParaRPr>
          </a:p>
          <a:p>
            <a:r>
              <a:rPr lang="en-US" altLang="en-US" dirty="0" smtClean="0">
                <a:ea typeface="ＭＳ Ｐゴシック" pitchFamily="34" charset="-128"/>
              </a:rPr>
              <a:t>Electrons</a:t>
            </a:r>
          </a:p>
          <a:p>
            <a:pPr lvl="1" indent="-520700"/>
            <a:r>
              <a:rPr altLang="en-US" dirty="0">
                <a:ea typeface="ＭＳ Ｐゴシック" pitchFamily="34" charset="-128"/>
              </a:rPr>
              <a:t>Negatively charged</a:t>
            </a:r>
          </a:p>
          <a:p>
            <a:pPr lvl="1" indent="-520700"/>
            <a:r>
              <a:rPr altLang="en-US" dirty="0">
                <a:ea typeface="ＭＳ Ｐゴシック" pitchFamily="34" charset="-128"/>
              </a:rPr>
              <a:t>Orbit in energy levels around the nucleus</a:t>
            </a:r>
          </a:p>
          <a:p>
            <a:pPr lvl="1" indent="-520700"/>
            <a:r>
              <a:rPr altLang="en-US" dirty="0">
                <a:ea typeface="ＭＳ Ｐゴシック" pitchFamily="34" charset="-128"/>
              </a:rPr>
              <a:t>Determine atom’s chemical reactivity</a:t>
            </a:r>
          </a:p>
          <a:p>
            <a:endParaRPr lang="en-US" altLang="en-US" dirty="0" smtClean="0">
              <a:ea typeface="ＭＳ Ｐゴシック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050"/>
          <p:cNvSpPr>
            <a:spLocks noGrp="1" noChangeArrowheads="1"/>
          </p:cNvSpPr>
          <p:nvPr>
            <p:ph type="title"/>
          </p:nvPr>
        </p:nvSpPr>
        <p:spPr>
          <a:xfrm>
            <a:off x="314325" y="527358"/>
            <a:ext cx="8515350" cy="394980"/>
          </a:xfrm>
        </p:spPr>
        <p:txBody>
          <a:bodyPr/>
          <a:lstStyle/>
          <a:p>
            <a:r>
              <a:rPr lang="en-US" altLang="en-US" dirty="0" smtClean="0">
                <a:ea typeface="ＭＳ Ｐゴシック" pitchFamily="34" charset="-128"/>
              </a:rPr>
              <a:t>Atomic Number</a:t>
            </a:r>
          </a:p>
        </p:txBody>
      </p:sp>
      <p:sp>
        <p:nvSpPr>
          <p:cNvPr id="25603" name="Rectangle 2051"/>
          <p:cNvSpPr>
            <a:spLocks noGrp="1" noChangeArrowheads="1"/>
          </p:cNvSpPr>
          <p:nvPr>
            <p:ph type="body" idx="1"/>
          </p:nvPr>
        </p:nvSpPr>
        <p:spPr>
          <a:xfrm>
            <a:off x="330200" y="1241425"/>
            <a:ext cx="5613400" cy="5049838"/>
          </a:xfrm>
        </p:spPr>
        <p:txBody>
          <a:bodyPr/>
          <a:lstStyle/>
          <a:p>
            <a:r>
              <a:rPr lang="en-US" altLang="en-US" dirty="0" smtClean="0">
                <a:ea typeface="ＭＳ Ｐゴシック" pitchFamily="34" charset="-128"/>
              </a:rPr>
              <a:t>Equal to the number of protons in an atom’s nucleus.</a:t>
            </a:r>
          </a:p>
          <a:p>
            <a:endParaRPr lang="en-US" altLang="en-US" dirty="0" smtClean="0">
              <a:ea typeface="ＭＳ Ｐゴシック" pitchFamily="34" charset="-128"/>
            </a:endParaRPr>
          </a:p>
          <a:p>
            <a:r>
              <a:rPr lang="en-US" altLang="en-US" dirty="0" smtClean="0">
                <a:ea typeface="ＭＳ Ｐゴシック" pitchFamily="34" charset="-128"/>
              </a:rPr>
              <a:t>Also represents the number of electrons orbiting the nucleus.</a:t>
            </a:r>
          </a:p>
          <a:p>
            <a:endParaRPr lang="en-US" altLang="en-US" dirty="0" smtClean="0">
              <a:ea typeface="ＭＳ Ｐゴシック" pitchFamily="34" charset="-128"/>
            </a:endParaRPr>
          </a:p>
          <a:p>
            <a:r>
              <a:rPr lang="en-US" altLang="en-US" dirty="0" smtClean="0">
                <a:ea typeface="ＭＳ Ｐゴシック" pitchFamily="34" charset="-128"/>
              </a:rPr>
              <a:t>No two elements share the same atomic number.</a:t>
            </a:r>
          </a:p>
        </p:txBody>
      </p:sp>
      <p:sp>
        <p:nvSpPr>
          <p:cNvPr id="25604" name="Rectangle 3"/>
          <p:cNvSpPr>
            <a:spLocks noChangeArrowheads="1"/>
          </p:cNvSpPr>
          <p:nvPr/>
        </p:nvSpPr>
        <p:spPr bwMode="auto">
          <a:xfrm>
            <a:off x="6391275" y="1204913"/>
            <a:ext cx="2263775" cy="3128962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altLang="en-US" dirty="0">
                <a:cs typeface="Arial" pitchFamily="34" charset="0"/>
              </a:rPr>
              <a:t>8</a:t>
            </a:r>
          </a:p>
          <a:p>
            <a:pPr algn="ctr" eaLnBrk="1" hangingPunct="1"/>
            <a:r>
              <a:rPr lang="en-US" altLang="en-US" dirty="0">
                <a:cs typeface="Arial" pitchFamily="34" charset="0"/>
              </a:rPr>
              <a:t>Oxygen</a:t>
            </a:r>
          </a:p>
          <a:p>
            <a:pPr algn="ctr" eaLnBrk="1" hangingPunct="1"/>
            <a:endParaRPr lang="en-US" altLang="en-US" dirty="0">
              <a:cs typeface="Arial" pitchFamily="34" charset="0"/>
            </a:endParaRPr>
          </a:p>
          <a:p>
            <a:pPr algn="ctr" eaLnBrk="1" hangingPunct="1"/>
            <a:r>
              <a:rPr lang="en-US" altLang="en-US" sz="8000" b="1" dirty="0">
                <a:cs typeface="Arial" pitchFamily="34" charset="0"/>
              </a:rPr>
              <a:t>O</a:t>
            </a:r>
          </a:p>
          <a:p>
            <a:pPr algn="ctr" eaLnBrk="1" hangingPunct="1"/>
            <a:endParaRPr lang="en-US" altLang="en-US" dirty="0">
              <a:cs typeface="Arial" pitchFamily="34" charset="0"/>
            </a:endParaRPr>
          </a:p>
          <a:p>
            <a:pPr algn="ctr" eaLnBrk="1" hangingPunct="1"/>
            <a:endParaRPr lang="en-US" altLang="en-US" dirty="0">
              <a:cs typeface="Arial" pitchFamily="34" charset="0"/>
            </a:endParaRPr>
          </a:p>
          <a:p>
            <a:pPr algn="ctr" eaLnBrk="1" hangingPunct="1"/>
            <a:r>
              <a:rPr lang="en-US" altLang="en-US" dirty="0">
                <a:cs typeface="Arial" pitchFamily="34" charset="0"/>
              </a:rPr>
              <a:t>16.00</a:t>
            </a:r>
          </a:p>
          <a:p>
            <a:pPr algn="ctr" eaLnBrk="1" hangingPunct="1"/>
            <a:endParaRPr lang="en-US" altLang="en-US" dirty="0"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286500" y="4598988"/>
            <a:ext cx="2743200" cy="17843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2200" dirty="0">
                <a:solidFill>
                  <a:srgbClr val="002060"/>
                </a:solidFill>
                <a:latin typeface="+mn-lt"/>
                <a:ea typeface="ＭＳ Ｐゴシック"/>
                <a:cs typeface="ＭＳ Ｐゴシック"/>
              </a:rPr>
              <a:t>Oxygen’s nucleus contains </a:t>
            </a:r>
            <a:r>
              <a:rPr lang="en-US" sz="2200" dirty="0" smtClean="0">
                <a:solidFill>
                  <a:srgbClr val="002060"/>
                </a:solidFill>
                <a:latin typeface="+mn-lt"/>
                <a:ea typeface="ＭＳ Ｐゴシック"/>
                <a:cs typeface="ＭＳ Ｐゴシック"/>
              </a:rPr>
              <a:t>8 protons. Its </a:t>
            </a:r>
            <a:r>
              <a:rPr lang="en-US" sz="2200" dirty="0">
                <a:solidFill>
                  <a:srgbClr val="002060"/>
                </a:solidFill>
                <a:latin typeface="+mn-lt"/>
                <a:ea typeface="ＭＳ Ｐゴシック"/>
                <a:cs typeface="ＭＳ Ｐゴシック"/>
              </a:rPr>
              <a:t>atomic number is 8.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cConnell_HFHF_PP_Template">
  <a:themeElements>
    <a:clrScheme name="">
      <a:dk1>
        <a:srgbClr val="000000"/>
      </a:dk1>
      <a:lt1>
        <a:srgbClr val="FFFFFF"/>
      </a:lt1>
      <a:dk2>
        <a:srgbClr val="006B76"/>
      </a:dk2>
      <a:lt2>
        <a:srgbClr val="000000"/>
      </a:lt2>
      <a:accent1>
        <a:srgbClr val="186EC4"/>
      </a:accent1>
      <a:accent2>
        <a:srgbClr val="CC9900"/>
      </a:accent2>
      <a:accent3>
        <a:srgbClr val="FFFFFF"/>
      </a:accent3>
      <a:accent4>
        <a:srgbClr val="000000"/>
      </a:accent4>
      <a:accent5>
        <a:srgbClr val="ABBADE"/>
      </a:accent5>
      <a:accent6>
        <a:srgbClr val="B98A00"/>
      </a:accent6>
      <a:hlink>
        <a:srgbClr val="FF0000"/>
      </a:hlink>
      <a:folHlink>
        <a:srgbClr val="009900"/>
      </a:folHlink>
    </a:clrScheme>
    <a:fontScheme name="LWW TEMPLATE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LWW TEMPLATE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WW TEMPLATE 2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WW TEMPLATE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WW TEMPLATE 4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WW TEMPLATE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WW TEMPLATE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WW TEMPLATE 7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McConnell_HFHF_PP_Template</Template>
  <TotalTime>6636</TotalTime>
  <Words>1674</Words>
  <Application>Microsoft Office PowerPoint</Application>
  <PresentationFormat>On-screen Show (4:3)</PresentationFormat>
  <Paragraphs>426</Paragraphs>
  <Slides>35</Slides>
  <Notes>21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36" baseType="lpstr">
      <vt:lpstr>McConnell_HFHF_PP_Template</vt:lpstr>
      <vt:lpstr>Chapter 2  Chemistry, Matter, and Life</vt:lpstr>
      <vt:lpstr>Chemistry</vt:lpstr>
      <vt:lpstr>Elements and Matter</vt:lpstr>
      <vt:lpstr>Appendix 1</vt:lpstr>
      <vt:lpstr>Slide 5</vt:lpstr>
      <vt:lpstr>The Body’s Chemical Composition by Weight</vt:lpstr>
      <vt:lpstr>Atoms</vt:lpstr>
      <vt:lpstr>Atomic Structure</vt:lpstr>
      <vt:lpstr>Atomic Number</vt:lpstr>
      <vt:lpstr>Energy Levels</vt:lpstr>
      <vt:lpstr>Energy Levels of Common Atoms</vt:lpstr>
      <vt:lpstr>Chemical Bonds (cont.)</vt:lpstr>
      <vt:lpstr>Valence</vt:lpstr>
      <vt:lpstr>Ionic Bonds</vt:lpstr>
      <vt:lpstr>Electrolytes</vt:lpstr>
      <vt:lpstr>Electrolytes (cont.)</vt:lpstr>
      <vt:lpstr>Important Ions in the Body</vt:lpstr>
      <vt:lpstr>Covalent Bonds</vt:lpstr>
      <vt:lpstr>Molecules and Compounds</vt:lpstr>
      <vt:lpstr>Types of Mixtures</vt:lpstr>
      <vt:lpstr>The Importance of Water</vt:lpstr>
      <vt:lpstr>Acids, Bases, and Salts (cont.)</vt:lpstr>
      <vt:lpstr>The pH Scale</vt:lpstr>
      <vt:lpstr>The pH Scale (cont.)</vt:lpstr>
      <vt:lpstr>Buffers</vt:lpstr>
      <vt:lpstr>Isotopes</vt:lpstr>
      <vt:lpstr>Radioactivity</vt:lpstr>
      <vt:lpstr>Organic Compounds (cont.) </vt:lpstr>
      <vt:lpstr>Carbohydrates</vt:lpstr>
      <vt:lpstr>Lipids (Fats)</vt:lpstr>
      <vt:lpstr>Proteins</vt:lpstr>
      <vt:lpstr>Enzymes</vt:lpstr>
      <vt:lpstr>Nucleotides</vt:lpstr>
      <vt:lpstr>Word Anatomy (cont.)</vt:lpstr>
      <vt:lpstr>Word Anatomy (cont.)</vt:lpstr>
    </vt:vector>
  </TitlesOfParts>
  <Company>Wolters Kluwer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2: Chemistry, Matter, and Life</dc:title>
  <dc:creator>J Taylor</dc:creator>
  <cp:lastModifiedBy>winxp</cp:lastModifiedBy>
  <cp:revision>361</cp:revision>
  <cp:lastPrinted>2001-01-03T19:47:24Z</cp:lastPrinted>
  <dcterms:created xsi:type="dcterms:W3CDTF">2011-04-12T12:59:12Z</dcterms:created>
  <dcterms:modified xsi:type="dcterms:W3CDTF">2016-06-02T13:19:26Z</dcterms:modified>
</cp:coreProperties>
</file>