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288" r:id="rId2"/>
    <p:sldId id="654" r:id="rId3"/>
    <p:sldId id="700" r:id="rId4"/>
    <p:sldId id="668" r:id="rId5"/>
    <p:sldId id="600" r:id="rId6"/>
    <p:sldId id="669" r:id="rId7"/>
    <p:sldId id="675" r:id="rId8"/>
    <p:sldId id="706" r:id="rId9"/>
    <p:sldId id="760" r:id="rId10"/>
    <p:sldId id="708" r:id="rId11"/>
    <p:sldId id="761" r:id="rId12"/>
    <p:sldId id="763" r:id="rId13"/>
    <p:sldId id="821" r:id="rId14"/>
    <p:sldId id="764" r:id="rId15"/>
    <p:sldId id="678" r:id="rId16"/>
    <p:sldId id="670" r:id="rId17"/>
    <p:sldId id="679" r:id="rId18"/>
    <p:sldId id="783" r:id="rId19"/>
    <p:sldId id="782" r:id="rId20"/>
    <p:sldId id="682" r:id="rId21"/>
    <p:sldId id="814" r:id="rId22"/>
    <p:sldId id="672" r:id="rId23"/>
    <p:sldId id="687" r:id="rId24"/>
    <p:sldId id="787" r:id="rId25"/>
    <p:sldId id="815" r:id="rId26"/>
    <p:sldId id="788" r:id="rId27"/>
    <p:sldId id="789" r:id="rId28"/>
    <p:sldId id="673" r:id="rId29"/>
    <p:sldId id="796" r:id="rId30"/>
    <p:sldId id="797" r:id="rId31"/>
    <p:sldId id="692" r:id="rId32"/>
    <p:sldId id="674" r:id="rId33"/>
    <p:sldId id="805" r:id="rId34"/>
    <p:sldId id="816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C66C0"/>
    <a:srgbClr val="002060"/>
    <a:srgbClr val="FF0000"/>
    <a:srgbClr val="1B7EE1"/>
    <a:srgbClr val="1666B6"/>
    <a:srgbClr val="1974CF"/>
    <a:srgbClr val="1973CD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376" autoAdjust="0"/>
  </p:normalViewPr>
  <p:slideViewPr>
    <p:cSldViewPr snapToGrid="0">
      <p:cViewPr varScale="1">
        <p:scale>
          <a:sx n="69" d="100"/>
          <a:sy n="69" d="100"/>
        </p:scale>
        <p:origin x="-552" y="-108"/>
      </p:cViewPr>
      <p:guideLst>
        <p:guide orient="horz" pos="2160"/>
        <p:guide orient="horz" pos="536"/>
        <p:guide orient="horz" pos="608"/>
        <p:guide orient="horz" pos="3864"/>
        <p:guide orient="horz" pos="971"/>
        <p:guide orient="horz" pos="1061"/>
        <p:guide pos="2880"/>
        <p:guide pos="273"/>
      </p:guideLst>
    </p:cSldViewPr>
  </p:slideViewPr>
  <p:outlineViewPr>
    <p:cViewPr>
      <p:scale>
        <a:sx n="33" d="100"/>
        <a:sy n="33" d="100"/>
      </p:scale>
      <p:origin x="0" y="56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6C2C6B-0B83-41B2-B745-2B399333C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69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342E6D0-CEB6-4BE0-8086-E601702B0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2107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0D8902A-2E0A-4483-8768-54028EC69500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EE3BB11-6259-48C3-BABD-836D06DF9876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12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8FA4E2A-38DB-4F8F-B204-4C04C30A08BC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14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6E5A83A-CFA5-4204-A926-D5D72B303D61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A16567B-1A0E-4E18-BF3C-3E188E312668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16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50D2456-9CE0-4C3B-BB38-C2BE51CFF535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43FA6FB-66BA-40C0-9545-A51A1C0A47E8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41BBF77-5DD7-4DA7-AEF1-B2CEE2418E63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470DC5C5-FAD8-4987-B8E8-5414BEEAC0CE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AEC0225-BF50-4013-99A2-86321D616144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B313EAA-61DA-4471-82A1-589380CDBC9F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05879A9-19F2-45B4-98FB-457BB5030E72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AB7AEBC-F84D-4B74-8CFF-1D0720B264D7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9C277E7-7017-4F00-870F-31AFA7425855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BFF5615-2E95-4A77-9A50-32B3FD920A54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6B1776E2-8FF5-4895-B72C-22126EA950D7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E396A0A-5ACE-4451-8C8F-DB20BDB598FA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29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71EDD8E-684A-4B46-B6FF-8499050EFC12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30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C382DF6-762E-4F47-8C3C-D46A71481015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31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AE7E49F-8CD7-4842-A64C-3F94A8D95B96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32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A000DB4-4531-4B93-B6DB-C6D01462758E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33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322E4897-41AC-4654-BEB0-C1BDAD510B69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34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A272C16-3BDF-4EAE-ACA3-AA5A727E94FD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C8C8A71-B9E8-41DB-B36E-45B59B85548C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7BAA498-3D26-45FE-BE3B-F1FA77A31564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64A40D6-8E55-4D9C-9874-82CA0C54B680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B28EC609-3380-477C-8497-83902CFC0119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35A6930-6389-42E7-8C53-FE59A6386F8F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10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B1D299F-7080-4333-879C-32A38F03416C}" type="slidenum">
              <a:rPr lang="en-US" altLang="en-US" sz="1200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1000" dirty="0" smtClean="0"/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972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25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04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61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962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952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547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31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11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0358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6303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en-US" sz="1000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9855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7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-17092" y="6553941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73909" y="3074431"/>
            <a:ext cx="4131130" cy="1772793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>Chapter 3</a:t>
            </a:r>
            <a:b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>Cells and Their Functions</a:t>
            </a: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31" y="1492371"/>
            <a:ext cx="4438410" cy="4986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Nucleus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Largest organelle of cell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Surrounded by a nuclear membrane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Contains</a:t>
            </a:r>
          </a:p>
          <a:p>
            <a:pPr marL="682625" lvl="1" indent="-341313"/>
            <a:r>
              <a:rPr altLang="en-US" dirty="0">
                <a:ea typeface="ＭＳ Ｐゴシック" pitchFamily="34" charset="-128"/>
              </a:rPr>
              <a:t>Chromosomes</a:t>
            </a:r>
          </a:p>
          <a:p>
            <a:pPr marL="1023938" lvl="2" indent="-287338"/>
            <a:r>
              <a:rPr lang="en-US" altLang="en-US" dirty="0" smtClean="0">
                <a:ea typeface="ＭＳ Ｐゴシック" pitchFamily="34" charset="-128"/>
              </a:rPr>
              <a:t>Units of heredity; govern all cellular activity</a:t>
            </a:r>
          </a:p>
          <a:p>
            <a:pPr marL="682625" lvl="1" indent="-341313"/>
            <a:r>
              <a:rPr altLang="en-US" u="sng" dirty="0">
                <a:ea typeface="ＭＳ Ｐゴシック" pitchFamily="34" charset="-128"/>
              </a:rPr>
              <a:t>Nucleolus</a:t>
            </a:r>
          </a:p>
          <a:p>
            <a:pPr marL="1023938" lvl="2" indent="-287338"/>
            <a:r>
              <a:rPr lang="en-US" altLang="en-US" u="sng" dirty="0" smtClean="0">
                <a:ea typeface="ＭＳ Ｐゴシック" pitchFamily="34" charset="-128"/>
              </a:rPr>
              <a:t>Assembles ribosomes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Cytoplasm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Material between the nuclear membrane and plasma membrane</a:t>
            </a:r>
          </a:p>
          <a:p>
            <a:pPr>
              <a:defRPr/>
            </a:pPr>
            <a:r>
              <a:rPr lang="en-US" dirty="0" smtClean="0"/>
              <a:t>Includes</a:t>
            </a:r>
          </a:p>
          <a:p>
            <a:pPr marL="682625" lvl="1" indent="-341313">
              <a:defRPr/>
            </a:pPr>
            <a:r>
              <a:rPr dirty="0"/>
              <a:t>Cytosol</a:t>
            </a:r>
          </a:p>
          <a:p>
            <a:pPr marL="1023938" lvl="2" indent="-341313">
              <a:defRPr/>
            </a:pPr>
            <a:r>
              <a:rPr lang="en-US" dirty="0" smtClean="0"/>
              <a:t>Fluid portion of cytoplasm</a:t>
            </a:r>
          </a:p>
          <a:p>
            <a:pPr marL="1023938" lvl="2" indent="-341313">
              <a:defRPr/>
            </a:pPr>
            <a:endParaRPr lang="en-US" dirty="0" smtClean="0"/>
          </a:p>
          <a:p>
            <a:pPr marL="736600" lvl="1" indent="-395288">
              <a:defRPr/>
            </a:pPr>
            <a:r>
              <a:rPr dirty="0"/>
              <a:t>Organelles</a:t>
            </a:r>
          </a:p>
          <a:p>
            <a:pPr marL="1023938" lvl="2" indent="-287338">
              <a:defRPr/>
            </a:pPr>
            <a:r>
              <a:rPr lang="en-US" dirty="0"/>
              <a:t>S</a:t>
            </a:r>
            <a:r>
              <a:rPr lang="en-US" dirty="0" smtClean="0"/>
              <a:t>pecialized cell structures that perform different cell functions</a:t>
            </a:r>
          </a:p>
          <a:p>
            <a:pPr marL="976313" lvl="2"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Surface Projections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Structures that extend from the cell</a:t>
            </a:r>
          </a:p>
          <a:p>
            <a:pPr>
              <a:defRPr/>
            </a:pPr>
            <a:r>
              <a:rPr lang="en-US" dirty="0" smtClean="0"/>
              <a:t>Can include</a:t>
            </a:r>
          </a:p>
          <a:p>
            <a:pPr marL="682625" lvl="1" indent="-341313">
              <a:defRPr/>
            </a:pPr>
            <a:r>
              <a:rPr dirty="0"/>
              <a:t>Cilia</a:t>
            </a:r>
          </a:p>
          <a:p>
            <a:pPr marL="1023938" lvl="2" indent="-341313">
              <a:defRPr/>
            </a:pPr>
            <a:r>
              <a:rPr lang="en-US" dirty="0" smtClean="0"/>
              <a:t>Short, hairlike projections</a:t>
            </a:r>
          </a:p>
          <a:p>
            <a:pPr marL="1023938" lvl="2" indent="-341313">
              <a:defRPr/>
            </a:pPr>
            <a:r>
              <a:rPr lang="en-US" dirty="0" smtClean="0"/>
              <a:t>Move fluids around cells</a:t>
            </a:r>
          </a:p>
          <a:p>
            <a:pPr marL="1023938" lvl="2" indent="-341313">
              <a:defRPr/>
            </a:pPr>
            <a:endParaRPr lang="en-US" dirty="0" smtClean="0"/>
          </a:p>
          <a:p>
            <a:pPr marL="682625" lvl="1" indent="-341313">
              <a:defRPr/>
            </a:pPr>
            <a:r>
              <a:rPr dirty="0"/>
              <a:t>Flagellum</a:t>
            </a:r>
          </a:p>
          <a:p>
            <a:pPr marL="1023938" lvl="2" indent="-287338">
              <a:defRPr/>
            </a:pPr>
            <a:r>
              <a:rPr lang="en-US" dirty="0" smtClean="0"/>
              <a:t>Long, whiplike extension from the cell</a:t>
            </a:r>
            <a:endParaRPr lang="en-US" dirty="0"/>
          </a:p>
          <a:p>
            <a:pPr marL="1023938" lvl="2" indent="-287338">
              <a:defRPr/>
            </a:pPr>
            <a:r>
              <a:rPr lang="en-US" dirty="0" smtClean="0"/>
              <a:t>Moves cell</a:t>
            </a:r>
          </a:p>
          <a:p>
            <a:pPr marL="1023938" lvl="2" indent="-287338">
              <a:defRPr/>
            </a:pPr>
            <a:r>
              <a:rPr lang="en-US" dirty="0" smtClean="0"/>
              <a:t>Only in spermatozoa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548164"/>
              </p:ext>
            </p:extLst>
          </p:nvPr>
        </p:nvGraphicFramePr>
        <p:xfrm>
          <a:off x="112890" y="1364299"/>
          <a:ext cx="8760003" cy="5125289"/>
        </p:xfrm>
        <a:graphic>
          <a:graphicData uri="http://schemas.openxmlformats.org/drawingml/2006/table">
            <a:tbl>
              <a:tblPr/>
              <a:tblGrid>
                <a:gridCol w="1867064"/>
                <a:gridCol w="3115392"/>
                <a:gridCol w="3777547"/>
              </a:tblGrid>
              <a:tr h="351331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Name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869" marB="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Description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869" marB="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Function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869" marB="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589">
                <a:tc>
                  <a:txBody>
                    <a:bodyPr/>
                    <a:lstStyle/>
                    <a:p>
                      <a:pPr marL="1778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Endoplasmic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reticulum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ER)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Network of membranes within the cytoplasm. Rough ER has ribosomes attached to it; smooth ER does not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just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Rough ER modifies, folds, and sorts proteins; smooth ER participates in lipid synthesis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497">
                <a:tc>
                  <a:txBody>
                    <a:bodyPr/>
                    <a:lstStyle/>
                    <a:p>
                      <a:pPr marL="1778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** Ribosomes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Small bodies free in the cytoplasm or attached to the ER; composed of RNA and protein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Manufacture proteins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62">
                <a:tc>
                  <a:txBody>
                    <a:bodyPr/>
                    <a:lstStyle/>
                    <a:p>
                      <a:pPr marL="1778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Golgi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apparatus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Layers of membranes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Further modifies proteins; sorts and prepares proteins for transport to other parts of the cell or out of the cell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5">
                <a:tc>
                  <a:txBody>
                    <a:bodyPr/>
                    <a:lstStyle/>
                    <a:p>
                      <a:pPr marL="1778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Mitochondria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Large organelles with internal folded membranes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just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Convert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energy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from nutrients into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ATP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94">
                <a:tc>
                  <a:txBody>
                    <a:bodyPr/>
                    <a:lstStyle/>
                    <a:p>
                      <a:pPr marL="1778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**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Lysosomes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Small sacs of digestive enzymes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Digest substances within the cell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5">
                <a:tc>
                  <a:txBody>
                    <a:bodyPr/>
                    <a:lstStyle/>
                    <a:p>
                      <a:pPr marL="1778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Peroxisomes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Membrane-enclosed organelles containing enzymes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Break down harmful substances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94">
                <a:tc>
                  <a:txBody>
                    <a:bodyPr/>
                    <a:lstStyle/>
                    <a:p>
                      <a:pPr marL="177800" marR="0" indent="-114300" algn="just" font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Proteasomes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just" font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Barrel-shaped organelles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Destroy improperly synthesized proteins 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6">
                <a:tc>
                  <a:txBody>
                    <a:bodyPr/>
                    <a:lstStyle/>
                    <a:p>
                      <a:pPr marL="1778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Vesicles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Small membrane-bound sacs in the cytoplasm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Store materials and move materials into or out of the cell in bulk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6">
                <a:tc>
                  <a:txBody>
                    <a:bodyPr/>
                    <a:lstStyle/>
                    <a:p>
                      <a:pPr marL="1778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Centrioles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Rod-shaped bodies (usually two) near the nucleus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Help separate the chromosomes during cell division</a:t>
                      </a:r>
                      <a:endParaRPr lang="en-US" sz="10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50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745" y="603336"/>
            <a:ext cx="8516202" cy="394980"/>
          </a:xfrm>
        </p:spPr>
        <p:txBody>
          <a:bodyPr/>
          <a:lstStyle/>
          <a:p>
            <a:r>
              <a:rPr lang="en-US" dirty="0" smtClean="0"/>
              <a:t>**Organelles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Cellular Diversity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Cell shape is related to cell function.</a:t>
            </a:r>
          </a:p>
          <a:p>
            <a:pPr marL="682625" lvl="1" indent="-395288">
              <a:defRPr/>
            </a:pPr>
            <a:r>
              <a:rPr dirty="0"/>
              <a:t>A neuron’s long fibers transmit electric energy from place to place in the nervous system.</a:t>
            </a:r>
          </a:p>
          <a:p>
            <a:pPr marL="682625" lvl="1" indent="-395288">
              <a:defRPr/>
            </a:pPr>
            <a:r>
              <a:rPr dirty="0"/>
              <a:t>Small round red blood cells slide through tiny blood vessels.</a:t>
            </a:r>
          </a:p>
          <a:p>
            <a:pPr marL="682625" lvl="1" indent="-395288">
              <a:defRPr/>
            </a:pPr>
            <a:endParaRPr dirty="0"/>
          </a:p>
          <a:p>
            <a:pPr>
              <a:defRPr/>
            </a:pPr>
            <a:r>
              <a:rPr lang="en-US" dirty="0" smtClean="0"/>
              <a:t>Cell organelle number is related to cell function.</a:t>
            </a:r>
          </a:p>
          <a:p>
            <a:pPr marL="682625" lvl="1" indent="-395288">
              <a:defRPr/>
            </a:pPr>
            <a:r>
              <a:rPr dirty="0"/>
              <a:t>Lipid-producing cells have lots of smooth ER.</a:t>
            </a:r>
          </a:p>
          <a:p>
            <a:pPr marL="682625" lvl="1" indent="-395288">
              <a:defRPr/>
            </a:pPr>
            <a:r>
              <a:rPr dirty="0"/>
              <a:t>Metabolically active cells have lots of mitochondria to manufacture ATP.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fig_3.5.gif                                                    00756E72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8" y="1909763"/>
            <a:ext cx="86074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343458" y="548671"/>
            <a:ext cx="85439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Cellular Diversity (cont.)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254000" y="5675313"/>
            <a:ext cx="8609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C00000"/>
                </a:solidFill>
                <a:latin typeface="Verdana" pitchFamily="34" charset="0"/>
              </a:rPr>
              <a:t>Which of the cells shown would best cover a large surface area?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2817" y="4825957"/>
            <a:ext cx="117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3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-4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14325" y="611495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Membrane Transport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330200" y="1335088"/>
            <a:ext cx="8499475" cy="5049837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Plasma membrane regulates what enters and leaves.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Travel across membrane is based on several factors.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pPr marL="682625" lvl="1" indent="-395288"/>
            <a:r>
              <a:rPr altLang="en-US" dirty="0">
                <a:ea typeface="ＭＳ Ｐゴシック" pitchFamily="34" charset="-128"/>
              </a:rPr>
              <a:t>Molecular </a:t>
            </a:r>
            <a:r>
              <a:rPr altLang="en-US" dirty="0" smtClean="0">
                <a:ea typeface="ＭＳ Ｐゴシック" pitchFamily="34" charset="-128"/>
              </a:rPr>
              <a:t>size</a:t>
            </a:r>
          </a:p>
          <a:p>
            <a:pPr marL="682625" lvl="1" indent="-395288"/>
            <a:endParaRPr altLang="en-US" dirty="0">
              <a:ea typeface="ＭＳ Ｐゴシック" pitchFamily="34" charset="-128"/>
            </a:endParaRPr>
          </a:p>
          <a:p>
            <a:pPr marL="682625" lvl="1" indent="-395288"/>
            <a:r>
              <a:rPr altLang="en-US" dirty="0" smtClean="0">
                <a:ea typeface="ＭＳ Ｐゴシック" pitchFamily="34" charset="-128"/>
              </a:rPr>
              <a:t>Solubility</a:t>
            </a:r>
          </a:p>
          <a:p>
            <a:pPr marL="682625" lvl="1" indent="-395288"/>
            <a:endParaRPr altLang="en-US" dirty="0">
              <a:ea typeface="ＭＳ Ｐゴシック" pitchFamily="34" charset="-128"/>
            </a:endParaRPr>
          </a:p>
          <a:p>
            <a:pPr marL="682625" lvl="1" indent="-395288"/>
            <a:r>
              <a:rPr altLang="en-US" dirty="0">
                <a:ea typeface="ＭＳ Ｐゴシック" pitchFamily="34" charset="-128"/>
              </a:rPr>
              <a:t>Electrical </a:t>
            </a:r>
            <a:r>
              <a:rPr altLang="en-US" dirty="0" smtClean="0">
                <a:ea typeface="ＭＳ Ｐゴシック" pitchFamily="34" charset="-128"/>
              </a:rPr>
              <a:t>charge</a:t>
            </a:r>
            <a:endParaRPr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95073" y="449412"/>
            <a:ext cx="85439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Diffusion of a Solid in a Liquid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pic>
        <p:nvPicPr>
          <p:cNvPr id="40963" name="Picture 14" descr="\\pchns-f02\PRODUCTION\LWW\Share\Cohen-13e\JPG\Ch03\Cohen-13e-ch003-image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054" y="1774649"/>
            <a:ext cx="70659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056" y="5698280"/>
            <a:ext cx="117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3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-5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>
          <a:xfrm>
            <a:off x="314325" y="6035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Osmosis and Cells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5" y="1373188"/>
            <a:ext cx="8470900" cy="491807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Another way to think about osmosis is in terms of solute concentration.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 algn="ctr"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</a:rPr>
              <a:t>Water Follows the Salt </a:t>
            </a:r>
            <a:endParaRPr lang="en-US" sz="2800" b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1835150" y="2846388"/>
            <a:ext cx="5578475" cy="2670175"/>
            <a:chOff x="2065498" y="2846210"/>
            <a:chExt cx="5579139" cy="2669694"/>
          </a:xfrm>
        </p:grpSpPr>
        <p:sp>
          <p:nvSpPr>
            <p:cNvPr id="5" name="Rectangle 4"/>
            <p:cNvSpPr/>
            <p:nvPr/>
          </p:nvSpPr>
          <p:spPr bwMode="auto">
            <a:xfrm>
              <a:off x="2065498" y="2847797"/>
              <a:ext cx="2732413" cy="2668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endParaRPr lang="en-US" dirty="0">
                <a:latin typeface="Arial" charset="0"/>
                <a:ea typeface="ＭＳ Ｐゴシック"/>
                <a:cs typeface="ＭＳ Ｐゴシック"/>
              </a:endParaRPr>
            </a:p>
            <a:p>
              <a:pPr algn="ctr">
                <a:defRPr/>
              </a:pPr>
              <a:endParaRPr lang="en-US" dirty="0">
                <a:latin typeface="Arial" charset="0"/>
                <a:ea typeface="ＭＳ Ｐゴシック"/>
                <a:cs typeface="ＭＳ Ｐゴシック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/>
                  <a:cs typeface="ＭＳ Ｐゴシック"/>
                </a:rPr>
                <a:t>Low solute</a:t>
              </a:r>
            </a:p>
            <a:p>
              <a:pPr algn="ctr">
                <a:defRPr/>
              </a:pPr>
              <a:endParaRPr lang="en-US" dirty="0">
                <a:latin typeface="Arial" charset="0"/>
                <a:ea typeface="ＭＳ Ｐゴシック"/>
                <a:cs typeface="ＭＳ Ｐゴシック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/>
                  <a:cs typeface="ＭＳ Ｐゴシック"/>
                </a:rPr>
                <a:t>High water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912225" y="2846210"/>
              <a:ext cx="2732412" cy="26681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endParaRPr lang="en-US" dirty="0">
                <a:latin typeface="Arial" charset="0"/>
                <a:ea typeface="ＭＳ Ｐゴシック"/>
                <a:cs typeface="ＭＳ Ｐゴシック"/>
              </a:endParaRPr>
            </a:p>
            <a:p>
              <a:pPr algn="ctr">
                <a:defRPr/>
              </a:pPr>
              <a:endParaRPr lang="en-US" dirty="0">
                <a:latin typeface="Arial" charset="0"/>
                <a:ea typeface="ＭＳ Ｐゴシック"/>
                <a:cs typeface="ＭＳ Ｐゴシック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/>
                  <a:cs typeface="ＭＳ Ｐゴシック"/>
                </a:rPr>
                <a:t>High solute</a:t>
              </a:r>
            </a:p>
            <a:p>
              <a:pPr algn="ctr">
                <a:defRPr/>
              </a:pPr>
              <a:endParaRPr lang="en-US" dirty="0">
                <a:latin typeface="Arial" charset="0"/>
                <a:ea typeface="ＭＳ Ｐゴシック"/>
                <a:cs typeface="ＭＳ Ｐゴシック"/>
              </a:endParaRPr>
            </a:p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/>
                  <a:cs typeface="ＭＳ Ｐゴシック"/>
                </a:rPr>
                <a:t>Low water</a:t>
              </a:r>
            </a:p>
          </p:txBody>
        </p:sp>
        <p:sp>
          <p:nvSpPr>
            <p:cNvPr id="45063" name="Right Arrow 6"/>
            <p:cNvSpPr>
              <a:spLocks noChangeArrowheads="1"/>
            </p:cNvSpPr>
            <p:nvPr/>
          </p:nvSpPr>
          <p:spPr bwMode="auto">
            <a:xfrm>
              <a:off x="4284946" y="3873956"/>
              <a:ext cx="1231602" cy="679867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 dirty="0"/>
                <a:t>Osmosis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323850" y="613083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Tonicity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6358" y="1962421"/>
          <a:ext cx="8313312" cy="3937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75358"/>
                <a:gridCol w="2925054"/>
                <a:gridCol w="1821744"/>
                <a:gridCol w="20911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 on Cells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Isotonic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Has the same concentration of dissolved substances as the fluid in the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0.9% salt (normal saline);</a:t>
                      </a:r>
                    </a:p>
                    <a:p>
                      <a:r>
                        <a:rPr lang="en-US" dirty="0" smtClean="0"/>
                        <a:t>5% 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Hypotonic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 a lower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concentration of dissolved substances than fluid in the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than </a:t>
                      </a:r>
                      <a:r>
                        <a:rPr lang="en-US" dirty="0" smtClean="0"/>
                        <a:t>0.9% salt or 5% 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takes in water</a:t>
                      </a:r>
                      <a:r>
                        <a:rPr lang="en-US" baseline="0" dirty="0" smtClean="0"/>
                        <a:t> and may burst (lysis)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 a higher concentration of dissolved substances than fluid in the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</a:t>
                      </a:r>
                      <a:r>
                        <a:rPr lang="en-US" baseline="0" dirty="0" smtClean="0"/>
                        <a:t> than </a:t>
                      </a:r>
                      <a:r>
                        <a:rPr lang="en-US" dirty="0" smtClean="0"/>
                        <a:t>0.9% salt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dirty="0" smtClean="0"/>
                        <a:t>5% 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loses water and shrinks (crenation)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Overview</a:t>
            </a:r>
          </a:p>
        </p:txBody>
      </p:sp>
      <p:pic>
        <p:nvPicPr>
          <p:cNvPr id="2050" name="Picture 2" descr="\\172.24.161.56\lww\01_Logistics\Cohen-SFHB-11e_9781496317728\13_Ancillaries\1_Input\Power points\JPEG images\SummaryOverviewChart\CohenSFHB11e-ch003-in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03" y="1268082"/>
            <a:ext cx="8686800" cy="5089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36293" y="460823"/>
            <a:ext cx="85439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Tonicity (cont.)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7107" name="TextBox 6"/>
          <p:cNvSpPr txBox="1">
            <a:spLocks noChangeArrowheads="1"/>
          </p:cNvSpPr>
          <p:nvPr/>
        </p:nvSpPr>
        <p:spPr bwMode="auto">
          <a:xfrm>
            <a:off x="243097" y="5706676"/>
            <a:ext cx="8609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C00000"/>
                </a:solidFill>
                <a:latin typeface="Verdana" pitchFamily="34" charset="0"/>
              </a:rPr>
              <a:t>What would happen to red blood cells in the body if blood lost through injury were replaced with pure water?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285337"/>
            <a:ext cx="8553450" cy="38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863317" y="5306987"/>
            <a:ext cx="1286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Fig. 3.9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81194" y="517271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Membrane Transport: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1202137"/>
              </p:ext>
            </p:extLst>
          </p:nvPr>
        </p:nvGraphicFramePr>
        <p:xfrm>
          <a:off x="200025" y="1155562"/>
          <a:ext cx="8696326" cy="5406371"/>
        </p:xfrm>
        <a:graphic>
          <a:graphicData uri="http://schemas.openxmlformats.org/drawingml/2006/table">
            <a:tbl>
              <a:tblPr/>
              <a:tblGrid>
                <a:gridCol w="1153242"/>
                <a:gridCol w="3361816"/>
                <a:gridCol w="4145723"/>
                <a:gridCol w="35545"/>
              </a:tblGrid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Process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3262" marB="12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Definition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3262" marB="12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Example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3262" marB="12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454">
                <a:tc gridSpan="4"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Do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not require cellular energy (passive)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26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5891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Diffusion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Random movement of particles down the concentration gradient (from higher concentration to lower concentration) 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Movement of gases through the membrane, ions through an ion channel, or nutrients via transporters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3822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Osmosis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Diffusion of water through a semipermeable membrane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Movement of water across the plasma membrane through aquaporins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857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Filtration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Movement of materials through a membrane down a pressure gradient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just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Movement of materials out of the blood under the force of blood pressure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Require </a:t>
                      </a:r>
                      <a:r>
                        <a:rPr lang="en-US" sz="1200" b="1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cellular energy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29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5891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Active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transport (pumps)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Movement of materials through the plasma membrane against the concentration gradient using transporters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just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Transport of ions (e.g., Na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+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 K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+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, and Ca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2+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) in neurons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7960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Endocytosis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Transport of bulk amounts of materials into the cell using vesicles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Phagocytosis—intake of large particles, as when white blood cells take in waste materials; also pinocytosis (intake of fluid), and receptor-mediated endocytosis, requiring binding sites in the plasma membrane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358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Exocytosis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48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C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Transport of bulk materials out of the cell using vesicles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48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C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Release of neurotransmitters from neurons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1892" marB="48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C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Protein Synthesis (Overview)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1895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/>
              </a:rPr>
              <a:t>Proteins perform structural and functional roles in a cell.</a:t>
            </a:r>
          </a:p>
          <a:p>
            <a:pPr>
              <a:defRPr/>
            </a:pPr>
            <a:endParaRPr lang="en-US" dirty="0" smtClean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DNA directs protein synthesis.</a:t>
            </a:r>
          </a:p>
          <a:p>
            <a:pPr>
              <a:defRPr/>
            </a:pPr>
            <a:endParaRPr lang="en-US" dirty="0" smtClean="0">
              <a:ea typeface="ＭＳ Ｐゴシック"/>
            </a:endParaRPr>
          </a:p>
          <a:p>
            <a:pPr marL="682625" lvl="1" indent="-395288">
              <a:defRPr/>
            </a:pPr>
            <a:r>
              <a:rPr dirty="0">
                <a:ea typeface="ＭＳ Ｐゴシック"/>
              </a:rPr>
              <a:t>Nucleotides make up DNA</a:t>
            </a:r>
          </a:p>
          <a:p>
            <a:pPr marL="682625" lvl="1" indent="-395288">
              <a:defRPr/>
            </a:pPr>
            <a:r>
              <a:rPr dirty="0">
                <a:ea typeface="ＭＳ Ｐゴシック"/>
              </a:rPr>
              <a:t>DNA organized into genes</a:t>
            </a:r>
          </a:p>
          <a:p>
            <a:pPr marL="682625" lvl="1" indent="-395288">
              <a:defRPr/>
            </a:pPr>
            <a:r>
              <a:rPr dirty="0">
                <a:ea typeface="ＭＳ Ｐゴシック"/>
              </a:rPr>
              <a:t>Genes organized into chromosomes</a:t>
            </a:r>
          </a:p>
          <a:p>
            <a:pPr marL="682625" lvl="1" indent="-395288">
              <a:defRPr/>
            </a:pPr>
            <a:endParaRPr dirty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RNA participates in protein synthesis but is not part of chromosomes.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14" descr="\\pchns-f02\PRODUCTION\LWW\Share\Cohen-13e\JPG\Ch03\Cohen-13e-ch003-image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10" y="1393808"/>
            <a:ext cx="8734044" cy="469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itle 1"/>
          <p:cNvSpPr txBox="1">
            <a:spLocks/>
          </p:cNvSpPr>
          <p:nvPr/>
        </p:nvSpPr>
        <p:spPr bwMode="auto">
          <a:xfrm>
            <a:off x="222808" y="484519"/>
            <a:ext cx="8515350" cy="395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Verdana" pitchFamily="34" charset="0"/>
              </a:rPr>
              <a:t>Chromosomes and DNA</a:t>
            </a:r>
            <a:endParaRPr lang="en-US" altLang="en-US" sz="2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8135" y="5727212"/>
            <a:ext cx="134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3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-12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Comparison of DNA and RNA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4988645"/>
              </p:ext>
            </p:extLst>
          </p:nvPr>
        </p:nvGraphicFramePr>
        <p:xfrm>
          <a:off x="371775" y="1677924"/>
          <a:ext cx="8443913" cy="4842020"/>
        </p:xfrm>
        <a:graphic>
          <a:graphicData uri="http://schemas.openxmlformats.org/drawingml/2006/table">
            <a:tbl>
              <a:tblPr/>
              <a:tblGrid>
                <a:gridCol w="1450464"/>
                <a:gridCol w="3347166"/>
                <a:gridCol w="3646283"/>
              </a:tblGrid>
              <a:tr h="4025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DNA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RNA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103975" marB="395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57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Location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83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Almost entirely in the nucleus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83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Almost entirely in the cytoplasm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831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657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Composition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Nucleotides contain adenine (A), guanine (G), cytosine (C), or thymine (T) </a:t>
                      </a:r>
                      <a:endParaRPr lang="en-US" sz="1700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14300" marR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Sugar: deoxyribose</a:t>
                      </a:r>
                      <a:endParaRPr lang="en-US" sz="17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Nucleotides contain adenine (A), guanine (G), cytosine (C), or uracil (U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114300" marR="0" indent="-1143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Sugar: ribose</a:t>
                      </a:r>
                      <a:endParaRPr lang="en-US" sz="17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516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Structure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Double-stranded helix formed by nucleotide pairing A–T; G–C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Single strand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689"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Function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05" marB="1559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C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Makes up the chromosomes, hereditary units that control all cellular activities; divided into genes that carry the nucleotide codes for the manufacture of proteins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05" marB="1559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C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Manufacture proteins according to the codes carried in the DNA; three main types: messenger RNA (mRNA), ribosomal RNA (rRNA), and transfer RNA (tRNA)</a:t>
                      </a:r>
                      <a:endParaRPr lang="en-US" sz="1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60305" marB="1559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AC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4165" y="1196514"/>
            <a:ext cx="8499901" cy="4200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Table 3-5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84163" y="517525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Genetic Code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237568"/>
              </p:ext>
            </p:extLst>
          </p:nvPr>
        </p:nvGraphicFramePr>
        <p:xfrm>
          <a:off x="405069" y="1820285"/>
          <a:ext cx="8234106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2088705"/>
                <a:gridCol w="2284939"/>
                <a:gridCol w="2063427"/>
                <a:gridCol w="1797035"/>
              </a:tblGrid>
              <a:tr h="112775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Amino 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Acid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Transcribed DNA Triplet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mRNA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tRNA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Glycine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CCC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GGG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CCC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Proline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GGG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CCC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GGG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Valine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CAC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GUG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CAC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Phenylalanine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AAA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UUU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just" fontAlgn="ctr">
                        <a:lnSpc>
                          <a:spcPct val="200000"/>
                        </a:lnSpc>
                        <a:spcBef>
                          <a:spcPts val="15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AAA</a:t>
                      </a:r>
                      <a:endParaRPr lang="en-US" sz="2200" dirty="0">
                        <a:effectLst/>
                        <a:latin typeface="+mn-lt"/>
                        <a:ea typeface="Times New Roman"/>
                        <a:cs typeface="Times SC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1315" y="1253664"/>
            <a:ext cx="8499901" cy="4200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Table 3-6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Types of RNA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9737622"/>
              </p:ext>
            </p:extLst>
          </p:nvPr>
        </p:nvGraphicFramePr>
        <p:xfrm>
          <a:off x="345674" y="1899694"/>
          <a:ext cx="8351352" cy="3662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30296"/>
                <a:gridCol w="64210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Messenger RNA (mRNA)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Is built on a strand of DNA in the nucleus and transcribes the nucleotide code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Moves to cytoplasm and attaches to a ribosome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Ribosomal RNA (rRNA)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With protein makes up the ribosomes, the sites of protein synthesis</a:t>
                      </a:r>
                      <a:r>
                        <a:rPr lang="en-US" baseline="0" dirty="0" smtClean="0"/>
                        <a:t> in the cytoplasm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en-US" baseline="0" dirty="0" smtClean="0"/>
                        <a:t>Involved in the process of translating the genetic message into a protein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RNA (tRNA)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Works with other forms of RNA to translate the genetic code into protein; each molecule of tRNA carries an amino acid that can be used to build a protein at the ribosome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1315" y="1253664"/>
            <a:ext cx="8499901" cy="4200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Table 3-7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Transcription and Translation</a:t>
            </a:r>
          </a:p>
        </p:txBody>
      </p:sp>
      <p:sp>
        <p:nvSpPr>
          <p:cNvPr id="64515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Transcription</a:t>
            </a:r>
          </a:p>
          <a:p>
            <a:pPr marL="573088" lvl="1" indent="-285750"/>
            <a:r>
              <a:rPr altLang="en-US" dirty="0">
                <a:ea typeface="ＭＳ Ｐゴシック" pitchFamily="34" charset="-128"/>
              </a:rPr>
              <a:t>First step; occurs in nucleus</a:t>
            </a:r>
          </a:p>
          <a:p>
            <a:pPr marL="573088" lvl="1" indent="-285750"/>
            <a:r>
              <a:rPr altLang="en-US" dirty="0">
                <a:ea typeface="ＭＳ Ｐゴシック" pitchFamily="34" charset="-128"/>
              </a:rPr>
              <a:t>DNA code is transcribed into mRNA by nucleotide base pairing</a:t>
            </a:r>
          </a:p>
          <a:p>
            <a:pPr marL="573088" lvl="1" indent="-285750"/>
            <a:endParaRPr alt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en-US" dirty="0" smtClean="0">
                <a:ea typeface="ＭＳ Ｐゴシック" pitchFamily="34" charset="-128"/>
              </a:rPr>
              <a:t>Translation</a:t>
            </a:r>
          </a:p>
          <a:p>
            <a:pPr marL="573088" lvl="1" indent="-285750"/>
            <a:r>
              <a:rPr altLang="en-US" dirty="0">
                <a:ea typeface="ＭＳ Ｐゴシック" pitchFamily="34" charset="-128"/>
              </a:rPr>
              <a:t>Second step; occurs in cytoplasm</a:t>
            </a:r>
          </a:p>
          <a:p>
            <a:pPr marL="573088" lvl="1" indent="-285750"/>
            <a:r>
              <a:rPr altLang="en-US" dirty="0">
                <a:ea typeface="ＭＳ Ｐゴシック" pitchFamily="34" charset="-128"/>
              </a:rPr>
              <a:t>mRNA leaves nucleus and travels to ribosomes</a:t>
            </a:r>
          </a:p>
          <a:p>
            <a:pPr marL="573088" lvl="1" indent="-285750"/>
            <a:r>
              <a:rPr altLang="en-US" dirty="0">
                <a:ea typeface="ＭＳ Ｐゴシック" pitchFamily="34" charset="-128"/>
              </a:rPr>
              <a:t>Ribosomes and tRNA translate mRNA into protein’s amino acid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Types of Cell Division</a:t>
            </a:r>
          </a:p>
        </p:txBody>
      </p:sp>
      <p:sp>
        <p:nvSpPr>
          <p:cNvPr id="77827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Meiosis</a:t>
            </a:r>
          </a:p>
          <a:p>
            <a:pPr marL="568325" lvl="1" indent="-284163"/>
            <a:r>
              <a:rPr altLang="en-US" dirty="0">
                <a:ea typeface="ＭＳ Ｐゴシック" pitchFamily="34" charset="-128"/>
              </a:rPr>
              <a:t>Produces gametes (n)</a:t>
            </a:r>
          </a:p>
          <a:p>
            <a:pPr marL="568325" lvl="1" indent="-284163"/>
            <a:r>
              <a:rPr altLang="en-US" dirty="0">
                <a:ea typeface="ＭＳ Ｐゴシック" pitchFamily="34" charset="-128"/>
              </a:rPr>
              <a:t>Cuts chromosome number in half to prepare for union of egg and sperm during fertilization</a:t>
            </a:r>
          </a:p>
          <a:p>
            <a:pPr marL="568325" lvl="1" indent="-284163"/>
            <a:endParaRPr altLang="en-US" dirty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Mitosis</a:t>
            </a:r>
          </a:p>
          <a:p>
            <a:pPr marL="568325" lvl="1" indent="-284163"/>
            <a:r>
              <a:rPr altLang="en-US" dirty="0">
                <a:ea typeface="ＭＳ Ｐゴシック" pitchFamily="34" charset="-128"/>
              </a:rPr>
              <a:t>Produces somatic cells (2n)</a:t>
            </a:r>
          </a:p>
          <a:p>
            <a:pPr marL="568325" lvl="1" indent="-284163"/>
            <a:r>
              <a:rPr altLang="en-US" dirty="0">
                <a:ea typeface="ＭＳ Ｐゴシック" pitchFamily="34" charset="-128"/>
              </a:rPr>
              <a:t>Parent stem cell gives rise to two identical daughter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Preparation for Mitosis: DNA Replication</a:t>
            </a:r>
          </a:p>
        </p:txBody>
      </p:sp>
      <p:sp>
        <p:nvSpPr>
          <p:cNvPr id="78851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DNA replicates during interphase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Identical strands held together at centromere until they separate during mitosis</a:t>
            </a:r>
          </a:p>
        </p:txBody>
      </p:sp>
      <p:grpSp>
        <p:nvGrpSpPr>
          <p:cNvPr id="78852" name="Group 25"/>
          <p:cNvGrpSpPr>
            <a:grpSpLocks/>
          </p:cNvGrpSpPr>
          <p:nvPr/>
        </p:nvGrpSpPr>
        <p:grpSpPr bwMode="auto">
          <a:xfrm>
            <a:off x="2184400" y="2801938"/>
            <a:ext cx="4894263" cy="3760787"/>
            <a:chOff x="1781802" y="2454767"/>
            <a:chExt cx="4894574" cy="3761206"/>
          </a:xfrm>
        </p:grpSpPr>
        <p:grpSp>
          <p:nvGrpSpPr>
            <p:cNvPr id="78853" name="Group 24"/>
            <p:cNvGrpSpPr>
              <a:grpSpLocks/>
            </p:cNvGrpSpPr>
            <p:nvPr/>
          </p:nvGrpSpPr>
          <p:grpSpPr bwMode="auto">
            <a:xfrm>
              <a:off x="2083270" y="4001164"/>
              <a:ext cx="4230499" cy="641421"/>
              <a:chOff x="2083270" y="4001164"/>
              <a:chExt cx="4230499" cy="641421"/>
            </a:xfrm>
          </p:grpSpPr>
          <p:grpSp>
            <p:nvGrpSpPr>
              <p:cNvPr id="78862" name="Group 15"/>
              <p:cNvGrpSpPr>
                <a:grpSpLocks/>
              </p:cNvGrpSpPr>
              <p:nvPr/>
            </p:nvGrpSpPr>
            <p:grpSpPr bwMode="auto">
              <a:xfrm>
                <a:off x="2083270" y="4001164"/>
                <a:ext cx="2229463" cy="641421"/>
                <a:chOff x="657875" y="4092528"/>
                <a:chExt cx="2229463" cy="641421"/>
              </a:xfrm>
            </p:grpSpPr>
            <p:sp>
              <p:nvSpPr>
                <p:cNvPr id="7886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4110" y="4092528"/>
                  <a:ext cx="1982914" cy="641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/>
                    <a:t>DNA replication during interphase</a:t>
                  </a:r>
                </a:p>
              </p:txBody>
            </p:sp>
            <p:cxnSp>
              <p:nvCxnSpPr>
                <p:cNvPr id="78867" name="Straight Arrow Connector 4"/>
                <p:cNvCxnSpPr>
                  <a:cxnSpLocks noChangeShapeType="1"/>
                </p:cNvCxnSpPr>
                <p:nvPr/>
              </p:nvCxnSpPr>
              <p:spPr bwMode="auto">
                <a:xfrm>
                  <a:off x="657875" y="4422011"/>
                  <a:ext cx="2229463" cy="18273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78863" name="Group 21"/>
              <p:cNvGrpSpPr>
                <a:grpSpLocks/>
              </p:cNvGrpSpPr>
              <p:nvPr/>
            </p:nvGrpSpPr>
            <p:grpSpPr bwMode="auto">
              <a:xfrm>
                <a:off x="5059003" y="4007515"/>
                <a:ext cx="1254766" cy="366753"/>
                <a:chOff x="5059003" y="4007515"/>
                <a:chExt cx="1254766" cy="366753"/>
              </a:xfrm>
            </p:grpSpPr>
            <p:sp>
              <p:nvSpPr>
                <p:cNvPr id="78864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204670" y="4007515"/>
                  <a:ext cx="950973" cy="366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dirty="0"/>
                    <a:t>Mitosis</a:t>
                  </a:r>
                </a:p>
              </p:txBody>
            </p:sp>
            <p:cxnSp>
              <p:nvCxnSpPr>
                <p:cNvPr id="78865" name="Straight Arrow Connector 20"/>
                <p:cNvCxnSpPr>
                  <a:cxnSpLocks noChangeShapeType="1"/>
                </p:cNvCxnSpPr>
                <p:nvPr/>
              </p:nvCxnSpPr>
              <p:spPr bwMode="auto">
                <a:xfrm>
                  <a:off x="5059003" y="4336871"/>
                  <a:ext cx="1254766" cy="12049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78854" name="Group 17"/>
            <p:cNvGrpSpPr>
              <a:grpSpLocks/>
            </p:cNvGrpSpPr>
            <p:nvPr/>
          </p:nvGrpSpPr>
          <p:grpSpPr bwMode="auto">
            <a:xfrm>
              <a:off x="1781802" y="2454767"/>
              <a:ext cx="4894574" cy="3761206"/>
              <a:chOff x="1781802" y="2454767"/>
              <a:chExt cx="4894574" cy="3761206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 flipH="1">
                <a:off x="1781802" y="3545501"/>
                <a:ext cx="9526" cy="1671824"/>
              </a:xfrm>
              <a:prstGeom prst="line">
                <a:avLst/>
              </a:prstGeom>
              <a:ln w="76200" cap="rnd" cmpd="sng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8856" name="Group 11"/>
              <p:cNvGrpSpPr>
                <a:grpSpLocks/>
              </p:cNvGrpSpPr>
              <p:nvPr/>
            </p:nvGrpSpPr>
            <p:grpSpPr bwMode="auto">
              <a:xfrm>
                <a:off x="4522892" y="3532855"/>
                <a:ext cx="283245" cy="1674887"/>
                <a:chOff x="3042677" y="3898309"/>
                <a:chExt cx="191880" cy="1148272"/>
              </a:xfrm>
            </p:grpSpPr>
            <p:cxnSp>
              <p:nvCxnSpPr>
                <p:cNvPr id="10" name="Straight Connector 9"/>
                <p:cNvCxnSpPr/>
                <p:nvPr/>
              </p:nvCxnSpPr>
              <p:spPr bwMode="auto">
                <a:xfrm flipH="1">
                  <a:off x="3076489" y="3898271"/>
                  <a:ext cx="9680" cy="1141819"/>
                </a:xfrm>
                <a:prstGeom prst="line">
                  <a:avLst/>
                </a:prstGeom>
                <a:ln w="76200" cap="rnd" cmpd="sng"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 flipH="1">
                  <a:off x="3192643" y="3904801"/>
                  <a:ext cx="8604" cy="1141819"/>
                </a:xfrm>
                <a:prstGeom prst="line">
                  <a:avLst/>
                </a:prstGeom>
                <a:ln w="76200" cap="rnd" cmpd="sng"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861" name="Oval 7"/>
                <p:cNvSpPr>
                  <a:spLocks noChangeArrowheads="1"/>
                </p:cNvSpPr>
                <p:nvPr/>
              </p:nvSpPr>
              <p:spPr bwMode="auto">
                <a:xfrm>
                  <a:off x="3042677" y="4358056"/>
                  <a:ext cx="191880" cy="17359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endParaRPr lang="en-US" altLang="en-US" dirty="0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 bwMode="auto">
              <a:xfrm flipH="1">
                <a:off x="6666850" y="2454767"/>
                <a:ext cx="9526" cy="1671823"/>
              </a:xfrm>
              <a:prstGeom prst="line">
                <a:avLst/>
              </a:prstGeom>
              <a:ln w="76200" cap="rnd" cmpd="sng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flipH="1">
                <a:off x="6663675" y="4544150"/>
                <a:ext cx="9526" cy="1671823"/>
              </a:xfrm>
              <a:prstGeom prst="line">
                <a:avLst/>
              </a:prstGeom>
              <a:ln w="76200" cap="rnd" cmpd="sng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Cell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  <a:ln>
            <a:miter lim="800000"/>
            <a:headEnd/>
            <a:tailEnd/>
          </a:ln>
          <a:extLst/>
        </p:spPr>
        <p:txBody>
          <a:bodyPr numCol="2"/>
          <a:lstStyle/>
          <a:p>
            <a:pPr>
              <a:buFontTx/>
              <a:buNone/>
              <a:defRPr/>
            </a:pPr>
            <a:r>
              <a:rPr lang="en-US" b="1" dirty="0" smtClean="0">
                <a:ea typeface="ＭＳ Ｐゴシック"/>
              </a:rPr>
              <a:t>Cytology</a:t>
            </a:r>
          </a:p>
          <a:p>
            <a:pPr>
              <a:defRPr/>
            </a:pPr>
            <a:r>
              <a:rPr lang="en-US" dirty="0" smtClean="0">
                <a:ea typeface="ＭＳ Ｐゴシック"/>
              </a:rPr>
              <a:t>The study of cells</a:t>
            </a:r>
            <a:endParaRPr dirty="0">
              <a:ea typeface="ＭＳ Ｐゴシック"/>
            </a:endParaRPr>
          </a:p>
          <a:p>
            <a:pPr lvl="2">
              <a:defRPr/>
            </a:pPr>
            <a:endParaRPr lang="en-US" dirty="0" smtClean="0">
              <a:ea typeface="ＭＳ Ｐゴシック"/>
            </a:endParaRPr>
          </a:p>
          <a:p>
            <a:pPr>
              <a:buFontTx/>
              <a:buNone/>
              <a:defRPr/>
            </a:pPr>
            <a:r>
              <a:rPr lang="en-US" b="1" dirty="0" smtClean="0">
                <a:ea typeface="ＭＳ Ｐゴシック"/>
              </a:rPr>
              <a:t>The Cell</a:t>
            </a:r>
          </a:p>
          <a:p>
            <a:pPr>
              <a:defRPr/>
            </a:pPr>
            <a:r>
              <a:rPr lang="en-US" dirty="0" smtClean="0">
                <a:ea typeface="ＭＳ Ｐゴシック"/>
              </a:rPr>
              <a:t>The basic </a:t>
            </a:r>
            <a:r>
              <a:rPr lang="en-US" dirty="0">
                <a:ea typeface="ＭＳ Ｐゴシック"/>
              </a:rPr>
              <a:t>unit of </a:t>
            </a:r>
            <a:r>
              <a:rPr lang="en-US" dirty="0" smtClean="0">
                <a:ea typeface="ＭＳ Ｐゴシック"/>
              </a:rPr>
              <a:t>life</a:t>
            </a:r>
            <a:endParaRPr lang="en-US" dirty="0">
              <a:ea typeface="ＭＳ Ｐゴシック"/>
            </a:endParaRPr>
          </a:p>
          <a:p>
            <a:pPr>
              <a:defRPr/>
            </a:pPr>
            <a:r>
              <a:rPr lang="en-US" dirty="0" smtClean="0">
                <a:ea typeface="ＭＳ Ｐゴシック"/>
              </a:rPr>
              <a:t>Shows life characteristics</a:t>
            </a:r>
            <a:endParaRPr lang="en-US" dirty="0">
              <a:ea typeface="ＭＳ Ｐゴシック"/>
            </a:endParaRPr>
          </a:p>
          <a:p>
            <a:pPr marL="736600" lvl="1" indent="-395288">
              <a:defRPr/>
            </a:pPr>
            <a:r>
              <a:rPr dirty="0">
                <a:ea typeface="ＭＳ Ｐゴシック"/>
              </a:rPr>
              <a:t>O</a:t>
            </a:r>
            <a:r>
              <a:rPr dirty="0"/>
              <a:t>rganization</a:t>
            </a:r>
          </a:p>
          <a:p>
            <a:pPr marL="736600" lvl="1" indent="-395288">
              <a:defRPr/>
            </a:pPr>
            <a:r>
              <a:rPr dirty="0"/>
              <a:t>Metabolism</a:t>
            </a:r>
          </a:p>
          <a:p>
            <a:pPr marL="736600" lvl="1" indent="-395288">
              <a:defRPr/>
            </a:pPr>
            <a:r>
              <a:rPr dirty="0"/>
              <a:t>Responsiveness			</a:t>
            </a:r>
          </a:p>
          <a:p>
            <a:pPr lvl="1">
              <a:defRPr/>
            </a:pPr>
            <a:endParaRPr dirty="0"/>
          </a:p>
          <a:p>
            <a:pPr lvl="1">
              <a:defRPr/>
            </a:pPr>
            <a:endParaRPr dirty="0"/>
          </a:p>
          <a:p>
            <a:pPr lvl="1">
              <a:defRPr/>
            </a:pPr>
            <a:endParaRPr dirty="0"/>
          </a:p>
          <a:p>
            <a:pPr lvl="1">
              <a:defRPr/>
            </a:pPr>
            <a:endParaRPr dirty="0"/>
          </a:p>
          <a:p>
            <a:pPr marL="457200" lvl="1" indent="0">
              <a:buFontTx/>
              <a:buNone/>
              <a:defRPr/>
            </a:pPr>
            <a:endParaRPr dirty="0"/>
          </a:p>
          <a:p>
            <a:pPr marL="457200" lvl="1" indent="0">
              <a:buFontTx/>
              <a:buNone/>
              <a:defRPr/>
            </a:pPr>
            <a:endParaRPr dirty="0"/>
          </a:p>
          <a:p>
            <a:pPr marL="341313" lvl="1" indent="-341313">
              <a:defRPr/>
            </a:pPr>
            <a:r>
              <a:rPr dirty="0"/>
              <a:t>Homeostasis</a:t>
            </a:r>
          </a:p>
          <a:p>
            <a:pPr marL="341313" lvl="1" indent="-341313">
              <a:defRPr/>
            </a:pPr>
            <a:r>
              <a:rPr dirty="0"/>
              <a:t>Growth</a:t>
            </a:r>
          </a:p>
          <a:p>
            <a:pPr marL="341313" lvl="1" indent="-341313">
              <a:defRPr/>
            </a:pPr>
            <a:r>
              <a:rPr dirty="0"/>
              <a:t>Reproduction</a:t>
            </a:r>
            <a:endParaRPr dirty="0">
              <a:ea typeface="ＭＳ Ｐゴシック"/>
            </a:endParaRPr>
          </a:p>
          <a:p>
            <a:pPr>
              <a:defRPr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Stages of Mitosis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9446" y="1862936"/>
          <a:ext cx="8314423" cy="4028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80218"/>
                <a:gridCol w="683420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Prophase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DNA strands coil into chromosomes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Nucleolus and nuclear membrane</a:t>
                      </a:r>
                      <a:r>
                        <a:rPr lang="en-US" baseline="0" dirty="0" smtClean="0"/>
                        <a:t> disappear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en-US" baseline="0" dirty="0" smtClean="0"/>
                        <a:t>Centrioles move to opposite poles and form spindle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Metaphase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Chromosomes line up across center of cell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Chromosomes attach to spindle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Anaphase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Centromeres split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Identical</a:t>
                      </a:r>
                      <a:r>
                        <a:rPr lang="en-US" baseline="0" dirty="0" smtClean="0"/>
                        <a:t> chromosomes move toward opposite centrioles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Telophase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None/>
                      </a:pPr>
                      <a:r>
                        <a:rPr lang="en-US" dirty="0" smtClean="0"/>
                        <a:t>Chromosomes continue to move toward</a:t>
                      </a:r>
                      <a:r>
                        <a:rPr lang="en-US" baseline="0" dirty="0" smtClean="0"/>
                        <a:t> centrioles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en-US" baseline="0" dirty="0" smtClean="0"/>
                        <a:t>Nuclear membrane forms around each group of chromosomes</a:t>
                      </a:r>
                    </a:p>
                    <a:p>
                      <a:pPr marL="285750" indent="-285750">
                        <a:buFontTx/>
                        <a:buNone/>
                      </a:pPr>
                      <a:r>
                        <a:rPr lang="en-US" baseline="0" dirty="0" smtClean="0"/>
                        <a:t>Plasma membrane pinches off in middle of cell to form two new identical daughter cells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Box 6"/>
          <p:cNvSpPr txBox="1">
            <a:spLocks noChangeArrowheads="1"/>
          </p:cNvSpPr>
          <p:nvPr/>
        </p:nvSpPr>
        <p:spPr bwMode="auto">
          <a:xfrm>
            <a:off x="225425" y="5971503"/>
            <a:ext cx="8609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C00000"/>
                </a:solidFill>
                <a:latin typeface="Verdana" pitchFamily="34" charset="0"/>
              </a:rPr>
              <a:t>If the original cell shown has 46 chromosomes, how many chromosomes will each new daughter cell have?</a:t>
            </a:r>
          </a:p>
        </p:txBody>
      </p:sp>
      <p:pic>
        <p:nvPicPr>
          <p:cNvPr id="80900" name="Picture 9" descr="fig_3.18_2.gif                                                 00756E72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31" y="1443635"/>
            <a:ext cx="7211207" cy="4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itle 1"/>
          <p:cNvSpPr txBox="1">
            <a:spLocks/>
          </p:cNvSpPr>
          <p:nvPr/>
        </p:nvSpPr>
        <p:spPr bwMode="auto">
          <a:xfrm>
            <a:off x="205775" y="75992"/>
            <a:ext cx="8515350" cy="395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Verdana" pitchFamily="34" charset="0"/>
              </a:rPr>
              <a:t>Stages of Mitosis (cont.)</a:t>
            </a:r>
            <a:endParaRPr lang="en-US" altLang="en-US" sz="2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971" y="2561577"/>
            <a:ext cx="1519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Interphase cell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84182" y="2550831"/>
            <a:ext cx="2705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Two new cells in Interphase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07385" y="1451476"/>
            <a:ext cx="894797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Prophase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53314" y="2555357"/>
            <a:ext cx="1018227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Metaphase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25753" y="3609676"/>
            <a:ext cx="93968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Anaphase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38049" y="4647868"/>
            <a:ext cx="947182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Telophase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7769" y="4394961"/>
            <a:ext cx="134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3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-15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Cell Aging</a:t>
            </a:r>
          </a:p>
        </p:txBody>
      </p:sp>
      <p:sp>
        <p:nvSpPr>
          <p:cNvPr id="82947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As cells multiply, changes occur that may lead to their damage or death.</a:t>
            </a:r>
          </a:p>
          <a:p>
            <a:pPr marL="573088" lvl="1" indent="-285750">
              <a:lnSpc>
                <a:spcPct val="200000"/>
              </a:lnSpc>
            </a:pPr>
            <a:r>
              <a:rPr altLang="en-US" dirty="0">
                <a:ea typeface="ＭＳ Ｐゴシック" pitchFamily="34" charset="-128"/>
              </a:rPr>
              <a:t>Free radical injury</a:t>
            </a:r>
          </a:p>
          <a:p>
            <a:pPr marL="573088" lvl="1" indent="-285750">
              <a:lnSpc>
                <a:spcPct val="200000"/>
              </a:lnSpc>
            </a:pPr>
            <a:r>
              <a:rPr altLang="en-US" dirty="0">
                <a:ea typeface="ＭＳ Ｐゴシック" pitchFamily="34" charset="-128"/>
              </a:rPr>
              <a:t>Enzyme injury</a:t>
            </a:r>
          </a:p>
          <a:p>
            <a:pPr marL="573088" lvl="1" indent="-285750">
              <a:lnSpc>
                <a:spcPct val="200000"/>
              </a:lnSpc>
            </a:pPr>
            <a:r>
              <a:rPr altLang="en-US" dirty="0">
                <a:ea typeface="ＭＳ Ｐゴシック" pitchFamily="34" charset="-128"/>
              </a:rPr>
              <a:t>Gene mutation</a:t>
            </a:r>
          </a:p>
          <a:p>
            <a:pPr marL="573088" lvl="1" indent="-285750">
              <a:lnSpc>
                <a:spcPct val="200000"/>
              </a:lnSpc>
            </a:pPr>
            <a:r>
              <a:rPr altLang="en-US" dirty="0">
                <a:ea typeface="ＭＳ Ｐゴシック" pitchFamily="34" charset="-128"/>
              </a:rPr>
              <a:t>Slowing cell activity</a:t>
            </a:r>
          </a:p>
          <a:p>
            <a:pPr marL="573088" lvl="1" indent="-285750">
              <a:lnSpc>
                <a:spcPct val="200000"/>
              </a:lnSpc>
            </a:pPr>
            <a:r>
              <a:rPr altLang="en-US" dirty="0">
                <a:ea typeface="ＭＳ Ｐゴシック" pitchFamily="34" charset="-128"/>
              </a:rPr>
              <a:t>Apoptosis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Cystic Fibrosis and the Plasma Membrane</a:t>
            </a:r>
          </a:p>
        </p:txBody>
      </p:sp>
      <p:sp>
        <p:nvSpPr>
          <p:cNvPr id="90115" name="Content Placeholder 5"/>
          <p:cNvSpPr>
            <a:spLocks noGrp="1"/>
          </p:cNvSpPr>
          <p:nvPr>
            <p:ph idx="1"/>
          </p:nvPr>
        </p:nvSpPr>
        <p:spPr>
          <a:xfrm>
            <a:off x="330200" y="1100302"/>
            <a:ext cx="8499475" cy="5319547"/>
          </a:xfrm>
        </p:spPr>
        <p:txBody>
          <a:bodyPr/>
          <a:lstStyle/>
          <a:p>
            <a:r>
              <a:rPr lang="en-US" altLang="en-US" sz="2100" dirty="0" smtClean="0">
                <a:ea typeface="ＭＳ Ｐゴシック" pitchFamily="34" charset="-128"/>
              </a:rPr>
              <a:t>Cystic fibrosis is an inherited disease</a:t>
            </a:r>
          </a:p>
          <a:p>
            <a:r>
              <a:rPr lang="en-US" altLang="en-US" sz="2100" dirty="0" smtClean="0">
                <a:ea typeface="ＭＳ Ｐゴシック" pitchFamily="34" charset="-128"/>
              </a:rPr>
              <a:t>Ben’s parents each carried a defective gene in their DNA and both had by chance passed copies of the gene onto Ben</a:t>
            </a:r>
          </a:p>
          <a:p>
            <a:r>
              <a:rPr lang="en-US" altLang="en-US" sz="2100" dirty="0" smtClean="0">
                <a:ea typeface="ＭＳ Ｐゴシック" pitchFamily="34" charset="-128"/>
              </a:rPr>
              <a:t>As a result, Ben was unable to synthesize a specific chloride channel protein, reducing chloride diffusion across the plasma membrane</a:t>
            </a:r>
          </a:p>
          <a:p>
            <a:r>
              <a:rPr lang="en-US" altLang="en-US" sz="2100" dirty="0" smtClean="0">
                <a:ea typeface="ＭＳ Ｐゴシック" pitchFamily="34" charset="-128"/>
              </a:rPr>
              <a:t>Since water follows salt, osmosis was also disrupted</a:t>
            </a:r>
          </a:p>
          <a:p>
            <a:r>
              <a:rPr lang="en-US" altLang="en-US" sz="2100" dirty="0" smtClean="0">
                <a:ea typeface="ＭＳ Ｐゴシック" pitchFamily="34" charset="-128"/>
              </a:rPr>
              <a:t>Without adequate osmosis, epithelial membranes produce abnormally thick and sticky mucus </a:t>
            </a:r>
          </a:p>
          <a:p>
            <a:r>
              <a:rPr lang="en-US" altLang="en-US" sz="2100" dirty="0" smtClean="0">
                <a:ea typeface="ＭＳ Ｐゴシック" pitchFamily="34" charset="-128"/>
              </a:rPr>
              <a:t>Sticky mucus blocks passageways in the lungs (causing breathing problems) and pancreas (interfering with digestive enzyme secretion)</a:t>
            </a:r>
          </a:p>
          <a:p>
            <a:r>
              <a:rPr lang="en-US" altLang="en-US" sz="2100" dirty="0" smtClean="0">
                <a:ea typeface="ＭＳ Ｐゴシック" pitchFamily="34" charset="-128"/>
              </a:rPr>
              <a:t>Without adequate osmosis, sweat is abnormally salty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Word Anatomy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14325" y="1202680"/>
          <a:ext cx="8553449" cy="520582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23981"/>
                <a:gridCol w="1433519"/>
                <a:gridCol w="5695949"/>
              </a:tblGrid>
              <a:tr h="5124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Word Part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Meaning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</a:tr>
              <a:tr h="303434">
                <a:tc gridSpan="3">
                  <a:txBody>
                    <a:bodyPr/>
                    <a:lstStyle/>
                    <a:p>
                      <a:r>
                        <a:rPr lang="en-US" sz="1600" b="1" i="1" dirty="0" smtClean="0"/>
                        <a:t>Microscopes</a:t>
                      </a:r>
                      <a:endParaRPr lang="en-US" sz="1600" b="1" i="1" dirty="0"/>
                    </a:p>
                  </a:txBody>
                  <a:tcPr marL="74820" marR="74820" marT="37409" marB="37409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4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cyt/o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Cytology</a:t>
                      </a:r>
                      <a:r>
                        <a:rPr lang="en-US" sz="1600" dirty="0" smtClean="0"/>
                        <a:t> is the study of</a:t>
                      </a:r>
                      <a:r>
                        <a:rPr lang="en-US" sz="1600" baseline="0" dirty="0" smtClean="0"/>
                        <a:t> cells.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</a:tr>
              <a:tr h="5124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micr/o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Microscopes</a:t>
                      </a:r>
                      <a:r>
                        <a:rPr lang="en-US" sz="1600" i="0" baseline="0" dirty="0" smtClean="0"/>
                        <a:t> are used to view structures too small to see with the naked eye.</a:t>
                      </a:r>
                      <a:endParaRPr lang="en-US" sz="1600" i="1" dirty="0"/>
                    </a:p>
                  </a:txBody>
                  <a:tcPr marL="74820" marR="74820" marT="37409" marB="37409"/>
                </a:tc>
              </a:tr>
              <a:tr h="303434">
                <a:tc gridSpan="3">
                  <a:txBody>
                    <a:bodyPr/>
                    <a:lstStyle/>
                    <a:p>
                      <a:r>
                        <a:rPr lang="en-US" sz="1600" b="1" i="1" dirty="0" smtClean="0"/>
                        <a:t>Cell</a:t>
                      </a:r>
                      <a:r>
                        <a:rPr lang="en-US" sz="1600" b="1" i="1" baseline="0" dirty="0" smtClean="0"/>
                        <a:t> Structure</a:t>
                      </a:r>
                      <a:endParaRPr lang="en-US" sz="1600" b="1" i="1" dirty="0"/>
                    </a:p>
                  </a:txBody>
                  <a:tcPr marL="74820" marR="74820" marT="37409" marB="37409"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4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bi-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two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lipid </a:t>
                      </a:r>
                      <a:r>
                        <a:rPr lang="en-US" sz="1600" i="1" dirty="0" smtClean="0"/>
                        <a:t>bilayer</a:t>
                      </a:r>
                      <a:r>
                        <a:rPr lang="en-US" sz="1600" i="0" dirty="0" smtClean="0"/>
                        <a:t> is a double</a:t>
                      </a:r>
                      <a:r>
                        <a:rPr lang="en-US" sz="1600" i="0" baseline="0" dirty="0" smtClean="0"/>
                        <a:t> layer of lipid molecules.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</a:tr>
              <a:tr h="5124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chrom/o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color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Chromosomes</a:t>
                      </a:r>
                      <a:r>
                        <a:rPr lang="en-US" sz="1600" i="0" dirty="0" smtClean="0"/>
                        <a:t> are small, threadlike bodies that stain darkly with basic dyes.</a:t>
                      </a:r>
                      <a:endParaRPr lang="en-US" sz="1600" i="1" dirty="0"/>
                    </a:p>
                  </a:txBody>
                  <a:tcPr marL="74820" marR="74820" marT="37409" marB="37409"/>
                </a:tc>
              </a:tr>
              <a:tr h="7312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end/o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in, within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 </a:t>
                      </a:r>
                      <a:r>
                        <a:rPr lang="en-US" sz="1600" i="1" dirty="0" smtClean="0"/>
                        <a:t>endoplasmic</a:t>
                      </a:r>
                      <a:r>
                        <a:rPr lang="en-US" sz="1600" i="0" dirty="0" smtClean="0"/>
                        <a:t> reticulum is a membranous network within the cytoplasm.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</a:tr>
              <a:tr h="7312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lys/o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loosening, dissolving, separating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Lysosomes</a:t>
                      </a:r>
                      <a:r>
                        <a:rPr lang="en-US" sz="1600" i="0" dirty="0" smtClean="0"/>
                        <a:t> are small bodies (organelles) with enzymes that dissolve materials (see also</a:t>
                      </a:r>
                      <a:r>
                        <a:rPr lang="en-US" sz="1600" i="1" dirty="0" smtClean="0"/>
                        <a:t> hemolysis</a:t>
                      </a:r>
                      <a:r>
                        <a:rPr lang="en-US" sz="1600" i="0" dirty="0" smtClean="0"/>
                        <a:t>).</a:t>
                      </a:r>
                      <a:endParaRPr lang="en-US" sz="1600" i="0" dirty="0"/>
                    </a:p>
                  </a:txBody>
                  <a:tcPr marL="74820" marR="74820" marT="37409" marB="37409"/>
                </a:tc>
              </a:tr>
              <a:tr h="5124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-some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body</a:t>
                      </a:r>
                      <a:endParaRPr lang="en-US" sz="1600" dirty="0"/>
                    </a:p>
                  </a:txBody>
                  <a:tcPr marL="74820" marR="74820" marT="37409" marB="37409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Ribosomes</a:t>
                      </a:r>
                      <a:r>
                        <a:rPr lang="en-US" sz="1600" i="0" dirty="0" smtClean="0"/>
                        <a:t> are small bodies in the cytoplasm that help make proteins.</a:t>
                      </a:r>
                      <a:endParaRPr lang="en-US" sz="1600" i="1" dirty="0"/>
                    </a:p>
                  </a:txBody>
                  <a:tcPr marL="74820" marR="74820" marT="37409" marB="3740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Microscopes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 smtClean="0">
                <a:ea typeface="ＭＳ Ｐゴシック"/>
              </a:rPr>
              <a:t>Cytology</a:t>
            </a:r>
          </a:p>
          <a:p>
            <a:pPr>
              <a:defRPr/>
            </a:pPr>
            <a:r>
              <a:rPr lang="en-US" dirty="0"/>
              <a:t>The study of </a:t>
            </a:r>
            <a:r>
              <a:rPr lang="en-US" dirty="0" smtClean="0"/>
              <a:t>cells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  <a:r>
              <a:rPr lang="en-US" b="1" dirty="0">
                <a:ea typeface="ＭＳ Ｐゴシック"/>
              </a:rPr>
              <a:t>Microscope</a:t>
            </a:r>
          </a:p>
          <a:p>
            <a:pPr>
              <a:defRPr/>
            </a:pPr>
            <a:r>
              <a:rPr lang="en-US" dirty="0" smtClean="0"/>
              <a:t>An instrument that magnifies structures </a:t>
            </a:r>
            <a:r>
              <a:rPr lang="en-US" dirty="0"/>
              <a:t>not visible </a:t>
            </a:r>
            <a:r>
              <a:rPr lang="en-US" dirty="0" smtClean="0"/>
              <a:t>to </a:t>
            </a:r>
            <a:r>
              <a:rPr lang="en-US" dirty="0"/>
              <a:t>the naked </a:t>
            </a:r>
            <a:r>
              <a:rPr lang="en-US" dirty="0" smtClean="0"/>
              <a:t>eye</a:t>
            </a:r>
            <a:endParaRPr lang="en-US" dirty="0"/>
          </a:p>
          <a:p>
            <a:pPr>
              <a:defRPr/>
            </a:pPr>
            <a:r>
              <a:rPr lang="en-US" dirty="0" smtClean="0"/>
              <a:t>Types of microscopes:</a:t>
            </a:r>
          </a:p>
          <a:p>
            <a:pPr marL="682625" lvl="1" indent="-395288">
              <a:defRPr/>
            </a:pPr>
            <a:r>
              <a:rPr dirty="0"/>
              <a:t>Compound light microscope</a:t>
            </a:r>
          </a:p>
          <a:p>
            <a:pPr marL="682625" lvl="1" indent="-395288">
              <a:defRPr/>
            </a:pPr>
            <a:r>
              <a:rPr dirty="0"/>
              <a:t>Transmission electron microscope</a:t>
            </a:r>
          </a:p>
          <a:p>
            <a:pPr marL="682625" lvl="1" indent="-395288">
              <a:defRPr/>
            </a:pPr>
            <a:r>
              <a:rPr dirty="0"/>
              <a:t>Scanning electron microscope</a:t>
            </a:r>
            <a:endParaRPr dirty="0">
              <a:ea typeface="ＭＳ Ｐゴシック"/>
            </a:endParaRPr>
          </a:p>
          <a:p>
            <a:pPr>
              <a:defRPr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575" y="537889"/>
            <a:ext cx="8543925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Microscopy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234950" y="5672486"/>
            <a:ext cx="8609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C00000"/>
                </a:solidFill>
                <a:latin typeface="Verdana" pitchFamily="34" charset="0"/>
              </a:rPr>
              <a:t>Which microscope shows the most internal structure of the cilia? Which shows the cilia in three dimensions?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2057" y="5242370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3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-1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628774"/>
            <a:ext cx="8686800" cy="3680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 smtClean="0"/>
              <a:t>Plasma membrane</a:t>
            </a:r>
          </a:p>
          <a:p>
            <a:pPr lvl="1">
              <a:defRPr/>
            </a:pPr>
            <a:r>
              <a:rPr/>
              <a:t>Selectively permeable</a:t>
            </a:r>
          </a:p>
          <a:p>
            <a:pPr lvl="1">
              <a:defRPr/>
            </a:pPr>
            <a:r>
              <a:rPr/>
              <a:t>Also called the cell membrane</a:t>
            </a:r>
          </a:p>
          <a:p>
            <a:pPr>
              <a:defRPr/>
            </a:pPr>
            <a:r>
              <a:rPr lang="en-US" dirty="0" smtClean="0"/>
              <a:t>Nucleus</a:t>
            </a:r>
          </a:p>
          <a:p>
            <a:pPr>
              <a:defRPr/>
            </a:pPr>
            <a:r>
              <a:rPr lang="en-US" dirty="0" smtClean="0"/>
              <a:t>Cytoplasm</a:t>
            </a:r>
          </a:p>
          <a:p>
            <a:pPr marL="682625" lvl="1" indent="-341313">
              <a:defRPr/>
            </a:pPr>
            <a:r>
              <a:rPr/>
              <a:t>Cytosol</a:t>
            </a:r>
          </a:p>
          <a:p>
            <a:pPr marL="682625" lvl="1" indent="-341313">
              <a:defRPr/>
            </a:pPr>
            <a:r>
              <a:rPr/>
              <a:t>Organelles</a:t>
            </a:r>
            <a:endParaRPr altLang="en-US" dirty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4260"/>
            <a:ext cx="8516202" cy="387798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General Cell </a:t>
            </a:r>
            <a:r>
              <a:rPr lang="en-US" altLang="en-US" dirty="0" smtClean="0">
                <a:ea typeface="ＭＳ Ｐゴシック" pitchFamily="34" charset="-128"/>
              </a:rPr>
              <a:t>Organization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fig_3.2.gif                                                    00756E72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55" y="1381125"/>
            <a:ext cx="853501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238125" y="510342"/>
            <a:ext cx="5248847" cy="38779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Cell Structure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11910" y="5724709"/>
            <a:ext cx="8609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C00000"/>
                </a:solidFill>
                <a:latin typeface="Verdana" pitchFamily="34" charset="0"/>
              </a:rPr>
              <a:t>What is attached to the ER to make it look rough? </a:t>
            </a:r>
            <a:endParaRPr lang="en-US" altLang="en-US" sz="2200" dirty="0" smtClean="0">
              <a:solidFill>
                <a:srgbClr val="C0000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2200" dirty="0" smtClean="0">
                <a:solidFill>
                  <a:srgbClr val="C00000"/>
                </a:solidFill>
                <a:latin typeface="Verdana" pitchFamily="34" charset="0"/>
              </a:rPr>
              <a:t>What </a:t>
            </a:r>
            <a:r>
              <a:rPr lang="en-US" altLang="en-US" sz="2200" dirty="0">
                <a:solidFill>
                  <a:srgbClr val="C00000"/>
                </a:solidFill>
                <a:latin typeface="Verdana" pitchFamily="34" charset="0"/>
              </a:rPr>
              <a:t>is the liquid part of the cytoplasm called?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8590" y="4968828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3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-2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Plasma Membrane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Encloses cell contents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Regulates what enters and leaves cell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Participates in many cell activities (e.g., growth, reproduction, cell-to-cell interactions)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rgbClr val="000000"/>
                </a:solidFill>
                <a:ea typeface="ＭＳ Ｐゴシック" pitchFamily="34" charset="-128"/>
              </a:rPr>
              <a:t>Plasma membrane components</a:t>
            </a:r>
          </a:p>
          <a:p>
            <a:pPr marL="804863" lvl="1" indent="-463550"/>
            <a:r>
              <a:rPr altLang="en-US" dirty="0">
                <a:solidFill>
                  <a:srgbClr val="000000"/>
                </a:solidFill>
                <a:ea typeface="ＭＳ Ｐゴシック" pitchFamily="34" charset="-128"/>
              </a:rPr>
              <a:t>Phospholipid bilayer</a:t>
            </a:r>
          </a:p>
          <a:p>
            <a:pPr marL="804863" lvl="1" indent="-463550"/>
            <a:r>
              <a:rPr altLang="en-US" dirty="0">
                <a:solidFill>
                  <a:srgbClr val="000000"/>
                </a:solidFill>
                <a:ea typeface="ＭＳ Ｐゴシック" pitchFamily="34" charset="-128"/>
              </a:rPr>
              <a:t>Cholesterol</a:t>
            </a:r>
          </a:p>
          <a:p>
            <a:pPr marL="804863" lvl="1" indent="-463550"/>
            <a:r>
              <a:rPr altLang="en-US" dirty="0">
                <a:solidFill>
                  <a:srgbClr val="000000"/>
                </a:solidFill>
                <a:ea typeface="ＭＳ Ｐゴシック" pitchFamily="34" charset="-128"/>
              </a:rPr>
              <a:t>Proteins</a:t>
            </a:r>
          </a:p>
          <a:p>
            <a:pPr lvl="2"/>
            <a:endParaRPr lang="en-US" alt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2"/>
            <a:endParaRPr lang="en-US" altLang="en-US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4100952"/>
              </p:ext>
            </p:extLst>
          </p:nvPr>
        </p:nvGraphicFramePr>
        <p:xfrm>
          <a:off x="445220" y="1846826"/>
          <a:ext cx="8468873" cy="44907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113205"/>
                <a:gridCol w="53556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Pores in the membrane that allow passage of specific substances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**Transporters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Shuttle substances</a:t>
                      </a:r>
                      <a:r>
                        <a:rPr lang="en-US" baseline="0" dirty="0" smtClean="0"/>
                        <a:t> across membrane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Receptors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 for attachment of substances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membrane; used for cell-to-cell signaling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Participate in chemical reactions at membrane surface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**Linkers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Help stabilize the plasma membrane and attach cells together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identity markers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Proteins unique to a person’s cells; important in</a:t>
                      </a:r>
                      <a:r>
                        <a:rPr lang="en-US" baseline="0" dirty="0" smtClean="0"/>
                        <a:t> the immune system and in transplantation of tissue from one person to another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27078"/>
            <a:ext cx="8516202" cy="394980"/>
          </a:xfrm>
        </p:spPr>
        <p:txBody>
          <a:bodyPr/>
          <a:lstStyle/>
          <a:p>
            <a:r>
              <a:rPr lang="en-US" dirty="0" smtClean="0"/>
              <a:t>Plasma Membrane Proteins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315" y="1253664"/>
            <a:ext cx="8499901" cy="4200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Table 3-1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14621</TotalTime>
  <Words>1779</Words>
  <Application>Microsoft Office PowerPoint</Application>
  <PresentationFormat>On-screen Show (4:3)</PresentationFormat>
  <Paragraphs>407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McConnell_HFHF_PP_Template</vt:lpstr>
      <vt:lpstr>Chapter 3  Cells and Their Functions</vt:lpstr>
      <vt:lpstr>Overview</vt:lpstr>
      <vt:lpstr>The Cell</vt:lpstr>
      <vt:lpstr>Microscopes</vt:lpstr>
      <vt:lpstr>Microscopy</vt:lpstr>
      <vt:lpstr>General Cell Organization</vt:lpstr>
      <vt:lpstr>Cell Structure</vt:lpstr>
      <vt:lpstr>Plasma Membrane</vt:lpstr>
      <vt:lpstr>Plasma Membrane Proteins</vt:lpstr>
      <vt:lpstr>The Nucleus</vt:lpstr>
      <vt:lpstr>Cytoplasm</vt:lpstr>
      <vt:lpstr>Surface Projections</vt:lpstr>
      <vt:lpstr>**Organelles</vt:lpstr>
      <vt:lpstr>Cellular Diversity</vt:lpstr>
      <vt:lpstr>Cellular Diversity (cont.)</vt:lpstr>
      <vt:lpstr>Membrane Transport</vt:lpstr>
      <vt:lpstr>Diffusion of a Solid in a Liquid</vt:lpstr>
      <vt:lpstr>Osmosis and Cells</vt:lpstr>
      <vt:lpstr>Tonicity</vt:lpstr>
      <vt:lpstr>Tonicity (cont.)</vt:lpstr>
      <vt:lpstr>Membrane Transport: Summary</vt:lpstr>
      <vt:lpstr>Protein Synthesis (Overview)</vt:lpstr>
      <vt:lpstr>Slide 23</vt:lpstr>
      <vt:lpstr>Comparison of DNA and RNA</vt:lpstr>
      <vt:lpstr>The Genetic Code</vt:lpstr>
      <vt:lpstr>Types of RNA</vt:lpstr>
      <vt:lpstr>Transcription and Translation</vt:lpstr>
      <vt:lpstr>Types of Cell Division</vt:lpstr>
      <vt:lpstr>Preparation for Mitosis: DNA Replication</vt:lpstr>
      <vt:lpstr>Stages of Mitosis</vt:lpstr>
      <vt:lpstr>Slide 31</vt:lpstr>
      <vt:lpstr>Cell Aging</vt:lpstr>
      <vt:lpstr>Cystic Fibrosis and the Plasma Membrane</vt:lpstr>
      <vt:lpstr>Word Anatomy (cont.)</vt:lpstr>
    </vt:vector>
  </TitlesOfParts>
  <Company>Wolters Kluwer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Organization of the Human Body</dc:title>
  <dc:creator>J Taylor</dc:creator>
  <cp:lastModifiedBy>winxp</cp:lastModifiedBy>
  <cp:revision>369</cp:revision>
  <cp:lastPrinted>2001-01-03T19:47:24Z</cp:lastPrinted>
  <dcterms:created xsi:type="dcterms:W3CDTF">2011-04-12T12:59:12Z</dcterms:created>
  <dcterms:modified xsi:type="dcterms:W3CDTF">2016-06-02T13:19:38Z</dcterms:modified>
</cp:coreProperties>
</file>