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67"/>
  </p:notesMasterIdLst>
  <p:handoutMasterIdLst>
    <p:handoutMasterId r:id="rId68"/>
  </p:handoutMasterIdLst>
  <p:sldIdLst>
    <p:sldId id="288" r:id="rId2"/>
    <p:sldId id="654" r:id="rId3"/>
    <p:sldId id="655" r:id="rId4"/>
    <p:sldId id="616" r:id="rId5"/>
    <p:sldId id="886" r:id="rId6"/>
    <p:sldId id="896" r:id="rId7"/>
    <p:sldId id="893" r:id="rId8"/>
    <p:sldId id="618" r:id="rId9"/>
    <p:sldId id="898" r:id="rId10"/>
    <p:sldId id="777" r:id="rId11"/>
    <p:sldId id="779" r:id="rId12"/>
    <p:sldId id="782" r:id="rId13"/>
    <p:sldId id="781" r:id="rId14"/>
    <p:sldId id="857" r:id="rId15"/>
    <p:sldId id="693" r:id="rId16"/>
    <p:sldId id="858" r:id="rId17"/>
    <p:sldId id="839" r:id="rId18"/>
    <p:sldId id="840" r:id="rId19"/>
    <p:sldId id="786" r:id="rId20"/>
    <p:sldId id="629" r:id="rId21"/>
    <p:sldId id="867" r:id="rId22"/>
    <p:sldId id="868" r:id="rId23"/>
    <p:sldId id="869" r:id="rId24"/>
    <p:sldId id="870" r:id="rId25"/>
    <p:sldId id="899" r:id="rId26"/>
    <p:sldId id="790" r:id="rId27"/>
    <p:sldId id="794" r:id="rId28"/>
    <p:sldId id="860" r:id="rId29"/>
    <p:sldId id="841" r:id="rId30"/>
    <p:sldId id="861" r:id="rId31"/>
    <p:sldId id="863" r:id="rId32"/>
    <p:sldId id="864" r:id="rId33"/>
    <p:sldId id="842" r:id="rId34"/>
    <p:sldId id="849" r:id="rId35"/>
    <p:sldId id="871" r:id="rId36"/>
    <p:sldId id="879" r:id="rId37"/>
    <p:sldId id="872" r:id="rId38"/>
    <p:sldId id="880" r:id="rId39"/>
    <p:sldId id="801" r:id="rId40"/>
    <p:sldId id="843" r:id="rId41"/>
    <p:sldId id="804" r:id="rId42"/>
    <p:sldId id="806" r:id="rId43"/>
    <p:sldId id="807" r:id="rId44"/>
    <p:sldId id="844" r:id="rId45"/>
    <p:sldId id="909" r:id="rId46"/>
    <p:sldId id="910" r:id="rId47"/>
    <p:sldId id="911" r:id="rId48"/>
    <p:sldId id="900" r:id="rId49"/>
    <p:sldId id="809" r:id="rId50"/>
    <p:sldId id="810" r:id="rId51"/>
    <p:sldId id="811" r:id="rId52"/>
    <p:sldId id="845" r:id="rId53"/>
    <p:sldId id="814" r:id="rId54"/>
    <p:sldId id="816" r:id="rId55"/>
    <p:sldId id="852" r:id="rId56"/>
    <p:sldId id="875" r:id="rId57"/>
    <p:sldId id="882" r:id="rId58"/>
    <p:sldId id="830" r:id="rId59"/>
    <p:sldId id="902" r:id="rId60"/>
    <p:sldId id="866" r:id="rId61"/>
    <p:sldId id="903" r:id="rId62"/>
    <p:sldId id="914" r:id="rId63"/>
    <p:sldId id="590" r:id="rId64"/>
    <p:sldId id="905" r:id="rId65"/>
    <p:sldId id="913" r:id="rId66"/>
  </p:sldIdLst>
  <p:sldSz cx="9144000" cy="6858000" type="screen4x3"/>
  <p:notesSz cx="6858000" cy="91995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C66C0"/>
    <a:srgbClr val="002060"/>
    <a:srgbClr val="FF0000"/>
    <a:srgbClr val="1B7EE1"/>
    <a:srgbClr val="1666B6"/>
    <a:srgbClr val="1974CF"/>
    <a:srgbClr val="1973CD"/>
    <a:srgbClr val="0066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376" autoAdjust="0"/>
  </p:normalViewPr>
  <p:slideViewPr>
    <p:cSldViewPr snapToGrid="0">
      <p:cViewPr varScale="1">
        <p:scale>
          <a:sx n="69" d="100"/>
          <a:sy n="69" d="100"/>
        </p:scale>
        <p:origin x="-552" y="-108"/>
      </p:cViewPr>
      <p:guideLst>
        <p:guide orient="horz" pos="2160"/>
        <p:guide orient="horz" pos="4021"/>
        <p:guide orient="horz" pos="3829"/>
        <p:guide orient="horz" pos="544"/>
        <p:guide orient="horz" pos="965"/>
        <p:guide orient="horz" pos="4109"/>
        <p:guide pos="2880"/>
        <p:guide pos="273"/>
      </p:guideLst>
    </p:cSldViewPr>
  </p:slideViewPr>
  <p:outlineViewPr>
    <p:cViewPr>
      <p:scale>
        <a:sx n="33" d="100"/>
        <a:sy n="33" d="100"/>
      </p:scale>
      <p:origin x="0" y="56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9878"/>
    </p:cViewPr>
  </p:sorterViewPr>
  <p:notesViewPr>
    <p:cSldViewPr snapToGrid="0">
      <p:cViewPr varScale="1">
        <p:scale>
          <a:sx n="80" d="100"/>
          <a:sy n="80" d="100"/>
        </p:scale>
        <p:origin x="-1974" y="-78"/>
      </p:cViewPr>
      <p:guideLst>
        <p:guide orient="horz" pos="2897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FC9F2F4-DA87-4AAE-A8C8-6B2CE22665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377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5812" cy="34464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343400"/>
            <a:ext cx="5029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E5153A5-68BD-4383-9637-9B06435E42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69819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3C65B23-2629-45B3-9643-6AE7D31BE150}" type="slidenum">
              <a:rPr lang="en-US" altLang="en-US" sz="1200" smtClean="0">
                <a:latin typeface="Times New Roman" pitchFamily="18" charset="0"/>
              </a:rPr>
              <a:pPr/>
              <a:t>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B1F2D13-5EB5-4B47-B747-A798A770834E}" type="slidenum">
              <a:rPr lang="en-US" altLang="en-US" sz="1200" smtClean="0">
                <a:latin typeface="Times New Roman" pitchFamily="18" charset="0"/>
              </a:rPr>
              <a:pPr/>
              <a:t>14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BAD1F97-1E30-46F9-8F2E-82E334D499D1}" type="slidenum">
              <a:rPr lang="en-US" altLang="en-US" sz="1200" smtClean="0">
                <a:latin typeface="Times New Roman" pitchFamily="18" charset="0"/>
              </a:rPr>
              <a:pPr/>
              <a:t>15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B74BB5A-F58D-4BBD-8B8D-CF5EB12EF035}" type="slidenum">
              <a:rPr lang="en-US" altLang="en-US" sz="1200" smtClean="0">
                <a:latin typeface="Times New Roman" pitchFamily="18" charset="0"/>
              </a:rPr>
              <a:pPr/>
              <a:t>16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2FCAD3-AC25-424B-A91A-B2B77918DCF7}" type="slidenum">
              <a:rPr lang="en-US" altLang="en-US" sz="1200" smtClean="0">
                <a:latin typeface="Times New Roman" pitchFamily="18" charset="0"/>
              </a:rPr>
              <a:pPr/>
              <a:t>17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25CAE66-19A3-4CBE-B4BD-33AB8F948343}" type="slidenum">
              <a:rPr lang="en-US" altLang="en-US" sz="1200" smtClean="0">
                <a:latin typeface="Times New Roman" pitchFamily="18" charset="0"/>
              </a:rPr>
              <a:pPr/>
              <a:t>18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26B0BEC-4E37-4EDD-A8F2-6C5C1EA5C433}" type="slidenum">
              <a:rPr lang="en-US" altLang="en-US" sz="1200" smtClean="0">
                <a:latin typeface="Times New Roman" pitchFamily="18" charset="0"/>
              </a:rPr>
              <a:pPr/>
              <a:t>19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99A3E30-27BA-425A-A03C-381E79B9CA17}" type="slidenum">
              <a:rPr lang="en-US" altLang="en-US" sz="1200" smtClean="0">
                <a:latin typeface="Times New Roman" pitchFamily="18" charset="0"/>
              </a:rPr>
              <a:pPr/>
              <a:t>20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F176A4D-8E73-4968-800E-3556AAB44F18}" type="slidenum">
              <a:rPr lang="en-US" altLang="en-US" sz="1200" smtClean="0">
                <a:latin typeface="Times New Roman" pitchFamily="18" charset="0"/>
              </a:rPr>
              <a:pPr/>
              <a:t>21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80AEA6E-B397-417E-9CDD-FCCB50D70462}" type="slidenum">
              <a:rPr lang="en-US" altLang="en-US" sz="1200" smtClean="0">
                <a:latin typeface="Times New Roman" pitchFamily="18" charset="0"/>
              </a:rPr>
              <a:pPr/>
              <a:t>22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03A09E0-2E60-41BE-9A85-1284FF420F26}" type="slidenum">
              <a:rPr lang="en-US" altLang="en-US" sz="1200" smtClean="0">
                <a:latin typeface="Times New Roman" pitchFamily="18" charset="0"/>
              </a:rPr>
              <a:pPr/>
              <a:t>23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CF88B13-23ED-41FC-8DA9-5F4D27D0EA00}" type="slidenum">
              <a:rPr lang="en-US" altLang="en-US" sz="1200" smtClean="0">
                <a:latin typeface="Times New Roman" pitchFamily="18" charset="0"/>
              </a:rPr>
              <a:pPr/>
              <a:t>4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20F3C2B-A3F6-4E30-9EB5-8CBBE9DA3431}" type="slidenum">
              <a:rPr lang="en-US" altLang="en-US" sz="1200" smtClean="0">
                <a:latin typeface="Times New Roman" pitchFamily="18" charset="0"/>
              </a:rPr>
              <a:pPr/>
              <a:t>24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90FC6B3-1C39-45DB-94FD-8BB04BFDBEAB}" type="slidenum">
              <a:rPr lang="en-US" altLang="en-US" sz="1200" smtClean="0">
                <a:latin typeface="Times New Roman" pitchFamily="18" charset="0"/>
              </a:rPr>
              <a:pPr/>
              <a:t>25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3F188F3-EAE5-4310-9878-15D7931B47F3}" type="slidenum">
              <a:rPr lang="en-US" altLang="en-US" sz="1200" smtClean="0">
                <a:latin typeface="Times New Roman" pitchFamily="18" charset="0"/>
              </a:rPr>
              <a:pPr/>
              <a:t>26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E9B040C-D33D-4BB8-BAE7-49B968F19407}" type="slidenum">
              <a:rPr lang="en-US" altLang="en-US" sz="1200" smtClean="0">
                <a:latin typeface="Times New Roman" pitchFamily="18" charset="0"/>
              </a:rPr>
              <a:pPr/>
              <a:t>27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C2A3731-B5B5-4E7D-A19F-E35AC5A925CC}" type="slidenum">
              <a:rPr lang="en-US" altLang="en-US" sz="1200" smtClean="0">
                <a:latin typeface="Times New Roman" pitchFamily="18" charset="0"/>
              </a:rPr>
              <a:pPr/>
              <a:t>28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3835136-8F50-4497-A13F-1E3A3CAFD2B4}" type="slidenum">
              <a:rPr lang="en-US" altLang="en-US" sz="1200" smtClean="0">
                <a:latin typeface="Times New Roman" pitchFamily="18" charset="0"/>
              </a:rPr>
              <a:pPr/>
              <a:t>29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946E771-D1D3-4136-A428-E6A53B7DB0D2}" type="slidenum">
              <a:rPr lang="en-US" altLang="en-US" sz="1200" smtClean="0">
                <a:latin typeface="Times New Roman" pitchFamily="18" charset="0"/>
              </a:rPr>
              <a:pPr/>
              <a:t>30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A4B0644-1FA1-4C48-A4FE-5267566A9F30}" type="slidenum">
              <a:rPr lang="en-US" altLang="en-US" sz="1200" smtClean="0">
                <a:latin typeface="Times New Roman" pitchFamily="18" charset="0"/>
              </a:rPr>
              <a:pPr/>
              <a:t>31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42C3444-841C-411C-B3F3-D7131D4F7C54}" type="slidenum">
              <a:rPr lang="en-US" altLang="en-US" sz="1200" smtClean="0">
                <a:latin typeface="Times New Roman" pitchFamily="18" charset="0"/>
              </a:rPr>
              <a:pPr/>
              <a:t>32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881B706-138A-488D-941D-D4185CABC9E0}" type="slidenum">
              <a:rPr lang="en-US" altLang="en-US" sz="1200" smtClean="0">
                <a:latin typeface="Times New Roman" pitchFamily="18" charset="0"/>
              </a:rPr>
              <a:pPr/>
              <a:t>33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7E6CC07-8C12-4CDA-8E0C-B4EE282F1745}" type="slidenum">
              <a:rPr lang="en-US" altLang="en-US" sz="1200" smtClean="0">
                <a:latin typeface="Times New Roman" pitchFamily="18" charset="0"/>
              </a:rPr>
              <a:pPr/>
              <a:t>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DD2F5A4-C3D9-4FB4-87DF-43ACC4C3CDA0}" type="slidenum">
              <a:rPr lang="en-US" altLang="en-US" sz="1200" smtClean="0">
                <a:latin typeface="Times New Roman" pitchFamily="18" charset="0"/>
              </a:rPr>
              <a:pPr/>
              <a:t>34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A383698-AA0C-4A9A-96E3-734C9179F756}" type="slidenum">
              <a:rPr lang="en-US" altLang="en-US" sz="1200" smtClean="0">
                <a:latin typeface="Times New Roman" pitchFamily="18" charset="0"/>
              </a:rPr>
              <a:pPr/>
              <a:t>35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5621B1E-0F76-44E8-9918-37563055132F}" type="slidenum">
              <a:rPr lang="en-US" altLang="en-US" sz="1200" smtClean="0">
                <a:latin typeface="Times New Roman" pitchFamily="18" charset="0"/>
              </a:rPr>
              <a:pPr/>
              <a:t>36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8094E40-45C9-4AE7-846D-A11202E7C3E0}" type="slidenum">
              <a:rPr lang="en-US" altLang="en-US" sz="1200" smtClean="0">
                <a:latin typeface="Times New Roman" pitchFamily="18" charset="0"/>
              </a:rPr>
              <a:pPr/>
              <a:t>37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CB642A7-649E-457C-A2FF-D9F7DA00B213}" type="slidenum">
              <a:rPr lang="en-US" altLang="en-US" sz="1200" smtClean="0">
                <a:latin typeface="Times New Roman" pitchFamily="18" charset="0"/>
              </a:rPr>
              <a:pPr/>
              <a:t>38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4F2E816-48F9-482D-8B51-8088E7E05CAC}" type="slidenum">
              <a:rPr lang="en-US" altLang="en-US" sz="1200" smtClean="0">
                <a:latin typeface="Times New Roman" pitchFamily="18" charset="0"/>
              </a:rPr>
              <a:pPr/>
              <a:t>39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03FF08B-9F6F-4076-B541-9CB6E53C5813}" type="slidenum">
              <a:rPr lang="en-US" altLang="en-US" sz="1200" smtClean="0">
                <a:latin typeface="Times New Roman" pitchFamily="18" charset="0"/>
              </a:rPr>
              <a:pPr/>
              <a:t>40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F3E6066-42C5-4058-A526-B14BF3A31B4A}" type="slidenum">
              <a:rPr lang="en-US" altLang="en-US" sz="1200" smtClean="0">
                <a:latin typeface="Times New Roman" pitchFamily="18" charset="0"/>
              </a:rPr>
              <a:pPr/>
              <a:t>41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E56ED12-2C24-4981-AB9F-F2918B6A650B}" type="slidenum">
              <a:rPr lang="en-US" altLang="en-US" sz="1200" smtClean="0">
                <a:latin typeface="Times New Roman" pitchFamily="18" charset="0"/>
              </a:rPr>
              <a:pPr/>
              <a:t>42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20CDD32-217F-4578-9CAA-390EE534E67B}" type="slidenum">
              <a:rPr lang="en-US" altLang="en-US" sz="1200" smtClean="0">
                <a:latin typeface="Times New Roman" pitchFamily="18" charset="0"/>
              </a:rPr>
              <a:pPr/>
              <a:t>43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B15BD7D-37F8-4670-B49A-ABD06082EB29}" type="slidenum">
              <a:rPr lang="en-US" altLang="en-US" sz="1200" smtClean="0">
                <a:latin typeface="Times New Roman" pitchFamily="18" charset="0"/>
              </a:rPr>
              <a:pPr/>
              <a:t>6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E5B246B-D187-42A0-AFC4-77858D74A2D4}" type="slidenum">
              <a:rPr lang="en-US" altLang="en-US" sz="1200" smtClean="0">
                <a:latin typeface="Times New Roman" pitchFamily="18" charset="0"/>
              </a:rPr>
              <a:pPr/>
              <a:t>44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6E2EAA4-F797-466D-B1E5-793EE84B23F4}" type="slidenum">
              <a:rPr lang="en-US" altLang="en-US" sz="1200" smtClean="0">
                <a:latin typeface="Times New Roman" pitchFamily="18" charset="0"/>
              </a:rPr>
              <a:pPr/>
              <a:t>45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821FA39-76E6-4CBB-8440-28E42752AC87}" type="slidenum">
              <a:rPr lang="en-US" altLang="en-US" sz="1200" smtClean="0">
                <a:latin typeface="Times New Roman" pitchFamily="18" charset="0"/>
              </a:rPr>
              <a:pPr/>
              <a:t>46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7BAAD6B-68F8-48F3-A317-C7CE2CA33FA1}" type="slidenum">
              <a:rPr lang="en-US" altLang="en-US" sz="1200" smtClean="0">
                <a:latin typeface="Times New Roman" pitchFamily="18" charset="0"/>
              </a:rPr>
              <a:pPr/>
              <a:t>47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69D505E-C799-46C3-99C8-60AB8171482A}" type="slidenum">
              <a:rPr lang="en-US" altLang="en-US" sz="1200" smtClean="0">
                <a:latin typeface="Times New Roman" pitchFamily="18" charset="0"/>
              </a:rPr>
              <a:pPr/>
              <a:t>48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0D71F57-3FCA-4BA8-90A6-518EE196A200}" type="slidenum">
              <a:rPr lang="en-US" altLang="en-US" sz="1200" smtClean="0">
                <a:latin typeface="Times New Roman" pitchFamily="18" charset="0"/>
              </a:rPr>
              <a:pPr/>
              <a:t>49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39EDC5C-AB53-4955-87C2-8D0CCAEF00D1}" type="slidenum">
              <a:rPr lang="en-US" altLang="en-US" sz="1200" smtClean="0">
                <a:latin typeface="Times New Roman" pitchFamily="18" charset="0"/>
              </a:rPr>
              <a:pPr/>
              <a:t>50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B0A9607-5EBA-4E4B-B3D0-CFF40B301B32}" type="slidenum">
              <a:rPr lang="en-US" altLang="en-US" sz="1200" smtClean="0">
                <a:latin typeface="Times New Roman" pitchFamily="18" charset="0"/>
              </a:rPr>
              <a:pPr/>
              <a:t>51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DFF8E82-1AD5-4840-99A8-6E8A4E8B369D}" type="slidenum">
              <a:rPr lang="en-US" altLang="en-US" sz="1200" smtClean="0">
                <a:latin typeface="Times New Roman" pitchFamily="18" charset="0"/>
              </a:rPr>
              <a:pPr/>
              <a:t>52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80A411A-10AB-42A5-870B-958951B80CE7}" type="slidenum">
              <a:rPr lang="en-US" altLang="en-US" sz="1200" smtClean="0">
                <a:latin typeface="Times New Roman" pitchFamily="18" charset="0"/>
              </a:rPr>
              <a:pPr/>
              <a:t>53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DD26DCF-E8BB-4922-8E92-9A0AD55EE813}" type="slidenum">
              <a:rPr lang="en-US" altLang="en-US" sz="1200" smtClean="0">
                <a:latin typeface="Times New Roman" pitchFamily="18" charset="0"/>
              </a:rPr>
              <a:pPr/>
              <a:t>9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02DE382-0675-4F6F-9C92-C937BF0C548E}" type="slidenum">
              <a:rPr lang="en-US" altLang="en-US" sz="1200" smtClean="0">
                <a:latin typeface="Times New Roman" pitchFamily="18" charset="0"/>
              </a:rPr>
              <a:pPr/>
              <a:t>54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E22D734-47DE-4E9D-A88C-8975D1B7A4F3}" type="slidenum">
              <a:rPr lang="en-US" altLang="en-US" sz="1200" smtClean="0">
                <a:latin typeface="Times New Roman" pitchFamily="18" charset="0"/>
              </a:rPr>
              <a:pPr/>
              <a:t>55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D8BF119-6537-45C1-B254-A4D0F4933518}" type="slidenum">
              <a:rPr lang="en-US" altLang="en-US" sz="1200" smtClean="0">
                <a:latin typeface="Times New Roman" pitchFamily="18" charset="0"/>
              </a:rPr>
              <a:pPr/>
              <a:t>56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AE66752-B085-42E7-B8B3-334B05A22AE4}" type="slidenum">
              <a:rPr lang="en-US" altLang="en-US" sz="1200" smtClean="0">
                <a:latin typeface="Times New Roman" pitchFamily="18" charset="0"/>
              </a:rPr>
              <a:pPr/>
              <a:t>57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496D2BA-F51E-44D0-93FC-E3D66077B761}" type="slidenum">
              <a:rPr lang="en-US" altLang="en-US" sz="1200" smtClean="0">
                <a:latin typeface="Times New Roman" pitchFamily="18" charset="0"/>
              </a:rPr>
              <a:pPr/>
              <a:t>58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38209CA-99B1-455C-BF05-EC4B57FE38C6}" type="slidenum">
              <a:rPr lang="en-US" altLang="en-US" sz="1200" smtClean="0">
                <a:latin typeface="Times New Roman" pitchFamily="18" charset="0"/>
              </a:rPr>
              <a:pPr/>
              <a:t>60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C6F2EC5-8AC1-44AE-835E-FF3E9506D25F}" type="slidenum">
              <a:rPr lang="en-US" altLang="en-US" sz="1200" smtClean="0">
                <a:latin typeface="Times New Roman" pitchFamily="18" charset="0"/>
              </a:rPr>
              <a:pPr/>
              <a:t>63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B7D1400-2118-4CA6-A504-E6631253A573}" type="slidenum">
              <a:rPr lang="en-US" altLang="en-US" sz="1200" smtClean="0">
                <a:latin typeface="Times New Roman" pitchFamily="18" charset="0"/>
              </a:rPr>
              <a:pPr/>
              <a:t>64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88068" name="Slide Number Placeholder 3"/>
          <p:cNvSpPr txBox="1">
            <a:spLocks noGrp="1"/>
          </p:cNvSpPr>
          <p:nvPr/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08" tIns="46306" rIns="94208" bIns="46306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E9C80523-517E-4570-A3DD-67AAE1EEC387}" type="slidenum">
              <a:rPr lang="en-US" altLang="en-US" sz="1200">
                <a:latin typeface="Times New Roman" pitchFamily="18" charset="0"/>
              </a:rPr>
              <a:pPr algn="r"/>
              <a:t>65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52B7A4A-DAE3-4B4F-A95B-FFF2A3C79E91}" type="slidenum">
              <a:rPr lang="en-US" altLang="en-US" sz="1200" smtClean="0">
                <a:latin typeface="Times New Roman" pitchFamily="18" charset="0"/>
              </a:rPr>
              <a:pPr/>
              <a:t>10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A8EDBA-0825-45D4-8167-AA943B06F264}" type="slidenum">
              <a:rPr lang="en-US" altLang="en-US" sz="1200" smtClean="0">
                <a:latin typeface="Times New Roman" pitchFamily="18" charset="0"/>
              </a:rPr>
              <a:pPr/>
              <a:t>11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D5C6481-DA7B-4D29-9C87-E7042C30A4C7}" type="slidenum">
              <a:rPr lang="en-US" altLang="en-US" sz="1200" smtClean="0">
                <a:latin typeface="Times New Roman" pitchFamily="18" charset="0"/>
              </a:rPr>
              <a:pPr/>
              <a:t>12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F0650BC-BDDF-4DB7-A980-6BB1176FF63A}" type="slidenum">
              <a:rPr lang="en-US" altLang="en-US" sz="1200" smtClean="0">
                <a:latin typeface="Times New Roman" pitchFamily="18" charset="0"/>
              </a:rPr>
              <a:pPr/>
              <a:t>13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 smtClean="0"/>
              <a:t>Copyright © 2016 </a:t>
            </a:r>
            <a:r>
              <a:rPr lang="en-US" altLang="en-US" sz="1000" dirty="0" err="1" smtClean="0"/>
              <a:t>Wolters</a:t>
            </a:r>
            <a:r>
              <a:rPr lang="en-US" altLang="en-US" sz="1000" dirty="0" smtClean="0"/>
              <a:t> Kluwer • All Rights Reserved</a:t>
            </a:r>
          </a:p>
        </p:txBody>
      </p:sp>
      <p:sp>
        <p:nvSpPr>
          <p:cNvPr id="18126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964082" y="3724275"/>
            <a:ext cx="4057096" cy="775597"/>
          </a:xfrm>
          <a:effectLst/>
        </p:spPr>
        <p:txBody>
          <a:bodyPr anchorCtr="1"/>
          <a:lstStyle>
            <a:lvl1pPr algn="ctr"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1266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964081" y="5307013"/>
            <a:ext cx="4057095" cy="5334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 sz="18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6" descr="ppt_open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565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939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611313"/>
            <a:ext cx="2155825" cy="4421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611313"/>
            <a:ext cx="6316663" cy="4421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340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00" y="533121"/>
            <a:ext cx="8516202" cy="388937"/>
          </a:xfrm>
          <a:ln>
            <a:noFill/>
          </a:ln>
          <a:effectLst/>
        </p:spPr>
        <p:txBody>
          <a:bodyPr/>
          <a:lstStyle>
            <a:lvl1pPr>
              <a:defRPr>
                <a:ln>
                  <a:noFill/>
                </a:ln>
                <a:solidFill>
                  <a:srgbClr val="C00000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40837"/>
            <a:ext cx="8499901" cy="5050780"/>
          </a:xfrm>
        </p:spPr>
        <p:txBody>
          <a:bodyPr/>
          <a:lstStyle>
            <a:lvl1pPr marL="280988" indent="-280988">
              <a:defRPr>
                <a:latin typeface="+mn-lt"/>
                <a:cs typeface="Arial" pitchFamily="34" charset="0"/>
              </a:defRPr>
            </a:lvl1pPr>
            <a:lvl2pPr marL="862013" indent="-404813">
              <a:defRPr lang="en-US" sz="2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>
              <a:defRPr>
                <a:latin typeface="+mn-lt"/>
                <a:cs typeface="Arial" pitchFamily="34" charset="0"/>
              </a:defRPr>
            </a:lvl3pPr>
            <a:lvl4pPr>
              <a:buFontTx/>
              <a:buNone/>
              <a:defRPr>
                <a:latin typeface="+mn-lt"/>
                <a:cs typeface="Arial" pitchFamily="34" charset="0"/>
              </a:defRPr>
            </a:lvl4pPr>
            <a:lvl5pP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2333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  <a:solidFill>
            <a:schemeClr val="lt1"/>
          </a:solidFill>
          <a:effectLst/>
        </p:spPr>
        <p:txBody>
          <a:bodyPr anchor="t"/>
          <a:lstStyle>
            <a:lvl1pPr algn="l">
              <a:defRPr sz="4000" b="1" cap="all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14040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346325"/>
            <a:ext cx="4230688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2346325"/>
            <a:ext cx="4230687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87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798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8926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821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7499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5399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95659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76999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54906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538163"/>
            <a:ext cx="8543925" cy="3841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038" y="1241425"/>
            <a:ext cx="851693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6003925" y="6089650"/>
            <a:ext cx="2820988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9855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0" name="Picture 7" descr="WK_CMYK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00825"/>
            <a:ext cx="1317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3"/>
          <p:cNvSpPr txBox="1">
            <a:spLocks noChangeArrowheads="1"/>
          </p:cNvSpPr>
          <p:nvPr userDrawn="1"/>
        </p:nvSpPr>
        <p:spPr bwMode="auto">
          <a:xfrm>
            <a:off x="9525" y="6559550"/>
            <a:ext cx="9144000" cy="2698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 smtClean="0"/>
              <a:t>Copyright © 2016 </a:t>
            </a:r>
            <a:r>
              <a:rPr lang="en-US" altLang="en-US" sz="1000" dirty="0" err="1" smtClean="0"/>
              <a:t>Wolters</a:t>
            </a:r>
            <a:r>
              <a:rPr lang="en-US" altLang="en-US" sz="1000" dirty="0" smtClean="0"/>
              <a:t> Kluwer • All Rights Reserved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9pPr>
    </p:titleStyle>
    <p:bodyStyle>
      <a:lvl1pPr marL="280988" indent="-280988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1pPr>
      <a:lvl2pPr marL="862013" indent="-404813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–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2pPr>
      <a:lvl3pPr marL="1204913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724396" y="3022095"/>
            <a:ext cx="4122964" cy="1828799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  <a:t>Chapter 4</a:t>
            </a:r>
            <a:b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</a:br>
            <a: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  <a:t/>
            </a:r>
            <a:b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</a:br>
            <a: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  <a:t> Tissues, Glands, and Membranes</a:t>
            </a:r>
          </a:p>
        </p:txBody>
      </p:sp>
      <p:pic>
        <p:nvPicPr>
          <p:cNvPr id="1026" name="Picture 2" descr="\\172.24.161.56\lww\01_Logistics\Cohen-SFHB-11e_9781496317728\13_Ancillaries\1_Input\Power points\JPEG images\ChapterOpener\CohenSFHB11-CO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1504950"/>
            <a:ext cx="4219576" cy="4905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Histology: The Study of Tissues</a:t>
            </a:r>
          </a:p>
        </p:txBody>
      </p:sp>
      <p:pic>
        <p:nvPicPr>
          <p:cNvPr id="6" name="Picture 15" descr="\\pchns-f02\PRODUCTION\LWW\Share\Cohen-13e\JPG\Ch04\Cohen-13e-ch004-image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911" t="59867" b="21719"/>
          <a:stretch/>
        </p:blipFill>
        <p:spPr bwMode="auto">
          <a:xfrm>
            <a:off x="553605" y="1237534"/>
            <a:ext cx="3184958" cy="84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ig_4.6.gif                                                    00757745Macintosh HD                   C16C138F: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69" t="12402" r="51662" b="61495"/>
          <a:stretch/>
        </p:blipFill>
        <p:spPr bwMode="auto">
          <a:xfrm>
            <a:off x="1454572" y="3788590"/>
            <a:ext cx="1877919" cy="12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\\pchns-f02\PRODUCTION\LWW\Share\Cohen-13e\JPG\Ch04\Cohen-13e-ch004-image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092" t="2460" r="14982" b="82928"/>
          <a:stretch/>
        </p:blipFill>
        <p:spPr bwMode="auto">
          <a:xfrm>
            <a:off x="481238" y="2138544"/>
            <a:ext cx="3328875" cy="149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\\pchns-f02\PRODUCTION\LWW\Share\Cohen-13e\JPG\Ch04\Cohen-13e-ch004-image0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533" t="51915" r="9153" b="13771"/>
          <a:stretch/>
        </p:blipFill>
        <p:spPr bwMode="auto">
          <a:xfrm>
            <a:off x="1791078" y="5289047"/>
            <a:ext cx="1378589" cy="119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3863" y="1389511"/>
            <a:ext cx="438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Epithelial: Closely packed cells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5932" y="2442922"/>
            <a:ext cx="43854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Connective: Variable, but </a:t>
            </a:r>
            <a:r>
              <a:rPr lang="en-US" dirty="0"/>
              <a:t>usually widely spaced cells in a protein-rich matrix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017217" y="3843711"/>
            <a:ext cx="438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Muscle: Closely packed cells that generate force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1922" y="5222790"/>
            <a:ext cx="46012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Nervous: Neurons and associated cells involved in electric signaling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33400"/>
            <a:ext cx="8515350" cy="3889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Epithelial Tissue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Forms a protective covering for the body</a:t>
            </a:r>
          </a:p>
          <a:p>
            <a:pPr marL="682625" lvl="1" indent="-395288">
              <a:defRPr/>
            </a:pPr>
            <a:r>
              <a:rPr dirty="0"/>
              <a:t>Outer layer of skin</a:t>
            </a:r>
          </a:p>
          <a:p>
            <a:pPr marL="682625" lvl="1" indent="-395288">
              <a:defRPr/>
            </a:pPr>
            <a:endParaRPr dirty="0" smtClean="0"/>
          </a:p>
          <a:p>
            <a:pPr>
              <a:defRPr/>
            </a:pPr>
            <a:r>
              <a:rPr lang="en-US" dirty="0" smtClean="0"/>
              <a:t>Forms membranes and ducts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Lines body cavities and hollow organs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Epithelial Tissue: Special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Goblet cells secrete mucus.</a:t>
            </a:r>
          </a:p>
          <a:p>
            <a:pPr marL="682625" lvl="1" indent="-395288">
              <a:defRPr/>
            </a:pPr>
            <a:r>
              <a:rPr dirty="0" smtClean="0"/>
              <a:t>Trap foreign particles in the respiratory tract</a:t>
            </a:r>
          </a:p>
          <a:p>
            <a:pPr marL="682625" lvl="1" indent="-395288">
              <a:defRPr/>
            </a:pPr>
            <a:r>
              <a:rPr dirty="0" smtClean="0"/>
              <a:t>Protect lining of digestive organs</a:t>
            </a:r>
          </a:p>
          <a:p>
            <a:pPr marL="682625" lvl="1" indent="-395288">
              <a:defRPr/>
            </a:pPr>
            <a:endParaRPr dirty="0" smtClean="0"/>
          </a:p>
          <a:p>
            <a:pPr>
              <a:defRPr/>
            </a:pPr>
            <a:r>
              <a:rPr lang="en-US" dirty="0" smtClean="0"/>
              <a:t>Some epithelial cells have cilia.</a:t>
            </a:r>
          </a:p>
          <a:p>
            <a:pPr marL="682625" lvl="1" indent="-395288">
              <a:defRPr/>
            </a:pPr>
            <a:r>
              <a:rPr dirty="0" smtClean="0"/>
              <a:t>Sweep particles trapped in mucus away from the lungs</a:t>
            </a:r>
          </a:p>
          <a:p>
            <a:pPr marL="682625" lvl="1" indent="-395288">
              <a:defRPr/>
            </a:pPr>
            <a:endParaRPr dirty="0" smtClean="0"/>
          </a:p>
          <a:p>
            <a:pPr>
              <a:defRPr/>
            </a:pPr>
            <a:r>
              <a:rPr lang="en-US" dirty="0" smtClean="0"/>
              <a:t>Epithelial cells repair and replace themselves quickly.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75" y="505339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Epithelial Tissue: Classification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Classification by shape</a:t>
            </a:r>
          </a:p>
          <a:p>
            <a:pPr lvl="1">
              <a:defRPr/>
            </a:pPr>
            <a:r>
              <a:rPr dirty="0"/>
              <a:t>Squamous</a:t>
            </a:r>
          </a:p>
          <a:p>
            <a:pPr lvl="1">
              <a:defRPr/>
            </a:pPr>
            <a:r>
              <a:rPr dirty="0"/>
              <a:t>Cuboidal</a:t>
            </a:r>
          </a:p>
          <a:p>
            <a:pPr lvl="1">
              <a:defRPr/>
            </a:pPr>
            <a:r>
              <a:rPr dirty="0"/>
              <a:t>Columnar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Classification by layers</a:t>
            </a:r>
          </a:p>
          <a:p>
            <a:pPr lvl="1">
              <a:defRPr/>
            </a:pPr>
            <a:r>
              <a:rPr dirty="0"/>
              <a:t>Simple</a:t>
            </a:r>
          </a:p>
          <a:p>
            <a:pPr lvl="1">
              <a:defRPr/>
            </a:pPr>
            <a:r>
              <a:rPr dirty="0"/>
              <a:t>Stratified</a:t>
            </a:r>
          </a:p>
          <a:p>
            <a:pPr lvl="1">
              <a:defRPr/>
            </a:pPr>
            <a:r>
              <a:rPr dirty="0"/>
              <a:t>Pseudostratified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Simple Epithelium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Single-cell layer allows materials to pass from one system to another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56349" y="2527808"/>
          <a:ext cx="8470135" cy="37541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59419"/>
                <a:gridCol w="2774640"/>
                <a:gridCol w="35360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Squamous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Flat, irregular cells with flat nuclei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Capillary walls, lung alveoli, glomerular capsule in</a:t>
                      </a:r>
                      <a:r>
                        <a:rPr lang="en-US" baseline="0" dirty="0" smtClean="0"/>
                        <a:t> the kidney, serous membranes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Cuboidal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Square cells with central round nuclei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Tubules and ducts,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as in the kidney, liver, glands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Columnar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Long, narrow cells with ovoid basal nuclei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Lining of the stomach, intestine, oviducts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Pseudostratified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Columnar cells that appear stratified, but are not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Lining of respiratory passages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34950" y="5859463"/>
            <a:ext cx="83439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In how many layers </a:t>
            </a:r>
            <a:r>
              <a:rPr lang="en-US" altLang="en-US" sz="2200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these </a:t>
            </a:r>
            <a:r>
              <a:rPr lang="en-US" altLang="en-US" sz="2200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epithelial </a:t>
            </a:r>
            <a:r>
              <a:rPr lang="en-US" altLang="en-US" sz="2200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cells are?</a:t>
            </a:r>
            <a:endParaRPr lang="en-US" altLang="en-US" sz="2200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7412" name="Picture 15" descr="\\pchns-f02\PRODUCTION\LWW\Share\Cohen-13e\JPG\Ch04\Cohen-13e-ch004-image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7" y="1204562"/>
            <a:ext cx="8825233" cy="459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266700" y="527358"/>
            <a:ext cx="8515350" cy="3949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Simple Epithelium (cont.)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2985" y="5074870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4-1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Stratified Epithelium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27777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Multiple cell layers provide protection in areas subject to wear and tear.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0528732"/>
              </p:ext>
            </p:extLst>
          </p:nvPr>
        </p:nvGraphicFramePr>
        <p:xfrm>
          <a:off x="356349" y="2503665"/>
          <a:ext cx="8470135" cy="3479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59419"/>
                <a:gridCol w="3578709"/>
                <a:gridCol w="27320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Squamous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Flat, irregular cells in layers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Outer layer of skin,</a:t>
                      </a:r>
                      <a:r>
                        <a:rPr lang="en-US" baseline="0" dirty="0" smtClean="0"/>
                        <a:t> lining of the mouth, throat, anus, vagina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Cuboidal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Square cells</a:t>
                      </a:r>
                      <a:r>
                        <a:rPr lang="en-US" baseline="0" dirty="0" smtClean="0"/>
                        <a:t> in layers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common—some glands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Columnar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Long narrow cells in layers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common—larynx, some ducts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Square</a:t>
                      </a:r>
                      <a:r>
                        <a:rPr lang="en-US" baseline="0" dirty="0" smtClean="0"/>
                        <a:t> cells that flatten as they are stretched and then return to original shape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Lining of the urinary</a:t>
                      </a:r>
                      <a:r>
                        <a:rPr lang="en-US" baseline="0" dirty="0" smtClean="0"/>
                        <a:t> bladder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4950" y="5981700"/>
            <a:ext cx="8609013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C00000"/>
                </a:solidFill>
                <a:latin typeface="+mn-lt"/>
                <a:ea typeface="ＭＳ Ｐゴシック"/>
                <a:cs typeface="Arial" pitchFamily="34" charset="0"/>
              </a:rPr>
              <a:t>What is the function of stratified epithelium?</a:t>
            </a:r>
            <a:endParaRPr lang="en-US" sz="2200" dirty="0">
              <a:solidFill>
                <a:srgbClr val="C00000"/>
              </a:solidFill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19460" name="Picture 15" descr="\\pchns-f02\PRODUCTION\LWW\Share\Cohen-13e\JPG\Ch04\Cohen-13e-ch004-image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7788"/>
            <a:ext cx="76898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 txBox="1">
            <a:spLocks noChangeArrowheads="1"/>
          </p:cNvSpPr>
          <p:nvPr/>
        </p:nvSpPr>
        <p:spPr bwMode="auto">
          <a:xfrm>
            <a:off x="266700" y="527358"/>
            <a:ext cx="8515350" cy="3949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Stratified Squamous Epithelium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770" y="5533254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Fig. 4-2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14" descr="\\pchns-f02\PRODUCTION\LWW\Share\Cohen-13e\JPG\Ch04\Cohen-13e-ch004-image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506538"/>
            <a:ext cx="8210471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 txBox="1">
            <a:spLocks noChangeArrowheads="1"/>
          </p:cNvSpPr>
          <p:nvPr/>
        </p:nvSpPr>
        <p:spPr bwMode="auto">
          <a:xfrm>
            <a:off x="266700" y="527358"/>
            <a:ext cx="8515350" cy="3949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Epithelial Tissue and Goblet Cells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1556" y="6113581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4-3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Glands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Produce substances that are sent out to other parts of the body</a:t>
            </a:r>
          </a:p>
          <a:p>
            <a:pPr>
              <a:defRPr/>
            </a:pPr>
            <a:r>
              <a:rPr lang="en-US" dirty="0" smtClean="0"/>
              <a:t>Types</a:t>
            </a:r>
          </a:p>
          <a:p>
            <a:pPr marL="682625" lvl="1" indent="-395288">
              <a:defRPr/>
            </a:pPr>
            <a:r>
              <a:rPr dirty="0"/>
              <a:t>Exocrine glands</a:t>
            </a:r>
          </a:p>
          <a:p>
            <a:pPr marL="1023938" lvl="2" indent="-341313">
              <a:defRPr/>
            </a:pPr>
            <a:r>
              <a:rPr lang="en-US" dirty="0" smtClean="0"/>
              <a:t>Use ducts to deliver product to other regions</a:t>
            </a:r>
          </a:p>
          <a:p>
            <a:pPr marL="1023938" lvl="3" indent="-341313">
              <a:defRPr/>
            </a:pPr>
            <a:r>
              <a:rPr lang="en-US" dirty="0" smtClean="0"/>
              <a:t>	Example: Sweat and salivary glands</a:t>
            </a:r>
          </a:p>
          <a:p>
            <a:pPr marL="682625" lvl="1" indent="-395288">
              <a:defRPr/>
            </a:pPr>
            <a:r>
              <a:rPr dirty="0"/>
              <a:t>Endocrine glands</a:t>
            </a:r>
          </a:p>
          <a:p>
            <a:pPr marL="1023938" lvl="2" indent="-341313">
              <a:defRPr/>
            </a:pPr>
            <a:r>
              <a:rPr lang="en-US" dirty="0" smtClean="0"/>
              <a:t>Secrete into extracellular fluid and use the circulatory system to deliver hormones to other regions</a:t>
            </a:r>
          </a:p>
          <a:p>
            <a:pPr marL="1023938" lvl="3" indent="0">
              <a:defRPr/>
            </a:pPr>
            <a:r>
              <a:rPr lang="en-US" dirty="0" smtClean="0"/>
              <a:t>Example: Adrenal gland and pancreas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Overview</a:t>
            </a:r>
          </a:p>
        </p:txBody>
      </p:sp>
      <p:pic>
        <p:nvPicPr>
          <p:cNvPr id="2050" name="Picture 2" descr="\\172.24.161.56\lww\01_Logistics\Cohen-SFHB-11e_9781496317728\13_Ancillaries\1_Input\Power points\JPEG images\SummaryOverviewChart\CohenSFHB11e-ch004-in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99" y="1276351"/>
            <a:ext cx="8715375" cy="512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Epithelial Tissue (Review)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248025" y="596900"/>
            <a:ext cx="307657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5000" dirty="0">
                <a:solidFill>
                  <a:srgbClr val="DDE3F2"/>
                </a:solidFill>
                <a:cs typeface="Arial" pitchFamily="34" charset="0"/>
              </a:rPr>
              <a:t>✓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Checkpoints</a:t>
            </a:r>
          </a:p>
          <a:p>
            <a:pPr>
              <a:buFontTx/>
              <a:buNone/>
              <a:defRPr/>
            </a:pPr>
            <a:endParaRPr lang="en-US" b="1" dirty="0" smtClean="0"/>
          </a:p>
          <a:p>
            <a:pPr marL="898525" indent="-898525">
              <a:buFontTx/>
              <a:buNone/>
              <a:defRPr/>
            </a:pPr>
            <a:r>
              <a:rPr lang="en-US" dirty="0" smtClean="0">
                <a:solidFill>
                  <a:srgbClr val="CC9900"/>
                </a:solidFill>
              </a:rPr>
              <a:t>4-1	</a:t>
            </a:r>
            <a:r>
              <a:rPr lang="en-US" dirty="0"/>
              <a:t>What are the three basic shapes of epithelial </a:t>
            </a:r>
            <a:r>
              <a:rPr lang="en-US" dirty="0" smtClean="0"/>
              <a:t>cells?</a:t>
            </a:r>
          </a:p>
          <a:p>
            <a:pPr marL="898525" indent="-898525">
              <a:buFontTx/>
              <a:buNone/>
              <a:defRPr/>
            </a:pPr>
            <a:endParaRPr lang="en-US" dirty="0" smtClean="0"/>
          </a:p>
          <a:p>
            <a:pPr marL="898525" indent="-898525">
              <a:buFontTx/>
              <a:buNone/>
              <a:defRPr/>
            </a:pPr>
            <a:r>
              <a:rPr lang="en-US" dirty="0" smtClean="0">
                <a:solidFill>
                  <a:srgbClr val="CC9900"/>
                </a:solidFill>
              </a:rPr>
              <a:t>4-2</a:t>
            </a:r>
            <a:r>
              <a:rPr lang="en-US" dirty="0" smtClean="0"/>
              <a:t>	What are the two categories of glands based on their methods </a:t>
            </a:r>
            <a:r>
              <a:rPr lang="en-US" dirty="0"/>
              <a:t>of secretion?</a:t>
            </a:r>
            <a:endParaRPr lang="en-US" dirty="0" smtClean="0"/>
          </a:p>
        </p:txBody>
      </p:sp>
      <p:pic>
        <p:nvPicPr>
          <p:cNvPr id="23557" name="Picture 5" descr="&#10;checkmark.gif                                                  0073C6C1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173163"/>
            <a:ext cx="6540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Epithelial Tissue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4.1</a:t>
            </a:r>
            <a:r>
              <a:rPr dirty="0"/>
              <a:t>	You are studying a slide in anatomy lab. You see several layers of tile-shaped cells. What tissue is most likely on the slide?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Simple columnar epithelium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Stratified columnar epithelium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Simple squamous epithelium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Stratified squamous epithelium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Epithelial Tissue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 Answer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4.1</a:t>
            </a:r>
            <a:r>
              <a:rPr dirty="0"/>
              <a:t>	You are studying a slide in anatomy lab. You see several layers of tile-shaped cells. What tissue is most likely on the slide?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Simple columnar epithelium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Stratified columnar epithelium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Simple squamous epithelium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>
                <a:solidFill>
                  <a:srgbClr val="CC9900"/>
                </a:solidFill>
              </a:rPr>
              <a:t>Stratified squamous epithelium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Epithelial Tissue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4.2</a:t>
            </a:r>
            <a:r>
              <a:rPr dirty="0"/>
              <a:t>	Which is an example of an endocrine gland?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Glands secrete hydrochloric acid into the stomach.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Pancreas secretes insulin, which regulates blood sugar.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Respiratory epithelium secretes mucus on its surface.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Salivary glands secrete enzymes into the mouth.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Epithelial Tissue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 Answer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4.2</a:t>
            </a:r>
            <a:r>
              <a:rPr dirty="0"/>
              <a:t>	Which is an example of an endocrine gland?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Glands secrete hydrochloric acid into the stomach.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>
                <a:solidFill>
                  <a:srgbClr val="CC9900"/>
                </a:solidFill>
              </a:rPr>
              <a:t>Pancreas secretes insulin, which regulates blood sugar.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Respiratory epithelium secretes mucus on its surface.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Salivary glands secrete enzymes into the mouth.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93675" y="495300"/>
            <a:ext cx="8428038" cy="395288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Connective Tissue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222375"/>
            <a:ext cx="8447088" cy="4676775"/>
          </a:xfrm>
        </p:spPr>
        <p:txBody>
          <a:bodyPr anchor="t"/>
          <a:lstStyle/>
          <a:p>
            <a:pPr>
              <a:defRPr/>
            </a:pPr>
            <a:r>
              <a:rPr lang="en-US" sz="2200" b="1" dirty="0" smtClean="0"/>
              <a:t>Learning Objective</a:t>
            </a:r>
          </a:p>
          <a:p>
            <a:pPr>
              <a:defRPr/>
            </a:pPr>
            <a:endParaRPr lang="en-US" sz="2200" b="1" dirty="0" smtClean="0"/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en-US" sz="2200" dirty="0" smtClean="0"/>
              <a:t>Classify the different types of connective tissue. </a:t>
            </a:r>
          </a:p>
          <a:p>
            <a:pPr marL="457200" indent="-457200">
              <a:buFont typeface="+mj-lt"/>
              <a:buAutoNum type="arabicPeriod" startAt="4"/>
              <a:defRPr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Connective Tissue: Overview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supporting fabric of the body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Contains large amounts of matrix between cells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Categorized by the nature of the matrix</a:t>
            </a:r>
            <a:endParaRPr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Circulating Connective Tissue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Fluid connective tissue that travels in vessels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Carries nutrients, gases, wastes, and other materials throughout body</a:t>
            </a:r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8107" y="3629025"/>
          <a:ext cx="8287395" cy="245507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05596"/>
                <a:gridCol w="3307647"/>
                <a:gridCol w="3874152"/>
              </a:tblGrid>
              <a:tr h="551448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Locations</a:t>
                      </a:r>
                      <a:endParaRPr lang="en-US" dirty="0"/>
                    </a:p>
                  </a:txBody>
                  <a:tcPr/>
                </a:tc>
              </a:tr>
              <a:tr h="951812">
                <a:tc>
                  <a:txBody>
                    <a:bodyPr/>
                    <a:lstStyle/>
                    <a:p>
                      <a:r>
                        <a:rPr lang="en-US" dirty="0" smtClean="0"/>
                        <a:t>Blood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Cells in a fluid matrix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Circulates through the heart and in blood vessels</a:t>
                      </a:r>
                      <a:endParaRPr lang="en-US" dirty="0"/>
                    </a:p>
                  </a:txBody>
                  <a:tcPr/>
                </a:tc>
              </a:tr>
              <a:tr h="951812">
                <a:tc>
                  <a:txBody>
                    <a:bodyPr/>
                    <a:lstStyle/>
                    <a:p>
                      <a:r>
                        <a:rPr lang="en-US" dirty="0" smtClean="0"/>
                        <a:t>Lymph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Fluid derived from blood plasma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Circulates in lymphatic vessels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Loose Connective Tissue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Soft matrix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Provides support and </a:t>
            </a:r>
            <a:r>
              <a:rPr lang="en-US" dirty="0" smtClean="0"/>
              <a:t>protection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5011" y="3384164"/>
          <a:ext cx="8424450" cy="303264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23880"/>
                <a:gridCol w="3362348"/>
                <a:gridCol w="3938222"/>
              </a:tblGrid>
              <a:tr h="380889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Locations</a:t>
                      </a:r>
                      <a:endParaRPr lang="en-US" dirty="0"/>
                    </a:p>
                  </a:txBody>
                  <a:tcPr/>
                </a:tc>
              </a:tr>
              <a:tr h="657424">
                <a:tc>
                  <a:txBody>
                    <a:bodyPr/>
                    <a:lstStyle/>
                    <a:p>
                      <a:r>
                        <a:rPr lang="en-US" dirty="0" smtClean="0"/>
                        <a:t>Areolar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Cells in loose mixture of cells and fibers in a semiliquid matrix; abundant throughout</a:t>
                      </a:r>
                      <a:r>
                        <a:rPr lang="en-US" baseline="0" dirty="0" smtClean="0"/>
                        <a:t> body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Around organs and vessels, in membranes, under skin</a:t>
                      </a:r>
                      <a:endParaRPr lang="en-US" dirty="0"/>
                    </a:p>
                  </a:txBody>
                  <a:tcPr/>
                </a:tc>
              </a:tr>
              <a:tr h="657424">
                <a:tc>
                  <a:txBody>
                    <a:bodyPr/>
                    <a:lstStyle/>
                    <a:p>
                      <a:r>
                        <a:rPr lang="en-US" dirty="0" smtClean="0"/>
                        <a:t>Adipose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Composed</a:t>
                      </a:r>
                      <a:r>
                        <a:rPr lang="en-US" baseline="0" dirty="0" smtClean="0"/>
                        <a:t> of cells modified to store fat; </a:t>
                      </a:r>
                      <a:r>
                        <a:rPr lang="en-US" dirty="0" smtClean="0"/>
                        <a:t>insulates the body and is stored in tissues as energy supply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Padding around organs and joints, under skin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5" descr="\\pchns-f02\PRODUCTION\LWW\Share\Cohen-13e\JPG\Ch04\Cohen-13e-ch004-image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041"/>
          <a:stretch/>
        </p:blipFill>
        <p:spPr bwMode="auto">
          <a:xfrm>
            <a:off x="309476" y="1152525"/>
            <a:ext cx="8072523" cy="450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910" y="5676900"/>
            <a:ext cx="8609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C00000"/>
                </a:solidFill>
                <a:latin typeface="+mn-lt"/>
                <a:ea typeface="ＭＳ Ｐゴシック"/>
                <a:cs typeface="Arial" pitchFamily="34" charset="0"/>
              </a:rPr>
              <a:t>Which of these tissues has the most fibers? Which of these tissues is modified for storage?</a:t>
            </a:r>
            <a:endParaRPr lang="en-US" sz="2200" dirty="0">
              <a:solidFill>
                <a:srgbClr val="C00000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33797" name="Rectangle 2"/>
          <p:cNvSpPr txBox="1">
            <a:spLocks noChangeArrowheads="1"/>
          </p:cNvSpPr>
          <p:nvPr/>
        </p:nvSpPr>
        <p:spPr bwMode="auto">
          <a:xfrm>
            <a:off x="169220" y="486429"/>
            <a:ext cx="8467388" cy="3877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Circulating and Loose Connective Tissue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090" y="4863292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4-4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14325" y="4508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Key Terms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78391135"/>
              </p:ext>
            </p:extLst>
          </p:nvPr>
        </p:nvGraphicFramePr>
        <p:xfrm>
          <a:off x="533400" y="1256227"/>
          <a:ext cx="6476166" cy="505521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238083"/>
                <a:gridCol w="3238083"/>
              </a:tblGrid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adipose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membrane</a:t>
                      </a:r>
                      <a:endParaRPr lang="en-US" sz="2200" dirty="0"/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areolar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mucosa</a:t>
                      </a:r>
                      <a:endParaRPr lang="en-US" sz="2200" dirty="0"/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cartilage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mucus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chondrocyte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neuroglia</a:t>
                      </a: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collagen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neuron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endocrine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osteocyte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epithelium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parietal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exocrine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serosa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fascia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stem</a:t>
                      </a:r>
                      <a:r>
                        <a:rPr lang="en-US" sz="2200" baseline="0" dirty="0" smtClean="0">
                          <a:solidFill>
                            <a:srgbClr val="002060"/>
                          </a:solidFill>
                        </a:rPr>
                        <a:t> cell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fibroblast</a:t>
                      </a: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histology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393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rgbClr val="002060"/>
                          </a:solidFill>
                        </a:rPr>
                        <a:t>matrix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6043" marR="86043" marT="42994" marB="429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Dense Connective Tissue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b="1" dirty="0" smtClean="0"/>
          </a:p>
          <a:p>
            <a:pPr>
              <a:defRPr/>
            </a:pPr>
            <a:r>
              <a:rPr lang="en-US" dirty="0" smtClean="0"/>
              <a:t>Firm matrix with large numbers of collagen and elastic fibers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Provides </a:t>
            </a:r>
            <a:r>
              <a:rPr lang="en-US" dirty="0" smtClean="0"/>
              <a:t>protection, support, flexibility, and attachment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65486" y="3962400"/>
          <a:ext cx="8424450" cy="2209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70063"/>
                <a:gridCol w="3216165"/>
                <a:gridCol w="3938222"/>
              </a:tblGrid>
              <a:tr h="496356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Locations</a:t>
                      </a:r>
                      <a:endParaRPr lang="en-US" dirty="0"/>
                    </a:p>
                  </a:txBody>
                  <a:tcPr/>
                </a:tc>
              </a:tr>
              <a:tr h="856722">
                <a:tc>
                  <a:txBody>
                    <a:bodyPr/>
                    <a:lstStyle/>
                    <a:p>
                      <a:r>
                        <a:rPr lang="en-US" dirty="0" smtClean="0"/>
                        <a:t>Irregular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 collagen fibers in random arrangement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Fibrous membranes, capsules</a:t>
                      </a:r>
                      <a:endParaRPr lang="en-US" dirty="0"/>
                    </a:p>
                  </a:txBody>
                  <a:tcPr/>
                </a:tc>
              </a:tr>
              <a:tr h="856722">
                <a:tc>
                  <a:txBody>
                    <a:bodyPr/>
                    <a:lstStyle/>
                    <a:p>
                      <a:r>
                        <a:rPr lang="en-US" dirty="0" smtClean="0"/>
                        <a:t>Regular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 collagen fibers in parallel alignment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Ligaments, tendons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Connective Tissue: Cartilage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Strong and flexible with a solid matrix</a:t>
            </a:r>
            <a:endParaRPr lang="en-US" dirty="0"/>
          </a:p>
          <a:p>
            <a:pPr>
              <a:defRPr/>
            </a:pPr>
            <a:r>
              <a:rPr lang="en-US" dirty="0"/>
              <a:t>Provides </a:t>
            </a:r>
            <a:r>
              <a:rPr lang="en-US" dirty="0" smtClean="0"/>
              <a:t>protection, structure, shock absorption, and elasticity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65486" y="3161199"/>
          <a:ext cx="8424450" cy="314143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763469"/>
                <a:gridCol w="2859927"/>
                <a:gridCol w="3801054"/>
              </a:tblGrid>
              <a:tr h="380889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Locations</a:t>
                      </a:r>
                      <a:endParaRPr lang="en-US" dirty="0"/>
                    </a:p>
                  </a:txBody>
                  <a:tcPr/>
                </a:tc>
              </a:tr>
              <a:tr h="657424">
                <a:tc>
                  <a:txBody>
                    <a:bodyPr/>
                    <a:lstStyle/>
                    <a:p>
                      <a:r>
                        <a:rPr lang="en-US" dirty="0" smtClean="0"/>
                        <a:t>Hyaline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Tough, translucent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Covers ends</a:t>
                      </a:r>
                      <a:r>
                        <a:rPr lang="en-US" baseline="0" dirty="0" smtClean="0"/>
                        <a:t> of bones, makes up tip of nose, connects ribs to the sternum, reinforces larynx and trachea</a:t>
                      </a:r>
                      <a:endParaRPr lang="en-US" dirty="0"/>
                    </a:p>
                  </a:txBody>
                  <a:tcPr/>
                </a:tc>
              </a:tr>
              <a:tr h="657424">
                <a:tc>
                  <a:txBody>
                    <a:bodyPr/>
                    <a:lstStyle/>
                    <a:p>
                      <a:r>
                        <a:rPr lang="en-US" dirty="0" smtClean="0"/>
                        <a:t>Fibrocartilage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Firm,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rigid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Between vertebrae, in anterior pubic joint, knee joint</a:t>
                      </a:r>
                      <a:endParaRPr lang="en-US" dirty="0"/>
                    </a:p>
                  </a:txBody>
                  <a:tcPr/>
                </a:tc>
              </a:tr>
              <a:tr h="657424">
                <a:tc>
                  <a:txBody>
                    <a:bodyPr/>
                    <a:lstStyle/>
                    <a:p>
                      <a:r>
                        <a:rPr lang="en-US" dirty="0" smtClean="0"/>
                        <a:t>Elastic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in elastic fibers; can </a:t>
                      </a:r>
                      <a:r>
                        <a:rPr lang="en-US" baseline="0" dirty="0" smtClean="0"/>
                        <a:t>stretch and return to original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Larynx, epiglottis, outer ear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Connective Tissue: Bone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en-US" dirty="0" smtClean="0"/>
              <a:t>Solid matrix hardened with mineral salts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/>
              <a:t>Makes up bones of skeleton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/>
              <a:t>Gives structure, support, and protection to body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/>
              <a:t>Works with muscles to produce movement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5" descr="\\pchns-f01\LOGISTICS_SUPPORT\LWW\Receipt\Cohen-13e_9781451192803\13_Ancillaries\1_Input\JPG files of Cohen-13e\Ch04\Cohen-13e-ch004-image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540" r="11488"/>
          <a:stretch/>
        </p:blipFill>
        <p:spPr bwMode="auto">
          <a:xfrm>
            <a:off x="125953" y="1343025"/>
            <a:ext cx="8905427" cy="522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"/>
          <p:cNvSpPr txBox="1">
            <a:spLocks noChangeArrowheads="1"/>
          </p:cNvSpPr>
          <p:nvPr/>
        </p:nvSpPr>
        <p:spPr bwMode="auto">
          <a:xfrm>
            <a:off x="321275" y="485032"/>
            <a:ext cx="8515350" cy="395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Dense Connective Tissue, Cartilage, Bone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909" y="2887580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4-5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Connective Tissue (Review)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3248025" y="596900"/>
            <a:ext cx="307657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5000" dirty="0">
                <a:solidFill>
                  <a:srgbClr val="DDE3F2"/>
                </a:solidFill>
                <a:cs typeface="Arial" pitchFamily="34" charset="0"/>
              </a:rPr>
              <a:t>✓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Checkpoints</a:t>
            </a:r>
          </a:p>
          <a:p>
            <a:pPr>
              <a:buFontTx/>
              <a:buNone/>
              <a:defRPr/>
            </a:pPr>
            <a:endParaRPr lang="en-US" b="1" dirty="0" smtClean="0"/>
          </a:p>
          <a:p>
            <a:pPr marL="898525" indent="-898525">
              <a:buFontTx/>
              <a:buNone/>
              <a:defRPr/>
            </a:pPr>
            <a:r>
              <a:rPr lang="en-US" dirty="0" smtClean="0">
                <a:solidFill>
                  <a:srgbClr val="CC9900"/>
                </a:solidFill>
              </a:rPr>
              <a:t>4-3	</a:t>
            </a:r>
            <a:r>
              <a:rPr lang="en-US" dirty="0"/>
              <a:t>What is the general name for the </a:t>
            </a:r>
            <a:r>
              <a:rPr lang="en-US" dirty="0" smtClean="0"/>
              <a:t>intercellular material in connective </a:t>
            </a:r>
            <a:r>
              <a:rPr lang="en-US" dirty="0"/>
              <a:t>tissue</a:t>
            </a:r>
            <a:r>
              <a:rPr lang="en-US" dirty="0" smtClean="0"/>
              <a:t>?</a:t>
            </a:r>
          </a:p>
          <a:p>
            <a:pPr marL="898525" indent="-898525">
              <a:buFontTx/>
              <a:buNone/>
              <a:defRPr/>
            </a:pPr>
            <a:endParaRPr lang="en-US" dirty="0"/>
          </a:p>
          <a:p>
            <a:pPr marL="898525" indent="-898525">
              <a:buFontTx/>
              <a:buNone/>
              <a:defRPr/>
            </a:pPr>
            <a:r>
              <a:rPr lang="en-US" dirty="0" smtClean="0">
                <a:solidFill>
                  <a:srgbClr val="CC9900"/>
                </a:solidFill>
              </a:rPr>
              <a:t>4-4</a:t>
            </a:r>
            <a:r>
              <a:rPr lang="en-US" dirty="0" smtClean="0"/>
              <a:t>	What </a:t>
            </a:r>
            <a:r>
              <a:rPr lang="en-US" dirty="0"/>
              <a:t>protein makes up the </a:t>
            </a:r>
            <a:r>
              <a:rPr lang="en-US" dirty="0" smtClean="0"/>
              <a:t>most abundant fibers </a:t>
            </a:r>
            <a:r>
              <a:rPr lang="en-US" dirty="0"/>
              <a:t>in </a:t>
            </a:r>
            <a:r>
              <a:rPr lang="en-US" dirty="0" smtClean="0"/>
              <a:t>connective tissue?</a:t>
            </a:r>
          </a:p>
          <a:p>
            <a:pPr marL="898525" indent="-898525">
              <a:buFontTx/>
              <a:buNone/>
              <a:defRPr/>
            </a:pPr>
            <a:endParaRPr lang="en-US" dirty="0" smtClean="0"/>
          </a:p>
          <a:p>
            <a:pPr marL="898525" indent="-898525">
              <a:buFontTx/>
              <a:buNone/>
              <a:defRPr/>
            </a:pPr>
            <a:r>
              <a:rPr lang="en-US" dirty="0">
                <a:solidFill>
                  <a:srgbClr val="CC9900"/>
                </a:solidFill>
              </a:rPr>
              <a:t>4</a:t>
            </a:r>
            <a:r>
              <a:rPr lang="en-US" dirty="0" smtClean="0">
                <a:solidFill>
                  <a:srgbClr val="CC9900"/>
                </a:solidFill>
              </a:rPr>
              <a:t>-5</a:t>
            </a:r>
            <a:r>
              <a:rPr lang="en-US" dirty="0"/>
              <a:t>	</a:t>
            </a:r>
            <a:r>
              <a:rPr lang="en-US" dirty="0" smtClean="0"/>
              <a:t>What type of cell characterizes dense connective tissue? Cartilage? Bone tissue?</a:t>
            </a:r>
          </a:p>
        </p:txBody>
      </p:sp>
      <p:pic>
        <p:nvPicPr>
          <p:cNvPr id="38917" name="Picture 5" descr="&#10;checkmark.gif                                                  0073C6C1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154113"/>
            <a:ext cx="6540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Connective Tissue (Review)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4.3</a:t>
            </a:r>
            <a:r>
              <a:rPr dirty="0"/>
              <a:t>	Chondrocytes are to cartilage as osteocytes are to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Bone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Fat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Muscle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Tendon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Connective Tissue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 Answer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4.3</a:t>
            </a:r>
            <a:r>
              <a:rPr dirty="0"/>
              <a:t>	Chondrocytes are to cartilage as osteocytes are to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>
                <a:solidFill>
                  <a:srgbClr val="CC9900"/>
                </a:solidFill>
              </a:rPr>
              <a:t>Bone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Fat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Muscle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Tendon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Connective Tissue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4.4</a:t>
            </a:r>
            <a:r>
              <a:rPr dirty="0"/>
              <a:t>	You are studying a slide of a body tissue in anatomy lab. You see a few similar cells that do not contact each other and many thick collagen fibers oriented in the same direction. What tissue is most likely on the slide?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Areolar connective tissue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Dense connective tissue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Stratified epithelial tissue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Transitional epithelial tissue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Connective Tissue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 Answer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4.4</a:t>
            </a:r>
            <a:r>
              <a:rPr dirty="0"/>
              <a:t>	You are studying a slide of a body tissue in anatomy lab. You see a few similar cells that do not contact each other and many thick collagen fibers oriented in the same direction. What tissue is most likely on the slide?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Areolar connective tissue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>
                <a:solidFill>
                  <a:srgbClr val="CC9900"/>
                </a:solidFill>
              </a:rPr>
              <a:t>Dense connective tissue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Stratified epithelial tissue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Transitional epithelial tissue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33400"/>
            <a:ext cx="8515350" cy="3889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 Tissue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/>
              <a:t>Types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Skeletal muscle</a:t>
            </a:r>
          </a:p>
          <a:p>
            <a:pPr marL="682625" lvl="1" indent="-395288">
              <a:defRPr/>
            </a:pPr>
            <a:r>
              <a:rPr dirty="0"/>
              <a:t>Voluntary</a:t>
            </a:r>
          </a:p>
          <a:p>
            <a:pPr marL="682625" lvl="1" indent="-395288">
              <a:defRPr/>
            </a:pPr>
            <a:r>
              <a:rPr dirty="0"/>
              <a:t>Striated</a:t>
            </a:r>
          </a:p>
          <a:p>
            <a:pPr>
              <a:defRPr/>
            </a:pPr>
            <a:r>
              <a:rPr lang="en-US" dirty="0" smtClean="0"/>
              <a:t>Cardiac muscle (myocardium)</a:t>
            </a:r>
          </a:p>
          <a:p>
            <a:pPr marL="682625" lvl="1" indent="-395288">
              <a:defRPr/>
            </a:pPr>
            <a:r>
              <a:rPr dirty="0"/>
              <a:t>Involuntary</a:t>
            </a:r>
          </a:p>
          <a:p>
            <a:pPr marL="682625" lvl="1" indent="-395288">
              <a:defRPr/>
            </a:pPr>
            <a:r>
              <a:rPr dirty="0"/>
              <a:t>Contains intercalated disks</a:t>
            </a:r>
          </a:p>
          <a:p>
            <a:pPr>
              <a:defRPr/>
            </a:pPr>
            <a:r>
              <a:rPr lang="en-US" dirty="0" smtClean="0"/>
              <a:t>Smooth muscle (visceral muscle)</a:t>
            </a:r>
          </a:p>
          <a:p>
            <a:pPr marL="682625" lvl="1" indent="-395288">
              <a:defRPr/>
            </a:pPr>
            <a:r>
              <a:rPr dirty="0"/>
              <a:t>Involuntary</a:t>
            </a:r>
          </a:p>
          <a:p>
            <a:pPr marL="682625" lvl="1" indent="-395288">
              <a:defRPr/>
            </a:pPr>
            <a:r>
              <a:rPr dirty="0"/>
              <a:t>Unstriated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79400" y="508000"/>
            <a:ext cx="8577263" cy="395288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Tissue Origins and Classification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75" y="1125538"/>
            <a:ext cx="8524875" cy="5153025"/>
          </a:xfrm>
        </p:spPr>
        <p:txBody>
          <a:bodyPr anchor="t"/>
          <a:lstStyle/>
          <a:p>
            <a:pPr>
              <a:defRPr/>
            </a:pPr>
            <a:r>
              <a:rPr lang="en-US" sz="2200" b="1" dirty="0" smtClean="0"/>
              <a:t>Learning Objectives</a:t>
            </a:r>
          </a:p>
          <a:p>
            <a:pPr>
              <a:defRPr/>
            </a:pPr>
            <a:endParaRPr lang="en-US" sz="2200" b="1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sz="2200" dirty="0" smtClean="0"/>
              <a:t>Define stem cells and describe their role in development and repair of tissue.</a:t>
            </a:r>
          </a:p>
          <a:p>
            <a:pPr marL="457200" indent="-457200">
              <a:buFontTx/>
              <a:buAutoNum type="arabicPeriod"/>
              <a:defRPr/>
            </a:pPr>
            <a:endParaRPr lang="en-US" sz="2200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sz="2200" dirty="0"/>
              <a:t>Name the four main groups of </a:t>
            </a:r>
            <a:r>
              <a:rPr lang="en-US" sz="2200" dirty="0" smtClean="0"/>
              <a:t>tissues </a:t>
            </a:r>
            <a:r>
              <a:rPr lang="en-US" sz="2200" dirty="0"/>
              <a:t>and give the location and general characteristics of each</a:t>
            </a:r>
            <a:r>
              <a:rPr lang="en-US" sz="2200" dirty="0" smtClean="0"/>
              <a:t>.</a:t>
            </a:r>
          </a:p>
          <a:p>
            <a:pPr marL="457200" indent="-457200">
              <a:buFontTx/>
              <a:buAutoNum type="arabicPeriod"/>
              <a:defRPr/>
            </a:pPr>
            <a:endParaRPr lang="en-US" sz="2200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sz="2200" dirty="0"/>
              <a:t>Describe the difference between exocrine and endocrine </a:t>
            </a:r>
            <a:r>
              <a:rPr lang="en-US" sz="2200" dirty="0" smtClean="0"/>
              <a:t>glands </a:t>
            </a:r>
            <a:r>
              <a:rPr lang="en-US" sz="2200" dirty="0"/>
              <a:t>and give examples of each</a:t>
            </a:r>
            <a:r>
              <a:rPr lang="en-US" sz="2200" dirty="0" smtClean="0"/>
              <a:t>.</a:t>
            </a:r>
            <a:endParaRPr lang="en-US" sz="2200" i="1" dirty="0" smtClean="0"/>
          </a:p>
          <a:p>
            <a:pPr>
              <a:defRPr/>
            </a:pPr>
            <a:endParaRPr lang="en-US" sz="2200" dirty="0" smtClean="0"/>
          </a:p>
          <a:p>
            <a:pPr marL="457200" indent="-457200">
              <a:buFontTx/>
              <a:buAutoNum type="arabicPeriod"/>
              <a:defRPr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fig_4.6.gif                                                    00757745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18" y="1266825"/>
            <a:ext cx="6636447" cy="529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2"/>
          <p:cNvSpPr txBox="1">
            <a:spLocks noChangeArrowheads="1"/>
          </p:cNvSpPr>
          <p:nvPr/>
        </p:nvSpPr>
        <p:spPr bwMode="auto">
          <a:xfrm>
            <a:off x="219075" y="573395"/>
            <a:ext cx="8515350" cy="3949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Muscle </a:t>
            </a: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Tissue (cont.)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2793" y="5688314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4-6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33400"/>
            <a:ext cx="8515350" cy="3889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Nervous Tissue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/>
              <a:t>Overview</a:t>
            </a:r>
          </a:p>
          <a:p>
            <a:pPr>
              <a:defRPr/>
            </a:pPr>
            <a:r>
              <a:rPr lang="en-US" dirty="0" smtClean="0"/>
              <a:t>Nervous tissue makes up body</a:t>
            </a:r>
            <a:r>
              <a:rPr lang="ja-JP" altLang="en-US" dirty="0" smtClean="0"/>
              <a:t>’</a:t>
            </a:r>
            <a:r>
              <a:rPr lang="en-US" dirty="0" smtClean="0"/>
              <a:t>s communication system.</a:t>
            </a:r>
          </a:p>
          <a:p>
            <a:pPr>
              <a:defRPr/>
            </a:pPr>
            <a:r>
              <a:rPr lang="en-US" dirty="0" smtClean="0"/>
              <a:t>Nervous system components:</a:t>
            </a:r>
          </a:p>
          <a:p>
            <a:pPr marL="682625" lvl="1" indent="-395288">
              <a:defRPr/>
            </a:pPr>
            <a:r>
              <a:rPr dirty="0"/>
              <a:t>Brain</a:t>
            </a:r>
          </a:p>
          <a:p>
            <a:pPr marL="682625" lvl="1" indent="-395288">
              <a:defRPr/>
            </a:pPr>
            <a:r>
              <a:rPr dirty="0"/>
              <a:t>Nerves</a:t>
            </a:r>
          </a:p>
          <a:p>
            <a:pPr marL="682625" lvl="1" indent="-395288">
              <a:defRPr/>
            </a:pPr>
            <a:r>
              <a:rPr dirty="0"/>
              <a:t>Spinal cord</a:t>
            </a:r>
          </a:p>
          <a:p>
            <a:pPr>
              <a:defRPr/>
            </a:pPr>
            <a:r>
              <a:rPr lang="en-US" dirty="0" smtClean="0"/>
              <a:t>Cell types:</a:t>
            </a:r>
          </a:p>
          <a:p>
            <a:pPr marL="682625" lvl="1" indent="-395288">
              <a:defRPr/>
            </a:pPr>
            <a:r>
              <a:rPr dirty="0"/>
              <a:t>Neuron</a:t>
            </a:r>
          </a:p>
          <a:p>
            <a:pPr marL="682625" lvl="1" indent="-395288">
              <a:defRPr/>
            </a:pPr>
            <a:r>
              <a:rPr dirty="0"/>
              <a:t>Neuroglia</a:t>
            </a:r>
          </a:p>
          <a:p>
            <a:pPr lvl="1">
              <a:defRPr/>
            </a:pPr>
            <a:endParaRPr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Neuron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2165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Basic unit of nervous tissue.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Neurons transmit nerve impulses.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Parts of a neuron</a:t>
            </a:r>
          </a:p>
          <a:p>
            <a:pPr marL="682625" lvl="1" indent="-395288">
              <a:defRPr/>
            </a:pPr>
            <a:r>
              <a:rPr dirty="0"/>
              <a:t>Body</a:t>
            </a:r>
          </a:p>
          <a:p>
            <a:pPr marL="682625" lvl="1" indent="-395288">
              <a:defRPr/>
            </a:pPr>
            <a:r>
              <a:rPr dirty="0"/>
              <a:t>Fibers</a:t>
            </a:r>
          </a:p>
          <a:p>
            <a:pPr marL="682625" lvl="1" indent="-395288">
              <a:defRPr/>
            </a:pPr>
            <a:endParaRPr dirty="0"/>
          </a:p>
          <a:p>
            <a:pPr>
              <a:defRPr/>
            </a:pPr>
            <a:r>
              <a:rPr lang="en-US" dirty="0" smtClean="0"/>
              <a:t>A nerve is a bundle of nerve fibers held together with connective tissue.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Neuroglia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112838"/>
            <a:ext cx="8499475" cy="5049837"/>
          </a:xfrm>
        </p:spPr>
        <p:txBody>
          <a:bodyPr/>
          <a:lstStyle/>
          <a:p>
            <a:pPr marL="0" indent="0">
              <a:lnSpc>
                <a:spcPct val="200000"/>
              </a:lnSpc>
              <a:buFontTx/>
              <a:buNone/>
              <a:defRPr/>
            </a:pPr>
            <a:r>
              <a:rPr lang="en-US" b="1" dirty="0" smtClean="0"/>
              <a:t>Neuroglia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/>
              <a:t>Support and protect nervous tissue</a:t>
            </a:r>
          </a:p>
          <a:p>
            <a:pPr marL="682625" lvl="1" indent="-395288">
              <a:lnSpc>
                <a:spcPct val="200000"/>
              </a:lnSpc>
              <a:defRPr/>
            </a:pPr>
            <a:r>
              <a:rPr dirty="0"/>
              <a:t>Some protect the brain from harmful substances.</a:t>
            </a:r>
          </a:p>
          <a:p>
            <a:pPr marL="682625" lvl="1" indent="-395288">
              <a:lnSpc>
                <a:spcPct val="200000"/>
              </a:lnSpc>
              <a:defRPr/>
            </a:pPr>
            <a:r>
              <a:rPr dirty="0"/>
              <a:t>Some get rid of foreign organisms and cellular debris.</a:t>
            </a:r>
          </a:p>
          <a:p>
            <a:pPr marL="682625" lvl="1" indent="-395288">
              <a:lnSpc>
                <a:spcPct val="200000"/>
              </a:lnSpc>
              <a:defRPr/>
            </a:pPr>
            <a:r>
              <a:rPr dirty="0"/>
              <a:t>Some form myelin sheath around axons.</a:t>
            </a:r>
          </a:p>
          <a:p>
            <a:pPr>
              <a:lnSpc>
                <a:spcPct val="200000"/>
              </a:lnSpc>
              <a:defRPr/>
            </a:pPr>
            <a:r>
              <a:rPr lang="en-US" dirty="0"/>
              <a:t>D</a:t>
            </a:r>
            <a:r>
              <a:rPr lang="en-US" dirty="0" smtClean="0"/>
              <a:t>o not transmit nerve impulses</a:t>
            </a:r>
          </a:p>
          <a:p>
            <a:pPr>
              <a:lnSpc>
                <a:spcPct val="200000"/>
              </a:lnSpc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14" descr="\\pchns-f02\PRODUCTION\LWW\Share\Cohen-13e\JPG\Ch04\Cohen-13e-ch004-image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423" b="7509"/>
          <a:stretch/>
        </p:blipFill>
        <p:spPr bwMode="auto">
          <a:xfrm>
            <a:off x="141116" y="1209675"/>
            <a:ext cx="8749147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2"/>
          <p:cNvSpPr txBox="1">
            <a:spLocks noChangeArrowheads="1"/>
          </p:cNvSpPr>
          <p:nvPr/>
        </p:nvSpPr>
        <p:spPr bwMode="auto">
          <a:xfrm>
            <a:off x="152400" y="613083"/>
            <a:ext cx="8515350" cy="3949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Nervous </a:t>
            </a: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Tissue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9090" y="5905425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4-7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Tissues (Review)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3248025" y="596900"/>
            <a:ext cx="307657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5000" dirty="0">
                <a:solidFill>
                  <a:srgbClr val="DDE3F2"/>
                </a:solidFill>
                <a:cs typeface="Arial" pitchFamily="34" charset="0"/>
              </a:rPr>
              <a:t>✓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Checkpoints</a:t>
            </a:r>
          </a:p>
          <a:p>
            <a:pPr>
              <a:buFontTx/>
              <a:buNone/>
              <a:defRPr/>
            </a:pPr>
            <a:endParaRPr lang="en-US" b="1" dirty="0" smtClean="0"/>
          </a:p>
          <a:p>
            <a:pPr marL="898525" indent="-898525">
              <a:buFontTx/>
              <a:buNone/>
              <a:defRPr/>
            </a:pPr>
            <a:r>
              <a:rPr lang="en-US" dirty="0" smtClean="0">
                <a:solidFill>
                  <a:srgbClr val="CC9900"/>
                </a:solidFill>
              </a:rPr>
              <a:t>4-6	</a:t>
            </a:r>
            <a:r>
              <a:rPr lang="en-US" dirty="0"/>
              <a:t>What </a:t>
            </a:r>
            <a:r>
              <a:rPr lang="en-US" dirty="0" smtClean="0"/>
              <a:t>are the three types of muscle tissue?</a:t>
            </a:r>
          </a:p>
          <a:p>
            <a:pPr marL="898525" indent="-898525">
              <a:buFontTx/>
              <a:buNone/>
              <a:defRPr/>
            </a:pPr>
            <a:endParaRPr lang="en-US" dirty="0" smtClean="0"/>
          </a:p>
          <a:p>
            <a:pPr marL="898525" indent="-898525">
              <a:buFontTx/>
              <a:buNone/>
              <a:defRPr/>
            </a:pPr>
            <a:r>
              <a:rPr lang="en-US" dirty="0">
                <a:solidFill>
                  <a:srgbClr val="CC9900"/>
                </a:solidFill>
              </a:rPr>
              <a:t>4-7	</a:t>
            </a:r>
            <a:r>
              <a:rPr lang="en-US" dirty="0"/>
              <a:t>What is the basic cell of the nervous system, and what is its function?</a:t>
            </a:r>
          </a:p>
          <a:p>
            <a:pPr marL="898525" indent="-898525">
              <a:buFontTx/>
              <a:buNone/>
              <a:defRPr/>
            </a:pPr>
            <a:endParaRPr lang="en-US" dirty="0"/>
          </a:p>
          <a:p>
            <a:pPr marL="898525" indent="-898525">
              <a:buFontTx/>
              <a:buNone/>
              <a:defRPr/>
            </a:pPr>
            <a:r>
              <a:rPr lang="en-US" dirty="0">
                <a:solidFill>
                  <a:srgbClr val="CC9900"/>
                </a:solidFill>
              </a:rPr>
              <a:t>4-8	</a:t>
            </a:r>
            <a:r>
              <a:rPr lang="en-US" dirty="0"/>
              <a:t>What are the nonconducting support cells of the nervous system called?</a:t>
            </a:r>
          </a:p>
          <a:p>
            <a:pPr marL="898525" indent="-898525">
              <a:buFontTx/>
              <a:buNone/>
              <a:defRPr/>
            </a:pPr>
            <a:endParaRPr lang="en-US" dirty="0" smtClean="0"/>
          </a:p>
        </p:txBody>
      </p:sp>
      <p:pic>
        <p:nvPicPr>
          <p:cNvPr id="46085" name="Picture 5" descr="&#10;checkmark.gif                                                  0073C6C1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163638"/>
            <a:ext cx="6540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927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Tissues (Review)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4.5</a:t>
            </a:r>
            <a:r>
              <a:rPr dirty="0"/>
              <a:t>	Which tissue is striated and under involuntary control?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Areolar connective tissue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Cardiac muscle tissue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Skeletal muscle tissue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Smooth muscle tissue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8179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Tissues (Review)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 Answer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4.5</a:t>
            </a:r>
            <a:r>
              <a:rPr dirty="0"/>
              <a:t>	Which tissue is striated and under involuntary control?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Areolar connective tissue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>
                <a:solidFill>
                  <a:srgbClr val="CC9900"/>
                </a:solidFill>
              </a:rPr>
              <a:t>Cardiac muscle tissue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Skeletal muscle tissue</a:t>
            </a:r>
          </a:p>
          <a:p>
            <a:pPr marL="1350963" lvl="1" indent="-457200">
              <a:buFontTx/>
              <a:buAutoNum type="alphaUcParenR" startAt="3"/>
              <a:defRPr/>
            </a:pPr>
            <a:r>
              <a:rPr dirty="0"/>
              <a:t>Smooth muscle tissue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8011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04788" y="530225"/>
            <a:ext cx="8597900" cy="395288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Membranes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1287463"/>
            <a:ext cx="8389938" cy="4676775"/>
          </a:xfrm>
        </p:spPr>
        <p:txBody>
          <a:bodyPr anchor="t"/>
          <a:lstStyle/>
          <a:p>
            <a:pPr>
              <a:defRPr/>
            </a:pPr>
            <a:r>
              <a:rPr lang="en-US" sz="2200" b="1" dirty="0" smtClean="0"/>
              <a:t>Learning Objectives</a:t>
            </a:r>
          </a:p>
          <a:p>
            <a:pPr>
              <a:defRPr/>
            </a:pPr>
            <a:endParaRPr lang="en-US" sz="2200" b="1" dirty="0" smtClean="0"/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200" dirty="0" smtClean="0"/>
              <a:t>Describe </a:t>
            </a:r>
            <a:r>
              <a:rPr lang="en-US" sz="2200" dirty="0"/>
              <a:t>three types of epithelial membranes</a:t>
            </a:r>
            <a:r>
              <a:rPr lang="en-US" sz="2200" dirty="0" smtClean="0"/>
              <a:t>.</a:t>
            </a:r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200" dirty="0" smtClean="0"/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200" dirty="0"/>
              <a:t>List six types of connective tissue membranes. </a:t>
            </a:r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200" dirty="0" smtClean="0"/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200" dirty="0" smtClean="0"/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Membranes (cont.)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Thin sheets of tissue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Functions of membranes</a:t>
            </a:r>
          </a:p>
          <a:p>
            <a:pPr marL="682625" lvl="1" indent="-395288"/>
            <a:r>
              <a:rPr altLang="en-US" dirty="0">
                <a:ea typeface="ＭＳ Ｐゴシック" pitchFamily="34" charset="-128"/>
              </a:rPr>
              <a:t>Cover surfaces</a:t>
            </a:r>
          </a:p>
          <a:p>
            <a:pPr marL="682625" lvl="1" indent="-395288"/>
            <a:r>
              <a:rPr altLang="en-US" dirty="0">
                <a:ea typeface="ＭＳ Ｐゴシック" pitchFamily="34" charset="-128"/>
              </a:rPr>
              <a:t>Serve as dividers</a:t>
            </a:r>
          </a:p>
          <a:p>
            <a:pPr marL="682625" lvl="1" indent="-395288"/>
            <a:r>
              <a:rPr altLang="en-US" dirty="0">
                <a:ea typeface="ＭＳ Ｐゴシック" pitchFamily="34" charset="-128"/>
              </a:rPr>
              <a:t>Line hollow organs or body cavities</a:t>
            </a:r>
          </a:p>
          <a:p>
            <a:pPr marL="682625" lvl="1" indent="-395288"/>
            <a:r>
              <a:rPr altLang="en-US" dirty="0">
                <a:ea typeface="ＭＳ Ｐゴシック" pitchFamily="34" charset="-128"/>
              </a:rPr>
              <a:t>Anchor organs</a:t>
            </a:r>
          </a:p>
          <a:p>
            <a:pPr marL="682625" lvl="1" indent="-395288"/>
            <a:r>
              <a:rPr altLang="en-US" dirty="0">
                <a:ea typeface="ＭＳ Ｐゴシック" pitchFamily="34" charset="-128"/>
              </a:rPr>
              <a:t>Secrete lubricants to ease the movement of organs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Two main categories</a:t>
            </a:r>
          </a:p>
          <a:p>
            <a:pPr marL="682625" lvl="1" indent="-395288"/>
            <a:r>
              <a:rPr altLang="en-US" dirty="0">
                <a:ea typeface="ＭＳ Ｐゴシック" pitchFamily="34" charset="-128"/>
              </a:rPr>
              <a:t>Epithelial membranes</a:t>
            </a:r>
          </a:p>
          <a:p>
            <a:pPr marL="682625" lvl="1" indent="-395288"/>
            <a:r>
              <a:rPr altLang="en-US" dirty="0">
                <a:ea typeface="ＭＳ Ｐゴシック" pitchFamily="34" charset="-128"/>
              </a:rPr>
              <a:t>Connective tissue membranes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79400" y="530225"/>
            <a:ext cx="8523288" cy="395288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Connective Tissue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1125538"/>
            <a:ext cx="8351838" cy="4676775"/>
          </a:xfrm>
        </p:spPr>
        <p:txBody>
          <a:bodyPr anchor="t"/>
          <a:lstStyle/>
          <a:p>
            <a:pPr>
              <a:defRPr/>
            </a:pPr>
            <a:r>
              <a:rPr lang="en-US" sz="2200" b="1" dirty="0" smtClean="0"/>
              <a:t>Learning Objective</a:t>
            </a:r>
          </a:p>
          <a:p>
            <a:pPr>
              <a:defRPr/>
            </a:pPr>
            <a:endParaRPr lang="en-US" sz="2200" b="1" dirty="0" smtClean="0"/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en-US" sz="2200" dirty="0"/>
              <a:t>Classify the different types of connective tissue. </a:t>
            </a:r>
            <a:endParaRPr lang="en-US" sz="2200" dirty="0" smtClean="0"/>
          </a:p>
          <a:p>
            <a:pPr marL="457200" indent="-457200">
              <a:buFont typeface="+mj-lt"/>
              <a:buAutoNum type="arabicPeriod" startAt="4"/>
              <a:defRPr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Epithelial Membranes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15811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Superficial layer is made of epithelium.</a:t>
            </a:r>
          </a:p>
          <a:p>
            <a:pPr>
              <a:defRPr/>
            </a:pPr>
            <a:r>
              <a:rPr lang="en-US" dirty="0" smtClean="0"/>
              <a:t>Deep layer is made of connective tissue.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3868" y="2506608"/>
          <a:ext cx="8297876" cy="226541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860487"/>
                <a:gridCol w="5437389"/>
              </a:tblGrid>
              <a:tr h="479349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479349">
                <a:tc>
                  <a:txBody>
                    <a:bodyPr/>
                    <a:lstStyle/>
                    <a:p>
                      <a:r>
                        <a:rPr lang="en-US" dirty="0" smtClean="0"/>
                        <a:t>Serous membranes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Line body cavities and cover internal organs</a:t>
                      </a:r>
                      <a:endParaRPr lang="en-US" dirty="0"/>
                    </a:p>
                  </a:txBody>
                  <a:tcPr/>
                </a:tc>
              </a:tr>
              <a:tr h="827369">
                <a:tc>
                  <a:txBody>
                    <a:bodyPr/>
                    <a:lstStyle/>
                    <a:p>
                      <a:r>
                        <a:rPr lang="en-US" dirty="0" smtClean="0"/>
                        <a:t>Mucous membranes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Line tubes and ducts that open to outside of the body</a:t>
                      </a:r>
                      <a:endParaRPr lang="en-US" dirty="0"/>
                    </a:p>
                  </a:txBody>
                  <a:tcPr/>
                </a:tc>
              </a:tr>
              <a:tr h="479349">
                <a:tc>
                  <a:txBody>
                    <a:bodyPr/>
                    <a:lstStyle/>
                    <a:p>
                      <a:r>
                        <a:rPr lang="en-US" dirty="0" smtClean="0"/>
                        <a:t>Cutaneous membrane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Commonly</a:t>
                      </a:r>
                      <a:r>
                        <a:rPr lang="en-US" baseline="0" dirty="0" smtClean="0"/>
                        <a:t> known as skin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Epithelial Membranes: Serous Membranes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Line body cavities and cover internal organs</a:t>
            </a:r>
          </a:p>
          <a:p>
            <a:pPr>
              <a:defRPr/>
            </a:pPr>
            <a:r>
              <a:rPr lang="en-US" dirty="0" smtClean="0"/>
              <a:t>Do not connect to the outside of the body</a:t>
            </a:r>
          </a:p>
          <a:p>
            <a:pPr>
              <a:defRPr/>
            </a:pPr>
            <a:r>
              <a:rPr lang="en-US" dirty="0" smtClean="0"/>
              <a:t>Secrete serous fluid that acts as a lubricant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43868" y="3333751"/>
          <a:ext cx="8297876" cy="249957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15256"/>
                <a:gridCol w="5782620"/>
              </a:tblGrid>
              <a:tr h="404588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698329">
                <a:tc>
                  <a:txBody>
                    <a:bodyPr/>
                    <a:lstStyle/>
                    <a:p>
                      <a:r>
                        <a:rPr lang="en-US" dirty="0" smtClean="0"/>
                        <a:t>Pleurae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None/>
                      </a:pPr>
                      <a:r>
                        <a:rPr lang="en-US" dirty="0" smtClean="0"/>
                        <a:t>Parietal layer lines the thoracic cavity.</a:t>
                      </a:r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en-US" dirty="0" smtClean="0"/>
                        <a:t>Visceral layer </a:t>
                      </a:r>
                      <a:r>
                        <a:rPr lang="en-US" baseline="0" dirty="0" smtClean="0"/>
                        <a:t>covers the lungs.</a:t>
                      </a:r>
                    </a:p>
                  </a:txBody>
                  <a:tcPr/>
                </a:tc>
              </a:tr>
              <a:tr h="698329">
                <a:tc>
                  <a:txBody>
                    <a:bodyPr/>
                    <a:lstStyle/>
                    <a:p>
                      <a:r>
                        <a:rPr lang="en-US" dirty="0" smtClean="0"/>
                        <a:t>Serous pericardium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None/>
                      </a:pPr>
                      <a:r>
                        <a:rPr lang="en-US" dirty="0" smtClean="0"/>
                        <a:t>Parietal layer </a:t>
                      </a:r>
                      <a:r>
                        <a:rPr lang="en-US" baseline="0" dirty="0" smtClean="0"/>
                        <a:t>lines the pericardial sac.</a:t>
                      </a:r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en-US" dirty="0" smtClean="0"/>
                        <a:t>Visceral layer covers the heart.</a:t>
                      </a:r>
                      <a:endParaRPr lang="en-US" dirty="0"/>
                    </a:p>
                  </a:txBody>
                  <a:tcPr/>
                </a:tc>
              </a:tr>
              <a:tr h="698329">
                <a:tc>
                  <a:txBody>
                    <a:bodyPr/>
                    <a:lstStyle/>
                    <a:p>
                      <a:r>
                        <a:rPr lang="en-US" dirty="0" smtClean="0"/>
                        <a:t>Peritoneum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None/>
                      </a:pPr>
                      <a:r>
                        <a:rPr lang="en-US" dirty="0" smtClean="0"/>
                        <a:t>Parietal layer lines the abdominal cavity.</a:t>
                      </a:r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en-US" dirty="0" smtClean="0"/>
                        <a:t>Visceral layer covers abdominal organs.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4" descr="\\pchns-f02\PRODUCTION\LWW\Share\Cohen-13e\JPG\Ch04\Cohen-13e-ch004-image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597" y="1276350"/>
            <a:ext cx="5122428" cy="517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2"/>
          <p:cNvSpPr txBox="1">
            <a:spLocks noChangeArrowheads="1"/>
          </p:cNvSpPr>
          <p:nvPr/>
        </p:nvSpPr>
        <p:spPr bwMode="auto">
          <a:xfrm>
            <a:off x="314325" y="553590"/>
            <a:ext cx="8220075" cy="3877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Organization of Serous Membranes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7213175" y="5393423"/>
            <a:ext cx="117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4-8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34540"/>
            <a:ext cx="8705850" cy="38779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Epithelial Membranes: Mucous Membranes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Line </a:t>
            </a:r>
            <a:r>
              <a:rPr lang="en-US" dirty="0"/>
              <a:t>tubes and ducts that open to outside of the </a:t>
            </a:r>
            <a:r>
              <a:rPr lang="en-US" dirty="0" smtClean="0"/>
              <a:t>body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Vary in structure and function</a:t>
            </a:r>
          </a:p>
          <a:p>
            <a:pPr>
              <a:defRPr/>
            </a:pPr>
            <a:endParaRPr lang="en-US" dirty="0" smtClean="0"/>
          </a:p>
          <a:p>
            <a:pPr marL="682625" lvl="1" indent="-395288">
              <a:defRPr/>
            </a:pPr>
            <a:r>
              <a:rPr dirty="0"/>
              <a:t>Trap and remove foreign </a:t>
            </a:r>
            <a:r>
              <a:rPr dirty="0" smtClean="0"/>
              <a:t>particles</a:t>
            </a:r>
          </a:p>
          <a:p>
            <a:pPr marL="682625" lvl="1" indent="-395288">
              <a:defRPr/>
            </a:pPr>
            <a:endParaRPr dirty="0"/>
          </a:p>
          <a:p>
            <a:pPr marL="682625" lvl="1" indent="-395288">
              <a:defRPr/>
            </a:pPr>
            <a:r>
              <a:rPr dirty="0"/>
              <a:t>Protect deeper </a:t>
            </a:r>
            <a:r>
              <a:rPr dirty="0" smtClean="0"/>
              <a:t>tissue</a:t>
            </a:r>
          </a:p>
          <a:p>
            <a:pPr marL="682625" lvl="1" indent="-395288">
              <a:defRPr/>
            </a:pPr>
            <a:endParaRPr dirty="0"/>
          </a:p>
          <a:p>
            <a:pPr marL="682625" lvl="1" indent="-395288">
              <a:defRPr/>
            </a:pPr>
            <a:r>
              <a:rPr dirty="0"/>
              <a:t>Absorb food materials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Connective Tissue Membranes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8" y="1108075"/>
            <a:ext cx="8499475" cy="1117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Composed of connective tissue with no epithelium</a:t>
            </a:r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82557762"/>
              </p:ext>
            </p:extLst>
          </p:nvPr>
        </p:nvGraphicFramePr>
        <p:xfrm>
          <a:off x="443868" y="1739016"/>
          <a:ext cx="8297876" cy="47320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89167"/>
                <a:gridCol w="6608709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smtClean="0"/>
                        <a:t>Type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smtClean="0"/>
                        <a:t>Description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smtClean="0"/>
                        <a:t>Synovial membranes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1700" dirty="0" smtClean="0"/>
                        <a:t>Line</a:t>
                      </a:r>
                      <a:r>
                        <a:rPr lang="en-US" sz="1700" baseline="0" dirty="0" smtClean="0"/>
                        <a:t> joint cavities and secrete synovial fluid, which lubricates joints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1700" baseline="0" dirty="0" smtClean="0"/>
                        <a:t>Line small cushioning sacs near joints called bursae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smtClean="0"/>
                        <a:t>Meninges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>
                        <a:lnSpc>
                          <a:spcPct val="150000"/>
                        </a:lnSpc>
                      </a:pPr>
                      <a:r>
                        <a:rPr lang="en-US" sz="1700" dirty="0" smtClean="0"/>
                        <a:t>Cover the brain and spinal cord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smtClean="0"/>
                        <a:t>Fascia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1700" dirty="0" smtClean="0"/>
                        <a:t>Superficial fascia underneath</a:t>
                      </a:r>
                      <a:r>
                        <a:rPr lang="en-US" sz="1700" baseline="0" dirty="0" smtClean="0"/>
                        <a:t> skin insulates body.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1700" baseline="0" dirty="0" smtClean="0"/>
                        <a:t>Deep fascia covers, separates, and protects skeletal muscles.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700" dirty="0" smtClean="0"/>
                        <a:t>Membranes that surround organs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1700" dirty="0" smtClean="0"/>
                        <a:t>Fibrous pericardium surrounds the heart.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1700" dirty="0" smtClean="0"/>
                        <a:t>Periosteum surrounds bone.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1700" dirty="0" smtClean="0"/>
                        <a:t>Perichondrium surrounds cartilage.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Membranes (Review)</a:t>
            </a: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248025" y="596900"/>
            <a:ext cx="307657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5000" dirty="0">
                <a:solidFill>
                  <a:srgbClr val="DDE3F2"/>
                </a:solidFill>
                <a:cs typeface="Arial" pitchFamily="34" charset="0"/>
              </a:rPr>
              <a:t>✓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Checkpoints</a:t>
            </a:r>
          </a:p>
          <a:p>
            <a:pPr>
              <a:buFontTx/>
              <a:buNone/>
              <a:defRPr/>
            </a:pPr>
            <a:endParaRPr lang="en-US" b="1" dirty="0" smtClean="0"/>
          </a:p>
          <a:p>
            <a:pPr marL="898525" indent="-898525">
              <a:buFontTx/>
              <a:buNone/>
              <a:defRPr/>
            </a:pPr>
            <a:r>
              <a:rPr lang="en-US" dirty="0" smtClean="0">
                <a:solidFill>
                  <a:srgbClr val="CC9900"/>
                </a:solidFill>
              </a:rPr>
              <a:t>4-9	</a:t>
            </a:r>
            <a:r>
              <a:rPr lang="en-US" dirty="0" smtClean="0"/>
              <a:t>What are the three types of epithelial membranes?</a:t>
            </a:r>
          </a:p>
          <a:p>
            <a:pPr marL="898525" indent="-898525">
              <a:buFontTx/>
              <a:buNone/>
              <a:defRPr/>
            </a:pPr>
            <a:endParaRPr lang="en-US" dirty="0" smtClean="0"/>
          </a:p>
          <a:p>
            <a:pPr marL="898525" indent="-898525">
              <a:buFontTx/>
              <a:buNone/>
              <a:defRPr/>
            </a:pPr>
            <a:r>
              <a:rPr lang="en-US" dirty="0" smtClean="0">
                <a:solidFill>
                  <a:srgbClr val="CC9900"/>
                </a:solidFill>
              </a:rPr>
              <a:t>4-10</a:t>
            </a:r>
            <a:r>
              <a:rPr lang="en-US" dirty="0" smtClean="0"/>
              <a:t>	What is the difference between a parietal and a visceral serous membrane?</a:t>
            </a:r>
          </a:p>
          <a:p>
            <a:pPr marL="898525" indent="-898525">
              <a:buFontTx/>
              <a:buNone/>
              <a:defRPr/>
            </a:pPr>
            <a:endParaRPr lang="en-US" dirty="0" smtClean="0"/>
          </a:p>
          <a:p>
            <a:pPr marL="898525" indent="-898525">
              <a:buFontTx/>
              <a:buNone/>
              <a:defRPr/>
            </a:pPr>
            <a:r>
              <a:rPr lang="en-US" dirty="0" smtClean="0">
                <a:solidFill>
                  <a:srgbClr val="CC9900"/>
                </a:solidFill>
              </a:rPr>
              <a:t>4-11	</a:t>
            </a:r>
            <a:r>
              <a:rPr lang="en-US" dirty="0" smtClean="0"/>
              <a:t>What is fascia, and where is it located?</a:t>
            </a:r>
          </a:p>
        </p:txBody>
      </p:sp>
      <p:pic>
        <p:nvPicPr>
          <p:cNvPr id="62469" name="Picture 5" descr="&#10;checkmark.gif                                                  0073C6C1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143000"/>
            <a:ext cx="6540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314324" y="466725"/>
            <a:ext cx="7058026" cy="476250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Membranes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4.6</a:t>
            </a:r>
            <a:r>
              <a:rPr dirty="0"/>
              <a:t>	Which membrane contains epithelial tissue?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Bursa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Fascia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Meninges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Pleura</a:t>
            </a:r>
          </a:p>
          <a:p>
            <a:pPr marL="1350963" lvl="1" indent="-457200">
              <a:buFontTx/>
              <a:buAutoNum type="alphaUcParenR" startAt="3"/>
              <a:defRPr/>
            </a:pPr>
            <a:endParaRPr dirty="0"/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314325" y="540058"/>
            <a:ext cx="8515350" cy="394980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Membranes (Review</a:t>
            </a:r>
            <a:r>
              <a:rPr lang="en-US" altLang="en-US" dirty="0" smtClean="0">
                <a:ea typeface="ＭＳ Ｐゴシック" pitchFamily="34" charset="-128"/>
              </a:rPr>
              <a:t>)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425" y="646113"/>
            <a:ext cx="3068638" cy="547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0" dirty="0">
                <a:solidFill>
                  <a:schemeClr val="accent5">
                    <a:lumMod val="40000"/>
                    <a:lumOff val="60000"/>
                  </a:schemeClr>
                </a:solidFill>
                <a:ea typeface="ＭＳ Ｐゴシック"/>
                <a:cs typeface="ＭＳ Ｐゴシック"/>
              </a:rPr>
              <a:t>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Pop Quiz Answer</a:t>
            </a:r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898525" lvl="1" indent="-898525">
              <a:buFontTx/>
              <a:buNone/>
              <a:defRPr/>
            </a:pPr>
            <a:r>
              <a:rPr dirty="0">
                <a:solidFill>
                  <a:srgbClr val="CC9900"/>
                </a:solidFill>
              </a:rPr>
              <a:t>4.6</a:t>
            </a:r>
            <a:r>
              <a:rPr dirty="0"/>
              <a:t>	Which membrane contains epithelial tissue?</a:t>
            </a:r>
          </a:p>
          <a:p>
            <a:pPr marL="1350963" lvl="1" indent="-457200">
              <a:buFontTx/>
              <a:buAutoNum type="alphaUcParenR"/>
              <a:defRPr/>
            </a:pPr>
            <a:r>
              <a:rPr dirty="0"/>
              <a:t>Bursa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Fascia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/>
              <a:t>Meninges</a:t>
            </a:r>
          </a:p>
          <a:p>
            <a:pPr marL="1350963" lvl="1" indent="-457200">
              <a:buFontTx/>
              <a:buAutoNum type="alphaUcParenR" startAt="2"/>
              <a:defRPr/>
            </a:pPr>
            <a:r>
              <a:rPr dirty="0">
                <a:solidFill>
                  <a:srgbClr val="CC9900"/>
                </a:solidFill>
              </a:rPr>
              <a:t>Pleura</a:t>
            </a:r>
          </a:p>
          <a:p>
            <a:pPr marL="1350963" lvl="1" indent="-457200">
              <a:buFontTx/>
              <a:buAutoNum type="alphaUcParenR" startAt="3"/>
              <a:defRPr/>
            </a:pPr>
            <a:endParaRPr dirty="0"/>
          </a:p>
          <a:p>
            <a:pPr marL="581025" lvl="1" indent="0">
              <a:buFontTx/>
              <a:buNone/>
              <a:defRPr/>
            </a:pPr>
            <a:endParaRPr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33400"/>
            <a:ext cx="8515350" cy="3889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Tissues and Aging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1397000"/>
            <a:ext cx="8499475" cy="50498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Connective tissues lose elasticity as they age.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Blood vessels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Tendons and ligaments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Bones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Muscles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247650" y="530225"/>
            <a:ext cx="8555038" cy="387350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Case Study</a:t>
            </a:r>
          </a:p>
        </p:txBody>
      </p:sp>
      <p:sp>
        <p:nvSpPr>
          <p:cNvPr id="81923" name="Text Placeholder 2"/>
          <p:cNvSpPr>
            <a:spLocks noGrp="1"/>
          </p:cNvSpPr>
          <p:nvPr>
            <p:ph type="body" idx="1"/>
          </p:nvPr>
        </p:nvSpPr>
        <p:spPr>
          <a:xfrm>
            <a:off x="3105150" y="1125538"/>
            <a:ext cx="5570538" cy="4676775"/>
          </a:xfrm>
        </p:spPr>
        <p:txBody>
          <a:bodyPr anchor="t"/>
          <a:lstStyle/>
          <a:p>
            <a:r>
              <a:rPr lang="en-US" altLang="en-US" sz="2200" b="1" dirty="0" smtClean="0">
                <a:ea typeface="ＭＳ Ｐゴシック" pitchFamily="34" charset="-128"/>
              </a:rPr>
              <a:t>Learning Objective</a:t>
            </a:r>
          </a:p>
          <a:p>
            <a:endParaRPr lang="en-US" altLang="en-US" sz="2200" b="1" dirty="0" smtClean="0">
              <a:ea typeface="ＭＳ Ｐゴシック" pitchFamily="34" charset="-128"/>
            </a:endParaRPr>
          </a:p>
          <a:p>
            <a:pPr marL="682625" lvl="1" indent="-682625">
              <a:buFont typeface="+mj-lt"/>
              <a:buAutoNum type="arabicPeriod" startAt="7"/>
            </a:pPr>
            <a:r>
              <a:rPr lang="en-US" altLang="en-US" sz="2200" dirty="0" smtClean="0">
                <a:ea typeface="ＭＳ Ｐゴシック" pitchFamily="34" charset="-128"/>
              </a:rPr>
              <a:t>Using examples from the case study, define histology and explain the role of histology in medical diagnosis and treatment.</a:t>
            </a:r>
          </a:p>
        </p:txBody>
      </p:sp>
      <p:pic>
        <p:nvPicPr>
          <p:cNvPr id="81924" name="Picture 5" descr="\\pchns-f02\PRODUCTION\LWW\Share\Cohen-13e\JPG\Ch04\Cohen-13e-ch004-inimag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309688"/>
            <a:ext cx="2632075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36538" y="530225"/>
            <a:ext cx="8566150" cy="395288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Membranes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376" y="1125538"/>
            <a:ext cx="8404312" cy="4676775"/>
          </a:xfrm>
        </p:spPr>
        <p:txBody>
          <a:bodyPr anchor="t"/>
          <a:lstStyle/>
          <a:p>
            <a:pPr>
              <a:defRPr/>
            </a:pPr>
            <a:r>
              <a:rPr lang="en-US" sz="2200" b="1" dirty="0" smtClean="0"/>
              <a:t>Learning Objectives</a:t>
            </a:r>
          </a:p>
          <a:p>
            <a:pPr>
              <a:defRPr/>
            </a:pPr>
            <a:endParaRPr lang="en-US" sz="2200" b="1" dirty="0" smtClean="0"/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200" dirty="0" smtClean="0"/>
              <a:t>Describe </a:t>
            </a:r>
            <a:r>
              <a:rPr lang="en-US" sz="2200" dirty="0"/>
              <a:t>three types of epithelial membranes</a:t>
            </a:r>
            <a:r>
              <a:rPr lang="en-US" sz="2200" dirty="0" smtClean="0"/>
              <a:t>.</a:t>
            </a:r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200" dirty="0" smtClean="0"/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200" dirty="0"/>
              <a:t>List six types of connective tissue membranes. </a:t>
            </a:r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200" dirty="0" smtClean="0"/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200" dirty="0" smtClean="0"/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Case Study (cont.)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Histology is the study of tissues.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Histological analysis of Paul’s skin tissue showed that it was distinctly different from normal skin tissue</a:t>
            </a:r>
            <a:r>
              <a:rPr lang="en-US" altLang="en-US" dirty="0" smtClean="0">
                <a:latin typeface="Verdana"/>
                <a:ea typeface="ＭＳ Ｐゴシック" pitchFamily="34" charset="-128"/>
              </a:rPr>
              <a:t>—</a:t>
            </a:r>
            <a:r>
              <a:rPr lang="en-US" altLang="en-US" dirty="0" smtClean="0">
                <a:ea typeface="ＭＳ Ｐゴシック" pitchFamily="34" charset="-128"/>
              </a:rPr>
              <a:t>it was cancerous.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Histological analysis of Paul’s skin tissue after the first surgery showed some remaining abnormal tissue, so the surgery was repeated.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After the second surgery, histological analysis of his skin tissue showed that he was cancer free.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69875" y="571500"/>
            <a:ext cx="5602288" cy="387350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Word Anatomy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00" y="1239838"/>
            <a:ext cx="8459788" cy="2220912"/>
          </a:xfrm>
        </p:spPr>
        <p:txBody>
          <a:bodyPr anchor="t"/>
          <a:lstStyle/>
          <a:p>
            <a:pPr>
              <a:defRPr/>
            </a:pPr>
            <a:r>
              <a:rPr lang="en-US" sz="2200" b="1" dirty="0" smtClean="0"/>
              <a:t>Learning Objective</a:t>
            </a:r>
          </a:p>
          <a:p>
            <a:pPr>
              <a:defRPr/>
            </a:pPr>
            <a:endParaRPr lang="en-US" sz="2200" b="1" dirty="0" smtClean="0"/>
          </a:p>
          <a:p>
            <a:pPr marL="457200" indent="-457200">
              <a:buFont typeface="+mj-lt"/>
              <a:buAutoNum type="arabicPeriod" startAt="8"/>
              <a:defRPr/>
            </a:pPr>
            <a:r>
              <a:rPr lang="en-US" sz="2200" dirty="0" smtClean="0"/>
              <a:t>Show </a:t>
            </a:r>
            <a:r>
              <a:rPr lang="en-US" sz="2200" dirty="0"/>
              <a:t>how word parts are used to build words related to tissues, glands, and </a:t>
            </a:r>
            <a:r>
              <a:rPr lang="en-US" sz="2200" dirty="0" smtClean="0"/>
              <a:t>membranes. </a:t>
            </a:r>
            <a:endParaRPr lang="en-US" sz="2200" dirty="0"/>
          </a:p>
          <a:p>
            <a:pPr marL="231775" lvl="1" indent="-231775">
              <a:buFont typeface="Verdana" pitchFamily="34" charset="0"/>
              <a:buChar char="–"/>
              <a:defRPr/>
            </a:pPr>
            <a:endParaRPr lang="en-US" sz="2200" dirty="0" smtClean="0"/>
          </a:p>
          <a:p>
            <a:pPr marL="231775" indent="-231775">
              <a:buFont typeface="Verdana" pitchFamily="34" charset="0"/>
              <a:buChar char="–"/>
              <a:defRPr/>
            </a:pPr>
            <a:endParaRPr lang="en-US" sz="2200" dirty="0" smtClean="0"/>
          </a:p>
        </p:txBody>
      </p:sp>
      <p:pic>
        <p:nvPicPr>
          <p:cNvPr id="83972" name="Picture 5" descr="puzzle_2.gif                                                   0073F8DBMacintosh HD                   C16C138F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4440238"/>
            <a:ext cx="53562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Case Study: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ea typeface="ＭＳ Ｐゴシック" charset="0"/>
              </a:rPr>
              <a:t>CasePoints</a:t>
            </a:r>
          </a:p>
          <a:p>
            <a:pPr>
              <a:buNone/>
            </a:pPr>
            <a:endParaRPr lang="en-US" b="1" dirty="0" smtClean="0">
              <a:ea typeface="ＭＳ Ｐゴシック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accent2"/>
                </a:solidFill>
              </a:rPr>
              <a:t>4-1</a:t>
            </a:r>
            <a:r>
              <a:rPr lang="en-US" dirty="0" smtClean="0"/>
              <a:t> 	In the case study, Paul might have a squamous cell</a:t>
            </a:r>
          </a:p>
          <a:p>
            <a:pPr>
              <a:lnSpc>
                <a:spcPct val="100000"/>
              </a:lnSpc>
              <a:buNone/>
            </a:pPr>
            <a:r>
              <a:rPr lang="en-US" dirty="0" smtClean="0"/>
              <a:t>		carcinoma. Describe the shape of the cells that form 	this type of cancer.</a:t>
            </a:r>
          </a:p>
          <a:p>
            <a:pPr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accent2"/>
                </a:solidFill>
              </a:rPr>
              <a:t>4-2</a:t>
            </a:r>
            <a:r>
              <a:rPr lang="en-US" dirty="0" smtClean="0"/>
              <a:t>	What type of epithelial membrane was involved in 	Paul’s 	case study?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5023" y="1194059"/>
            <a:ext cx="7747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Word Anatomy (cont.)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09333" y="1312430"/>
          <a:ext cx="8296542" cy="502523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518547"/>
                <a:gridCol w="2166456"/>
                <a:gridCol w="4611539"/>
              </a:tblGrid>
              <a:tr h="34648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Word Part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Meaning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Example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</a:tr>
              <a:tr h="34648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hist/o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tissue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Histology is the study of tissues.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</a:tr>
              <a:tr h="346482">
                <a:tc gridSpan="3">
                  <a:txBody>
                    <a:bodyPr/>
                    <a:lstStyle/>
                    <a:p>
                      <a:r>
                        <a:rPr lang="en-US" sz="1700" b="1" i="1" dirty="0" smtClean="0"/>
                        <a:t>Epithelial Tissue</a:t>
                      </a:r>
                      <a:endParaRPr lang="en-US" sz="1700" b="1" i="1" dirty="0"/>
                    </a:p>
                  </a:txBody>
                  <a:tcPr marL="85434" marR="85434" marT="42717" marB="4271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3224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epi-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on, upon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Epithelial tissue covers body surfaces.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</a:tr>
              <a:tr h="59803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pseud/o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false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i="1" dirty="0" smtClean="0"/>
                        <a:t>Pseudostratified</a:t>
                      </a:r>
                      <a:r>
                        <a:rPr lang="en-US" sz="1700" i="0" dirty="0" smtClean="0"/>
                        <a:t> epithelium appears to be in multiple layers, but it is not.</a:t>
                      </a:r>
                      <a:endParaRPr lang="en-US" sz="1700" i="1" dirty="0"/>
                    </a:p>
                  </a:txBody>
                  <a:tcPr marL="85434" marR="85434" marT="42717" marB="42717"/>
                </a:tc>
              </a:tr>
              <a:tr h="346482">
                <a:tc gridSpan="3">
                  <a:txBody>
                    <a:bodyPr/>
                    <a:lstStyle/>
                    <a:p>
                      <a:r>
                        <a:rPr lang="en-US" sz="1700" b="1" i="1" dirty="0" smtClean="0"/>
                        <a:t>Connective Tissue</a:t>
                      </a:r>
                      <a:endParaRPr lang="en-US" sz="1700" b="1" i="1" dirty="0"/>
                    </a:p>
                  </a:txBody>
                  <a:tcPr marL="85434" marR="85434" marT="42717" marB="4271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9803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blast/o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immature cell, early stage of cell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 </a:t>
                      </a:r>
                      <a:r>
                        <a:rPr lang="en-US" sz="1700" i="1" dirty="0" smtClean="0"/>
                        <a:t>fibroblast</a:t>
                      </a:r>
                      <a:r>
                        <a:rPr lang="en-US" sz="1700" i="0" dirty="0" smtClean="0"/>
                        <a:t> is a cell that produces fibers.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</a:tr>
              <a:tr h="34648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chondr/o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cartilage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 chondrocyte is a cartilage cell.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</a:tr>
              <a:tr h="34648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oss, osse/o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bone, bone tissue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i="1" dirty="0" smtClean="0"/>
                        <a:t>Osseous</a:t>
                      </a:r>
                      <a:r>
                        <a:rPr lang="en-US" sz="1700" i="0" baseline="0" dirty="0" smtClean="0"/>
                        <a:t> tissue is bone tissue.</a:t>
                      </a:r>
                      <a:endParaRPr lang="en-US" sz="1700" i="1" dirty="0"/>
                    </a:p>
                  </a:txBody>
                  <a:tcPr marL="85434" marR="85434" marT="42717" marB="42717"/>
                </a:tc>
              </a:tr>
              <a:tr h="34648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oste/o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bone, bone tissue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An osteocyte is a mature bone cell.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</a:tr>
              <a:tr h="346482">
                <a:tc gridSpan="3">
                  <a:txBody>
                    <a:bodyPr/>
                    <a:lstStyle/>
                    <a:p>
                      <a:r>
                        <a:rPr lang="en-US" sz="1700" b="1" i="1" dirty="0" smtClean="0"/>
                        <a:t>Muscle Tissue</a:t>
                      </a:r>
                      <a:endParaRPr lang="en-US" sz="1700" b="1" i="1" dirty="0"/>
                    </a:p>
                  </a:txBody>
                  <a:tcPr marL="85434" marR="85434" marT="42717" marB="4271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648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cardi/o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heart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The </a:t>
                      </a:r>
                      <a:r>
                        <a:rPr lang="en-US" sz="1700" i="1" dirty="0" smtClean="0"/>
                        <a:t>myocardium</a:t>
                      </a:r>
                      <a:r>
                        <a:rPr lang="en-US" sz="1700" i="0" dirty="0" smtClean="0"/>
                        <a:t> is the heart muscle.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</a:tr>
              <a:tr h="34648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my/o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muscle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See preceding example.</a:t>
                      </a:r>
                      <a:endParaRPr lang="en-US" sz="1700" dirty="0"/>
                    </a:p>
                  </a:txBody>
                  <a:tcPr marL="85434" marR="85434" marT="42717" marB="4271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314325" y="533400"/>
            <a:ext cx="8515350" cy="3889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Word Anatomy (cont.)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90358521"/>
              </p:ext>
            </p:extLst>
          </p:nvPr>
        </p:nvGraphicFramePr>
        <p:xfrm>
          <a:off x="309418" y="1559512"/>
          <a:ext cx="8499474" cy="34036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315720"/>
                <a:gridCol w="239970"/>
                <a:gridCol w="2219448"/>
                <a:gridCol w="283782"/>
                <a:gridCol w="4440554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Word Part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Meaning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r>
                        <a:rPr lang="en-US" b="1" i="1" dirty="0" smtClean="0"/>
                        <a:t>Nervous Tissue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neur/o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nerve, nervous system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neuron is a nerve cell.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r>
                        <a:rPr lang="en-US" b="1" i="1" dirty="0" smtClean="0"/>
                        <a:t>Membranes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arthr/o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joint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Arthritis </a:t>
                      </a:r>
                      <a:r>
                        <a:rPr lang="en-US" i="0" dirty="0" smtClean="0"/>
                        <a:t>is inflammation</a:t>
                      </a:r>
                      <a:r>
                        <a:rPr lang="en-US" i="0" baseline="0" dirty="0" smtClean="0"/>
                        <a:t> of a joint.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peri-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around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</a:t>
                      </a:r>
                      <a:r>
                        <a:rPr lang="en-US" i="1" dirty="0" smtClean="0"/>
                        <a:t>peritoneum </a:t>
                      </a:r>
                      <a:r>
                        <a:rPr lang="en-US" i="0" dirty="0" smtClean="0"/>
                        <a:t>wraps around the abdominal</a:t>
                      </a:r>
                      <a:r>
                        <a:rPr lang="en-US" i="0" baseline="0" dirty="0" smtClean="0"/>
                        <a:t> organs.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pleur/o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side, rib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</a:t>
                      </a:r>
                      <a:r>
                        <a:rPr lang="en-US" i="1" dirty="0" smtClean="0"/>
                        <a:t>pleurae</a:t>
                      </a:r>
                      <a:r>
                        <a:rPr lang="en-US" i="0" dirty="0" smtClean="0"/>
                        <a:t> are membranes</a:t>
                      </a:r>
                      <a:r>
                        <a:rPr lang="en-US" i="0" baseline="0" dirty="0" smtClean="0"/>
                        <a:t> that line the chest cavity.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thePoint.gif                                                   0073C6C1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71788"/>
            <a:ext cx="89995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222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3675" y="530225"/>
            <a:ext cx="8609013" cy="387350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Case Study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>
          <a:xfrm>
            <a:off x="3105150" y="1125538"/>
            <a:ext cx="5570538" cy="4676775"/>
          </a:xfrm>
        </p:spPr>
        <p:txBody>
          <a:bodyPr anchor="t"/>
          <a:lstStyle/>
          <a:p>
            <a:r>
              <a:rPr lang="en-US" altLang="en-US" sz="2200" b="1" dirty="0" smtClean="0">
                <a:ea typeface="ＭＳ Ｐゴシック" pitchFamily="34" charset="-128"/>
              </a:rPr>
              <a:t>Learning Objective</a:t>
            </a:r>
          </a:p>
          <a:p>
            <a:endParaRPr lang="en-US" altLang="en-US" sz="2200" b="1" dirty="0" smtClean="0">
              <a:ea typeface="ＭＳ Ｐゴシック" pitchFamily="34" charset="-128"/>
            </a:endParaRPr>
          </a:p>
          <a:p>
            <a:pPr marL="682625" lvl="1" indent="-682625">
              <a:buFont typeface="+mj-lt"/>
              <a:buAutoNum type="arabicPeriod" startAt="7"/>
            </a:pPr>
            <a:r>
              <a:rPr lang="en-US" altLang="en-US" sz="2200" dirty="0">
                <a:ea typeface="ＭＳ Ｐゴシック" pitchFamily="34" charset="-128"/>
              </a:rPr>
              <a:t>Using examples from the case study, define histology and explain the role of histology in medical diagnosis and treatment</a:t>
            </a:r>
          </a:p>
        </p:txBody>
      </p:sp>
      <p:pic>
        <p:nvPicPr>
          <p:cNvPr id="10244" name="Picture 5" descr="\\pchns-f02\PRODUCTION\LWW\Share\Cohen-13e\JPG\Ch04\Cohen-13e-ch004-inimag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309688"/>
            <a:ext cx="2632075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58763" y="549275"/>
            <a:ext cx="5602287" cy="387350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Word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725" y="1125538"/>
            <a:ext cx="8335963" cy="2268537"/>
          </a:xfrm>
        </p:spPr>
        <p:txBody>
          <a:bodyPr anchor="t"/>
          <a:lstStyle/>
          <a:p>
            <a:pPr>
              <a:defRPr/>
            </a:pPr>
            <a:r>
              <a:rPr lang="en-US" sz="2200" b="1" dirty="0" smtClean="0"/>
              <a:t>Learning Objective</a:t>
            </a:r>
          </a:p>
          <a:p>
            <a:pPr>
              <a:defRPr/>
            </a:pPr>
            <a:endParaRPr lang="en-US" sz="2200" b="1" dirty="0" smtClean="0"/>
          </a:p>
          <a:p>
            <a:pPr>
              <a:defRPr/>
            </a:pPr>
            <a:r>
              <a:rPr lang="en-US" sz="2200" dirty="0" smtClean="0">
                <a:solidFill>
                  <a:schemeClr val="accent6"/>
                </a:solidFill>
              </a:rPr>
              <a:t>8. </a:t>
            </a:r>
            <a:r>
              <a:rPr lang="en-US" sz="2200" dirty="0" smtClean="0"/>
              <a:t>Show </a:t>
            </a:r>
            <a:r>
              <a:rPr lang="en-US" sz="2200" dirty="0"/>
              <a:t>how word parts are used to build words related to tissues, glands, and </a:t>
            </a:r>
            <a:r>
              <a:rPr lang="en-US" sz="2200" dirty="0" smtClean="0"/>
              <a:t>membranes.</a:t>
            </a:r>
            <a:endParaRPr lang="en-US" sz="2200" dirty="0"/>
          </a:p>
          <a:p>
            <a:pPr marL="231775" lvl="1" indent="-231775">
              <a:buFont typeface="Verdana" pitchFamily="34" charset="0"/>
              <a:buChar char="–"/>
              <a:defRPr/>
            </a:pPr>
            <a:endParaRPr lang="en-US" sz="2200" dirty="0" smtClean="0"/>
          </a:p>
          <a:p>
            <a:pPr marL="231775" indent="-231775">
              <a:buFont typeface="Verdana" pitchFamily="34" charset="0"/>
              <a:buChar char="–"/>
              <a:defRPr/>
            </a:pPr>
            <a:endParaRPr lang="en-US" sz="2200" dirty="0" smtClean="0"/>
          </a:p>
        </p:txBody>
      </p:sp>
      <p:pic>
        <p:nvPicPr>
          <p:cNvPr id="11268" name="Picture 5" descr="puzzle_2.gif                                                   0073F8DBMacintosh HD                   C16C138F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3935413"/>
            <a:ext cx="53562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82563" y="539750"/>
            <a:ext cx="8469312" cy="395288"/>
          </a:xfrm>
        </p:spPr>
        <p:txBody>
          <a:bodyPr/>
          <a:lstStyle/>
          <a:p>
            <a:r>
              <a:rPr lang="en-US" altLang="en-US" sz="2800" cap="none" dirty="0" smtClean="0">
                <a:ea typeface="ＭＳ Ｐゴシック" pitchFamily="34" charset="-128"/>
              </a:rPr>
              <a:t>Tissue Origins and Classification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125538"/>
            <a:ext cx="8601075" cy="5237162"/>
          </a:xfrm>
        </p:spPr>
        <p:txBody>
          <a:bodyPr anchor="t"/>
          <a:lstStyle/>
          <a:p>
            <a:pPr>
              <a:defRPr/>
            </a:pPr>
            <a:r>
              <a:rPr lang="en-US" sz="2200" b="1" dirty="0" smtClean="0"/>
              <a:t>Learning Objectives</a:t>
            </a:r>
          </a:p>
          <a:p>
            <a:pPr>
              <a:defRPr/>
            </a:pPr>
            <a:endParaRPr lang="en-US" sz="2200" b="1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sz="2200" dirty="0" smtClean="0"/>
              <a:t>Define stem cells and describe their role in development and repair of tissue.</a:t>
            </a:r>
          </a:p>
          <a:p>
            <a:pPr marL="457200" indent="-457200">
              <a:buFontTx/>
              <a:buAutoNum type="arabicPeriod"/>
              <a:defRPr/>
            </a:pPr>
            <a:endParaRPr lang="en-US" sz="2200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sz="2200" dirty="0"/>
              <a:t>Name the four main groups of </a:t>
            </a:r>
            <a:r>
              <a:rPr lang="en-US" sz="2200" dirty="0" smtClean="0"/>
              <a:t>tissues and </a:t>
            </a:r>
            <a:r>
              <a:rPr lang="en-US" sz="2200" dirty="0"/>
              <a:t>give the location and general characteristics of each</a:t>
            </a:r>
            <a:r>
              <a:rPr lang="en-US" sz="2200" dirty="0" smtClean="0"/>
              <a:t>.</a:t>
            </a:r>
          </a:p>
          <a:p>
            <a:pPr marL="457200" indent="-457200">
              <a:buFontTx/>
              <a:buAutoNum type="arabicPeriod"/>
              <a:defRPr/>
            </a:pPr>
            <a:endParaRPr lang="en-US" sz="2200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sz="2200" dirty="0"/>
              <a:t>Describe the difference between exocrine and endocrine </a:t>
            </a:r>
            <a:r>
              <a:rPr lang="en-US" sz="2200" dirty="0" smtClean="0"/>
              <a:t>glands </a:t>
            </a:r>
            <a:r>
              <a:rPr lang="en-US" sz="2200" dirty="0"/>
              <a:t>and give examples of each</a:t>
            </a:r>
            <a:r>
              <a:rPr lang="en-US" sz="2200" dirty="0" smtClean="0"/>
              <a:t>.</a:t>
            </a:r>
            <a:endParaRPr lang="en-US" sz="2200" i="1" dirty="0" smtClean="0"/>
          </a:p>
          <a:p>
            <a:pPr>
              <a:defRPr/>
            </a:pPr>
            <a:endParaRPr lang="en-US" sz="2200" dirty="0" smtClean="0"/>
          </a:p>
          <a:p>
            <a:pPr marL="457200" indent="-457200">
              <a:buFontTx/>
              <a:buAutoNum type="arabicPeriod"/>
              <a:defRPr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cConnell_HFHF_PP_Template">
  <a:themeElements>
    <a:clrScheme name="">
      <a:dk1>
        <a:srgbClr val="000000"/>
      </a:dk1>
      <a:lt1>
        <a:srgbClr val="FFFFFF"/>
      </a:lt1>
      <a:dk2>
        <a:srgbClr val="006B76"/>
      </a:dk2>
      <a:lt2>
        <a:srgbClr val="000000"/>
      </a:lt2>
      <a:accent1>
        <a:srgbClr val="186EC4"/>
      </a:accent1>
      <a:accent2>
        <a:srgbClr val="CC9900"/>
      </a:accent2>
      <a:accent3>
        <a:srgbClr val="FFFFFF"/>
      </a:accent3>
      <a:accent4>
        <a:srgbClr val="000000"/>
      </a:accent4>
      <a:accent5>
        <a:srgbClr val="ABBADE"/>
      </a:accent5>
      <a:accent6>
        <a:srgbClr val="B98A00"/>
      </a:accent6>
      <a:hlink>
        <a:srgbClr val="FF0000"/>
      </a:hlink>
      <a:folHlink>
        <a:srgbClr val="009900"/>
      </a:folHlink>
    </a:clrScheme>
    <a:fontScheme name="LWW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WW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McConnell_HFHF_PP_Template</Template>
  <TotalTime>20902</TotalTime>
  <Words>1887</Words>
  <Application>Microsoft Office PowerPoint</Application>
  <PresentationFormat>On-screen Show (4:3)</PresentationFormat>
  <Paragraphs>616</Paragraphs>
  <Slides>65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McConnell_HFHF_PP_Template</vt:lpstr>
      <vt:lpstr>Chapter 4   Tissues, Glands, and Membranes</vt:lpstr>
      <vt:lpstr>Overview</vt:lpstr>
      <vt:lpstr>Key Terms</vt:lpstr>
      <vt:lpstr>Tissue Origins and Classification</vt:lpstr>
      <vt:lpstr>Connective Tissue</vt:lpstr>
      <vt:lpstr>Membranes</vt:lpstr>
      <vt:lpstr>Case Study</vt:lpstr>
      <vt:lpstr>Word Anatomy</vt:lpstr>
      <vt:lpstr>Tissue Origins and Classification</vt:lpstr>
      <vt:lpstr>Histology: The Study of Tissues</vt:lpstr>
      <vt:lpstr>Epithelial Tissue</vt:lpstr>
      <vt:lpstr>Epithelial Tissue: Special Features</vt:lpstr>
      <vt:lpstr>Epithelial Tissue: Classification</vt:lpstr>
      <vt:lpstr>Simple Epithelium</vt:lpstr>
      <vt:lpstr>Slide 15</vt:lpstr>
      <vt:lpstr>Stratified Epithelium</vt:lpstr>
      <vt:lpstr>Slide 17</vt:lpstr>
      <vt:lpstr>Slide 18</vt:lpstr>
      <vt:lpstr>Glands</vt:lpstr>
      <vt:lpstr>Epithelial Tissue (Review)</vt:lpstr>
      <vt:lpstr>Epithelial Tissue (Review) (cont.)</vt:lpstr>
      <vt:lpstr>Epithelial Tissue (Review) (cont.)</vt:lpstr>
      <vt:lpstr>Epithelial Tissue (Review) (cont.)</vt:lpstr>
      <vt:lpstr>Epithelial Tissue (Review) (cont.)</vt:lpstr>
      <vt:lpstr>Connective Tissue</vt:lpstr>
      <vt:lpstr>Connective Tissue: Overview</vt:lpstr>
      <vt:lpstr>Circulating Connective Tissue</vt:lpstr>
      <vt:lpstr>Loose Connective Tissue</vt:lpstr>
      <vt:lpstr>Slide 29</vt:lpstr>
      <vt:lpstr>Dense Connective Tissue</vt:lpstr>
      <vt:lpstr>Connective Tissue: Cartilage</vt:lpstr>
      <vt:lpstr>Connective Tissue: Bone</vt:lpstr>
      <vt:lpstr>Slide 33</vt:lpstr>
      <vt:lpstr>Connective Tissue (Review)</vt:lpstr>
      <vt:lpstr>Connective Tissue (Review) (cont.)</vt:lpstr>
      <vt:lpstr>Connective Tissue (Review) (cont.)</vt:lpstr>
      <vt:lpstr>Connective Tissue (Review) (cont.)</vt:lpstr>
      <vt:lpstr>Connective Tissue (Review) (cont.)</vt:lpstr>
      <vt:lpstr>Muscle Tissue</vt:lpstr>
      <vt:lpstr>Slide 40</vt:lpstr>
      <vt:lpstr>Nervous Tissue</vt:lpstr>
      <vt:lpstr>The Neuron</vt:lpstr>
      <vt:lpstr>Neuroglia</vt:lpstr>
      <vt:lpstr>Slide 44</vt:lpstr>
      <vt:lpstr>Tissues (Review)</vt:lpstr>
      <vt:lpstr>Tissues (Review) (cont.)</vt:lpstr>
      <vt:lpstr>Tissues (Review) (cont.)</vt:lpstr>
      <vt:lpstr>Membranes</vt:lpstr>
      <vt:lpstr>Membranes (cont.)</vt:lpstr>
      <vt:lpstr>Epithelial Membranes</vt:lpstr>
      <vt:lpstr>Epithelial Membranes: Serous Membranes </vt:lpstr>
      <vt:lpstr>Slide 52</vt:lpstr>
      <vt:lpstr>Epithelial Membranes: Mucous Membranes</vt:lpstr>
      <vt:lpstr>Connective Tissue Membranes</vt:lpstr>
      <vt:lpstr>Membranes (Review)</vt:lpstr>
      <vt:lpstr>Membranes (Review) (cont.)</vt:lpstr>
      <vt:lpstr>Membranes (Review) (cont.)</vt:lpstr>
      <vt:lpstr>Tissues and Aging</vt:lpstr>
      <vt:lpstr>Case Study</vt:lpstr>
      <vt:lpstr>Case Study (cont.)</vt:lpstr>
      <vt:lpstr>Word Anatomy </vt:lpstr>
      <vt:lpstr>Case Study: Review</vt:lpstr>
      <vt:lpstr>Word Anatomy (cont.)</vt:lpstr>
      <vt:lpstr>Word Anatomy (cont.)</vt:lpstr>
      <vt:lpstr>Slide 65</vt:lpstr>
    </vt:vector>
  </TitlesOfParts>
  <Company>Wolters Kluwer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Organization of the Human Body</dc:title>
  <dc:creator>J Taylor</dc:creator>
  <cp:lastModifiedBy>winxp</cp:lastModifiedBy>
  <cp:revision>344</cp:revision>
  <cp:lastPrinted>2001-01-03T19:47:24Z</cp:lastPrinted>
  <dcterms:created xsi:type="dcterms:W3CDTF">2011-04-12T12:59:12Z</dcterms:created>
  <dcterms:modified xsi:type="dcterms:W3CDTF">2016-06-02T13:19:49Z</dcterms:modified>
</cp:coreProperties>
</file>