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955" r:id="rId2"/>
    <p:sldId id="990" r:id="rId3"/>
    <p:sldId id="991" r:id="rId4"/>
    <p:sldId id="992" r:id="rId5"/>
    <p:sldId id="993" r:id="rId6"/>
    <p:sldId id="994" r:id="rId7"/>
    <p:sldId id="995" r:id="rId8"/>
    <p:sldId id="996" r:id="rId9"/>
    <p:sldId id="997" r:id="rId10"/>
    <p:sldId id="998" r:id="rId11"/>
    <p:sldId id="999" r:id="rId12"/>
    <p:sldId id="1000" r:id="rId13"/>
    <p:sldId id="1001" r:id="rId14"/>
    <p:sldId id="1002" r:id="rId15"/>
    <p:sldId id="1003" r:id="rId16"/>
    <p:sldId id="1004" r:id="rId17"/>
    <p:sldId id="1005" r:id="rId18"/>
    <p:sldId id="1006" r:id="rId19"/>
    <p:sldId id="1007" r:id="rId20"/>
    <p:sldId id="1008" r:id="rId21"/>
    <p:sldId id="1009" r:id="rId22"/>
    <p:sldId id="1010" r:id="rId23"/>
    <p:sldId id="1011" r:id="rId24"/>
    <p:sldId id="1012" r:id="rId25"/>
    <p:sldId id="1013" r:id="rId26"/>
    <p:sldId id="1014" r:id="rId27"/>
    <p:sldId id="1015" r:id="rId28"/>
    <p:sldId id="1016" r:id="rId29"/>
    <p:sldId id="1017" r:id="rId30"/>
    <p:sldId id="1018" r:id="rId31"/>
    <p:sldId id="1019" r:id="rId32"/>
    <p:sldId id="1020" r:id="rId33"/>
    <p:sldId id="1021" r:id="rId34"/>
    <p:sldId id="1022" r:id="rId35"/>
    <p:sldId id="1023" r:id="rId36"/>
    <p:sldId id="1024" r:id="rId37"/>
    <p:sldId id="1025" r:id="rId38"/>
    <p:sldId id="1026" r:id="rId39"/>
    <p:sldId id="1027" r:id="rId40"/>
    <p:sldId id="1028" r:id="rId41"/>
    <p:sldId id="1029" r:id="rId42"/>
    <p:sldId id="1030" r:id="rId43"/>
    <p:sldId id="1031" r:id="rId44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in, Eve" initials="KE" lastIdx="1" clrIdx="0"/>
  <p:cmAuthor id="1" name="CE" initials="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2060"/>
    <a:srgbClr val="0C66C0"/>
    <a:srgbClr val="CC0000"/>
    <a:srgbClr val="1B7EE1"/>
    <a:srgbClr val="1666B6"/>
    <a:srgbClr val="1974CF"/>
    <a:srgbClr val="1973CD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552" autoAdjust="0"/>
  </p:normalViewPr>
  <p:slideViewPr>
    <p:cSldViewPr snapToGrid="0">
      <p:cViewPr varScale="1">
        <p:scale>
          <a:sx n="69" d="100"/>
          <a:sy n="69" d="100"/>
        </p:scale>
        <p:origin x="-558" y="-108"/>
      </p:cViewPr>
      <p:guideLst>
        <p:guide orient="horz" pos="2160"/>
        <p:guide orient="horz" pos="890"/>
        <p:guide orient="horz" pos="4101"/>
        <p:guide orient="horz" pos="363"/>
        <p:guide orient="horz" pos="539"/>
        <p:guide orient="horz"/>
        <p:guide orient="horz" pos="4048"/>
        <p:guide orient="horz" pos="960"/>
        <p:guide pos="2880"/>
        <p:guide pos="270"/>
        <p:guide pos="2030"/>
        <p:guide pos="5456"/>
        <p:guide pos="817"/>
        <p:guide pos="849"/>
        <p:guide pos="5759"/>
        <p:guide pos="5758"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176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36751A2-18BE-49F5-87F8-BE8A652AF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06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43400"/>
            <a:ext cx="5029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3FCF286-D61B-4C23-8F38-A4F4FEDAF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707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CF286-D61B-4C23-8F38-A4F4FEDAF21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DFEAD-7BB6-4F9A-86F6-11DBF66F7481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5DF1D-9A30-46C0-A163-B8A08FEB9125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C999B-3D90-4848-A3DC-DBE74B858D32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6D5C7-E81A-47C1-89EB-0A25DAEBC080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85F8D-F72B-4B95-9450-4FBA6C730543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1551A-7796-47EB-9743-5370FEB670EF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97942-3994-430E-8BE9-C2DE14346DF8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27D93BA2-85C2-4272-B75C-48EA0DF0928A}" type="slidenum">
              <a:rPr lang="en-US" sz="1200">
                <a:latin typeface="Times New Roman" pitchFamily="18" charset="0"/>
              </a:rPr>
              <a:pPr algn="r" defTabSz="931863" eaLnBrk="0" hangingPunct="0"/>
              <a:t>20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8BA0471E-D113-4EF8-BF1C-77397EB46692}" type="slidenum">
              <a:rPr lang="en-US" sz="1200">
                <a:latin typeface="Times New Roman" pitchFamily="18" charset="0"/>
              </a:rPr>
              <a:pPr algn="r" defTabSz="931863" eaLnBrk="0" hangingPunct="0"/>
              <a:t>21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3AE5A984-1679-4AA3-A2F0-E59040EA3FDF}" type="slidenum">
              <a:rPr lang="en-US" sz="1200">
                <a:latin typeface="Times New Roman" pitchFamily="18" charset="0"/>
              </a:rPr>
              <a:pPr algn="r" defTabSz="931863" eaLnBrk="0" hangingPunct="0"/>
              <a:t>22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A3C-91BD-46A4-9833-EF467DB07D17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2C7C3-B1DC-4841-BEAF-323754209B83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013CF012-EBCC-46AC-BBBF-34A393FE042C}" type="slidenum">
              <a:rPr lang="en-US" sz="1200">
                <a:latin typeface="Times New Roman" pitchFamily="18" charset="0"/>
              </a:rPr>
              <a:pPr algn="r" defTabSz="931863" eaLnBrk="0" hangingPunct="0"/>
              <a:t>24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4E225C87-8F5B-4E2B-AF47-6E71EF30B6CA}" type="slidenum">
              <a:rPr lang="en-US" sz="1200">
                <a:latin typeface="Times New Roman" pitchFamily="18" charset="0"/>
              </a:rPr>
              <a:pPr algn="r" defTabSz="931863" eaLnBrk="0" hangingPunct="0"/>
              <a:t>25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26865-A23E-4648-8C83-4635BB300849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DDFA76DD-E83C-43A4-A55D-2F80C6F9A25C}" type="slidenum">
              <a:rPr lang="en-US" sz="1200">
                <a:latin typeface="Times New Roman" pitchFamily="18" charset="0"/>
              </a:rPr>
              <a:pPr algn="r" defTabSz="931863" eaLnBrk="0" hangingPunct="0"/>
              <a:t>27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1E6F6-F550-41E8-891D-67A1FF336275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F586E846-1D6D-4D36-89EA-FAA6B731DC16}" type="slidenum">
              <a:rPr lang="en-US" sz="1200">
                <a:latin typeface="Times New Roman" pitchFamily="18" charset="0"/>
              </a:rPr>
              <a:pPr algn="r" defTabSz="931863" eaLnBrk="0" hangingPunct="0"/>
              <a:t>29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7384FA33-C996-4F38-A58F-0D125EB731E9}" type="slidenum">
              <a:rPr lang="en-US" sz="1200">
                <a:latin typeface="Times New Roman" pitchFamily="18" charset="0"/>
              </a:rPr>
              <a:pPr algn="r" defTabSz="931863" eaLnBrk="0" hangingPunct="0"/>
              <a:t>30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DBB3236C-F420-493D-B6DE-85EF98590D65}" type="slidenum">
              <a:rPr lang="en-US" sz="1200">
                <a:latin typeface="Times New Roman" pitchFamily="18" charset="0"/>
              </a:rPr>
              <a:pPr algn="r" defTabSz="931863" eaLnBrk="0" hangingPunct="0"/>
              <a:t>31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37B7BEE4-48E7-457B-BB1E-5DEA9DEA47E7}" type="slidenum">
              <a:rPr lang="en-US" sz="1200">
                <a:latin typeface="Times New Roman" pitchFamily="18" charset="0"/>
              </a:rPr>
              <a:pPr algn="r" defTabSz="931863" eaLnBrk="0" hangingPunct="0"/>
              <a:t>32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7F964-F275-4FE0-B1B5-E487875A50E9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8A71AAE6-06F3-4DF8-B1B8-31B59898CCDA}" type="slidenum">
              <a:rPr lang="en-US" sz="1200">
                <a:latin typeface="Times New Roman" pitchFamily="18" charset="0"/>
              </a:rPr>
              <a:pPr algn="r" defTabSz="931863" eaLnBrk="0" hangingPunct="0"/>
              <a:t>33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AE062F24-99EE-452F-B0DC-5F5E02345B50}" type="slidenum">
              <a:rPr lang="en-US" sz="1200">
                <a:latin typeface="Times New Roman" pitchFamily="18" charset="0"/>
              </a:rPr>
              <a:pPr algn="r" defTabSz="931863" eaLnBrk="0" hangingPunct="0"/>
              <a:t>35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82EC94D1-314D-4B82-9E67-D509CF4D2964}" type="slidenum">
              <a:rPr lang="en-US" sz="1200">
                <a:latin typeface="Times New Roman" pitchFamily="18" charset="0"/>
              </a:rPr>
              <a:pPr algn="r" defTabSz="931863" eaLnBrk="0" hangingPunct="0"/>
              <a:t>36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CBC5D65B-DA47-43E2-9114-8B3A7315F1F9}" type="slidenum">
              <a:rPr lang="en-US" sz="1200">
                <a:latin typeface="Times New Roman" pitchFamily="18" charset="0"/>
              </a:rPr>
              <a:pPr algn="r" defTabSz="931863" eaLnBrk="0" hangingPunct="0"/>
              <a:t>37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63D112B4-81E4-439C-A01D-BDEE907086B1}" type="slidenum">
              <a:rPr lang="en-US" sz="1200">
                <a:latin typeface="Times New Roman" pitchFamily="18" charset="0"/>
              </a:rPr>
              <a:pPr algn="r" defTabSz="931863" eaLnBrk="0" hangingPunct="0"/>
              <a:t>38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B7B7A-627D-4BEB-95F8-CBA33AF197D1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4595F-AAD5-47B2-A67A-28D32AC07F0F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845D47A2-0651-44CD-8C03-1F67FADFFED8}" type="slidenum">
              <a:rPr lang="en-US" sz="1200">
                <a:latin typeface="Times New Roman" pitchFamily="18" charset="0"/>
              </a:rPr>
              <a:pPr algn="r" defTabSz="931863" eaLnBrk="0" hangingPunct="0"/>
              <a:t>41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8" tIns="46306" rIns="94208" bIns="46306" anchor="b"/>
          <a:lstStyle/>
          <a:p>
            <a:pPr algn="r" defTabSz="931863" eaLnBrk="0" hangingPunct="0"/>
            <a:fld id="{5C5A8CDD-52F6-420E-8FD6-1962303FF0BD}" type="slidenum">
              <a:rPr lang="en-US" sz="1200">
                <a:latin typeface="Times New Roman" pitchFamily="18" charset="0"/>
              </a:rPr>
              <a:pPr algn="r" defTabSz="931863" eaLnBrk="0" hangingPunct="0"/>
              <a:t>42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3F6A0-D5A2-413A-9F01-7664163EDDD1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BD88C-3056-4E77-B523-471E99A8E8EE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37F5E-5631-4B8E-AE2A-75208AE948A8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9E566-9211-467A-BD5A-51FDF1D41BA3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98DCE-46D1-44CA-917A-17C7E7D8B14F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DA4D4-BEF5-4505-AD79-685D26362953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D0380-DFED-4622-8EB8-6ECA28AD2BC2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641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101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8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76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9662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8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55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705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8148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6110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805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9663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7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3"/>
          <p:cNvSpPr txBox="1">
            <a:spLocks noChangeArrowheads="1"/>
          </p:cNvSpPr>
          <p:nvPr userDrawn="1"/>
        </p:nvSpPr>
        <p:spPr bwMode="auto">
          <a:xfrm>
            <a:off x="0" y="6562487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819946" y="2906023"/>
            <a:ext cx="4089401" cy="2215991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>Chapter 6</a:t>
            </a:r>
            <a:b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>The Skeleton: </a:t>
            </a:r>
            <a:b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>Bones and Joints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287" y="1526875"/>
            <a:ext cx="4304581" cy="494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Bone Growth, Maintenance, and Repair</a:t>
            </a:r>
          </a:p>
          <a:p>
            <a:pPr>
              <a:defRPr/>
            </a:pPr>
            <a:r>
              <a:rPr lang="en-US" sz="2000" dirty="0" smtClean="0"/>
              <a:t>Long bone formation</a:t>
            </a:r>
          </a:p>
          <a:p>
            <a:pPr marL="682625" lvl="1" indent="-341313">
              <a:defRPr/>
            </a:pPr>
            <a:r>
              <a:rPr sz="2000"/>
              <a:t>Epiphyseal plates</a:t>
            </a:r>
          </a:p>
          <a:p>
            <a:pPr>
              <a:defRPr/>
            </a:pPr>
            <a:r>
              <a:rPr lang="en-US" sz="2000" dirty="0" smtClean="0"/>
              <a:t>Bone </a:t>
            </a:r>
            <a:r>
              <a:rPr lang="en-US" sz="2000" dirty="0" err="1" smtClean="0"/>
              <a:t>resorption</a:t>
            </a:r>
            <a:endParaRPr lang="en-US" sz="2000" dirty="0" smtClean="0"/>
          </a:p>
          <a:p>
            <a:pPr marL="682625" lvl="1" indent="-341313">
              <a:defRPr/>
            </a:pPr>
            <a:r>
              <a:rPr sz="2000"/>
              <a:t>Osteoclasts resorb bone tissue.</a:t>
            </a:r>
          </a:p>
          <a:p>
            <a:pPr marL="101600" indent="-341313">
              <a:defRPr/>
            </a:pPr>
            <a:r>
              <a:rPr lang="en-US" sz="2000" dirty="0" smtClean="0"/>
              <a:t>Types of bone cells</a:t>
            </a:r>
          </a:p>
          <a:p>
            <a:pPr lvl="1">
              <a:defRPr/>
            </a:pPr>
            <a:r>
              <a:rPr sz="2000"/>
              <a:t>Osteocytes maintain and repair the existing bone matrix.</a:t>
            </a:r>
          </a:p>
          <a:p>
            <a:pPr lvl="1">
              <a:defRPr/>
            </a:pPr>
            <a:r>
              <a:rPr sz="2000"/>
              <a:t>Osteoclasts resorb bone tissue.</a:t>
            </a:r>
          </a:p>
          <a:p>
            <a:pPr>
              <a:defRPr/>
            </a:pPr>
            <a:r>
              <a:rPr lang="en-US" sz="2000" dirty="0" smtClean="0"/>
              <a:t>Ossification is conversion of cartilage to bone.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400" dirty="0" smtClean="0"/>
          </a:p>
          <a:p>
            <a:pPr lvl="1">
              <a:defRPr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Bone Growth, Maintenance, and Repair</a:t>
            </a:r>
          </a:p>
          <a:p>
            <a:pPr>
              <a:defRPr/>
            </a:pPr>
            <a:r>
              <a:rPr lang="en-US" u="sng" dirty="0" smtClean="0"/>
              <a:t>Long bone Growth</a:t>
            </a:r>
          </a:p>
          <a:p>
            <a:pPr marL="682625" lvl="1" indent="-341313">
              <a:defRPr/>
            </a:pPr>
            <a:r>
              <a:rPr/>
              <a:t>Ossification is conversion of cartilage to bone.</a:t>
            </a:r>
          </a:p>
          <a:p>
            <a:pPr marL="1023938" lvl="2" indent="-341313">
              <a:defRPr/>
            </a:pPr>
            <a:r>
              <a:rPr lang="en-US" dirty="0"/>
              <a:t>Cartilage begins to turn into </a:t>
            </a:r>
            <a:r>
              <a:rPr lang="en-US" dirty="0" smtClean="0"/>
              <a:t>bone.</a:t>
            </a:r>
            <a:endParaRPr lang="en-US" dirty="0"/>
          </a:p>
          <a:p>
            <a:pPr marL="1023938" lvl="2" indent="-341313">
              <a:defRPr/>
            </a:pPr>
            <a:r>
              <a:rPr lang="en-US" dirty="0"/>
              <a:t>Epiphyseal plates develop across bone </a:t>
            </a:r>
            <a:r>
              <a:rPr lang="en-US" dirty="0" smtClean="0"/>
              <a:t>ends. </a:t>
            </a:r>
            <a:endParaRPr lang="en-US" dirty="0"/>
          </a:p>
          <a:p>
            <a:pPr marL="1023938" lvl="2" indent="-341313">
              <a:defRPr/>
            </a:pPr>
            <a:r>
              <a:rPr lang="en-US" dirty="0"/>
              <a:t>Bones continue to </a:t>
            </a:r>
            <a:r>
              <a:rPr lang="en-US" dirty="0" smtClean="0"/>
              <a:t>lengthen. </a:t>
            </a:r>
            <a:endParaRPr lang="en-US" dirty="0"/>
          </a:p>
          <a:p>
            <a:pPr marL="1023938" lvl="2" indent="-341313">
              <a:defRPr/>
            </a:pPr>
            <a:r>
              <a:rPr lang="en-US" dirty="0"/>
              <a:t>Bones stop </a:t>
            </a:r>
            <a:r>
              <a:rPr lang="en-US" dirty="0" smtClean="0"/>
              <a:t>lengthening.</a:t>
            </a:r>
            <a:endParaRPr lang="en-US" dirty="0"/>
          </a:p>
          <a:p>
            <a:pPr marL="1023938" lvl="2" indent="-341313">
              <a:defRPr/>
            </a:pPr>
            <a:r>
              <a:rPr lang="en-US" dirty="0"/>
              <a:t>Bone </a:t>
            </a:r>
            <a:r>
              <a:rPr lang="en-US" dirty="0" smtClean="0"/>
              <a:t>resorption </a:t>
            </a:r>
            <a:r>
              <a:rPr lang="en-US" dirty="0"/>
              <a:t>and formation </a:t>
            </a:r>
            <a:r>
              <a:rPr lang="en-US" dirty="0" smtClean="0"/>
              <a:t>continues.</a:t>
            </a:r>
            <a:endParaRPr lang="en-US" dirty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30313"/>
            <a:ext cx="8499475" cy="50498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u="sng" dirty="0" smtClean="0"/>
              <a:t>Bone Markings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0" y="2146300"/>
          <a:ext cx="8064500" cy="38455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32250"/>
                <a:gridCol w="4032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Depressions</a:t>
                      </a:r>
                      <a:r>
                        <a:rPr lang="en-US" baseline="0" dirty="0" smtClean="0"/>
                        <a:t> or Holes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Head-rounded, knoblike</a:t>
                      </a:r>
                      <a:r>
                        <a:rPr lang="en-US" baseline="0" dirty="0" smtClean="0"/>
                        <a:t> end separated from the rest of the bone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Foramen-a hole that allows a vessel</a:t>
                      </a:r>
                      <a:r>
                        <a:rPr lang="en-US" baseline="0" dirty="0" smtClean="0"/>
                        <a:t> or nerve to pass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Process-large projection of bone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Sinus-air filled chamber found in some skull bones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Condyle</a:t>
                      </a:r>
                      <a:r>
                        <a:rPr lang="en-US" dirty="0" smtClean="0"/>
                        <a:t>-rounded projection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Fossa</a:t>
                      </a:r>
                      <a:r>
                        <a:rPr lang="en-US" dirty="0" smtClean="0"/>
                        <a:t>-depression on</a:t>
                      </a:r>
                      <a:r>
                        <a:rPr lang="en-US" baseline="0" dirty="0" smtClean="0"/>
                        <a:t> a bone surface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Crest-distinct</a:t>
                      </a:r>
                      <a:r>
                        <a:rPr lang="en-US" baseline="0" dirty="0" smtClean="0"/>
                        <a:t> border or 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Meatus</a:t>
                      </a:r>
                      <a:r>
                        <a:rPr lang="en-US" dirty="0" smtClean="0"/>
                        <a:t>-short channel usually the external opening of a canal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Spine-sharp projection from the surface of a bone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4325" y="571500"/>
            <a:ext cx="3663950" cy="338138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6-4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Sinuses.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5363" name="Picture 15" descr="fig_7.4.gif 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713" y="1398588"/>
            <a:ext cx="68865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Axial Skeleton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Two main groups of bones:</a:t>
            </a:r>
          </a:p>
          <a:p>
            <a:pPr marL="693738" lvl="1" indent="-347663"/>
            <a:r>
              <a:rPr>
                <a:ea typeface="ＭＳ Ｐゴシック" pitchFamily="34" charset="-128"/>
                <a:cs typeface="Arial" charset="0"/>
              </a:rPr>
              <a:t>Axial skeleton—80 bones of the head and trunk</a:t>
            </a:r>
          </a:p>
          <a:p>
            <a:pPr marL="693738" lvl="1" indent="-347663"/>
            <a:r>
              <a:rPr>
                <a:ea typeface="ＭＳ Ｐゴシック" pitchFamily="34" charset="-128"/>
                <a:cs typeface="Arial" charset="0"/>
              </a:rPr>
              <a:t>Appendicular skeleton—126 bones of the extremities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Axial Skeleton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Framework of the Skull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1800" y="1905000"/>
          <a:ext cx="8267700" cy="43611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84300"/>
                <a:gridCol w="6883400"/>
              </a:tblGrid>
              <a:tr h="332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Bone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Description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Cranial </a:t>
                      </a:r>
                      <a:r>
                        <a:rPr lang="en-US" sz="2000" b="1" dirty="0" smtClean="0">
                          <a:effectLst/>
                        </a:rPr>
                        <a:t>bones</a:t>
                      </a:r>
                      <a:endParaRPr lang="en-US" sz="20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Frontal bone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Single bone forming forehead</a:t>
                      </a:r>
                    </a:p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Contains frontal sinuses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Parietal bones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Paired bones forming most of top and sides of cranium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Temporal bones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Paired bones forming part of side and base of skull</a:t>
                      </a:r>
                    </a:p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Each bone has a bony prominence behind </a:t>
                      </a:r>
                      <a:r>
                        <a:rPr lang="en-US" sz="2000" dirty="0" smtClean="0">
                          <a:effectLst/>
                        </a:rPr>
                        <a:t>the ears that </a:t>
                      </a:r>
                      <a:r>
                        <a:rPr lang="en-US" sz="2000" dirty="0">
                          <a:effectLst/>
                        </a:rPr>
                        <a:t>is called a mastoid </a:t>
                      </a:r>
                      <a:r>
                        <a:rPr lang="en-US" sz="2000" dirty="0" smtClean="0">
                          <a:effectLst/>
                        </a:rPr>
                        <a:t>process.</a:t>
                      </a:r>
                      <a:endParaRPr lang="en-US" sz="2000" dirty="0">
                        <a:effectLst/>
                      </a:endParaRPr>
                    </a:p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Each mastoid process contains mastoid sinus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Ethmoid bone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Single bone located between eye orbits forming superior part of nasal septum</a:t>
                      </a:r>
                    </a:p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Contains ethmoid sinus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Axial Skeleton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Framework of the Skull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1800" y="1905000"/>
          <a:ext cx="8267700" cy="31419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84300"/>
                <a:gridCol w="6883400"/>
              </a:tblGrid>
              <a:tr h="332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Bone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Description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Cranial </a:t>
                      </a:r>
                      <a:r>
                        <a:rPr lang="en-US" sz="2000" b="1" dirty="0" smtClean="0">
                          <a:effectLst/>
                        </a:rPr>
                        <a:t>bones (continued)</a:t>
                      </a:r>
                      <a:endParaRPr lang="en-US" sz="20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Sphenoid bone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Single bone forming the skull base anterior to the temporal bones</a:t>
                      </a:r>
                    </a:p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Contains sphenoid sinus</a:t>
                      </a:r>
                    </a:p>
                    <a:p>
                      <a:pPr marL="344488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Contains depression called sella turcica for housing the pituitary gland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Occipital bone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</a:rPr>
                        <a:t>Single bone forming the posterior skull and base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u="sng" dirty="0">
                          <a:effectLst/>
                        </a:rPr>
                        <a:t>Contains foramen magnum for passage of spinal cord</a:t>
                      </a:r>
                      <a:endParaRPr lang="en-US" sz="2000" u="sng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Axial Skeleton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Framework of the Skull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4500" y="1905000"/>
          <a:ext cx="8267700" cy="44653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74800"/>
                <a:gridCol w="6692900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Bone</a:t>
                      </a: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Description</a:t>
                      </a: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Facial </a:t>
                      </a:r>
                      <a:r>
                        <a:rPr lang="en-US" sz="2000" b="1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bones</a:t>
                      </a: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Mandible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Single bone forming the lower jaw</a:t>
                      </a:r>
                    </a:p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Maxillae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Paired bones forming the upper jaw and anterior hard palate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Each bone contains a </a:t>
                      </a:r>
                      <a:r>
                        <a:rPr lang="en-US" sz="2000" i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maxillary sinus</a:t>
                      </a: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Zygomatic bones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Paired bones forming the 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“cheek </a:t>
                      </a: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bones”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Nasal bones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Paired bones forming the bridge of the nose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Lacrimal bones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Paired bones forming parts of anterior eye orbit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Vomer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Single bone forming inferior part of nasal septum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Axial Skeleton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Framework of the Skull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4500" y="1905000"/>
          <a:ext cx="8267700" cy="2265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97000"/>
                <a:gridCol w="6870700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Bone</a:t>
                      </a: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Description</a:t>
                      </a: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Facial </a:t>
                      </a:r>
                      <a:r>
                        <a:rPr lang="en-US" sz="2000" b="1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bones </a:t>
                      </a:r>
                      <a:r>
                        <a:rPr lang="en-US" sz="2000" b="1" dirty="0" smtClean="0">
                          <a:effectLst/>
                        </a:rPr>
                        <a:t>(continued)</a:t>
                      </a:r>
                      <a:endParaRPr lang="en-US" sz="2000" b="1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Palatine bones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Paired bones forming posterior hard palate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Inferior nasal conchae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88" indent="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Paired bones located along lateral walls of nasal cavities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Axial Skeleton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Framework of the Skull</a:t>
            </a:r>
          </a:p>
          <a:p>
            <a:pPr>
              <a:defRPr/>
            </a:pPr>
            <a:r>
              <a:rPr lang="en-US" dirty="0" smtClean="0"/>
              <a:t>Other bones</a:t>
            </a:r>
          </a:p>
          <a:p>
            <a:pPr marL="693738" lvl="1" indent="-347663">
              <a:defRPr/>
            </a:pPr>
            <a:r>
              <a:rPr/>
              <a:t>Ear ossicles</a:t>
            </a:r>
          </a:p>
          <a:p>
            <a:pPr marL="693738" lvl="1" indent="-347663">
              <a:defRPr/>
            </a:pPr>
            <a:r>
              <a:rPr/>
              <a:t>Hyoid bone</a:t>
            </a:r>
          </a:p>
          <a:p>
            <a:pPr>
              <a:defRPr/>
            </a:pPr>
            <a:r>
              <a:rPr lang="en-US" dirty="0" smtClean="0"/>
              <a:t>Sutures</a:t>
            </a:r>
          </a:p>
          <a:p>
            <a:pPr marL="693738" lvl="1" indent="-347663">
              <a:defRPr/>
            </a:pPr>
            <a:r>
              <a:rPr/>
              <a:t>Coronal suture</a:t>
            </a:r>
          </a:p>
          <a:p>
            <a:pPr marL="693738" lvl="1" indent="-347663">
              <a:defRPr/>
            </a:pPr>
            <a:r>
              <a:rPr/>
              <a:t>Squamous sutures</a:t>
            </a:r>
          </a:p>
          <a:p>
            <a:pPr marL="693738" lvl="1" indent="-347663">
              <a:defRPr/>
            </a:pPr>
            <a:r>
              <a:rPr/>
              <a:t>Lambdoid suture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The Skeleton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The skeletal system is made up of bones, joints,             and supporting connective tissue.</a:t>
            </a: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fig_7.5.gif 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484188"/>
            <a:ext cx="84201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-600075" y="698500"/>
            <a:ext cx="600075" cy="122238"/>
          </a:xfrm>
          <a:solidFill>
            <a:schemeClr val="bg1"/>
          </a:solidFill>
        </p:spPr>
        <p:txBody>
          <a:bodyPr/>
          <a:lstStyle/>
          <a:p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314325" y="519113"/>
            <a:ext cx="1339850" cy="395287"/>
          </a:xfrm>
          <a:solidFill>
            <a:schemeClr val="bg1"/>
          </a:solidFill>
        </p:spPr>
        <p:txBody>
          <a:bodyPr/>
          <a:lstStyle/>
          <a:p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SKULL</a:t>
            </a:r>
            <a:r>
              <a: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  <a:cs typeface="Arial" charset="0"/>
              </a:rPr>
              <a:t> </a:t>
            </a:r>
          </a:p>
        </p:txBody>
      </p:sp>
      <p:pic>
        <p:nvPicPr>
          <p:cNvPr id="23555" name="Picture 7" descr="fig_7.6.gif 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484188"/>
            <a:ext cx="70993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314325" y="587375"/>
            <a:ext cx="1433513" cy="885825"/>
          </a:xfrm>
          <a:solidFill>
            <a:schemeClr val="bg1"/>
          </a:solidFill>
        </p:spPr>
        <p:txBody>
          <a:bodyPr/>
          <a:lstStyle/>
          <a:p>
            <a:r>
              <a:rPr lang="en-US" sz="1600" smtClean="0">
                <a:ea typeface="ＭＳ Ｐゴシック" pitchFamily="34" charset="-128"/>
                <a:cs typeface="Arial" charset="0"/>
              </a:rPr>
              <a:t>Figre 6-7 </a:t>
            </a:r>
            <a:r>
              <a:rPr lang="en-US" sz="16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Infant skull, </a:t>
            </a:r>
            <a:br>
              <a:rPr lang="en-US" sz="16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</a:br>
            <a:r>
              <a:rPr lang="en-US" sz="16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showing fontanels.</a:t>
            </a:r>
            <a:endParaRPr lang="en-US" sz="1600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4579" name="Picture 5" descr="fig_7.7.gif 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488" y="647700"/>
            <a:ext cx="6448425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Axial Skeleton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941388"/>
            <a:ext cx="8499475" cy="56483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b="1" dirty="0" smtClean="0"/>
              <a:t>Framework of the Trunk</a:t>
            </a:r>
          </a:p>
          <a:p>
            <a:pPr>
              <a:defRPr/>
            </a:pPr>
            <a:r>
              <a:rPr lang="en-US" sz="1800" dirty="0" smtClean="0"/>
              <a:t>Vertebral column</a:t>
            </a:r>
          </a:p>
          <a:p>
            <a:pPr marL="693738" lvl="1" indent="-409575">
              <a:defRPr/>
            </a:pPr>
            <a:r>
              <a:rPr sz="1800"/>
              <a:t>Cervical </a:t>
            </a:r>
            <a:r>
              <a:rPr sz="1800"/>
              <a:t>vertebrae</a:t>
            </a:r>
          </a:p>
          <a:p>
            <a:pPr marL="1036638" lvl="2" indent="-409575">
              <a:defRPr/>
            </a:pPr>
            <a:r>
              <a:rPr lang="en-US" sz="1800" dirty="0" smtClean="0"/>
              <a:t>Contain atlas-supports head</a:t>
            </a:r>
          </a:p>
          <a:p>
            <a:pPr marL="1036638" lvl="2" indent="-409575">
              <a:defRPr/>
            </a:pPr>
            <a:r>
              <a:rPr lang="en-US" sz="1800" dirty="0" smtClean="0"/>
              <a:t>Axis-serves as a pivot</a:t>
            </a:r>
            <a:endParaRPr sz="1800"/>
          </a:p>
          <a:p>
            <a:pPr marL="693738" lvl="1" indent="-409575">
              <a:defRPr/>
            </a:pPr>
            <a:r>
              <a:rPr sz="1800"/>
              <a:t>Thoracic </a:t>
            </a:r>
            <a:r>
              <a:rPr sz="1800"/>
              <a:t>vertebrae</a:t>
            </a:r>
          </a:p>
          <a:p>
            <a:pPr marL="1036638" lvl="2" indent="-409575">
              <a:defRPr/>
            </a:pPr>
            <a:r>
              <a:rPr lang="en-US" sz="1800" dirty="0" smtClean="0"/>
              <a:t>Largest and strongest</a:t>
            </a:r>
            <a:endParaRPr sz="1800"/>
          </a:p>
          <a:p>
            <a:pPr marL="693738" lvl="1" indent="-409575">
              <a:defRPr/>
            </a:pPr>
            <a:r>
              <a:rPr sz="1800"/>
              <a:t>Lumbar vertebrae</a:t>
            </a:r>
          </a:p>
          <a:p>
            <a:pPr marL="693738" lvl="1" indent="-409575">
              <a:defRPr/>
            </a:pPr>
            <a:r>
              <a:rPr sz="1800"/>
              <a:t>Sacral vertebrae (sacrum)</a:t>
            </a:r>
          </a:p>
          <a:p>
            <a:pPr marL="693738" lvl="1" indent="-409575">
              <a:defRPr/>
            </a:pPr>
            <a:r>
              <a:rPr sz="1800"/>
              <a:t>Coccygeal vertebrae (coccyx</a:t>
            </a:r>
            <a:r>
              <a:rPr sz="1800"/>
              <a:t>)</a:t>
            </a:r>
          </a:p>
          <a:p>
            <a:pPr marL="1036638" lvl="2" indent="-409575">
              <a:defRPr/>
            </a:pPr>
            <a:r>
              <a:rPr lang="en-US" sz="1800" dirty="0" smtClean="0"/>
              <a:t>4-5 children</a:t>
            </a:r>
          </a:p>
          <a:p>
            <a:pPr marL="1036638" lvl="2" indent="-409575">
              <a:defRPr/>
            </a:pPr>
            <a:r>
              <a:rPr lang="en-US" sz="1800" dirty="0" smtClean="0"/>
              <a:t>1 adult</a:t>
            </a:r>
          </a:p>
          <a:p>
            <a:pPr marL="1036638" lvl="2" indent="-409575">
              <a:buFontTx/>
              <a:buNone/>
              <a:defRPr/>
            </a:pPr>
            <a:r>
              <a:rPr lang="en-US" sz="1800" dirty="0" err="1" smtClean="0"/>
              <a:t>Intervertebral</a:t>
            </a:r>
            <a:r>
              <a:rPr lang="en-US" sz="1800" dirty="0" smtClean="0"/>
              <a:t> foramina</a:t>
            </a:r>
          </a:p>
          <a:p>
            <a:pPr marL="1036638" lvl="2" indent="-409575">
              <a:buFontTx/>
              <a:buNone/>
              <a:defRPr/>
            </a:pPr>
            <a:r>
              <a:rPr lang="en-US" sz="1800" dirty="0" smtClean="0"/>
              <a:t>	formed between vertebrae as they join together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fig_7.8.gif 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0" y="471488"/>
            <a:ext cx="4930775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>
          <a:xfrm>
            <a:off x="314325" y="576263"/>
            <a:ext cx="4441825" cy="612775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6-8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Vertebral column, </a:t>
            </a:r>
            <a:b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</a:b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left lateral view.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fig_7.9.gif 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88" y="1046163"/>
            <a:ext cx="7313612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314325" y="571500"/>
            <a:ext cx="8347075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6-9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The vertebral column and vertebrae.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7025" y="5419725"/>
            <a:ext cx="19335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Which vertebrae </a:t>
            </a:r>
          </a:p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are the largest </a:t>
            </a:r>
          </a:p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and heaviest? </a:t>
            </a:r>
          </a:p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Axial Skeleton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Framework of the Trunk</a:t>
            </a:r>
          </a:p>
          <a:p>
            <a:pPr>
              <a:defRPr/>
            </a:pPr>
            <a:r>
              <a:rPr lang="en-US" dirty="0" smtClean="0"/>
              <a:t>Thorax</a:t>
            </a:r>
          </a:p>
          <a:p>
            <a:pPr marL="693738" lvl="1" indent="-347663">
              <a:defRPr/>
            </a:pPr>
            <a:r>
              <a:rPr/>
              <a:t>Sternum</a:t>
            </a:r>
          </a:p>
          <a:p>
            <a:pPr marL="693738" lvl="1" indent="-347663">
              <a:defRPr/>
            </a:pPr>
            <a:r>
              <a:rPr/>
              <a:t>Ribs</a:t>
            </a:r>
          </a:p>
          <a:p>
            <a:pPr marL="1025525" lvl="2" indent="-331788">
              <a:defRPr/>
            </a:pPr>
            <a:r>
              <a:rPr lang="en-US" dirty="0" smtClean="0"/>
              <a:t>True ribs-first 7 pair</a:t>
            </a:r>
          </a:p>
          <a:p>
            <a:pPr marL="1025525" lvl="2" indent="-331788">
              <a:defRPr/>
            </a:pPr>
            <a:r>
              <a:rPr lang="en-US" dirty="0" smtClean="0"/>
              <a:t>False ribs-remaining 5 pair</a:t>
            </a:r>
          </a:p>
          <a:p>
            <a:pPr marL="693738" lvl="1" indent="-347663">
              <a:defRPr/>
            </a:pPr>
            <a:r>
              <a:rPr/>
              <a:t>Manubrium</a:t>
            </a:r>
          </a:p>
          <a:p>
            <a:pPr marL="693738" lvl="1" indent="-347663">
              <a:defRPr/>
            </a:pPr>
            <a:r>
              <a:rPr/>
              <a:t>Clavicular </a:t>
            </a:r>
            <a:r>
              <a:rPr/>
              <a:t>notch</a:t>
            </a:r>
          </a:p>
          <a:p>
            <a:pPr marL="1036638" lvl="2" indent="-347663">
              <a:defRPr/>
            </a:pPr>
            <a:r>
              <a:rPr lang="en-US" dirty="0" smtClean="0"/>
              <a:t>Point on </a:t>
            </a:r>
            <a:r>
              <a:rPr lang="en-US" dirty="0" err="1" smtClean="0"/>
              <a:t>manubrium</a:t>
            </a:r>
            <a:r>
              <a:rPr lang="en-US" dirty="0" smtClean="0"/>
              <a:t> where the clavicle joins</a:t>
            </a:r>
            <a:endParaRPr/>
          </a:p>
          <a:p>
            <a:pPr marL="693738" lvl="1" indent="-347663">
              <a:defRPr/>
            </a:pPr>
            <a:r>
              <a:rPr/>
              <a:t>Sternal angle</a:t>
            </a:r>
          </a:p>
          <a:p>
            <a:pPr marL="693738" lvl="1" indent="-347663">
              <a:defRPr/>
            </a:pPr>
            <a:r>
              <a:rPr/>
              <a:t>Xiphoid process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ig_7.11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1047750"/>
            <a:ext cx="68421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>
          <a:xfrm>
            <a:off x="314325" y="571500"/>
            <a:ext cx="6581775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6-11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Bones of the thorax, anterior view.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6985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 of the Appendicular </a:t>
            </a:r>
            <a:br>
              <a:rPr lang="en-US" smtClean="0">
                <a:ea typeface="ＭＳ Ｐゴシック" pitchFamily="34" charset="-128"/>
                <a:cs typeface="Arial" charset="0"/>
              </a:rPr>
            </a:br>
            <a:r>
              <a:rPr lang="en-US" smtClean="0">
                <a:ea typeface="ＭＳ Ｐゴシック" pitchFamily="34" charset="-128"/>
                <a:cs typeface="Arial" charset="0"/>
              </a:rPr>
              <a:t>Skeleton</a:t>
            </a:r>
          </a:p>
        </p:txBody>
      </p:sp>
      <p:pic>
        <p:nvPicPr>
          <p:cNvPr id="30723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0461" b="4001"/>
          <a:stretch>
            <a:fillRect/>
          </a:stretch>
        </p:blipFill>
        <p:spPr>
          <a:xfrm>
            <a:off x="330200" y="1566863"/>
            <a:ext cx="8499475" cy="469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fig_7.12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990600"/>
            <a:ext cx="8607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314325" y="588963"/>
            <a:ext cx="8515350" cy="727075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6-12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The shoulder girdle.</a:t>
            </a:r>
            <a:b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</a:br>
            <a:endParaRPr lang="en-US" b="0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27025" y="6162675"/>
            <a:ext cx="812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What does the prefix </a:t>
            </a:r>
            <a:r>
              <a:rPr lang="en-US" sz="1600" i="1">
                <a:solidFill>
                  <a:srgbClr val="CC0000"/>
                </a:solidFill>
                <a:latin typeface="Verdana" pitchFamily="34" charset="0"/>
              </a:rPr>
              <a:t>supra</a:t>
            </a:r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 mean? What does the prefix </a:t>
            </a:r>
            <a:r>
              <a:rPr lang="en-US" sz="1600" i="1">
                <a:solidFill>
                  <a:srgbClr val="CC0000"/>
                </a:solidFill>
                <a:latin typeface="Verdana" pitchFamily="34" charset="0"/>
              </a:rPr>
              <a:t>infra</a:t>
            </a:r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0038" y="584200"/>
            <a:ext cx="8543925" cy="276225"/>
          </a:xfrm>
        </p:spPr>
        <p:txBody>
          <a:bodyPr/>
          <a:lstStyle/>
          <a:p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123" name="Picture 15" descr="fig_7.1.gif 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484188"/>
            <a:ext cx="6992938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314325" y="584200"/>
            <a:ext cx="8515350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6-13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Bones of the upper extremity.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2771" name="Picture 6" descr="fig_7.13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524000"/>
            <a:ext cx="86074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27025" y="6162675"/>
            <a:ext cx="812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What is the medial bone of the forearm?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g_7.14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1000125"/>
            <a:ext cx="4697413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 idx="4294967295"/>
          </p:nvPr>
        </p:nvSpPr>
        <p:spPr>
          <a:xfrm>
            <a:off x="314325" y="584200"/>
            <a:ext cx="8515350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6-14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Movements of the forearm.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fig_7.15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944563"/>
            <a:ext cx="528161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314325" y="584200"/>
            <a:ext cx="8515350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6-15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Left elbow, lateral view.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409825" y="5183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7025" y="6162675"/>
            <a:ext cx="812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What part of what bone forms the bony prominence of the elbow?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fig_7.16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600" y="939800"/>
            <a:ext cx="53975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>
          <a:xfrm>
            <a:off x="314325" y="584200"/>
            <a:ext cx="8515350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6-16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Bones of the right hand, anterior view.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409825" y="5183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7025" y="5926138"/>
            <a:ext cx="812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How many phalanges </a:t>
            </a:r>
          </a:p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are there on each hand?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PELVIS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Portions of all three pelvic bones (ileum, ischium and pubis) contribute to the formation of the acetabulum</a:t>
            </a:r>
          </a:p>
          <a:p>
            <a:pPr lvl="1"/>
            <a:r>
              <a:rPr>
                <a:ea typeface="ＭＳ Ｐゴシック" pitchFamily="34" charset="-128"/>
                <a:cs typeface="Arial" charset="0"/>
              </a:rPr>
              <a:t>Deep socket that hold the head of the femur to form the hip joint</a:t>
            </a:r>
          </a:p>
          <a:p>
            <a:pPr lvl="1"/>
            <a:endParaRPr>
              <a:ea typeface="ＭＳ Ｐゴシック" pitchFamily="34" charset="-128"/>
              <a:cs typeface="Arial" charset="0"/>
            </a:endParaRPr>
          </a:p>
          <a:p>
            <a:pPr lvl="1">
              <a:buFontTx/>
              <a:buNone/>
            </a:pPr>
            <a:r>
              <a:rPr>
                <a:ea typeface="ＭＳ Ｐゴシック" pitchFamily="34" charset="-128"/>
                <a:cs typeface="Arial" charset="0"/>
              </a:rPr>
              <a:t>Female pelvis is adapted for pregancy and childbirth</a:t>
            </a:r>
          </a:p>
          <a:p>
            <a:pPr lvl="1">
              <a:buFontTx/>
              <a:buNone/>
            </a:pPr>
            <a:r>
              <a:rPr>
                <a:ea typeface="ＭＳ Ｐゴシック" pitchFamily="34" charset="-128"/>
                <a:cs typeface="Arial" charset="0"/>
              </a:rPr>
              <a:t>	lighter in weight</a:t>
            </a:r>
          </a:p>
          <a:p>
            <a:pPr lvl="1">
              <a:buFontTx/>
              <a:buNone/>
            </a:pPr>
            <a:r>
              <a:rPr>
                <a:ea typeface="ＭＳ Ｐゴシック" pitchFamily="34" charset="-128"/>
                <a:cs typeface="Arial" charset="0"/>
              </a:rPr>
              <a:t>	Ilia wider and more flared</a:t>
            </a:r>
          </a:p>
          <a:p>
            <a:pPr lvl="1">
              <a:buFontTx/>
              <a:buNone/>
            </a:pPr>
            <a:r>
              <a:rPr>
                <a:ea typeface="ＭＳ Ｐゴシック" pitchFamily="34" charset="-128"/>
                <a:cs typeface="Arial" charset="0"/>
              </a:rPr>
              <a:t>	Pubic arch is wider</a:t>
            </a:r>
          </a:p>
          <a:p>
            <a:pPr lvl="1">
              <a:buFontTx/>
              <a:buNone/>
            </a:pPr>
            <a:r>
              <a:rPr>
                <a:ea typeface="ＭＳ Ｐゴシック" pitchFamily="34" charset="-128"/>
                <a:cs typeface="Arial" charset="0"/>
              </a:rPr>
              <a:t>	Pelvic inlet is wider and more rounded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314325" y="584200"/>
            <a:ext cx="8515350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6-17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The pelvic bones.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409825" y="5183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7892" name="Picture 6" descr="fig_7.17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524000"/>
            <a:ext cx="8607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314325" y="574675"/>
            <a:ext cx="8515350" cy="612775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6-18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Comparison of male and female pelvis,     anterior view.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409825" y="5183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8916" name="Picture 6" descr="fig_7.18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706563"/>
            <a:ext cx="8607425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314325" y="571500"/>
            <a:ext cx="8515350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6-19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Bones of the lower extremity.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409825" y="5183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9940" name="Picture 6" descr="fig_7.19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957263"/>
            <a:ext cx="81788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14325" y="571500"/>
            <a:ext cx="8515350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6-20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Bones of the right foot.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409825" y="5183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0964" name="Picture 6" descr="fig_7.20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131888"/>
            <a:ext cx="5170487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Joints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8300" y="1295400"/>
          <a:ext cx="8356599" cy="5029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52600"/>
                <a:gridCol w="2133600"/>
                <a:gridCol w="2647141"/>
                <a:gridCol w="1823258"/>
              </a:tblGrid>
              <a:tr h="64008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Movement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Material Between the Bones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Examples</a:t>
                      </a:r>
                      <a:endParaRPr lang="en-US" sz="1800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Fibrous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Immovable (synarthrosis)</a:t>
                      </a:r>
                      <a:endParaRPr lang="en-US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joint cavity; fibrous connective tissue between bones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Sutures between skull bones</a:t>
                      </a:r>
                      <a:endParaRPr lang="en-US" sz="1800" dirty="0"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Cartilaginous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Slightly movable (amphiarthrosis)</a:t>
                      </a:r>
                      <a:endParaRPr lang="en-US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joint cavity; cartilage</a:t>
                      </a:r>
                      <a:r>
                        <a:rPr lang="en-US" sz="1800" baseline="0" dirty="0" smtClean="0"/>
                        <a:t> between bones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Pubic symphysis; between vertebral bodies</a:t>
                      </a:r>
                      <a:endParaRPr lang="en-US" sz="1800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Synovial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Freely movable (diarthrosis)</a:t>
                      </a:r>
                      <a:endParaRPr lang="en-US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Joint cavity containing synovial fluid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Gliding, hinge, pivot, condyloid, saddle, ball-and-socket joints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u="sng" dirty="0" smtClean="0"/>
              <a:t>Bone Functions</a:t>
            </a:r>
          </a:p>
          <a:p>
            <a:pPr>
              <a:defRPr/>
            </a:pPr>
            <a:r>
              <a:rPr lang="en-US" dirty="0" smtClean="0"/>
              <a:t>Act as a framework for body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rotect delicate structures</a:t>
            </a:r>
          </a:p>
          <a:p>
            <a:pPr marL="682625" lvl="1" indent="-341313">
              <a:defRPr/>
            </a:pPr>
            <a:r>
              <a:rPr/>
              <a:t>Examples: Brain and spinal cord</a:t>
            </a:r>
          </a:p>
          <a:p>
            <a:pPr>
              <a:defRPr/>
            </a:pPr>
            <a:r>
              <a:rPr lang="en-US" dirty="0"/>
              <a:t>W</a:t>
            </a:r>
            <a:r>
              <a:rPr lang="en-US" dirty="0" smtClean="0"/>
              <a:t>ork as levers to produce movement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tore calcium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roduce blood cells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Joints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About Synovial Joints</a:t>
            </a:r>
          </a:p>
          <a:p>
            <a:pPr>
              <a:defRPr/>
            </a:pPr>
            <a:r>
              <a:rPr lang="en-US" dirty="0" smtClean="0"/>
              <a:t>Bones are joined by other structures in synovial joints.</a:t>
            </a:r>
          </a:p>
          <a:p>
            <a:pPr>
              <a:defRPr/>
            </a:pPr>
            <a:r>
              <a:rPr lang="en-US" dirty="0" smtClean="0"/>
              <a:t>Synovial joint structure</a:t>
            </a:r>
          </a:p>
          <a:p>
            <a:pPr marL="693738" lvl="1" indent="-347663">
              <a:defRPr/>
            </a:pPr>
            <a:r>
              <a:rPr/>
              <a:t>Ligaments</a:t>
            </a:r>
          </a:p>
          <a:p>
            <a:pPr marL="693738" lvl="1" indent="-347663">
              <a:defRPr/>
            </a:pPr>
            <a:r>
              <a:rPr/>
              <a:t>Joint capsule</a:t>
            </a:r>
          </a:p>
          <a:p>
            <a:pPr marL="693738" lvl="1" indent="-347663">
              <a:defRPr/>
            </a:pPr>
            <a:r>
              <a:rPr/>
              <a:t>Hyaline (articular) </a:t>
            </a:r>
            <a:r>
              <a:rPr/>
              <a:t>cartilage</a:t>
            </a:r>
          </a:p>
          <a:p>
            <a:pPr marL="1036638" lvl="2" indent="-347663">
              <a:defRPr/>
            </a:pPr>
            <a:r>
              <a:rPr lang="en-US" dirty="0" smtClean="0"/>
              <a:t>Smooth layer of cartilage that protects freely movable join bones</a:t>
            </a:r>
            <a:endParaRPr/>
          </a:p>
          <a:p>
            <a:pPr marL="693738" lvl="1" indent="-347663">
              <a:defRPr/>
            </a:pPr>
            <a:r>
              <a:rPr/>
              <a:t>Medial meniscus and lateral meniscus</a:t>
            </a:r>
          </a:p>
          <a:p>
            <a:pPr marL="693738" lvl="1" indent="-347663">
              <a:defRPr/>
            </a:pPr>
            <a:r>
              <a:rPr/>
              <a:t>Fat</a:t>
            </a:r>
          </a:p>
          <a:p>
            <a:pPr marL="693738" lvl="1" indent="-347663">
              <a:defRPr/>
            </a:pPr>
            <a:r>
              <a:rPr/>
              <a:t>Bursae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314325" y="574675"/>
            <a:ext cx="8515350" cy="612775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6-21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Structure of a synovial joint.</a:t>
            </a:r>
            <a:b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</a:br>
            <a:endParaRPr lang="en-US" sz="2000" b="0" smtClean="0">
              <a:solidFill>
                <a:srgbClr val="00206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44035" name="Picture 5" descr="fig_7.24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1819275"/>
            <a:ext cx="860742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314325" y="566738"/>
            <a:ext cx="8515350" cy="727075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6-23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Movements at synovial joints.</a:t>
            </a:r>
            <a:b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</a:br>
            <a:endParaRPr lang="en-US" b="0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5059" name="Picture 4" descr="fig_7.26.gif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463" y="977900"/>
            <a:ext cx="6059487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Effects of Aging on the Skeletal System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Bone</a:t>
            </a:r>
          </a:p>
          <a:p>
            <a:pPr>
              <a:defRPr/>
            </a:pPr>
            <a:r>
              <a:rPr lang="en-US" dirty="0" smtClean="0"/>
              <a:t>Loss of calcium salts and collagen</a:t>
            </a:r>
          </a:p>
          <a:p>
            <a:pPr>
              <a:defRPr/>
            </a:pPr>
            <a:r>
              <a:rPr lang="en-US" dirty="0" smtClean="0"/>
              <a:t>Bone weakening</a:t>
            </a:r>
          </a:p>
          <a:p>
            <a:pPr>
              <a:defRPr/>
            </a:pPr>
            <a:r>
              <a:rPr lang="en-US" dirty="0" smtClean="0"/>
              <a:t>Reduction in collagen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b="1" dirty="0" smtClean="0"/>
              <a:t>Joints</a:t>
            </a:r>
          </a:p>
          <a:p>
            <a:pPr>
              <a:defRPr/>
            </a:pPr>
            <a:r>
              <a:rPr lang="en-US" dirty="0" smtClean="0"/>
              <a:t>Thinning of cartilage</a:t>
            </a:r>
          </a:p>
          <a:p>
            <a:pPr>
              <a:defRPr/>
            </a:pPr>
            <a:r>
              <a:rPr lang="en-US" dirty="0" smtClean="0"/>
              <a:t>Decreased flexibility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71463"/>
            <a:ext cx="8515350" cy="39528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592138"/>
            <a:ext cx="8499475" cy="55356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Bone Structure</a:t>
            </a:r>
          </a:p>
          <a:p>
            <a:pPr>
              <a:defRPr/>
            </a:pPr>
            <a:r>
              <a:rPr lang="en-US" dirty="0" err="1" smtClean="0"/>
              <a:t>Diaphysis</a:t>
            </a:r>
            <a:endParaRPr lang="en-US" dirty="0" smtClean="0"/>
          </a:p>
          <a:p>
            <a:pPr lvl="1">
              <a:defRPr/>
            </a:pPr>
            <a:r>
              <a:t>L</a:t>
            </a:r>
            <a:r>
              <a:rPr/>
              <a:t>ong narrow shaft</a:t>
            </a:r>
          </a:p>
          <a:p>
            <a:pPr lvl="1">
              <a:defRPr/>
            </a:pPr>
            <a:r>
              <a:t>M</a:t>
            </a:r>
            <a:r>
              <a:rPr/>
              <a:t>edullary cavity</a:t>
            </a:r>
          </a:p>
          <a:p>
            <a:pPr lvl="2">
              <a:defRPr/>
            </a:pPr>
            <a:r>
              <a:rPr lang="en-US" dirty="0" smtClean="0"/>
              <a:t>Contains bone marrow</a:t>
            </a:r>
          </a:p>
          <a:p>
            <a:pPr>
              <a:defRPr/>
            </a:pPr>
            <a:r>
              <a:rPr lang="en-US" dirty="0" smtClean="0"/>
              <a:t>Epiphysis</a:t>
            </a:r>
          </a:p>
          <a:p>
            <a:pPr lvl="1">
              <a:defRPr/>
            </a:pPr>
            <a:r>
              <a:t>T</a:t>
            </a:r>
            <a:r>
              <a:rPr/>
              <a:t>ow irregular ends at the end of the long bone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0200" y="874713"/>
            <a:ext cx="8499475" cy="54165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Marrow</a:t>
            </a:r>
          </a:p>
          <a:p>
            <a:pPr marL="682625" lvl="1" indent="-341313"/>
            <a:r>
              <a:rPr>
                <a:ea typeface="ＭＳ Ｐゴシック" pitchFamily="34" charset="-128"/>
                <a:cs typeface="Arial" charset="0"/>
              </a:rPr>
              <a:t>Red</a:t>
            </a:r>
          </a:p>
          <a:p>
            <a:pPr marL="1025525" lvl="2" indent="-341313"/>
            <a:r>
              <a:rPr lang="en-US" smtClean="0">
                <a:ea typeface="ＭＳ Ｐゴシック" pitchFamily="34" charset="-128"/>
                <a:cs typeface="Arial" charset="0"/>
              </a:rPr>
              <a:t>Found in spongy bone at the ends of the long bones and center of other bones</a:t>
            </a:r>
          </a:p>
          <a:p>
            <a:pPr marL="682625" lvl="1" indent="-341313"/>
            <a:r>
              <a:rPr>
                <a:ea typeface="ＭＳ Ｐゴシック" pitchFamily="34" charset="-128"/>
                <a:cs typeface="Arial" charset="0"/>
              </a:rPr>
              <a:t>Yellow</a:t>
            </a:r>
          </a:p>
          <a:p>
            <a:r>
              <a:rPr lang="en-US" smtClean="0">
                <a:ea typeface="ＭＳ Ｐゴシック" pitchFamily="34" charset="-128"/>
                <a:cs typeface="Arial" charset="0"/>
              </a:rPr>
              <a:t>Membranes</a:t>
            </a:r>
          </a:p>
          <a:p>
            <a:pPr marL="682625" lvl="1" indent="-341313"/>
            <a:r>
              <a:rPr>
                <a:ea typeface="ＭＳ Ｐゴシック" pitchFamily="34" charset="-128"/>
                <a:cs typeface="Arial" charset="0"/>
              </a:rPr>
              <a:t>Periosteum</a:t>
            </a:r>
          </a:p>
          <a:p>
            <a:pPr marL="682625" lvl="1" indent="-341313"/>
            <a:r>
              <a:rPr>
                <a:ea typeface="ＭＳ Ｐゴシック" pitchFamily="34" charset="-128"/>
                <a:cs typeface="Arial" charset="0"/>
              </a:rPr>
              <a:t>Endosteum</a:t>
            </a: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Tissues</a:t>
            </a:r>
          </a:p>
          <a:p>
            <a:pPr marL="682625" lvl="1" indent="-341313"/>
            <a:r>
              <a:rPr>
                <a:ea typeface="ＭＳ Ｐゴシック" pitchFamily="34" charset="-128"/>
                <a:cs typeface="Arial" charset="0"/>
              </a:rPr>
              <a:t>Compact</a:t>
            </a:r>
          </a:p>
          <a:p>
            <a:pPr marL="1025525" lvl="2" indent="-341313"/>
            <a:r>
              <a:rPr lang="en-US" smtClean="0">
                <a:ea typeface="ＭＳ Ｐゴシック" pitchFamily="34" charset="-128"/>
                <a:cs typeface="Arial" charset="0"/>
              </a:rPr>
              <a:t>Hard and dense, makes up the main shaft of a long bone and the outer layer of other bones</a:t>
            </a:r>
          </a:p>
          <a:p>
            <a:pPr marL="1025525" lvl="2" indent="-341313"/>
            <a:r>
              <a:rPr lang="en-US" smtClean="0">
                <a:ea typeface="ＭＳ Ｐゴシック" pitchFamily="34" charset="-128"/>
                <a:cs typeface="Arial" charset="0"/>
              </a:rPr>
              <a:t>Cells are located in rings of bone tissue around a central canal called a haversian canal</a:t>
            </a:r>
          </a:p>
          <a:p>
            <a:pPr marL="682625" lvl="1" indent="-341313"/>
            <a:r>
              <a:rPr>
                <a:ea typeface="ＭＳ Ｐゴシック" pitchFamily="34" charset="-128"/>
                <a:cs typeface="Arial" charset="0"/>
              </a:rPr>
              <a:t>Spongy</a:t>
            </a:r>
          </a:p>
          <a:p>
            <a:pPr marL="1025525" lvl="2" indent="-341313"/>
            <a:r>
              <a:rPr lang="en-US" smtClean="0">
                <a:ea typeface="ＭＳ Ｐゴシック" pitchFamily="34" charset="-128"/>
                <a:cs typeface="Arial" charset="0"/>
              </a:rPr>
              <a:t>Found at the epiphyses of the long bones and at the center of other bones</a:t>
            </a: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0038" y="579438"/>
            <a:ext cx="8543925" cy="6096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6-2                                                              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The structure of a long bone.</a:t>
            </a:r>
            <a:endParaRPr lang="en-US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43" name="Picture 11" descr="fig_7.2.gif                                                    0073FF26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300" y="415925"/>
            <a:ext cx="38735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Bones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887413"/>
            <a:ext cx="8499475" cy="5403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b="1" dirty="0" smtClean="0"/>
              <a:t>Bone Growth, Maintenance, and Repair</a:t>
            </a:r>
          </a:p>
          <a:p>
            <a:pPr marL="0" indent="0">
              <a:defRPr/>
            </a:pPr>
            <a:r>
              <a:rPr lang="en-US" dirty="0" err="1" smtClean="0"/>
              <a:t>Osteoblasts</a:t>
            </a:r>
            <a:r>
              <a:rPr lang="en-US" dirty="0" smtClean="0"/>
              <a:t> are bone-building cells</a:t>
            </a:r>
          </a:p>
          <a:p>
            <a:pPr marL="581025" lvl="1" indent="0">
              <a:defRPr/>
            </a:pPr>
            <a:r>
              <a:t>M</a:t>
            </a:r>
            <a:r>
              <a:rPr/>
              <a:t>anufacture the matrix (located between cells)</a:t>
            </a:r>
          </a:p>
          <a:p>
            <a:pPr marL="581025" lvl="1" indent="0">
              <a:defRPr/>
            </a:pPr>
            <a:r>
              <a:t>T</a:t>
            </a:r>
            <a:r>
              <a:rPr/>
              <a:t>his intercellular substance contains large amounts of collagen</a:t>
            </a:r>
            <a:endParaRPr/>
          </a:p>
          <a:p>
            <a:pPr>
              <a:defRPr/>
            </a:pPr>
            <a:r>
              <a:rPr lang="en-US" dirty="0" err="1" smtClean="0"/>
              <a:t>Osteocytes</a:t>
            </a:r>
            <a:endParaRPr lang="en-US" dirty="0" smtClean="0"/>
          </a:p>
          <a:p>
            <a:pPr lvl="1">
              <a:defRPr/>
            </a:pPr>
            <a:r>
              <a:t>H</a:t>
            </a:r>
            <a:r>
              <a:rPr/>
              <a:t>ardened intercellular material </a:t>
            </a:r>
          </a:p>
          <a:p>
            <a:pPr lvl="1">
              <a:defRPr/>
            </a:pPr>
            <a:r>
              <a:t>M</a:t>
            </a:r>
            <a:r>
              <a:rPr/>
              <a:t>aintain the existing bone matrix but do not produce new bone tissue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12624</TotalTime>
  <Words>1144</Words>
  <Application>Microsoft Office PowerPoint</Application>
  <PresentationFormat>On-screen Show (4:3)</PresentationFormat>
  <Paragraphs>290</Paragraphs>
  <Slides>43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McConnell_HFHF_PP_Template</vt:lpstr>
      <vt:lpstr> Chapter 6  The Skeleton:  Bones and Joints</vt:lpstr>
      <vt:lpstr>The Skeleton</vt:lpstr>
      <vt:lpstr>.</vt:lpstr>
      <vt:lpstr>Bones</vt:lpstr>
      <vt:lpstr>Bones</vt:lpstr>
      <vt:lpstr>Bones</vt:lpstr>
      <vt:lpstr>BONES</vt:lpstr>
      <vt:lpstr>Figure 6-2                                                               The structure of a long bone.</vt:lpstr>
      <vt:lpstr>Bones</vt:lpstr>
      <vt:lpstr>Bones</vt:lpstr>
      <vt:lpstr>Bones</vt:lpstr>
      <vt:lpstr>Bones</vt:lpstr>
      <vt:lpstr>Figure 6-4 Sinuses.</vt:lpstr>
      <vt:lpstr>Bones of the Axial Skeleton</vt:lpstr>
      <vt:lpstr>Bones of the Axial Skeleton</vt:lpstr>
      <vt:lpstr>Bones of the Axial Skeleton</vt:lpstr>
      <vt:lpstr>Bones of the Axial Skeleton</vt:lpstr>
      <vt:lpstr>Bones of the Axial Skeleton</vt:lpstr>
      <vt:lpstr>Bones of the Axial Skeleton</vt:lpstr>
      <vt:lpstr>Slide 20</vt:lpstr>
      <vt:lpstr>SKULL </vt:lpstr>
      <vt:lpstr>Figre 6-7 Infant skull,  showing fontanels.</vt:lpstr>
      <vt:lpstr>Bones of the Axial Skeleton</vt:lpstr>
      <vt:lpstr>Figure 6-8 Vertebral column,  left lateral view.</vt:lpstr>
      <vt:lpstr>Figure 6-9 The vertebral column and vertebrae.</vt:lpstr>
      <vt:lpstr>Bones of the Axial Skeleton</vt:lpstr>
      <vt:lpstr>Figure 6-11 Bones of the thorax, anterior view.</vt:lpstr>
      <vt:lpstr>Bones of the Appendicular  Skeleton</vt:lpstr>
      <vt:lpstr>Figure 6-12 The shoulder girdle. </vt:lpstr>
      <vt:lpstr>Figure 6-13 Bones of the upper extremity.</vt:lpstr>
      <vt:lpstr>Figure 6-14 Movements of the forearm.</vt:lpstr>
      <vt:lpstr>Figure 6-15 Left elbow, lateral view.</vt:lpstr>
      <vt:lpstr>Figure 6-16 Bones of the right hand, anterior view.</vt:lpstr>
      <vt:lpstr>PELVIS</vt:lpstr>
      <vt:lpstr>Figure 6-17 The pelvic bones.</vt:lpstr>
      <vt:lpstr>Figure 6-18 Comparison of male and female pelvis,     anterior view.</vt:lpstr>
      <vt:lpstr>Figure 6-19 Bones of the lower extremity.</vt:lpstr>
      <vt:lpstr>Figure 6-20 Bones of the right foot.</vt:lpstr>
      <vt:lpstr>Joints</vt:lpstr>
      <vt:lpstr>Joints</vt:lpstr>
      <vt:lpstr>Figure 6-21 Structure of a synovial joint. </vt:lpstr>
      <vt:lpstr>Figure 6-23 Movements at synovial joints. </vt:lpstr>
      <vt:lpstr>Effects of Aging on the Skeletal System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491</cp:revision>
  <cp:lastPrinted>2012-02-18T19:19:53Z</cp:lastPrinted>
  <dcterms:created xsi:type="dcterms:W3CDTF">2011-04-12T12:59:12Z</dcterms:created>
  <dcterms:modified xsi:type="dcterms:W3CDTF">2016-05-19T15:47:50Z</dcterms:modified>
</cp:coreProperties>
</file>