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3" r:id="rId1"/>
  </p:sldMasterIdLst>
  <p:notesMasterIdLst>
    <p:notesMasterId r:id="rId43"/>
  </p:notesMasterIdLst>
  <p:handoutMasterIdLst>
    <p:handoutMasterId r:id="rId44"/>
  </p:handoutMasterIdLst>
  <p:sldIdLst>
    <p:sldId id="750" r:id="rId2"/>
    <p:sldId id="925" r:id="rId3"/>
    <p:sldId id="860" r:id="rId4"/>
    <p:sldId id="862" r:id="rId5"/>
    <p:sldId id="866" r:id="rId6"/>
    <p:sldId id="869" r:id="rId7"/>
    <p:sldId id="832" r:id="rId8"/>
    <p:sldId id="775" r:id="rId9"/>
    <p:sldId id="937" r:id="rId10"/>
    <p:sldId id="833" r:id="rId11"/>
    <p:sldId id="938" r:id="rId12"/>
    <p:sldId id="939" r:id="rId13"/>
    <p:sldId id="873" r:id="rId14"/>
    <p:sldId id="989" r:id="rId15"/>
    <p:sldId id="986" r:id="rId16"/>
    <p:sldId id="877" r:id="rId17"/>
    <p:sldId id="878" r:id="rId18"/>
    <p:sldId id="834" r:id="rId19"/>
    <p:sldId id="883" r:id="rId20"/>
    <p:sldId id="887" r:id="rId21"/>
    <p:sldId id="836" r:id="rId22"/>
    <p:sldId id="890" r:id="rId23"/>
    <p:sldId id="736" r:id="rId24"/>
    <p:sldId id="838" r:id="rId25"/>
    <p:sldId id="839" r:id="rId26"/>
    <p:sldId id="928" r:id="rId27"/>
    <p:sldId id="987" r:id="rId28"/>
    <p:sldId id="899" r:id="rId29"/>
    <p:sldId id="842" r:id="rId30"/>
    <p:sldId id="900" r:id="rId31"/>
    <p:sldId id="929" r:id="rId32"/>
    <p:sldId id="843" r:id="rId33"/>
    <p:sldId id="844" r:id="rId34"/>
    <p:sldId id="845" r:id="rId35"/>
    <p:sldId id="902" r:id="rId36"/>
    <p:sldId id="846" r:id="rId37"/>
    <p:sldId id="911" r:id="rId38"/>
    <p:sldId id="930" r:id="rId39"/>
    <p:sldId id="847" r:id="rId40"/>
    <p:sldId id="931" r:id="rId41"/>
    <p:sldId id="918" r:id="rId42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lein, Eve" initials="K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clrMru>
    <a:srgbClr val="0C66C0"/>
    <a:srgbClr val="CC0000"/>
    <a:srgbClr val="FFBF09"/>
    <a:srgbClr val="002060"/>
    <a:srgbClr val="1B7EE1"/>
    <a:srgbClr val="1666B6"/>
    <a:srgbClr val="1974CF"/>
    <a:srgbClr val="1973C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025" autoAdjust="0"/>
  </p:normalViewPr>
  <p:slideViewPr>
    <p:cSldViewPr snapToGrid="0">
      <p:cViewPr varScale="1">
        <p:scale>
          <a:sx n="69" d="100"/>
          <a:sy n="69" d="100"/>
        </p:scale>
        <p:origin x="-552" y="-102"/>
      </p:cViewPr>
      <p:guideLst>
        <p:guide orient="horz" pos="2160"/>
        <p:guide orient="horz" pos="890"/>
        <p:guide orient="horz" pos="4101"/>
        <p:guide orient="horz" pos="363"/>
        <p:guide orient="horz" pos="539"/>
        <p:guide orient="horz"/>
        <p:guide orient="horz" pos="4048"/>
        <p:guide orient="horz" pos="960"/>
        <p:guide pos="2880"/>
        <p:guide pos="262"/>
        <p:guide pos="2030"/>
        <p:guide pos="5456"/>
        <p:guide pos="817"/>
        <p:guide pos="849"/>
        <p:guide pos="5759"/>
        <p:guide pos="5758"/>
      </p:guideLst>
    </p:cSldViewPr>
  </p:slideViewPr>
  <p:outlineViewPr>
    <p:cViewPr>
      <p:scale>
        <a:sx n="33" d="100"/>
        <a:sy n="33" d="100"/>
      </p:scale>
      <p:origin x="0" y="69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8" d="100"/>
        <a:sy n="128" d="100"/>
      </p:scale>
      <p:origin x="0" y="36816"/>
    </p:cViewPr>
  </p:sorterViewPr>
  <p:notesViewPr>
    <p:cSldViewPr snapToGrid="0">
      <p:cViewPr varScale="1">
        <p:scale>
          <a:sx n="80" d="100"/>
          <a:sy n="80" d="100"/>
        </p:scale>
        <p:origin x="-1974" y="-78"/>
      </p:cViewPr>
      <p:guideLst>
        <p:guide orient="horz" pos="2927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6218" cy="46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68" tIns="47024" rIns="95668" bIns="47024" numCol="1" anchor="t" anchorCtr="0" compatLnSpc="1">
            <a:prstTxWarp prst="textNoShape">
              <a:avLst/>
            </a:prstTxWarp>
          </a:bodyPr>
          <a:lstStyle>
            <a:lvl1pPr algn="l" defTabSz="946307" eaLnBrk="0" hangingPunct="0">
              <a:defRPr sz="1200" dirty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4183" y="1"/>
            <a:ext cx="3036217" cy="46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68" tIns="47024" rIns="95668" bIns="47024" numCol="1" anchor="t" anchorCtr="0" compatLnSpc="1">
            <a:prstTxWarp prst="textNoShape">
              <a:avLst/>
            </a:prstTxWarp>
          </a:bodyPr>
          <a:lstStyle>
            <a:lvl1pPr algn="r" defTabSz="946307" eaLnBrk="0" hangingPunct="0">
              <a:defRPr sz="1200" dirty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179"/>
            <a:ext cx="3036218" cy="46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68" tIns="47024" rIns="95668" bIns="47024" numCol="1" anchor="b" anchorCtr="0" compatLnSpc="1">
            <a:prstTxWarp prst="textNoShape">
              <a:avLst/>
            </a:prstTxWarp>
          </a:bodyPr>
          <a:lstStyle>
            <a:lvl1pPr algn="l" defTabSz="946307" eaLnBrk="0" hangingPunct="0">
              <a:defRPr sz="1200" dirty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4183" y="8831179"/>
            <a:ext cx="3036217" cy="46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68" tIns="47024" rIns="95668" bIns="47024" numCol="1" anchor="b" anchorCtr="0" compatLnSpc="1">
            <a:prstTxWarp prst="textNoShape">
              <a:avLst/>
            </a:prstTxWarp>
          </a:bodyPr>
          <a:lstStyle>
            <a:lvl1pPr algn="r" defTabSz="946307" eaLnBrk="0" hangingPunct="0"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632DE5A-4129-4C0C-ADD7-1115E19B11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970011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6218" cy="46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68" tIns="47024" rIns="95668" bIns="47024" numCol="1" anchor="t" anchorCtr="0" compatLnSpc="1">
            <a:prstTxWarp prst="textNoShape">
              <a:avLst/>
            </a:prstTxWarp>
          </a:bodyPr>
          <a:lstStyle>
            <a:lvl1pPr algn="l" defTabSz="946307" eaLnBrk="0" hangingPunct="0">
              <a:defRPr sz="1200" dirty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4183" y="1"/>
            <a:ext cx="3036217" cy="46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68" tIns="47024" rIns="95668" bIns="47024" numCol="1" anchor="t" anchorCtr="0" compatLnSpc="1">
            <a:prstTxWarp prst="textNoShape">
              <a:avLst/>
            </a:prstTxWarp>
          </a:bodyPr>
          <a:lstStyle>
            <a:lvl1pPr algn="r" defTabSz="946307" eaLnBrk="0" hangingPunct="0">
              <a:defRPr sz="1200" dirty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7450" y="696913"/>
            <a:ext cx="4643438" cy="348138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56827" y="4389120"/>
            <a:ext cx="5140960" cy="418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68" tIns="47024" rIns="95668" bIns="470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179"/>
            <a:ext cx="3036218" cy="46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68" tIns="47024" rIns="95668" bIns="47024" numCol="1" anchor="b" anchorCtr="0" compatLnSpc="1">
            <a:prstTxWarp prst="textNoShape">
              <a:avLst/>
            </a:prstTxWarp>
          </a:bodyPr>
          <a:lstStyle>
            <a:lvl1pPr algn="l" defTabSz="946307" eaLnBrk="0" hangingPunct="0">
              <a:defRPr sz="1200" dirty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4183" y="8831179"/>
            <a:ext cx="3036217" cy="46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68" tIns="47024" rIns="95668" bIns="47024" numCol="1" anchor="b" anchorCtr="0" compatLnSpc="1">
            <a:prstTxWarp prst="textNoShape">
              <a:avLst/>
            </a:prstTxWarp>
          </a:bodyPr>
          <a:lstStyle>
            <a:lvl1pPr algn="r" defTabSz="946307" eaLnBrk="0" hangingPunct="0"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A4BC25E-37F7-423B-8E63-88EA281DDB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643262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-128"/>
        <a:cs typeface="ＭＳ Ｐゴシック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-128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54466" indent="-290179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60717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25003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89290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53576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17863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82150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46436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95A4EB70-EA4F-42B8-85A6-17C747BF25B5}" type="slidenum">
              <a:rPr lang="en-US" altLang="en-US" sz="1200" smtClean="0">
                <a:latin typeface="Times New Roman" pitchFamily="18" charset="0"/>
              </a:rPr>
              <a:pPr/>
              <a:t>1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54466" indent="-290179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60717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25003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89290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53576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17863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82150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46436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A505DF86-4AC8-4A80-8A87-71B98A312587}" type="slidenum">
              <a:rPr lang="en-US" altLang="en-US" sz="1200" smtClean="0">
                <a:latin typeface="Times New Roman" pitchFamily="18" charset="0"/>
              </a:rPr>
              <a:pPr/>
              <a:t>12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54466" indent="-290179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60717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25003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89290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53576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17863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82150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46436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D511C4F9-52D9-4DD9-A42B-8C79202B2CE6}" type="slidenum">
              <a:rPr lang="en-US" altLang="en-US" sz="1200" smtClean="0">
                <a:latin typeface="Times New Roman" pitchFamily="18" charset="0"/>
              </a:rPr>
              <a:pPr/>
              <a:t>13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54466" indent="-290179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60717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25003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89290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53576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17863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82150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46436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D9022604-A4B2-43B7-B473-0B31180B7A53}" type="slidenum">
              <a:rPr lang="en-US" altLang="en-US" sz="1200" smtClean="0">
                <a:latin typeface="Times New Roman" pitchFamily="18" charset="0"/>
              </a:rPr>
              <a:pPr/>
              <a:t>16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54466" indent="-290179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60717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25003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89290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53576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17863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82150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46436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11EC4F40-BC1E-41B2-9F3C-44B85CA1408E}" type="slidenum">
              <a:rPr lang="en-US" altLang="en-US" sz="1200" smtClean="0">
                <a:latin typeface="Times New Roman" pitchFamily="18" charset="0"/>
              </a:rPr>
              <a:pPr/>
              <a:t>17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29028" name="Slide Number Placeholder 3"/>
          <p:cNvSpPr txBox="1">
            <a:spLocks noGrp="1"/>
          </p:cNvSpPr>
          <p:nvPr/>
        </p:nvSpPr>
        <p:spPr bwMode="auto">
          <a:xfrm>
            <a:off x="3974183" y="8831179"/>
            <a:ext cx="3036217" cy="465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68" tIns="47024" rIns="95668" bIns="47024" anchor="b"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38AB11AB-8AF0-46C5-8612-BFB8CFD7B473}" type="slidenum">
              <a:rPr lang="en-US" altLang="en-US" sz="1200">
                <a:latin typeface="Times New Roman" pitchFamily="18" charset="0"/>
              </a:rPr>
              <a:pPr algn="r"/>
              <a:t>18</a:t>
            </a:fld>
            <a:endParaRPr lang="en-US" altLang="en-US" sz="120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54466" indent="-290179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60717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25003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89290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53576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17863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82150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46436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42D0FCDA-CE1D-48C6-83EE-E26BF6627CB3}" type="slidenum">
              <a:rPr lang="en-US" altLang="en-US" sz="1200" smtClean="0">
                <a:latin typeface="Times New Roman" pitchFamily="18" charset="0"/>
              </a:rPr>
              <a:pPr/>
              <a:t>19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54466" indent="-290179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60717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25003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89290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53576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17863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82150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46436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B8D72E77-E746-4DF5-90FD-07127B164B48}" type="slidenum">
              <a:rPr lang="en-US" altLang="en-US" sz="1200" smtClean="0">
                <a:latin typeface="Times New Roman" pitchFamily="18" charset="0"/>
              </a:rPr>
              <a:pPr/>
              <a:t>20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32100" name="Slide Number Placeholder 3"/>
          <p:cNvSpPr txBox="1">
            <a:spLocks noGrp="1"/>
          </p:cNvSpPr>
          <p:nvPr/>
        </p:nvSpPr>
        <p:spPr bwMode="auto">
          <a:xfrm>
            <a:off x="3974183" y="8831179"/>
            <a:ext cx="3036217" cy="465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68" tIns="47024" rIns="95668" bIns="47024" anchor="b"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79538DDE-1B52-407A-A671-848DEE328890}" type="slidenum">
              <a:rPr lang="en-US" altLang="en-US" sz="1200">
                <a:latin typeface="Times New Roman" pitchFamily="18" charset="0"/>
              </a:rPr>
              <a:pPr algn="r"/>
              <a:t>21</a:t>
            </a:fld>
            <a:endParaRPr lang="en-US" altLang="en-US" sz="120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54466" indent="-290179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60717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25003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89290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53576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17863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82150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46436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2CC6AC60-4D46-4BC2-BBB5-981760CA8EB1}" type="slidenum">
              <a:rPr lang="en-US" altLang="en-US" sz="1200" smtClean="0">
                <a:latin typeface="Times New Roman" pitchFamily="18" charset="0"/>
              </a:rPr>
              <a:pPr/>
              <a:t>22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 smtClean="0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54466" indent="-290179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60717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25003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89290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53576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17863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82150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46436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FB7313B6-5D31-43FB-A000-1248625E746E}" type="slidenum">
              <a:rPr lang="en-US" altLang="en-US" sz="1200" smtClean="0">
                <a:latin typeface="Times New Roman" pitchFamily="18" charset="0"/>
              </a:rPr>
              <a:pPr/>
              <a:t>23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54466" indent="-290179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60717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25003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89290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53576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17863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82150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46436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2A3BD1EF-F780-40BF-B369-1A18DBCC2E17}" type="slidenum">
              <a:rPr lang="en-US" altLang="en-US" sz="1200" smtClean="0">
                <a:latin typeface="Times New Roman" pitchFamily="18" charset="0"/>
              </a:rPr>
              <a:pPr/>
              <a:t>3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endParaRPr lang="en-US" dirty="0" smtClean="0"/>
          </a:p>
        </p:txBody>
      </p:sp>
      <p:sp>
        <p:nvSpPr>
          <p:cNvPr id="138244" name="Slide Number Placeholder 3"/>
          <p:cNvSpPr txBox="1">
            <a:spLocks noGrp="1"/>
          </p:cNvSpPr>
          <p:nvPr/>
        </p:nvSpPr>
        <p:spPr bwMode="auto">
          <a:xfrm>
            <a:off x="3974183" y="8831179"/>
            <a:ext cx="3036217" cy="465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68" tIns="47024" rIns="95668" bIns="47024" anchor="b"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CD3598DC-2B4A-4AB9-A66C-37E32DB43448}" type="slidenum">
              <a:rPr lang="en-US" altLang="en-US" sz="1200">
                <a:latin typeface="Times New Roman" pitchFamily="18" charset="0"/>
              </a:rPr>
              <a:pPr algn="r"/>
              <a:t>24</a:t>
            </a:fld>
            <a:endParaRPr lang="en-US" altLang="en-US" sz="120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endParaRPr lang="en-US" dirty="0" smtClean="0"/>
          </a:p>
        </p:txBody>
      </p:sp>
      <p:sp>
        <p:nvSpPr>
          <p:cNvPr id="139268" name="Slide Number Placeholder 3"/>
          <p:cNvSpPr txBox="1">
            <a:spLocks noGrp="1"/>
          </p:cNvSpPr>
          <p:nvPr/>
        </p:nvSpPr>
        <p:spPr bwMode="auto">
          <a:xfrm>
            <a:off x="3974183" y="8831179"/>
            <a:ext cx="3036217" cy="465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68" tIns="47024" rIns="95668" bIns="47024" anchor="b"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840B3ED3-BD67-4BB0-93BD-59D6B707E79F}" type="slidenum">
              <a:rPr lang="en-US" altLang="en-US" sz="1200">
                <a:latin typeface="Times New Roman" pitchFamily="18" charset="0"/>
              </a:rPr>
              <a:pPr algn="r"/>
              <a:t>25</a:t>
            </a:fld>
            <a:endParaRPr lang="en-US" altLang="en-US" sz="120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endParaRPr lang="en-US" dirty="0" smtClean="0"/>
          </a:p>
        </p:txBody>
      </p:sp>
      <p:sp>
        <p:nvSpPr>
          <p:cNvPr id="138244" name="Slide Number Placeholder 3"/>
          <p:cNvSpPr txBox="1">
            <a:spLocks noGrp="1"/>
          </p:cNvSpPr>
          <p:nvPr/>
        </p:nvSpPr>
        <p:spPr bwMode="auto">
          <a:xfrm>
            <a:off x="3974183" y="8831179"/>
            <a:ext cx="3036217" cy="465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68" tIns="47024" rIns="95668" bIns="47024" anchor="b"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CD3598DC-2B4A-4AB9-A66C-37E32DB43448}" type="slidenum">
              <a:rPr lang="en-US" altLang="en-US" sz="1200">
                <a:latin typeface="Times New Roman" pitchFamily="18" charset="0"/>
              </a:rPr>
              <a:pPr algn="r"/>
              <a:t>27</a:t>
            </a:fld>
            <a:endParaRPr lang="en-US" altLang="en-US" sz="120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54466" indent="-290179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60717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25003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89290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53576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17863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82150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46436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F1F6AA80-B8DE-417C-9863-E5E6D6C84D6B}" type="slidenum">
              <a:rPr lang="en-US" altLang="en-US" sz="1200" smtClean="0">
                <a:latin typeface="Times New Roman" pitchFamily="18" charset="0"/>
              </a:rPr>
              <a:pPr/>
              <a:t>28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endParaRPr lang="en-US" dirty="0" smtClean="0"/>
          </a:p>
        </p:txBody>
      </p:sp>
      <p:sp>
        <p:nvSpPr>
          <p:cNvPr id="143364" name="Slide Number Placeholder 3"/>
          <p:cNvSpPr txBox="1">
            <a:spLocks noGrp="1"/>
          </p:cNvSpPr>
          <p:nvPr/>
        </p:nvSpPr>
        <p:spPr bwMode="auto">
          <a:xfrm>
            <a:off x="3974183" y="8831179"/>
            <a:ext cx="3036217" cy="465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68" tIns="47024" rIns="95668" bIns="47024" anchor="b"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8BA860A2-CBF2-45C6-B126-CF5AF92F8086}" type="slidenum">
              <a:rPr lang="en-US" altLang="en-US" sz="1200">
                <a:latin typeface="Times New Roman" pitchFamily="18" charset="0"/>
              </a:rPr>
              <a:pPr algn="r"/>
              <a:t>29</a:t>
            </a:fld>
            <a:endParaRPr lang="en-US" altLang="en-US" sz="120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54466" indent="-290179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60717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25003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89290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53576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17863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82150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46436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83D626EF-DC80-47CD-AB9B-E9CD27B00F16}" type="slidenum">
              <a:rPr lang="en-US" altLang="en-US" sz="1200" smtClean="0">
                <a:latin typeface="Times New Roman" pitchFamily="18" charset="0"/>
              </a:rPr>
              <a:pPr/>
              <a:t>30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54466" indent="-290179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60717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25003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89290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53576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17863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82150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46436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5805F51E-E438-4196-8D9C-9BD7053A8CD9}" type="slidenum">
              <a:rPr lang="en-US" altLang="en-US" sz="1200" smtClean="0">
                <a:latin typeface="Times New Roman" pitchFamily="18" charset="0"/>
              </a:rPr>
              <a:pPr/>
              <a:t>31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endParaRPr lang="en-US" dirty="0" smtClean="0"/>
          </a:p>
        </p:txBody>
      </p:sp>
      <p:sp>
        <p:nvSpPr>
          <p:cNvPr id="145412" name="Slide Number Placeholder 3"/>
          <p:cNvSpPr txBox="1">
            <a:spLocks noGrp="1"/>
          </p:cNvSpPr>
          <p:nvPr/>
        </p:nvSpPr>
        <p:spPr bwMode="auto">
          <a:xfrm>
            <a:off x="3974183" y="8831179"/>
            <a:ext cx="3036217" cy="465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68" tIns="47024" rIns="95668" bIns="47024" anchor="b"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36061931-9F51-4132-9D36-E37D6BD257AA}" type="slidenum">
              <a:rPr lang="en-US" altLang="en-US" sz="1200">
                <a:latin typeface="Times New Roman" pitchFamily="18" charset="0"/>
              </a:rPr>
              <a:pPr algn="r"/>
              <a:t>32</a:t>
            </a:fld>
            <a:endParaRPr lang="en-US" altLang="en-US" sz="120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endParaRPr lang="en-US" dirty="0" smtClean="0"/>
          </a:p>
        </p:txBody>
      </p:sp>
      <p:sp>
        <p:nvSpPr>
          <p:cNvPr id="146436" name="Slide Number Placeholder 3"/>
          <p:cNvSpPr txBox="1">
            <a:spLocks noGrp="1"/>
          </p:cNvSpPr>
          <p:nvPr/>
        </p:nvSpPr>
        <p:spPr bwMode="auto">
          <a:xfrm>
            <a:off x="3974183" y="8831179"/>
            <a:ext cx="3036217" cy="465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68" tIns="47024" rIns="95668" bIns="47024" anchor="b"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80D8E897-42CF-4704-830B-73FA78D585C5}" type="slidenum">
              <a:rPr lang="en-US" altLang="en-US" sz="1200">
                <a:latin typeface="Times New Roman" pitchFamily="18" charset="0"/>
              </a:rPr>
              <a:pPr algn="r"/>
              <a:t>33</a:t>
            </a:fld>
            <a:endParaRPr lang="en-US" altLang="en-US" sz="120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endParaRPr lang="en-US" dirty="0" smtClean="0"/>
          </a:p>
        </p:txBody>
      </p:sp>
      <p:sp>
        <p:nvSpPr>
          <p:cNvPr id="147460" name="Slide Number Placeholder 3"/>
          <p:cNvSpPr txBox="1">
            <a:spLocks noGrp="1"/>
          </p:cNvSpPr>
          <p:nvPr/>
        </p:nvSpPr>
        <p:spPr bwMode="auto">
          <a:xfrm>
            <a:off x="3974183" y="8831179"/>
            <a:ext cx="3036217" cy="465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68" tIns="47024" rIns="95668" bIns="47024" anchor="b"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DC625DC9-A406-48E4-849D-40F6A1B1F6DA}" type="slidenum">
              <a:rPr lang="en-US" altLang="en-US" sz="1200">
                <a:latin typeface="Times New Roman" pitchFamily="18" charset="0"/>
              </a:rPr>
              <a:pPr algn="r"/>
              <a:t>34</a:t>
            </a:fld>
            <a:endParaRPr lang="en-US" altLang="en-US" sz="120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54466" indent="-290179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60717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25003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89290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53576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17863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82150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46436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528C4A80-0F0A-4056-8283-DF470865334F}" type="slidenum">
              <a:rPr lang="en-US" altLang="en-US" sz="1200" smtClean="0">
                <a:latin typeface="Times New Roman" pitchFamily="18" charset="0"/>
              </a:rPr>
              <a:pPr/>
              <a:t>4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54466" indent="-290179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60717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25003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89290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53576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17863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82150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46436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F954C271-8D06-4A73-AA31-D4E3367DBCAB}" type="slidenum">
              <a:rPr lang="en-US" altLang="en-US" sz="1200" smtClean="0">
                <a:latin typeface="Times New Roman" pitchFamily="18" charset="0"/>
              </a:rPr>
              <a:pPr/>
              <a:t>35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endParaRPr lang="en-US" dirty="0" smtClean="0"/>
          </a:p>
        </p:txBody>
      </p:sp>
      <p:sp>
        <p:nvSpPr>
          <p:cNvPr id="150532" name="Slide Number Placeholder 3"/>
          <p:cNvSpPr txBox="1">
            <a:spLocks noGrp="1"/>
          </p:cNvSpPr>
          <p:nvPr/>
        </p:nvSpPr>
        <p:spPr bwMode="auto">
          <a:xfrm>
            <a:off x="3974183" y="8831179"/>
            <a:ext cx="3036217" cy="465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68" tIns="47024" rIns="95668" bIns="47024" anchor="b"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13A8D854-4991-4052-AB38-7D300A02B59D}" type="slidenum">
              <a:rPr lang="en-US" altLang="en-US" sz="1200">
                <a:latin typeface="Times New Roman" pitchFamily="18" charset="0"/>
              </a:rPr>
              <a:pPr algn="r"/>
              <a:t>36</a:t>
            </a:fld>
            <a:endParaRPr lang="en-US" altLang="en-US" sz="120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54466" indent="-290179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60717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25003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89290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53576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17863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82150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46436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5C4A1E55-02D5-4B08-BA12-F31D4DFE5FED}" type="slidenum">
              <a:rPr lang="en-US" altLang="en-US" sz="1200" smtClean="0">
                <a:latin typeface="Times New Roman" pitchFamily="18" charset="0"/>
              </a:rPr>
              <a:pPr/>
              <a:t>37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54466" indent="-290179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60717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25003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89290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53576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17863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82150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46436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A95C7F0B-BC88-46D9-8DDE-685EF8D57CB3}" type="slidenum">
              <a:rPr lang="en-US" altLang="en-US" sz="1200" smtClean="0">
                <a:latin typeface="Times New Roman" pitchFamily="18" charset="0"/>
              </a:rPr>
              <a:pPr/>
              <a:t>38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endParaRPr lang="en-US" dirty="0" smtClean="0"/>
          </a:p>
        </p:txBody>
      </p:sp>
      <p:sp>
        <p:nvSpPr>
          <p:cNvPr id="152580" name="Slide Number Placeholder 3"/>
          <p:cNvSpPr txBox="1">
            <a:spLocks noGrp="1"/>
          </p:cNvSpPr>
          <p:nvPr/>
        </p:nvSpPr>
        <p:spPr bwMode="auto">
          <a:xfrm>
            <a:off x="3974183" y="8831179"/>
            <a:ext cx="3036217" cy="465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68" tIns="47024" rIns="95668" bIns="47024" anchor="b"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FD4474B8-DCC9-44C7-9689-66CF0279E339}" type="slidenum">
              <a:rPr lang="en-US" altLang="en-US" sz="1200">
                <a:latin typeface="Times New Roman" pitchFamily="18" charset="0"/>
              </a:rPr>
              <a:pPr algn="r"/>
              <a:t>39</a:t>
            </a:fld>
            <a:endParaRPr lang="en-US" altLang="en-US" sz="120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54466" indent="-290179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60717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25003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89290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53576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17863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82150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46436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99683F61-A99C-4817-A51C-45B46ACBDEC3}" type="slidenum">
              <a:rPr lang="en-US" altLang="en-US" sz="1200" smtClean="0">
                <a:latin typeface="Times New Roman" pitchFamily="18" charset="0"/>
              </a:rPr>
              <a:pPr/>
              <a:t>40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54466" indent="-290179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60717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25003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89290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53576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17863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82150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46436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B15EB28F-429E-4EC3-9BBC-AD6733019FE4}" type="slidenum">
              <a:rPr lang="en-US" altLang="en-US" sz="1200" smtClean="0">
                <a:latin typeface="Times New Roman" pitchFamily="18" charset="0"/>
              </a:rPr>
              <a:pPr/>
              <a:t>41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54466" indent="-290179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60717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25003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89290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53576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17863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82150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46436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D1296748-3802-4B62-BC2F-FB0B70A33523}" type="slidenum">
              <a:rPr lang="en-US" altLang="en-US" sz="1200" smtClean="0">
                <a:latin typeface="Times New Roman" pitchFamily="18" charset="0"/>
              </a:rPr>
              <a:pPr/>
              <a:t>5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54466" indent="-290179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60717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25003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89290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53576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17863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82150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46436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8974A7E5-74E6-4FB2-B2C1-FC8AFE1DCAC7}" type="slidenum">
              <a:rPr lang="en-US" altLang="en-US" sz="1200" smtClean="0">
                <a:latin typeface="Times New Roman" pitchFamily="18" charset="0"/>
              </a:rPr>
              <a:pPr/>
              <a:t>6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09572" name="Slide Number Placeholder 3"/>
          <p:cNvSpPr txBox="1">
            <a:spLocks noGrp="1"/>
          </p:cNvSpPr>
          <p:nvPr/>
        </p:nvSpPr>
        <p:spPr bwMode="auto">
          <a:xfrm>
            <a:off x="3974183" y="8831179"/>
            <a:ext cx="3036217" cy="465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68" tIns="47024" rIns="95668" bIns="47024" anchor="b"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EEEB440D-53FD-44CA-9380-85ABD9E8D08A}" type="slidenum">
              <a:rPr lang="en-US" altLang="en-US" sz="1200">
                <a:latin typeface="Times New Roman" pitchFamily="18" charset="0"/>
              </a:rPr>
              <a:pPr algn="r"/>
              <a:t>7</a:t>
            </a:fld>
            <a:endParaRPr lang="en-US" altLang="en-US" sz="120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10596" name="Slide Number Placeholder 3"/>
          <p:cNvSpPr txBox="1">
            <a:spLocks noGrp="1"/>
          </p:cNvSpPr>
          <p:nvPr/>
        </p:nvSpPr>
        <p:spPr bwMode="auto">
          <a:xfrm>
            <a:off x="3974183" y="8831179"/>
            <a:ext cx="3036217" cy="465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68" tIns="47024" rIns="95668" bIns="47024" anchor="b"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921578BA-191D-4CF0-93D6-27E4A86ED05D}" type="slidenum">
              <a:rPr lang="en-US" altLang="en-US" sz="1200">
                <a:latin typeface="Times New Roman" pitchFamily="18" charset="0"/>
              </a:rPr>
              <a:pPr algn="r"/>
              <a:t>8</a:t>
            </a:fld>
            <a:endParaRPr lang="en-US" altLang="en-US" sz="120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12644" name="Slide Number Placeholder 3"/>
          <p:cNvSpPr txBox="1">
            <a:spLocks noGrp="1"/>
          </p:cNvSpPr>
          <p:nvPr/>
        </p:nvSpPr>
        <p:spPr bwMode="auto">
          <a:xfrm>
            <a:off x="3974183" y="8831179"/>
            <a:ext cx="3036217" cy="465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68" tIns="47024" rIns="95668" bIns="47024" anchor="b"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C1A4FB02-AF52-4CB5-A86D-DC8AE59495D9}" type="slidenum">
              <a:rPr lang="en-US" altLang="en-US" sz="1200">
                <a:latin typeface="Times New Roman" pitchFamily="18" charset="0"/>
              </a:rPr>
              <a:pPr algn="r"/>
              <a:t>10</a:t>
            </a:fld>
            <a:endParaRPr lang="en-US" altLang="en-US" sz="120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54466" indent="-290179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60717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25003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89290" indent="-232143" defTabSz="94630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53576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17863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82150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46436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E619B830-83AC-4582-9336-2197F8A04B1C}" type="slidenum">
              <a:rPr lang="en-US" altLang="en-US" sz="1200" smtClean="0">
                <a:latin typeface="Times New Roman" pitchFamily="18" charset="0"/>
              </a:rPr>
              <a:pPr/>
              <a:t>11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1000" dirty="0" smtClean="0"/>
              <a:t>Copyright © 2016 Wolters Kluwer Health | Lippincott Williams &amp; Wilkins </a:t>
            </a:r>
          </a:p>
        </p:txBody>
      </p:sp>
      <p:sp>
        <p:nvSpPr>
          <p:cNvPr id="181265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3964082" y="3724275"/>
            <a:ext cx="4057096" cy="775597"/>
          </a:xfrm>
          <a:effectLst/>
        </p:spPr>
        <p:txBody>
          <a:bodyPr anchorCtr="1"/>
          <a:lstStyle>
            <a:lvl1pPr algn="ctr">
              <a:defRPr>
                <a:latin typeface="+mj-lt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81266" name="Rectangle 18"/>
          <p:cNvSpPr>
            <a:spLocks noGrp="1" noChangeArrowheads="1"/>
          </p:cNvSpPr>
          <p:nvPr>
            <p:ph type="subTitle" idx="1"/>
          </p:nvPr>
        </p:nvSpPr>
        <p:spPr>
          <a:xfrm>
            <a:off x="3964081" y="5307013"/>
            <a:ext cx="4057095" cy="533400"/>
          </a:xfrm>
        </p:spPr>
        <p:txBody>
          <a:bodyPr lIns="91440" tIns="45720" rIns="91440" bIns="45720"/>
          <a:lstStyle>
            <a:lvl1pPr marL="0" indent="0" algn="ctr">
              <a:buFontTx/>
              <a:buNone/>
              <a:defRPr sz="1800">
                <a:latin typeface="+mj-lt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6" name="Picture 6" descr="ppt_opene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288"/>
            <a:ext cx="9144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715583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58267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99263" y="1611313"/>
            <a:ext cx="2155825" cy="44211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0200" y="1611313"/>
            <a:ext cx="6316663" cy="44211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98815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900" y="533121"/>
            <a:ext cx="8516202" cy="388937"/>
          </a:xfrm>
          <a:ln>
            <a:noFill/>
          </a:ln>
          <a:effectLst/>
        </p:spPr>
        <p:txBody>
          <a:bodyPr/>
          <a:lstStyle>
            <a:lvl1pPr>
              <a:defRPr>
                <a:ln>
                  <a:noFill/>
                </a:ln>
                <a:solidFill>
                  <a:srgbClr val="C00000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240837"/>
            <a:ext cx="8499901" cy="5050780"/>
          </a:xfrm>
        </p:spPr>
        <p:txBody>
          <a:bodyPr/>
          <a:lstStyle>
            <a:lvl1pPr marL="280988" indent="-280988">
              <a:defRPr>
                <a:latin typeface="+mn-lt"/>
                <a:cs typeface="Arial" pitchFamily="34" charset="0"/>
              </a:defRPr>
            </a:lvl1pPr>
            <a:lvl2pPr marL="862013" indent="-404813">
              <a:defRPr lang="en-US" sz="2200" dirty="0" smtClean="0">
                <a:solidFill>
                  <a:srgbClr val="002060"/>
                </a:solidFill>
                <a:latin typeface="+mn-lt"/>
                <a:ea typeface="ＭＳ Ｐゴシック" charset="-128"/>
                <a:cs typeface="Arial" pitchFamily="34" charset="0"/>
              </a:defRPr>
            </a:lvl2pPr>
            <a:lvl3pPr>
              <a:defRPr>
                <a:latin typeface="+mn-lt"/>
                <a:cs typeface="Arial" pitchFamily="34" charset="0"/>
              </a:defRPr>
            </a:lvl3pPr>
            <a:lvl4pPr>
              <a:buFontTx/>
              <a:buNone/>
              <a:defRPr>
                <a:latin typeface="+mn-lt"/>
                <a:cs typeface="Arial" pitchFamily="34" charset="0"/>
              </a:defRPr>
            </a:lvl4pPr>
            <a:lvl5pPr>
              <a:defRPr>
                <a:latin typeface="+mn-lt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39862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107996"/>
          </a:xfrm>
          <a:solidFill>
            <a:schemeClr val="lt1"/>
          </a:solidFill>
          <a:effectLst/>
        </p:spPr>
        <p:txBody>
          <a:bodyPr anchor="t"/>
          <a:lstStyle>
            <a:lvl1pPr algn="l">
              <a:defRPr sz="4000" b="1" cap="all">
                <a:latin typeface="+mj-lt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+mn-lt"/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3617589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0200" y="2346325"/>
            <a:ext cx="4230688" cy="3686175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3288" y="2346325"/>
            <a:ext cx="4230687" cy="3686175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68702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7798"/>
          </a:xfrm>
          <a:effectLst/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85446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>
            <a:lvl1pPr>
              <a:defRPr>
                <a:latin typeface="+mj-lt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47227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577135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553998"/>
          </a:xfrm>
        </p:spPr>
        <p:txBody>
          <a:bodyPr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  <a:lvl2pPr>
              <a:defRPr sz="2800">
                <a:latin typeface="Arial" pitchFamily="34" charset="0"/>
                <a:cs typeface="Arial" pitchFamily="34" charset="0"/>
              </a:defRPr>
            </a:lvl2pPr>
            <a:lvl3pPr>
              <a:defRPr sz="2400">
                <a:latin typeface="Arial" pitchFamily="34" charset="0"/>
                <a:cs typeface="Arial" pitchFamily="34" charset="0"/>
              </a:defRPr>
            </a:lvl3pPr>
            <a:lvl4pPr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1533743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276999"/>
          </a:xfrm>
        </p:spPr>
        <p:txBody>
          <a:bodyPr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2907255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0038" y="538163"/>
            <a:ext cx="8543925" cy="384175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0038" y="1241425"/>
            <a:ext cx="8516937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Text Box 8"/>
          <p:cNvSpPr txBox="1">
            <a:spLocks noChangeArrowheads="1"/>
          </p:cNvSpPr>
          <p:nvPr/>
        </p:nvSpPr>
        <p:spPr bwMode="auto">
          <a:xfrm>
            <a:off x="6003925" y="6089650"/>
            <a:ext cx="2820988" cy="457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130300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31" name="Picture 8" descr="WK_CMYK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623050"/>
            <a:ext cx="1317625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3"/>
          <p:cNvSpPr txBox="1">
            <a:spLocks noChangeArrowheads="1"/>
          </p:cNvSpPr>
          <p:nvPr userDrawn="1"/>
        </p:nvSpPr>
        <p:spPr bwMode="auto">
          <a:xfrm>
            <a:off x="0" y="6550025"/>
            <a:ext cx="9144000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000" dirty="0" smtClean="0"/>
              <a:t>Copyright © 2016 </a:t>
            </a:r>
            <a:r>
              <a:rPr lang="en-US" altLang="en-US" sz="1000" dirty="0" err="1" smtClean="0"/>
              <a:t>Wolters</a:t>
            </a:r>
            <a:r>
              <a:rPr lang="en-US" altLang="en-US" sz="1000" dirty="0" smtClean="0"/>
              <a:t> Kluwer • All Rights Reserved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75" r:id="rId2"/>
    <p:sldLayoutId id="2147484076" r:id="rId3"/>
    <p:sldLayoutId id="2147484077" r:id="rId4"/>
    <p:sldLayoutId id="2147484078" r:id="rId5"/>
    <p:sldLayoutId id="2147484079" r:id="rId6"/>
    <p:sldLayoutId id="2147484080" r:id="rId7"/>
    <p:sldLayoutId id="2147484081" r:id="rId8"/>
    <p:sldLayoutId id="2147484082" r:id="rId9"/>
    <p:sldLayoutId id="2147484083" r:id="rId10"/>
    <p:sldLayoutId id="2147484084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C00000"/>
          </a:solidFill>
          <a:latin typeface="Arial" pitchFamily="34" charset="0"/>
          <a:ea typeface="ＭＳ Ｐゴシック" charset="-128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C00000"/>
          </a:solidFill>
          <a:latin typeface="Arial" pitchFamily="34" charset="0"/>
          <a:ea typeface="ＭＳ Ｐゴシック" charset="-128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C00000"/>
          </a:solidFill>
          <a:latin typeface="Arial" pitchFamily="34" charset="0"/>
          <a:ea typeface="ＭＳ Ｐゴシック" charset="-128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C00000"/>
          </a:solidFill>
          <a:latin typeface="Arial" pitchFamily="34" charset="0"/>
          <a:ea typeface="ＭＳ Ｐゴシック" charset="-128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C00000"/>
          </a:solidFill>
          <a:latin typeface="Arial" pitchFamily="34" charset="0"/>
          <a:ea typeface="ＭＳ Ｐゴシック" charset="-128"/>
          <a:cs typeface="Arial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186EC4"/>
          </a:solidFill>
          <a:latin typeface="Verdana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186EC4"/>
          </a:solidFill>
          <a:latin typeface="Verdana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186EC4"/>
          </a:solidFill>
          <a:latin typeface="Verdana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186EC4"/>
          </a:solidFill>
          <a:latin typeface="Verdana" pitchFamily="34" charset="0"/>
        </a:defRPr>
      </a:lvl9pPr>
    </p:titleStyle>
    <p:bodyStyle>
      <a:lvl1pPr marL="280988" indent="-280988" algn="l" rtl="0" eaLnBrk="0" fontAlgn="base" hangingPunct="0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200">
          <a:solidFill>
            <a:srgbClr val="002060"/>
          </a:solidFill>
          <a:latin typeface="+mn-lt"/>
          <a:ea typeface="ＭＳ Ｐゴシック" charset="-128"/>
          <a:cs typeface="Arial" pitchFamily="34" charset="0"/>
        </a:defRPr>
      </a:lvl1pPr>
      <a:lvl2pPr marL="862013" indent="-404813" algn="l" rtl="0" eaLnBrk="0" fontAlgn="base" hangingPunct="0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–"/>
        <a:defRPr sz="2200">
          <a:solidFill>
            <a:srgbClr val="002060"/>
          </a:solidFill>
          <a:latin typeface="+mn-lt"/>
          <a:ea typeface="ＭＳ Ｐゴシック" charset="-128"/>
          <a:cs typeface="Arial" pitchFamily="34" charset="0"/>
        </a:defRPr>
      </a:lvl2pPr>
      <a:lvl3pPr marL="1204913" indent="-228600" algn="l" rtl="0" eaLnBrk="0" fontAlgn="base" hangingPunct="0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200">
          <a:solidFill>
            <a:srgbClr val="002060"/>
          </a:solidFill>
          <a:latin typeface="+mn-lt"/>
          <a:ea typeface="ＭＳ Ｐゴシック" charset="-128"/>
          <a:cs typeface="Arial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200">
          <a:solidFill>
            <a:srgbClr val="002060"/>
          </a:solidFill>
          <a:latin typeface="+mn-lt"/>
          <a:ea typeface="ＭＳ Ｐゴシック" charset="-128"/>
          <a:cs typeface="Arial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200">
          <a:solidFill>
            <a:srgbClr val="002060"/>
          </a:solidFill>
          <a:latin typeface="+mn-lt"/>
          <a:ea typeface="ＭＳ Ｐゴシック" charset="-128"/>
          <a:cs typeface="Arial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2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2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2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076700" y="3133725"/>
            <a:ext cx="4876800" cy="1790701"/>
          </a:xfrm>
        </p:spPr>
        <p:txBody>
          <a:bodyPr/>
          <a:lstStyle/>
          <a:p>
            <a:r>
              <a:rPr lang="en-US" altLang="en-US" sz="3200" dirty="0" smtClean="0">
                <a:solidFill>
                  <a:srgbClr val="0C66C0"/>
                </a:solidFill>
                <a:ea typeface="ＭＳ Ｐゴシック" pitchFamily="34" charset="-128"/>
              </a:rPr>
              <a:t>Chapter 7</a:t>
            </a:r>
            <a:br>
              <a:rPr lang="en-US" altLang="en-US" sz="3200" dirty="0" smtClean="0">
                <a:solidFill>
                  <a:srgbClr val="0C66C0"/>
                </a:solidFill>
                <a:ea typeface="ＭＳ Ｐゴシック" pitchFamily="34" charset="-128"/>
              </a:rPr>
            </a:br>
            <a:r>
              <a:rPr lang="en-US" altLang="en-US" sz="3200" dirty="0" smtClean="0">
                <a:solidFill>
                  <a:srgbClr val="0C66C0"/>
                </a:solidFill>
                <a:ea typeface="ＭＳ Ｐゴシック" pitchFamily="34" charset="-128"/>
              </a:rPr>
              <a:t/>
            </a:r>
            <a:br>
              <a:rPr lang="en-US" altLang="en-US" sz="3200" dirty="0" smtClean="0">
                <a:solidFill>
                  <a:srgbClr val="0C66C0"/>
                </a:solidFill>
                <a:ea typeface="ＭＳ Ｐゴシック" pitchFamily="34" charset="-128"/>
              </a:rPr>
            </a:br>
            <a:r>
              <a:rPr lang="en-US" altLang="en-US" sz="3200" dirty="0" smtClean="0">
                <a:solidFill>
                  <a:srgbClr val="0C66C0"/>
                </a:solidFill>
                <a:ea typeface="ＭＳ Ｐゴシック" pitchFamily="34" charset="-128"/>
              </a:rPr>
              <a:t>The Muscular System</a:t>
            </a:r>
            <a:endParaRPr lang="en-US" altLang="en-US" sz="3200" dirty="0" smtClean="0">
              <a:solidFill>
                <a:srgbClr val="0C66C0"/>
              </a:solidFill>
              <a:latin typeface="Times" charset="0"/>
              <a:ea typeface="ＭＳ Ｐゴシック" pitchFamily="34" charset="-128"/>
            </a:endParaRPr>
          </a:p>
        </p:txBody>
      </p:sp>
      <p:pic>
        <p:nvPicPr>
          <p:cNvPr id="1026" name="Picture 2" descr="\\172.24.161.56\lww\01_Logistics\Cohen-SFHB-11e_9781496317728\13_Ancillaries\1_Input\Power points\JPEG images\ChapterOpener\CohenSFHB11-CO-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300" y="1514475"/>
            <a:ext cx="3470275" cy="4905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 descr="fig_8.5.gif                                                    00743368Macintosh HD                   C16C138F: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1228725"/>
            <a:ext cx="5049134" cy="529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93675" y="556155"/>
            <a:ext cx="8515350" cy="37729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US" altLang="en-US" dirty="0" smtClean="0">
                <a:latin typeface="+mj-lt"/>
                <a:ea typeface="ＭＳ Ｐゴシック" pitchFamily="34" charset="-128"/>
              </a:rPr>
              <a:t>Role of Calcium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78409" y="5561676"/>
            <a:ext cx="1176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Fig</a:t>
            </a:r>
            <a:r>
              <a:rPr lang="en-US" altLang="en-US" sz="1800" b="1" dirty="0">
                <a:solidFill>
                  <a:srgbClr val="C00000"/>
                </a:solidFill>
                <a:latin typeface="Verdana" pitchFamily="34" charset="0"/>
              </a:rPr>
              <a:t>. </a:t>
            </a:r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7-5</a:t>
            </a:r>
            <a:endParaRPr lang="en-US" altLang="en-US" sz="1800" b="1" dirty="0">
              <a:solidFill>
                <a:srgbClr val="C00000"/>
              </a:solidFill>
              <a:latin typeface="Verdan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3092" y="1212850"/>
            <a:ext cx="3436407" cy="5483225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200" dirty="0" smtClean="0">
                <a:latin typeface="+mn-lt"/>
              </a:rPr>
              <a:t>Action potential in muscle cell stimulates Ca</a:t>
            </a:r>
            <a:r>
              <a:rPr lang="en-US" sz="2200" baseline="30000" dirty="0" smtClean="0">
                <a:latin typeface="+mn-lt"/>
              </a:rPr>
              <a:t>2</a:t>
            </a:r>
            <a:r>
              <a:rPr lang="en-US" sz="2200" baseline="30000" dirty="0">
                <a:latin typeface="+mn-lt"/>
              </a:rPr>
              <a:t>+ </a:t>
            </a:r>
            <a:r>
              <a:rPr lang="en-US" sz="2200" dirty="0" smtClean="0">
                <a:latin typeface="+mn-lt"/>
              </a:rPr>
              <a:t>release from sarcoplasmic reticulum.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>
                <a:latin typeface="+mn-lt"/>
              </a:rPr>
              <a:t>Ca</a:t>
            </a:r>
            <a:r>
              <a:rPr lang="en-US" sz="2200" baseline="30000" dirty="0" smtClean="0">
                <a:latin typeface="+mn-lt"/>
              </a:rPr>
              <a:t>2+ </a:t>
            </a:r>
            <a:r>
              <a:rPr lang="en-US" sz="2200" dirty="0" smtClean="0">
                <a:latin typeface="+mn-lt"/>
              </a:rPr>
              <a:t>binds troponin.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>
                <a:latin typeface="+mn-lt"/>
              </a:rPr>
              <a:t>Troponin displaces tropomyosin from binding sites.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>
                <a:latin typeface="+mn-lt"/>
              </a:rPr>
              <a:t>Myosin forms cross-bridge with actin.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>
                <a:latin typeface="+mn-lt"/>
              </a:rPr>
              <a:t>Contraction occurs.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534540"/>
            <a:ext cx="8515350" cy="38779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Events of Muscle Contraction: Summary </a:t>
            </a:r>
          </a:p>
        </p:txBody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241425"/>
            <a:ext cx="8499475" cy="5049838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  <a:defRPr/>
            </a:pPr>
            <a:r>
              <a:rPr lang="en-US" dirty="0" smtClean="0"/>
              <a:t>ACh </a:t>
            </a:r>
            <a:r>
              <a:rPr lang="en-US" dirty="0"/>
              <a:t>is released </a:t>
            </a:r>
            <a:r>
              <a:rPr lang="en-US" dirty="0" smtClean="0"/>
              <a:t>into synaptic </a:t>
            </a:r>
            <a:r>
              <a:rPr lang="en-US" dirty="0"/>
              <a:t>cleft at </a:t>
            </a:r>
            <a:r>
              <a:rPr lang="en-US" dirty="0" smtClean="0"/>
              <a:t>the NMJ.</a:t>
            </a:r>
            <a:endParaRPr lang="en-US" dirty="0"/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  <a:defRPr/>
            </a:pPr>
            <a:r>
              <a:rPr lang="en-US" dirty="0" smtClean="0"/>
              <a:t>ACh </a:t>
            </a:r>
            <a:r>
              <a:rPr lang="en-US" dirty="0"/>
              <a:t>binds to </a:t>
            </a:r>
            <a:r>
              <a:rPr lang="en-US" dirty="0" smtClean="0"/>
              <a:t>motor </a:t>
            </a:r>
            <a:r>
              <a:rPr lang="en-US" dirty="0"/>
              <a:t>end plate and produces </a:t>
            </a:r>
            <a:r>
              <a:rPr lang="en-US" dirty="0" smtClean="0"/>
              <a:t>an action potential.</a:t>
            </a:r>
            <a:endParaRPr lang="en-US" dirty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dirty="0" smtClean="0"/>
              <a:t>The action potential travels to the SR.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dirty="0" smtClean="0"/>
              <a:t>SR releases calcium into cytoplasm.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  <a:defRPr/>
            </a:pPr>
            <a:r>
              <a:rPr lang="en-US" dirty="0" smtClean="0"/>
              <a:t>Calcium </a:t>
            </a:r>
            <a:r>
              <a:rPr lang="en-US" dirty="0"/>
              <a:t>shifts troponin and tropomyosin </a:t>
            </a:r>
            <a:r>
              <a:rPr lang="en-US" dirty="0" smtClean="0"/>
              <a:t>off of thin filaments so </a:t>
            </a:r>
            <a:r>
              <a:rPr lang="en-US" dirty="0"/>
              <a:t>that binding sites on actin are </a:t>
            </a:r>
            <a:r>
              <a:rPr lang="en-US" dirty="0" smtClean="0"/>
              <a:t>exposed.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203891"/>
            <a:ext cx="8515350" cy="775597"/>
          </a:xfrm>
        </p:spPr>
        <p:txBody>
          <a:bodyPr/>
          <a:lstStyle/>
          <a:p>
            <a:r>
              <a:rPr lang="en-US" altLang="en-US" dirty="0">
                <a:ea typeface="ＭＳ Ｐゴシック" pitchFamily="34" charset="-128"/>
              </a:rPr>
              <a:t>Events of Muscle Contraction: Summary </a:t>
            </a:r>
            <a:r>
              <a:rPr lang="en-US" altLang="en-US" dirty="0" smtClean="0">
                <a:ea typeface="ＭＳ Ｐゴシック" pitchFamily="34" charset="-128"/>
              </a:rPr>
              <a:t>(cont.)</a:t>
            </a:r>
          </a:p>
        </p:txBody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241425"/>
            <a:ext cx="8499475" cy="5049838"/>
          </a:xfrm>
        </p:spPr>
        <p:txBody>
          <a:bodyPr/>
          <a:lstStyle/>
          <a:p>
            <a:pPr marL="457200" indent="-457200">
              <a:buFont typeface="+mj-lt"/>
              <a:buAutoNum type="arabicPeriod" startAt="6"/>
              <a:defRPr/>
            </a:pPr>
            <a:r>
              <a:rPr lang="en-US" dirty="0" smtClean="0"/>
              <a:t>Myosin </a:t>
            </a:r>
            <a:r>
              <a:rPr lang="en-US" dirty="0"/>
              <a:t>heads bind to actin, forming </a:t>
            </a:r>
            <a:r>
              <a:rPr lang="en-US" dirty="0" smtClean="0"/>
              <a:t>cross-bridges.</a:t>
            </a:r>
          </a:p>
          <a:p>
            <a:pPr marL="457200" indent="-457200">
              <a:buFont typeface="+mj-lt"/>
              <a:buAutoNum type="arabicPeriod" startAt="6"/>
              <a:defRPr/>
            </a:pPr>
            <a:endParaRPr lang="en-US" dirty="0"/>
          </a:p>
          <a:p>
            <a:pPr marL="457200" indent="-457200">
              <a:buFont typeface="+mj-lt"/>
              <a:buAutoNum type="arabicPeriod" startAt="6"/>
              <a:defRPr/>
            </a:pPr>
            <a:r>
              <a:rPr lang="en-US" dirty="0" smtClean="0"/>
              <a:t>Using </a:t>
            </a:r>
            <a:r>
              <a:rPr lang="en-US" dirty="0"/>
              <a:t>stored energy, myosin heads pull actin filaments together within </a:t>
            </a:r>
            <a:r>
              <a:rPr lang="en-US" dirty="0" smtClean="0"/>
              <a:t>sarcomeres, </a:t>
            </a:r>
            <a:r>
              <a:rPr lang="en-US" dirty="0"/>
              <a:t>and </a:t>
            </a:r>
            <a:r>
              <a:rPr lang="en-US" dirty="0" smtClean="0"/>
              <a:t>cell shortens.</a:t>
            </a:r>
          </a:p>
          <a:p>
            <a:pPr marL="457200" indent="-457200">
              <a:buFont typeface="+mj-lt"/>
              <a:buAutoNum type="arabicPeriod" startAt="6"/>
              <a:defRPr/>
            </a:pPr>
            <a:endParaRPr lang="en-US" dirty="0"/>
          </a:p>
          <a:p>
            <a:pPr marL="457200" indent="-457200">
              <a:buFont typeface="+mj-lt"/>
              <a:buAutoNum type="arabicPeriod" startAt="6"/>
              <a:defRPr/>
            </a:pPr>
            <a:r>
              <a:rPr lang="en-US" dirty="0" smtClean="0"/>
              <a:t>New </a:t>
            </a:r>
            <a:r>
              <a:rPr lang="en-US" dirty="0"/>
              <a:t>ATP is used to detach myosin heads and move them back to position for another “power </a:t>
            </a:r>
            <a:r>
              <a:rPr lang="en-US" dirty="0" smtClean="0"/>
              <a:t>stroke.”</a:t>
            </a:r>
          </a:p>
          <a:p>
            <a:pPr marL="457200" indent="-457200">
              <a:buFont typeface="+mj-lt"/>
              <a:buAutoNum type="arabicPeriod" startAt="6"/>
              <a:defRPr/>
            </a:pPr>
            <a:endParaRPr lang="en-US" dirty="0"/>
          </a:p>
          <a:p>
            <a:pPr marL="457200" indent="-457200">
              <a:buFont typeface="+mj-lt"/>
              <a:buAutoNum type="arabicPeriod" startAt="6"/>
              <a:defRPr/>
            </a:pPr>
            <a:r>
              <a:rPr lang="en-US" dirty="0" smtClean="0"/>
              <a:t>Muscle </a:t>
            </a:r>
            <a:r>
              <a:rPr lang="en-US" dirty="0"/>
              <a:t>relaxes when stimulation ends and </a:t>
            </a:r>
            <a:r>
              <a:rPr lang="en-US" dirty="0" smtClean="0"/>
              <a:t>calcium </a:t>
            </a:r>
            <a:r>
              <a:rPr lang="en-US" dirty="0"/>
              <a:t>is pumped back into </a:t>
            </a:r>
            <a:r>
              <a:rPr lang="en-US" dirty="0" smtClean="0"/>
              <a:t>SR.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527050"/>
            <a:ext cx="8515350" cy="39528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Muscle Contraction Requires ATP</a:t>
            </a:r>
          </a:p>
        </p:txBody>
      </p:sp>
      <p:sp>
        <p:nvSpPr>
          <p:cNvPr id="870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241425"/>
            <a:ext cx="8499475" cy="5049838"/>
          </a:xfrm>
        </p:spPr>
        <p:txBody>
          <a:bodyPr/>
          <a:lstStyle/>
          <a:p>
            <a:pPr marL="346075" indent="-346075">
              <a:defRPr/>
            </a:pPr>
            <a:r>
              <a:rPr lang="en-US" dirty="0" smtClean="0">
                <a:ea typeface="ＭＳ Ｐゴシック" charset="0"/>
              </a:rPr>
              <a:t>ATP provides energy for muscle </a:t>
            </a:r>
            <a:r>
              <a:rPr lang="en-US" dirty="0" smtClean="0">
                <a:ea typeface="ＭＳ Ｐゴシック" charset="0"/>
              </a:rPr>
              <a:t>contraction</a:t>
            </a:r>
            <a:endParaRPr lang="en-US" dirty="0" smtClean="0">
              <a:ea typeface="ＭＳ Ｐゴシック" charset="0"/>
            </a:endParaRPr>
          </a:p>
          <a:p>
            <a:pPr marL="346075" indent="-346075">
              <a:defRPr/>
            </a:pPr>
            <a:r>
              <a:rPr lang="en-US" dirty="0" smtClean="0">
                <a:ea typeface="ＭＳ Ｐゴシック" charset="0"/>
              </a:rPr>
              <a:t>Large-scale ATP generation requires:</a:t>
            </a:r>
            <a:endParaRPr lang="en-US" dirty="0">
              <a:ea typeface="ＭＳ Ｐゴシック" charset="0"/>
            </a:endParaRPr>
          </a:p>
          <a:p>
            <a:pPr marL="693738" lvl="1" indent="-347663">
              <a:defRPr/>
            </a:pPr>
            <a:r>
              <a:rPr lang="en-US" dirty="0" smtClean="0">
                <a:ea typeface="ＭＳ Ｐゴシック" charset="0"/>
              </a:rPr>
              <a:t>Nutrients</a:t>
            </a:r>
          </a:p>
          <a:p>
            <a:pPr marL="1036638" lvl="2" indent="-347663">
              <a:defRPr/>
            </a:pPr>
            <a:r>
              <a:rPr lang="en-US" dirty="0" smtClean="0">
                <a:ea typeface="ＭＳ Ｐゴシック" charset="0"/>
              </a:rPr>
              <a:t>Carbohydrates: glycogen (storage form) and glucose (useable form)</a:t>
            </a:r>
          </a:p>
          <a:p>
            <a:pPr marL="1036638" lvl="2" indent="-347663">
              <a:defRPr/>
            </a:pPr>
            <a:r>
              <a:rPr lang="en-US" dirty="0" smtClean="0">
                <a:ea typeface="ＭＳ Ｐゴシック" charset="0"/>
              </a:rPr>
              <a:t>Fats: triglycerides (storage form) and fatty acids (usable form)</a:t>
            </a:r>
          </a:p>
          <a:p>
            <a:pPr marL="693738" lvl="1" indent="-347663">
              <a:defRPr/>
            </a:pPr>
            <a:r>
              <a:rPr lang="en-US" dirty="0" smtClean="0">
                <a:ea typeface="ＭＳ Ｐゴシック" charset="0"/>
              </a:rPr>
              <a:t>Oxygen</a:t>
            </a:r>
          </a:p>
          <a:p>
            <a:pPr marL="1036638" lvl="2" indent="-347663">
              <a:defRPr/>
            </a:pPr>
            <a:r>
              <a:rPr lang="en-US" dirty="0" smtClean="0">
                <a:ea typeface="ＭＳ Ｐゴシック" charset="0"/>
              </a:rPr>
              <a:t>Carried by hemoglobin in blood</a:t>
            </a:r>
          </a:p>
          <a:p>
            <a:pPr marL="1036638" lvl="2" indent="-347663">
              <a:defRPr/>
            </a:pPr>
            <a:r>
              <a:rPr lang="en-CA" dirty="0" smtClean="0">
                <a:ea typeface="ＭＳ Ｐゴシック" charset="0"/>
              </a:rPr>
              <a:t>Stored in myoglobin in muscle</a:t>
            </a:r>
            <a:endParaRPr dirty="0">
              <a:ea typeface="ＭＳ Ｐゴシック" charset="0"/>
            </a:endParaRPr>
          </a:p>
          <a:p>
            <a:pPr marL="693738" lvl="1" indent="-347663">
              <a:defRPr/>
            </a:pPr>
            <a:r>
              <a:rPr lang="en-US" dirty="0" smtClean="0">
                <a:ea typeface="ＭＳ Ｐゴシック" charset="0"/>
              </a:rPr>
              <a:t>Mitochondria</a:t>
            </a:r>
            <a:endParaRPr dirty="0"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75" y="527078"/>
            <a:ext cx="8516202" cy="394980"/>
          </a:xfrm>
        </p:spPr>
        <p:txBody>
          <a:bodyPr/>
          <a:lstStyle/>
          <a:p>
            <a:r>
              <a:rPr lang="en-US" dirty="0" smtClean="0"/>
              <a:t>Sources of ATP Generation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705353277"/>
              </p:ext>
            </p:extLst>
          </p:nvPr>
        </p:nvGraphicFramePr>
        <p:xfrm>
          <a:off x="372534" y="1876425"/>
          <a:ext cx="8499476" cy="44672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869"/>
                <a:gridCol w="2124869"/>
                <a:gridCol w="2124869"/>
                <a:gridCol w="2124869"/>
              </a:tblGrid>
              <a:tr h="7097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Creatine Phosphate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Anaerobic</a:t>
                      </a:r>
                      <a:r>
                        <a:rPr lang="en-US" baseline="0" dirty="0" smtClean="0"/>
                        <a:t> Glycolysis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Aerobic Metabolism</a:t>
                      </a:r>
                      <a:endParaRPr lang="en-US" dirty="0"/>
                    </a:p>
                  </a:txBody>
                  <a:tcPr/>
                </a:tc>
              </a:tr>
              <a:tr h="1622397">
                <a:tc>
                  <a:txBody>
                    <a:bodyPr/>
                    <a:lstStyle/>
                    <a:p>
                      <a:r>
                        <a:rPr lang="en-US" dirty="0" smtClean="0"/>
                        <a:t>Requirements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Creatine phosphate; does not require oxygen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Glucose; does not require oxygen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Pyruvate (from glucose) </a:t>
                      </a:r>
                      <a:r>
                        <a:rPr lang="en-US" baseline="0" dirty="0" smtClean="0"/>
                        <a:t>or fatty acids; mitochondria; oxygen</a:t>
                      </a:r>
                      <a:endParaRPr lang="en-US" dirty="0"/>
                    </a:p>
                  </a:txBody>
                  <a:tcPr/>
                </a:tc>
              </a:tr>
              <a:tr h="411233">
                <a:tc>
                  <a:txBody>
                    <a:bodyPr/>
                    <a:lstStyle/>
                    <a:p>
                      <a:r>
                        <a:rPr lang="en-US" dirty="0" smtClean="0"/>
                        <a:t>Speed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Moderately fast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Slow</a:t>
                      </a:r>
                      <a:endParaRPr lang="en-US" dirty="0"/>
                    </a:p>
                  </a:txBody>
                  <a:tcPr/>
                </a:tc>
              </a:tr>
              <a:tr h="709799">
                <a:tc>
                  <a:txBody>
                    <a:bodyPr/>
                    <a:lstStyle/>
                    <a:p>
                      <a:r>
                        <a:rPr lang="en-US" dirty="0" smtClean="0"/>
                        <a:t>Amount of ATP generated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Very small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Small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Large</a:t>
                      </a:r>
                      <a:endParaRPr lang="en-US" dirty="0"/>
                    </a:p>
                  </a:txBody>
                  <a:tcPr/>
                </a:tc>
              </a:tr>
              <a:tr h="1013998">
                <a:tc>
                  <a:txBody>
                    <a:bodyPr/>
                    <a:lstStyle/>
                    <a:p>
                      <a:r>
                        <a:rPr lang="en-US" dirty="0" smtClean="0"/>
                        <a:t>When is it important?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Beginning of exercise bout; intense exercise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Beginning of exercise bout; intense exercise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Exercise lasting longer than 10s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89114" y="1207280"/>
            <a:ext cx="812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6075" indent="-346075">
              <a:defRPr/>
            </a:pPr>
            <a:r>
              <a:rPr lang="en-US" dirty="0">
                <a:ea typeface="ＭＳ Ｐゴシック" charset="0"/>
              </a:rPr>
              <a:t>ATP is generated as needed (minimal muscle stores</a:t>
            </a:r>
            <a:r>
              <a:rPr lang="en-US" dirty="0" smtClean="0">
                <a:ea typeface="ＭＳ Ｐゴシック" charset="0"/>
              </a:rPr>
              <a:t>).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465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900" y="527078"/>
            <a:ext cx="8516202" cy="394980"/>
          </a:xfrm>
        </p:spPr>
        <p:txBody>
          <a:bodyPr/>
          <a:lstStyle/>
          <a:p>
            <a:r>
              <a:rPr lang="en-US" dirty="0" smtClean="0"/>
              <a:t>Muscle Fatigue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240837"/>
            <a:ext cx="8499901" cy="5131388"/>
          </a:xfrm>
        </p:spPr>
        <p:txBody>
          <a:bodyPr/>
          <a:lstStyle/>
          <a:p>
            <a:r>
              <a:rPr lang="en-US" dirty="0" smtClean="0"/>
              <a:t>Common: Brain reduces impulses to skeletal muscles.</a:t>
            </a:r>
          </a:p>
          <a:p>
            <a:endParaRPr lang="en-US" dirty="0" smtClean="0"/>
          </a:p>
          <a:p>
            <a:r>
              <a:rPr lang="en-US" dirty="0" smtClean="0"/>
              <a:t>Relatively rare: Muscle no longer responds to the brain’s signals, due to disruptions such as: </a:t>
            </a:r>
          </a:p>
          <a:p>
            <a:pPr lvl="1"/>
            <a:r>
              <a:rPr lang="en-US" dirty="0" smtClean="0"/>
              <a:t>Glycogen depletion</a:t>
            </a:r>
          </a:p>
          <a:p>
            <a:pPr lvl="1"/>
            <a:r>
              <a:rPr lang="en-US" dirty="0" smtClean="0"/>
              <a:t>Inadequate oxygen supply</a:t>
            </a:r>
          </a:p>
          <a:p>
            <a:pPr lvl="1"/>
            <a:r>
              <a:rPr lang="en-US" dirty="0" smtClean="0"/>
              <a:t>Accumulation of phosphate from ATP breakdown</a:t>
            </a:r>
          </a:p>
          <a:p>
            <a:pPr lvl="1"/>
            <a:r>
              <a:rPr lang="en-US" dirty="0" smtClean="0"/>
              <a:t>Increased muscle acidity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Lactic acid accumulation and ATP depletion are NOT thought to be common causes of fatigue.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65276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527050"/>
            <a:ext cx="8515350" cy="39528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Effects of Exercise</a:t>
            </a:r>
          </a:p>
        </p:txBody>
      </p:sp>
      <p:sp>
        <p:nvSpPr>
          <p:cNvPr id="911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241425"/>
            <a:ext cx="8499475" cy="5049838"/>
          </a:xfrm>
        </p:spPr>
        <p:txBody>
          <a:bodyPr/>
          <a:lstStyle/>
          <a:p>
            <a:pPr marL="346075" indent="-346075">
              <a:defRPr/>
            </a:pPr>
            <a:r>
              <a:rPr lang="en-US" dirty="0" smtClean="0">
                <a:ea typeface="ＭＳ Ｐゴシック" charset="0"/>
              </a:rPr>
              <a:t>Improved </a:t>
            </a:r>
            <a:r>
              <a:rPr lang="en-US" dirty="0">
                <a:ea typeface="ＭＳ Ｐゴシック" charset="0"/>
              </a:rPr>
              <a:t>balance, joint flexibility</a:t>
            </a:r>
          </a:p>
          <a:p>
            <a:pPr marL="346075" indent="-346075">
              <a:defRPr/>
            </a:pPr>
            <a:r>
              <a:rPr lang="en-US" dirty="0" smtClean="0">
                <a:ea typeface="ＭＳ Ｐゴシック" charset="0"/>
              </a:rPr>
              <a:t>Increased </a:t>
            </a:r>
            <a:r>
              <a:rPr lang="en-US" dirty="0">
                <a:ea typeface="ＭＳ Ｐゴシック" charset="0"/>
              </a:rPr>
              <a:t>muscle size (hypertrophy)</a:t>
            </a:r>
          </a:p>
          <a:p>
            <a:pPr marL="346075" indent="-346075">
              <a:defRPr/>
            </a:pPr>
            <a:r>
              <a:rPr lang="en-US" dirty="0" smtClean="0">
                <a:ea typeface="ＭＳ Ｐゴシック" charset="0"/>
              </a:rPr>
              <a:t>Improved </a:t>
            </a:r>
            <a:r>
              <a:rPr lang="en-US" dirty="0">
                <a:ea typeface="ＭＳ Ｐゴシック" charset="0"/>
              </a:rPr>
              <a:t>muscle tissue</a:t>
            </a:r>
          </a:p>
          <a:p>
            <a:pPr marL="346075" indent="-346075">
              <a:defRPr/>
            </a:pPr>
            <a:r>
              <a:rPr lang="en-US" dirty="0">
                <a:ea typeface="ＭＳ Ｐゴシック" charset="0"/>
              </a:rPr>
              <a:t>Vasodilation</a:t>
            </a:r>
          </a:p>
          <a:p>
            <a:pPr marL="346075" indent="-346075">
              <a:defRPr/>
            </a:pPr>
            <a:r>
              <a:rPr lang="en-US" dirty="0">
                <a:ea typeface="ＭＳ Ｐゴシック" charset="0"/>
              </a:rPr>
              <a:t>Strengthened heart muscle</a:t>
            </a:r>
          </a:p>
          <a:p>
            <a:pPr marL="346075" indent="-346075">
              <a:defRPr/>
            </a:pPr>
            <a:r>
              <a:rPr lang="en-US" dirty="0">
                <a:ea typeface="ＭＳ Ｐゴシック" charset="0"/>
              </a:rPr>
              <a:t>Improved breathing and respiratory efficiency</a:t>
            </a:r>
          </a:p>
          <a:p>
            <a:pPr marL="346075" indent="-346075">
              <a:defRPr/>
            </a:pPr>
            <a:r>
              <a:rPr lang="en-US" dirty="0">
                <a:ea typeface="ＭＳ Ｐゴシック" charset="0"/>
              </a:rPr>
              <a:t>Weight control</a:t>
            </a:r>
          </a:p>
          <a:p>
            <a:pPr marL="346075" indent="-346075">
              <a:defRPr/>
            </a:pPr>
            <a:r>
              <a:rPr lang="en-US" dirty="0">
                <a:ea typeface="ＭＳ Ｐゴシック" charset="0"/>
              </a:rPr>
              <a:t>Stronger bones</a:t>
            </a:r>
          </a:p>
          <a:p>
            <a:pPr>
              <a:defRPr/>
            </a:pPr>
            <a:endParaRPr lang="en-US" dirty="0"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527050"/>
            <a:ext cx="8515350" cy="39528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Types of Muscle Contractions</a:t>
            </a:r>
          </a:p>
        </p:txBody>
      </p:sp>
      <p:sp>
        <p:nvSpPr>
          <p:cNvPr id="931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241425"/>
            <a:ext cx="8499475" cy="5049838"/>
          </a:xfrm>
        </p:spPr>
        <p:txBody>
          <a:bodyPr/>
          <a:lstStyle/>
          <a:p>
            <a:pPr marL="346075" indent="-346075">
              <a:defRPr/>
            </a:pPr>
            <a:r>
              <a:rPr lang="en-US" dirty="0" smtClean="0">
                <a:ea typeface="ＭＳ Ｐゴシック" charset="0"/>
              </a:rPr>
              <a:t>Partial </a:t>
            </a:r>
            <a:r>
              <a:rPr lang="en-US" dirty="0">
                <a:ea typeface="ＭＳ Ｐゴシック" charset="0"/>
              </a:rPr>
              <a:t>(muscle tone or tonus)</a:t>
            </a:r>
          </a:p>
          <a:p>
            <a:pPr marL="346075" indent="-346075">
              <a:defRPr/>
            </a:pPr>
            <a:r>
              <a:rPr lang="en-US" dirty="0">
                <a:ea typeface="ＭＳ Ｐゴシック" charset="0"/>
              </a:rPr>
              <a:t>Isotonic </a:t>
            </a:r>
          </a:p>
          <a:p>
            <a:pPr marL="693738" lvl="1" indent="-347663">
              <a:defRPr/>
            </a:pPr>
            <a:r>
              <a:rPr lang="en-US" dirty="0" smtClean="0">
                <a:ea typeface="ＭＳ Ｐゴシック" charset="0"/>
              </a:rPr>
              <a:t>Constant </a:t>
            </a:r>
            <a:r>
              <a:rPr dirty="0" smtClean="0">
                <a:ea typeface="ＭＳ Ｐゴシック" charset="0"/>
              </a:rPr>
              <a:t>tension </a:t>
            </a:r>
            <a:endParaRPr dirty="0">
              <a:ea typeface="ＭＳ Ｐゴシック" charset="0"/>
            </a:endParaRPr>
          </a:p>
          <a:p>
            <a:pPr marL="693738" lvl="1" indent="-347663">
              <a:defRPr/>
            </a:pPr>
            <a:r>
              <a:rPr dirty="0">
                <a:ea typeface="ＭＳ Ｐゴシック" charset="0"/>
              </a:rPr>
              <a:t>Muscle length </a:t>
            </a:r>
            <a:r>
              <a:rPr lang="en-US" dirty="0" smtClean="0">
                <a:ea typeface="ＭＳ Ｐゴシック" charset="0"/>
              </a:rPr>
              <a:t>changes, causing movement</a:t>
            </a:r>
          </a:p>
          <a:p>
            <a:pPr marL="1036638" lvl="2" indent="-347663">
              <a:defRPr/>
            </a:pPr>
            <a:r>
              <a:rPr lang="en-US" dirty="0" smtClean="0">
                <a:ea typeface="ＭＳ Ｐゴシック" charset="0"/>
              </a:rPr>
              <a:t>Eccentric: muscle lengthens</a:t>
            </a:r>
          </a:p>
          <a:p>
            <a:pPr marL="1036638" lvl="2" indent="-347663">
              <a:defRPr/>
            </a:pPr>
            <a:r>
              <a:rPr lang="en-US" dirty="0" smtClean="0">
                <a:ea typeface="ＭＳ Ｐゴシック" charset="0"/>
              </a:rPr>
              <a:t>Concentric: muscle shortens</a:t>
            </a:r>
            <a:endParaRPr dirty="0">
              <a:ea typeface="ＭＳ Ｐゴシック" charset="0"/>
            </a:endParaRPr>
          </a:p>
          <a:p>
            <a:pPr marL="346075" indent="-346075">
              <a:defRPr/>
            </a:pPr>
            <a:r>
              <a:rPr lang="en-US" dirty="0">
                <a:ea typeface="ＭＳ Ｐゴシック" charset="0"/>
              </a:rPr>
              <a:t>Isometric</a:t>
            </a:r>
          </a:p>
          <a:p>
            <a:pPr marL="693738" lvl="1" indent="-347663">
              <a:defRPr/>
            </a:pPr>
            <a:r>
              <a:rPr lang="en-US" dirty="0" smtClean="0">
                <a:ea typeface="ＭＳ Ｐゴシック" charset="0"/>
              </a:rPr>
              <a:t>I</a:t>
            </a:r>
            <a:r>
              <a:rPr dirty="0" smtClean="0">
                <a:ea typeface="ＭＳ Ｐゴシック" charset="0"/>
              </a:rPr>
              <a:t>ncrease </a:t>
            </a:r>
            <a:r>
              <a:rPr dirty="0">
                <a:ea typeface="ＭＳ Ｐゴシック" charset="0"/>
              </a:rPr>
              <a:t>in tension</a:t>
            </a:r>
          </a:p>
          <a:p>
            <a:pPr marL="693738" lvl="1" indent="-347663">
              <a:defRPr/>
            </a:pPr>
            <a:r>
              <a:rPr dirty="0">
                <a:ea typeface="ＭＳ Ｐゴシック" charset="0"/>
              </a:rPr>
              <a:t>Muscle length unchanged</a:t>
            </a:r>
          </a:p>
          <a:p>
            <a:pPr marL="693738" lvl="1" indent="-347663">
              <a:defRPr/>
            </a:pPr>
            <a:r>
              <a:rPr dirty="0">
                <a:ea typeface="ＭＳ Ｐゴシック" charset="0"/>
              </a:rPr>
              <a:t>No movement</a:t>
            </a:r>
          </a:p>
          <a:p>
            <a:pPr lvl="1">
              <a:defRPr/>
            </a:pPr>
            <a:endParaRPr dirty="0"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15" descr="\\pchns-f02\PRODUCTION\LWW\Share\Cohen-13e\JPG\Ch08\Cohen-13e-ch008-image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4" y="1228724"/>
            <a:ext cx="8566705" cy="511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76200" y="528991"/>
            <a:ext cx="8967788" cy="39528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US" altLang="en-US" dirty="0" smtClean="0">
                <a:latin typeface="+mj-lt"/>
                <a:ea typeface="ＭＳ Ｐゴシック" pitchFamily="34" charset="-128"/>
              </a:rPr>
              <a:t>The Mechanics of Muscle Movement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69476" y="5582137"/>
            <a:ext cx="1176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Fig</a:t>
            </a:r>
            <a:r>
              <a:rPr lang="en-US" altLang="en-US" sz="1800" b="1" dirty="0">
                <a:solidFill>
                  <a:srgbClr val="C00000"/>
                </a:solidFill>
                <a:latin typeface="Verdana" pitchFamily="34" charset="0"/>
              </a:rPr>
              <a:t>. </a:t>
            </a:r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7-6</a:t>
            </a:r>
            <a:endParaRPr lang="en-US" altLang="en-US" sz="1800" b="1" dirty="0">
              <a:solidFill>
                <a:srgbClr val="C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85738" y="568633"/>
            <a:ext cx="8761412" cy="39498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The Mechanics of Muscle Movement (cont.)</a:t>
            </a:r>
          </a:p>
        </p:txBody>
      </p:sp>
      <p:sp>
        <p:nvSpPr>
          <p:cNvPr id="972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0675" y="1674813"/>
            <a:ext cx="8499475" cy="4510087"/>
          </a:xfrm>
        </p:spPr>
        <p:txBody>
          <a:bodyPr/>
          <a:lstStyle/>
          <a:p>
            <a:r>
              <a:rPr lang="en-US" altLang="en-US" dirty="0">
                <a:ea typeface="ＭＳ Ｐゴシック" pitchFamily="34" charset="-128"/>
              </a:rPr>
              <a:t>Tendons attach muscles to bones.</a:t>
            </a:r>
          </a:p>
          <a:p>
            <a:pPr lvl="1"/>
            <a:r>
              <a:rPr lang="en-US" altLang="en-US" dirty="0">
                <a:ea typeface="ＭＳ Ｐゴシック" pitchFamily="34" charset="-128"/>
              </a:rPr>
              <a:t>Origin: Attached to more fixed part of skeleton</a:t>
            </a:r>
          </a:p>
          <a:p>
            <a:pPr lvl="1"/>
            <a:r>
              <a:rPr lang="en-US" altLang="en-US" dirty="0">
                <a:ea typeface="ＭＳ Ｐゴシック" pitchFamily="34" charset="-128"/>
              </a:rPr>
              <a:t>Insertion: Attached to more movable part of </a:t>
            </a:r>
            <a:r>
              <a:rPr lang="en-US" altLang="en-US" dirty="0" smtClean="0">
                <a:ea typeface="ＭＳ Ｐゴシック" pitchFamily="34" charset="-128"/>
              </a:rPr>
              <a:t>skeleton</a:t>
            </a:r>
          </a:p>
          <a:p>
            <a:pPr lvl="1"/>
            <a:endParaRPr lang="en-US" dirty="0" smtClean="0">
              <a:ea typeface="ＭＳ Ｐゴシック" charset="0"/>
            </a:endParaRPr>
          </a:p>
          <a:p>
            <a:pPr marL="346075" indent="-346075">
              <a:defRPr/>
            </a:pPr>
            <a:r>
              <a:rPr lang="en-US" dirty="0" smtClean="0">
                <a:ea typeface="ＭＳ Ｐゴシック" charset="0"/>
              </a:rPr>
              <a:t>Muscles work in groups.</a:t>
            </a:r>
            <a:endParaRPr lang="en-US" dirty="0">
              <a:ea typeface="ＭＳ Ｐゴシック" charset="0"/>
            </a:endParaRPr>
          </a:p>
          <a:p>
            <a:pPr marL="693738" lvl="1" indent="-347663">
              <a:defRPr/>
            </a:pPr>
            <a:r>
              <a:rPr dirty="0">
                <a:ea typeface="ＭＳ Ｐゴシック" charset="0"/>
              </a:rPr>
              <a:t>Prime </a:t>
            </a:r>
            <a:r>
              <a:rPr dirty="0" smtClean="0">
                <a:ea typeface="ＭＳ Ｐゴシック" charset="0"/>
              </a:rPr>
              <a:t>mover</a:t>
            </a:r>
            <a:r>
              <a:rPr lang="en-US" dirty="0" smtClean="0">
                <a:ea typeface="ＭＳ Ｐゴシック" charset="0"/>
              </a:rPr>
              <a:t>: performs given movement</a:t>
            </a:r>
            <a:endParaRPr dirty="0">
              <a:ea typeface="ＭＳ Ｐゴシック" charset="0"/>
            </a:endParaRPr>
          </a:p>
          <a:p>
            <a:pPr marL="693738" lvl="1" indent="-347663">
              <a:defRPr/>
            </a:pPr>
            <a:r>
              <a:rPr dirty="0" smtClean="0">
                <a:ea typeface="ＭＳ Ｐゴシック" charset="0"/>
              </a:rPr>
              <a:t>Antagonist</a:t>
            </a:r>
            <a:r>
              <a:rPr lang="en-US" dirty="0" smtClean="0">
                <a:ea typeface="ＭＳ Ｐゴシック" charset="0"/>
              </a:rPr>
              <a:t>: relaxes to allow movement</a:t>
            </a:r>
            <a:endParaRPr dirty="0">
              <a:ea typeface="ＭＳ Ｐゴシック" charset="0"/>
            </a:endParaRPr>
          </a:p>
          <a:p>
            <a:pPr marL="693738" lvl="1" indent="-347663">
              <a:defRPr/>
            </a:pPr>
            <a:r>
              <a:rPr dirty="0" smtClean="0">
                <a:ea typeface="ＭＳ Ｐゴシック" charset="0"/>
              </a:rPr>
              <a:t>Synergist</a:t>
            </a:r>
            <a:r>
              <a:rPr lang="en-US" dirty="0" smtClean="0">
                <a:ea typeface="ＭＳ Ｐゴシック" charset="0"/>
              </a:rPr>
              <a:t>: assists prime movement</a:t>
            </a:r>
            <a:endParaRPr dirty="0"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3"/>
          <p:cNvSpPr>
            <a:spLocks noGrp="1"/>
          </p:cNvSpPr>
          <p:nvPr>
            <p:ph type="title"/>
          </p:nvPr>
        </p:nvSpPr>
        <p:spPr>
          <a:xfrm>
            <a:off x="314325" y="527050"/>
            <a:ext cx="8515350" cy="39528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Types of Muscle Tissue (cont.)</a:t>
            </a:r>
          </a:p>
        </p:txBody>
      </p:sp>
      <p:pic>
        <p:nvPicPr>
          <p:cNvPr id="3074" name="Picture 2" descr="\\172.24.161.56\lww\01_Logistics\Cohen-SFHB-11e_9781496317728\13_Ancillaries\1_Input\Power points\JPEG images\Images\CohenSFHB11e_ch007-Table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1" y="1228725"/>
            <a:ext cx="8562974" cy="5238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204788" y="568633"/>
            <a:ext cx="8691562" cy="39498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Levers and Body Mechanics</a:t>
            </a:r>
          </a:p>
        </p:txBody>
      </p:sp>
      <p:sp>
        <p:nvSpPr>
          <p:cNvPr id="993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1648" y="1358900"/>
            <a:ext cx="8651911" cy="5049838"/>
          </a:xfrm>
        </p:spPr>
        <p:txBody>
          <a:bodyPr/>
          <a:lstStyle/>
          <a:p>
            <a:pPr marL="346075" indent="-346075">
              <a:defRPr/>
            </a:pPr>
            <a:r>
              <a:rPr lang="en-US" dirty="0" smtClean="0">
                <a:ea typeface="ＭＳ Ｐゴシック" charset="0"/>
              </a:rPr>
              <a:t>Musculoskeletal </a:t>
            </a:r>
            <a:r>
              <a:rPr lang="en-US" dirty="0">
                <a:ea typeface="ＭＳ Ｐゴシック" charset="0"/>
              </a:rPr>
              <a:t>system as a lever system</a:t>
            </a:r>
          </a:p>
          <a:p>
            <a:pPr marL="693738" lvl="1" indent="-347663">
              <a:defRPr/>
            </a:pPr>
            <a:r>
              <a:rPr dirty="0">
                <a:ea typeface="ＭＳ Ｐゴシック" charset="0"/>
              </a:rPr>
              <a:t>Lever—bone</a:t>
            </a:r>
          </a:p>
          <a:p>
            <a:pPr marL="693738" lvl="1" indent="-347663">
              <a:defRPr/>
            </a:pPr>
            <a:r>
              <a:rPr dirty="0">
                <a:ea typeface="ＭＳ Ｐゴシック" charset="0"/>
              </a:rPr>
              <a:t>Fulcrum—joint</a:t>
            </a:r>
          </a:p>
          <a:p>
            <a:pPr marL="693738" lvl="1" indent="-347663">
              <a:defRPr/>
            </a:pPr>
            <a:r>
              <a:rPr lang="en-US" dirty="0" smtClean="0">
                <a:ea typeface="ＭＳ Ｐゴシック" charset="0"/>
              </a:rPr>
              <a:t>Effort</a:t>
            </a:r>
            <a:r>
              <a:rPr dirty="0" smtClean="0">
                <a:ea typeface="ＭＳ Ｐゴシック" charset="0"/>
              </a:rPr>
              <a:t>—</a:t>
            </a:r>
            <a:r>
              <a:rPr dirty="0">
                <a:ea typeface="ＭＳ Ｐゴシック" charset="0"/>
              </a:rPr>
              <a:t>applied by muscle</a:t>
            </a:r>
          </a:p>
          <a:p>
            <a:pPr marL="693738" lvl="1" indent="-347663">
              <a:defRPr/>
            </a:pPr>
            <a:endParaRPr dirty="0">
              <a:ea typeface="ＭＳ Ｐゴシック" charset="0"/>
            </a:endParaRPr>
          </a:p>
          <a:p>
            <a:pPr marL="346075" indent="-346075">
              <a:defRPr/>
            </a:pPr>
            <a:r>
              <a:rPr lang="en-US" dirty="0" smtClean="0">
                <a:ea typeface="ＭＳ Ｐゴシック" charset="0"/>
              </a:rPr>
              <a:t>Levers classified by relative location of three components</a:t>
            </a:r>
            <a:endParaRPr lang="en-US" dirty="0">
              <a:ea typeface="ＭＳ Ｐゴシック" charset="0"/>
            </a:endParaRPr>
          </a:p>
          <a:p>
            <a:pPr marL="693738" lvl="1" indent="-347663">
              <a:defRPr/>
            </a:pPr>
            <a:r>
              <a:rPr dirty="0">
                <a:ea typeface="ＭＳ Ｐゴシック" charset="0"/>
              </a:rPr>
              <a:t>First </a:t>
            </a:r>
            <a:r>
              <a:rPr dirty="0" smtClean="0">
                <a:ea typeface="ＭＳ Ｐゴシック" charset="0"/>
              </a:rPr>
              <a:t>class</a:t>
            </a:r>
            <a:r>
              <a:rPr lang="en-US" dirty="0" smtClean="0">
                <a:ea typeface="ＭＳ Ｐゴシック" charset="0"/>
              </a:rPr>
              <a:t>: fulcrum in the middle (rare)</a:t>
            </a:r>
            <a:endParaRPr dirty="0">
              <a:ea typeface="ＭＳ Ｐゴシック" charset="0"/>
            </a:endParaRPr>
          </a:p>
          <a:p>
            <a:pPr marL="693738" lvl="1" indent="-347663">
              <a:defRPr/>
            </a:pPr>
            <a:r>
              <a:rPr dirty="0">
                <a:ea typeface="ＭＳ Ｐゴシック" charset="0"/>
              </a:rPr>
              <a:t>Second </a:t>
            </a:r>
            <a:r>
              <a:rPr dirty="0" smtClean="0">
                <a:ea typeface="ＭＳ Ｐゴシック" charset="0"/>
              </a:rPr>
              <a:t>class</a:t>
            </a:r>
            <a:r>
              <a:rPr lang="en-US" dirty="0" smtClean="0">
                <a:ea typeface="ＭＳ Ｐゴシック" charset="0"/>
              </a:rPr>
              <a:t>: resistance in the middle (absent from body)</a:t>
            </a:r>
            <a:endParaRPr dirty="0">
              <a:ea typeface="ＭＳ Ｐゴシック" charset="0"/>
            </a:endParaRPr>
          </a:p>
          <a:p>
            <a:pPr marL="693738" lvl="1" indent="-347663">
              <a:defRPr/>
            </a:pPr>
            <a:r>
              <a:rPr dirty="0">
                <a:ea typeface="ＭＳ Ｐゴシック" charset="0"/>
              </a:rPr>
              <a:t>Third </a:t>
            </a:r>
            <a:r>
              <a:rPr dirty="0" smtClean="0">
                <a:ea typeface="ＭＳ Ｐゴシック" charset="0"/>
              </a:rPr>
              <a:t>clas</a:t>
            </a:r>
            <a:r>
              <a:rPr lang="en-US" dirty="0" smtClean="0">
                <a:ea typeface="ＭＳ Ｐゴシック" charset="0"/>
              </a:rPr>
              <a:t>s: effort in the middle (common)</a:t>
            </a:r>
            <a:endParaRPr dirty="0">
              <a:ea typeface="ＭＳ Ｐゴシック" charset="0"/>
            </a:endParaRPr>
          </a:p>
          <a:p>
            <a:pPr lvl="1">
              <a:defRPr/>
            </a:pPr>
            <a:endParaRPr dirty="0"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Text Box 7"/>
          <p:cNvSpPr txBox="1">
            <a:spLocks noChangeArrowheads="1"/>
          </p:cNvSpPr>
          <p:nvPr/>
        </p:nvSpPr>
        <p:spPr bwMode="auto">
          <a:xfrm>
            <a:off x="112247" y="5657850"/>
            <a:ext cx="86391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2200" dirty="0">
                <a:solidFill>
                  <a:srgbClr val="CC0000"/>
                </a:solidFill>
                <a:latin typeface="Verdana" pitchFamily="34" charset="0"/>
              </a:rPr>
              <a:t>In a third-class lever system, where is the fulcrum with regard to the effort and the resistance?</a:t>
            </a:r>
          </a:p>
        </p:txBody>
      </p:sp>
      <p:pic>
        <p:nvPicPr>
          <p:cNvPr id="54276" name="Picture 15" descr="\\pchns-f02\PRODUCTION\LWW\Share\Cohen-13e\JPG\Ch08\Cohen-13e-ch008-image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333500"/>
            <a:ext cx="8617346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42888" y="511175"/>
            <a:ext cx="8643938" cy="3952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US" altLang="en-US" dirty="0" smtClean="0">
                <a:latin typeface="+mj-lt"/>
                <a:ea typeface="ＭＳ Ｐゴシック" pitchFamily="34" charset="-128"/>
              </a:rPr>
              <a:t>Levers and Muscle Action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39655" y="5130488"/>
            <a:ext cx="1176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Fig</a:t>
            </a:r>
            <a:r>
              <a:rPr lang="en-US" altLang="en-US" sz="1800" b="1" dirty="0">
                <a:solidFill>
                  <a:srgbClr val="C00000"/>
                </a:solidFill>
                <a:latin typeface="Verdana" pitchFamily="34" charset="0"/>
              </a:rPr>
              <a:t>. </a:t>
            </a:r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7-7</a:t>
            </a:r>
            <a:endParaRPr lang="en-US" altLang="en-US" sz="1800" b="1" dirty="0">
              <a:solidFill>
                <a:srgbClr val="C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527358"/>
            <a:ext cx="8515350" cy="39498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Characteristics for Naming Muscles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06400" y="2146300"/>
          <a:ext cx="8343900" cy="259588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374900"/>
                <a:gridCol w="5969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Characteristic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Example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Location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Temporalis;</a:t>
                      </a:r>
                      <a:r>
                        <a:rPr lang="en-US" sz="1800" baseline="0" dirty="0" smtClean="0"/>
                        <a:t> near the skull’s temple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Size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Gluteus maximus; the largest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Shape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Serratus anterior; serrated edge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Direction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External oblique; runs obliquely 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Number of heads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Biceps brachii; two heads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Action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Flexor digitorum; flexes</a:t>
                      </a:r>
                      <a:r>
                        <a:rPr lang="en-US" sz="1800" baseline="0" dirty="0" smtClean="0"/>
                        <a:t> toes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16" descr="fig_8.8.gif                                                    00743368Macintosh HD                   C16C138F: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1209675"/>
            <a:ext cx="4657725" cy="5343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61947" y="509144"/>
            <a:ext cx="8515350" cy="39528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US" altLang="en-US" dirty="0" smtClean="0">
                <a:latin typeface="+mj-lt"/>
                <a:ea typeface="ＭＳ Ｐゴシック" pitchFamily="34" charset="-128"/>
              </a:rPr>
              <a:t>Superficial Muscles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9020" y="5651154"/>
            <a:ext cx="1176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Fig</a:t>
            </a:r>
            <a:r>
              <a:rPr lang="en-US" altLang="en-US" sz="1800" b="1" dirty="0">
                <a:solidFill>
                  <a:srgbClr val="C00000"/>
                </a:solidFill>
                <a:latin typeface="Verdana" pitchFamily="34" charset="0"/>
              </a:rPr>
              <a:t>. </a:t>
            </a:r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7-8</a:t>
            </a:r>
            <a:endParaRPr lang="en-US" altLang="en-US" sz="1800" b="1" dirty="0">
              <a:solidFill>
                <a:srgbClr val="C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TextBox 2"/>
          <p:cNvSpPr txBox="1">
            <a:spLocks noChangeArrowheads="1"/>
          </p:cNvSpPr>
          <p:nvPr/>
        </p:nvSpPr>
        <p:spPr bwMode="auto">
          <a:xfrm>
            <a:off x="3657600" y="6294438"/>
            <a:ext cx="4370388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 dirty="0">
              <a:cs typeface="Arial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31775" y="529808"/>
            <a:ext cx="5835650" cy="39528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US" altLang="en-US" dirty="0" smtClean="0">
                <a:latin typeface="+mj-lt"/>
                <a:ea typeface="ＭＳ Ｐゴシック" pitchFamily="34" charset="-128"/>
              </a:rPr>
              <a:t>Superficial Muscles (cont.)</a:t>
            </a:r>
          </a:p>
        </p:txBody>
      </p:sp>
      <p:pic>
        <p:nvPicPr>
          <p:cNvPr id="61445" name="Picture 6" descr="C:\Documents and Settings\shobananth.ka\Desktop\Picture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1257300"/>
            <a:ext cx="5489218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75511" y="5811464"/>
            <a:ext cx="1176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Fig</a:t>
            </a:r>
            <a:r>
              <a:rPr lang="en-US" altLang="en-US" sz="1800" b="1" dirty="0">
                <a:solidFill>
                  <a:srgbClr val="C00000"/>
                </a:solidFill>
                <a:latin typeface="Verdana" pitchFamily="34" charset="0"/>
              </a:rPr>
              <a:t>. </a:t>
            </a:r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7-9</a:t>
            </a:r>
            <a:endParaRPr lang="en-US" altLang="en-US" sz="1800" b="1" dirty="0">
              <a:solidFill>
                <a:srgbClr val="C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15" descr="\\pchns-f02\PRODUCTION\LWW\Share\Cohen-13e\JPG\Ch08\Cohen-13e-ch008-image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724" y="1238251"/>
            <a:ext cx="6124755" cy="5133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12724" y="574730"/>
            <a:ext cx="3622743" cy="39528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US" altLang="en-US" dirty="0" smtClean="0">
                <a:latin typeface="+mj-lt"/>
                <a:ea typeface="ＭＳ Ｐゴシック" pitchFamily="34" charset="-128"/>
              </a:rPr>
              <a:t>Head and Neck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0083" y="5368471"/>
            <a:ext cx="134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Fig</a:t>
            </a:r>
            <a:r>
              <a:rPr lang="en-US" altLang="en-US" sz="1800" b="1" dirty="0">
                <a:solidFill>
                  <a:srgbClr val="C00000"/>
                </a:solidFill>
                <a:latin typeface="Verdana" pitchFamily="34" charset="0"/>
              </a:rPr>
              <a:t>. 7</a:t>
            </a:r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-10</a:t>
            </a:r>
            <a:endParaRPr lang="en-US" altLang="en-US" sz="1800" b="1" dirty="0">
              <a:solidFill>
                <a:srgbClr val="C00000"/>
              </a:solidFill>
              <a:latin typeface="Verdana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37105" y="2302986"/>
            <a:ext cx="324427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2200" dirty="0">
                <a:solidFill>
                  <a:srgbClr val="CC0000"/>
                </a:solidFill>
                <a:latin typeface="Verdana" pitchFamily="34" charset="0"/>
              </a:rPr>
              <a:t>Which of the muscles in this illustration are named for a nearby bone?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233363" y="584200"/>
            <a:ext cx="8515350" cy="39528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Muscles of the Head and Neck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35647806"/>
              </p:ext>
            </p:extLst>
          </p:nvPr>
        </p:nvGraphicFramePr>
        <p:xfrm>
          <a:off x="333377" y="1250890"/>
          <a:ext cx="8591548" cy="5212874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640523"/>
                <a:gridCol w="2693069"/>
                <a:gridCol w="3257956"/>
              </a:tblGrid>
              <a:tr h="306362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Name</a:t>
                      </a:r>
                      <a:endParaRPr lang="en-US" sz="1500" dirty="0"/>
                    </a:p>
                  </a:txBody>
                  <a:tcPr marL="86576" marR="86576" marT="43288" marB="43288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Location</a:t>
                      </a:r>
                      <a:endParaRPr lang="en-US" sz="1500" dirty="0"/>
                    </a:p>
                  </a:txBody>
                  <a:tcPr marL="86576" marR="86576" marT="43288" marB="43288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Function</a:t>
                      </a:r>
                      <a:endParaRPr lang="en-US" sz="1500" dirty="0"/>
                    </a:p>
                  </a:txBody>
                  <a:tcPr marL="86576" marR="86576" marT="43288" marB="43288"/>
                </a:tc>
              </a:tr>
              <a:tr h="306362">
                <a:tc>
                  <a:txBody>
                    <a:bodyPr/>
                    <a:lstStyle/>
                    <a:p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Orbicularis oculi</a:t>
                      </a:r>
                      <a:endParaRPr lang="en-US" sz="1500" dirty="0"/>
                    </a:p>
                  </a:txBody>
                  <a:tcPr marL="86576" marR="86576" marT="43288" marB="4328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Encircles eyelid	</a:t>
                      </a:r>
                      <a:endParaRPr lang="en-US" sz="1500" dirty="0"/>
                    </a:p>
                  </a:txBody>
                  <a:tcPr marL="86576" marR="86576" marT="43288" marB="4328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Closes eye</a:t>
                      </a:r>
                    </a:p>
                  </a:txBody>
                  <a:tcPr marL="86576" marR="86576" marT="43288" marB="43288"/>
                </a:tc>
              </a:tr>
              <a:tr h="539230">
                <a:tc>
                  <a:txBody>
                    <a:bodyPr/>
                    <a:lstStyle/>
                    <a:p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Levator palpebrae superioris</a:t>
                      </a:r>
                    </a:p>
                  </a:txBody>
                  <a:tcPr marL="86576" marR="86576" marT="43288" marB="43288"/>
                </a:tc>
                <a:tc>
                  <a:txBody>
                    <a:bodyPr/>
                    <a:lstStyle/>
                    <a:p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Posterior orbit to upper eyelid</a:t>
                      </a:r>
                      <a:endParaRPr lang="en-US" sz="1500" dirty="0"/>
                    </a:p>
                  </a:txBody>
                  <a:tcPr marL="86576" marR="86576" marT="43288" marB="4328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Opens eye</a:t>
                      </a:r>
                    </a:p>
                    <a:p>
                      <a:endParaRPr lang="en-US" sz="1500" dirty="0"/>
                    </a:p>
                  </a:txBody>
                  <a:tcPr marL="86576" marR="86576" marT="43288" marB="43288"/>
                </a:tc>
              </a:tr>
              <a:tr h="3063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Orbicularis oris	</a:t>
                      </a:r>
                      <a:endParaRPr lang="en-US" sz="1500" dirty="0"/>
                    </a:p>
                  </a:txBody>
                  <a:tcPr marL="86576" marR="86576" marT="43288" marB="43288"/>
                </a:tc>
                <a:tc>
                  <a:txBody>
                    <a:bodyPr/>
                    <a:lstStyle/>
                    <a:p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Encircles mouth	</a:t>
                      </a:r>
                      <a:endParaRPr lang="en-US" sz="1500" dirty="0"/>
                    </a:p>
                  </a:txBody>
                  <a:tcPr marL="86576" marR="86576" marT="43288" marB="4328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Closes lips</a:t>
                      </a:r>
                    </a:p>
                  </a:txBody>
                  <a:tcPr marL="86576" marR="86576" marT="43288" marB="43288"/>
                </a:tc>
              </a:tr>
              <a:tr h="1004967">
                <a:tc>
                  <a:txBody>
                    <a:bodyPr/>
                    <a:lstStyle/>
                    <a:p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Buccinator</a:t>
                      </a:r>
                      <a:endParaRPr lang="en-US" sz="1500" dirty="0"/>
                    </a:p>
                  </a:txBody>
                  <a:tcPr marL="86576" marR="86576" marT="43288" marB="43288"/>
                </a:tc>
                <a:tc>
                  <a:txBody>
                    <a:bodyPr/>
                    <a:lstStyle/>
                    <a:p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Fleshy part of cheek</a:t>
                      </a:r>
                      <a:endParaRPr lang="en-US" sz="1500" dirty="0"/>
                    </a:p>
                  </a:txBody>
                  <a:tcPr marL="86576" marR="86576" marT="43288" marB="43288"/>
                </a:tc>
                <a:tc>
                  <a:txBody>
                    <a:bodyPr/>
                    <a:lstStyle/>
                    <a:p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Flattens cheek; helps in eating,</a:t>
                      </a:r>
                      <a:r>
                        <a:rPr lang="en-US" sz="15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whistling, and</a:t>
                      </a:r>
                      <a:r>
                        <a:rPr lang="en-US" sz="15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blowing wind instruments</a:t>
                      </a:r>
                      <a:endParaRPr lang="en-US" sz="1500" dirty="0"/>
                    </a:p>
                  </a:txBody>
                  <a:tcPr marL="86576" marR="86576" marT="43288" marB="43288"/>
                </a:tc>
              </a:tr>
              <a:tr h="772099">
                <a:tc>
                  <a:txBody>
                    <a:bodyPr/>
                    <a:lstStyle/>
                    <a:p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Zygomaticus major and minor</a:t>
                      </a:r>
                      <a:endParaRPr lang="en-US" sz="1500" dirty="0"/>
                    </a:p>
                  </a:txBody>
                  <a:tcPr marL="86576" marR="86576" marT="43288" marB="43288"/>
                </a:tc>
                <a:tc>
                  <a:txBody>
                    <a:bodyPr/>
                    <a:lstStyle/>
                    <a:p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Cheekbone to mouth corners</a:t>
                      </a:r>
                      <a:endParaRPr lang="en-US" sz="1500" dirty="0"/>
                    </a:p>
                  </a:txBody>
                  <a:tcPr marL="86576" marR="86576" marT="43288" marB="43288"/>
                </a:tc>
                <a:tc>
                  <a:txBody>
                    <a:bodyPr/>
                    <a:lstStyle/>
                    <a:p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Raises mouth corners upward and laterally (smile)</a:t>
                      </a:r>
                    </a:p>
                  </a:txBody>
                  <a:tcPr marL="86576" marR="86576" marT="43288" marB="43288"/>
                </a:tc>
              </a:tr>
              <a:tr h="539230">
                <a:tc>
                  <a:txBody>
                    <a:bodyPr/>
                    <a:lstStyle/>
                    <a:p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Depressor anguli oris</a:t>
                      </a:r>
                      <a:endParaRPr lang="en-US" sz="1500" dirty="0"/>
                    </a:p>
                  </a:txBody>
                  <a:tcPr marL="86576" marR="86576" marT="43288" marB="43288"/>
                </a:tc>
                <a:tc>
                  <a:txBody>
                    <a:bodyPr/>
                    <a:lstStyle/>
                    <a:p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Mandible to mouth corners</a:t>
                      </a:r>
                      <a:endParaRPr lang="en-US" sz="1500" dirty="0"/>
                    </a:p>
                  </a:txBody>
                  <a:tcPr marL="86576" marR="86576" marT="43288" marB="43288"/>
                </a:tc>
                <a:tc>
                  <a:txBody>
                    <a:bodyPr/>
                    <a:lstStyle/>
                    <a:p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Lowers mouth corners (grimace)</a:t>
                      </a:r>
                    </a:p>
                  </a:txBody>
                  <a:tcPr marL="86576" marR="86576" marT="43288" marB="43288"/>
                </a:tc>
              </a:tr>
              <a:tr h="306362">
                <a:tc>
                  <a:txBody>
                    <a:bodyPr/>
                    <a:lstStyle/>
                    <a:p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Temporalis</a:t>
                      </a:r>
                      <a:endParaRPr lang="en-US" sz="1500" dirty="0"/>
                    </a:p>
                  </a:txBody>
                  <a:tcPr marL="86576" marR="86576" marT="43288" marB="43288"/>
                </a:tc>
                <a:tc>
                  <a:txBody>
                    <a:bodyPr/>
                    <a:lstStyle/>
                    <a:p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Above and near ear</a:t>
                      </a:r>
                      <a:endParaRPr lang="en-US" sz="1500" dirty="0"/>
                    </a:p>
                  </a:txBody>
                  <a:tcPr marL="86576" marR="86576" marT="43288" marB="43288"/>
                </a:tc>
                <a:tc>
                  <a:txBody>
                    <a:bodyPr/>
                    <a:lstStyle/>
                    <a:p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Closes jaw</a:t>
                      </a:r>
                    </a:p>
                  </a:txBody>
                  <a:tcPr marL="86576" marR="86576" marT="43288" marB="43288"/>
                </a:tc>
              </a:tr>
              <a:tr h="306362">
                <a:tc>
                  <a:txBody>
                    <a:bodyPr/>
                    <a:lstStyle/>
                    <a:p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Masseter</a:t>
                      </a:r>
                      <a:endParaRPr lang="en-US" sz="1500" dirty="0"/>
                    </a:p>
                  </a:txBody>
                  <a:tcPr marL="86576" marR="86576" marT="43288" marB="43288"/>
                </a:tc>
                <a:tc>
                  <a:txBody>
                    <a:bodyPr/>
                    <a:lstStyle/>
                    <a:p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 angle of jaw</a:t>
                      </a:r>
                      <a:endParaRPr lang="en-US" sz="1500" dirty="0"/>
                    </a:p>
                  </a:txBody>
                  <a:tcPr marL="86576" marR="86576" marT="43288" marB="43288"/>
                </a:tc>
                <a:tc>
                  <a:txBody>
                    <a:bodyPr/>
                    <a:lstStyle/>
                    <a:p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Closes jaw</a:t>
                      </a:r>
                    </a:p>
                  </a:txBody>
                  <a:tcPr marL="86576" marR="86576" marT="43288" marB="43288"/>
                </a:tc>
              </a:tr>
              <a:tr h="772099">
                <a:tc>
                  <a:txBody>
                    <a:bodyPr/>
                    <a:lstStyle/>
                    <a:p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Sternocleidomastoid</a:t>
                      </a:r>
                      <a:endParaRPr lang="en-US" sz="1500" dirty="0"/>
                    </a:p>
                  </a:txBody>
                  <a:tcPr marL="86576" marR="86576" marT="43288" marB="43288"/>
                </a:tc>
                <a:tc>
                  <a:txBody>
                    <a:bodyPr/>
                    <a:lstStyle/>
                    <a:p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Along lateral neck, to mastoid process</a:t>
                      </a:r>
                      <a:endParaRPr lang="en-US" sz="1500" dirty="0"/>
                    </a:p>
                  </a:txBody>
                  <a:tcPr marL="86576" marR="86576" marT="43288" marB="4328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Flexes head; rotates head toward opposite side</a:t>
                      </a:r>
                      <a:r>
                        <a:rPr lang="en-US" sz="15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from muscle</a:t>
                      </a:r>
                      <a:endParaRPr lang="en-US" sz="1500" dirty="0"/>
                    </a:p>
                  </a:txBody>
                  <a:tcPr marL="86576" marR="86576" marT="43288" marB="43288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TextBox 2"/>
          <p:cNvSpPr txBox="1">
            <a:spLocks noChangeArrowheads="1"/>
          </p:cNvSpPr>
          <p:nvPr/>
        </p:nvSpPr>
        <p:spPr bwMode="auto">
          <a:xfrm>
            <a:off x="3657600" y="6294438"/>
            <a:ext cx="4370388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 dirty="0">
              <a:cs typeface="Arial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03200" y="466725"/>
            <a:ext cx="8749341" cy="4674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US" altLang="en-US" dirty="0" smtClean="0">
                <a:latin typeface="+mj-lt"/>
                <a:ea typeface="ＭＳ Ｐゴシック" pitchFamily="34" charset="-128"/>
              </a:rPr>
              <a:t>Muscles Moving the Shoulder and Arm</a:t>
            </a:r>
          </a:p>
        </p:txBody>
      </p:sp>
      <p:pic>
        <p:nvPicPr>
          <p:cNvPr id="61445" name="Picture 6" descr="C:\Documents and Settings\shobananth.ka\Desktop\Picture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5022"/>
          <a:stretch/>
        </p:blipFill>
        <p:spPr bwMode="auto">
          <a:xfrm>
            <a:off x="257175" y="1264380"/>
            <a:ext cx="4371975" cy="4707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02049" y="6149965"/>
            <a:ext cx="2390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Figs. 7-8 and 7-9</a:t>
            </a:r>
            <a:endParaRPr lang="en-US" altLang="en-US" sz="1800" b="1" dirty="0">
              <a:solidFill>
                <a:srgbClr val="C00000"/>
              </a:solidFill>
              <a:latin typeface="Verdan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6275" y="1247775"/>
            <a:ext cx="432435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29455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203891"/>
            <a:ext cx="8515350" cy="775597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Muscles Moving the Shoulder and Arm (cont.)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34108595"/>
              </p:ext>
            </p:extLst>
          </p:nvPr>
        </p:nvGraphicFramePr>
        <p:xfrm>
          <a:off x="511495" y="1393263"/>
          <a:ext cx="8222930" cy="4940864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150033"/>
                <a:gridCol w="2954722"/>
                <a:gridCol w="3118175"/>
              </a:tblGrid>
              <a:tr h="35020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Name</a:t>
                      </a:r>
                      <a:endParaRPr lang="en-US" sz="1600" dirty="0"/>
                    </a:p>
                  </a:txBody>
                  <a:tcPr marL="84868" marR="84868" marT="42434" marB="42434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Location</a:t>
                      </a:r>
                      <a:endParaRPr lang="en-US" sz="1600" dirty="0"/>
                    </a:p>
                  </a:txBody>
                  <a:tcPr marL="84868" marR="84868" marT="42434" marB="42434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Function</a:t>
                      </a:r>
                      <a:endParaRPr lang="en-US" sz="1600" dirty="0"/>
                    </a:p>
                  </a:txBody>
                  <a:tcPr marL="84868" marR="84868" marT="42434" marB="42434"/>
                </a:tc>
              </a:tr>
              <a:tr h="86977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Trapezius</a:t>
                      </a:r>
                      <a:endParaRPr lang="en-US" sz="1600" dirty="0"/>
                    </a:p>
                  </a:txBody>
                  <a:tcPr marL="84868" marR="84868" marT="42434" marB="4243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Posterior neck and upper back to clavicle and scapula</a:t>
                      </a:r>
                      <a:endParaRPr lang="en-US" sz="1600" dirty="0"/>
                    </a:p>
                  </a:txBody>
                  <a:tcPr marL="84868" marR="84868" marT="42434" marB="4243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Raises shoulder and pulls it back; superior portion extends and turns head</a:t>
                      </a:r>
                    </a:p>
                  </a:txBody>
                  <a:tcPr marL="84868" marR="84868" marT="42434" marB="42434"/>
                </a:tc>
              </a:tr>
              <a:tr h="609990"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Latissimus dorsi</a:t>
                      </a:r>
                    </a:p>
                  </a:txBody>
                  <a:tcPr marL="84868" marR="84868" marT="42434" marB="42434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Middle and lower back, to humerus</a:t>
                      </a:r>
                      <a:endParaRPr lang="en-US" sz="1600" dirty="0"/>
                    </a:p>
                  </a:txBody>
                  <a:tcPr marL="84868" marR="84868" marT="42434" marB="42434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Extends and adducts arm (prime mover)</a:t>
                      </a:r>
                      <a:endParaRPr lang="en-US" sz="1600" dirty="0"/>
                    </a:p>
                  </a:txBody>
                  <a:tcPr marL="84868" marR="84868" marT="42434" marB="42434"/>
                </a:tc>
              </a:tr>
              <a:tr h="13713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Pectoralis major</a:t>
                      </a:r>
                      <a:endParaRPr lang="en-US" sz="1600" dirty="0"/>
                    </a:p>
                  </a:txBody>
                  <a:tcPr marL="84868" marR="84868" marT="42434" marB="42434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Superior, anterior chest, to humerus</a:t>
                      </a:r>
                      <a:endParaRPr lang="en-US" sz="1600" dirty="0"/>
                    </a:p>
                  </a:txBody>
                  <a:tcPr marL="84868" marR="84868" marT="42434" marB="4243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Flexes and adducts arm; medially rotates arm across chest; pulls shoulder forward and downward</a:t>
                      </a:r>
                    </a:p>
                  </a:txBody>
                  <a:tcPr marL="84868" marR="84868" marT="42434" marB="42434"/>
                </a:tc>
              </a:tr>
              <a:tr h="86977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Serratus anterior</a:t>
                      </a:r>
                      <a:endParaRPr lang="en-US" sz="1600" dirty="0"/>
                    </a:p>
                  </a:txBody>
                  <a:tcPr marL="84868" marR="84868" marT="42434" marB="42434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Inferior to axilla on lateral chest</a:t>
                      </a:r>
                      <a:endParaRPr lang="en-US" sz="1600" dirty="0"/>
                    </a:p>
                  </a:txBody>
                  <a:tcPr marL="84868" marR="84868" marT="42434" marB="42434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Moves shoulder forward; synergist in arm flexion and abduction</a:t>
                      </a:r>
                      <a:endParaRPr lang="en-US" sz="1600" dirty="0"/>
                    </a:p>
                  </a:txBody>
                  <a:tcPr marL="84868" marR="84868" marT="42434" marB="42434"/>
                </a:tc>
              </a:tr>
              <a:tr h="86977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Deltoid</a:t>
                      </a:r>
                      <a:endParaRPr lang="en-US" sz="1600" dirty="0"/>
                    </a:p>
                  </a:txBody>
                  <a:tcPr marL="84868" marR="84868" marT="42434" marB="4243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Covers shoulder</a:t>
                      </a:r>
                      <a:r>
                        <a:rPr lang="en-US" sz="1600" baseline="0" dirty="0" smtClean="0"/>
                        <a:t> joint to lateral humerus</a:t>
                      </a:r>
                      <a:endParaRPr lang="en-US" sz="1600" dirty="0" smtClean="0"/>
                    </a:p>
                  </a:txBody>
                  <a:tcPr marL="84868" marR="84868" marT="42434" marB="4243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Abducts arm; synergist in arm</a:t>
                      </a:r>
                      <a:r>
                        <a:rPr lang="en-US" sz="1600" baseline="0" dirty="0" smtClean="0"/>
                        <a:t> flexion rotation and extension</a:t>
                      </a:r>
                      <a:endParaRPr lang="en-US" sz="1600" dirty="0" smtClean="0"/>
                    </a:p>
                  </a:txBody>
                  <a:tcPr marL="84868" marR="84868" marT="42434" marB="42434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16" descr="\\pchns-f02\PRODUCTION\LWW\Share\Cohen-13e\JPG\Ch08\Cohen-13e-ch008-image0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2086"/>
          <a:stretch/>
        </p:blipFill>
        <p:spPr bwMode="auto">
          <a:xfrm>
            <a:off x="581024" y="1219201"/>
            <a:ext cx="8001001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38100" y="6058734"/>
            <a:ext cx="90868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2200" dirty="0">
                <a:solidFill>
                  <a:srgbClr val="CC0000"/>
                </a:solidFill>
                <a:latin typeface="Verdana" pitchFamily="34" charset="0"/>
              </a:rPr>
              <a:t>What does carpi refer to in the names of muscles? Digitorum?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2400" y="534934"/>
            <a:ext cx="8515350" cy="39528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US" altLang="en-US" dirty="0" smtClean="0">
                <a:latin typeface="+mj-lt"/>
                <a:ea typeface="ＭＳ Ｐゴシック" pitchFamily="34" charset="-128"/>
              </a:rPr>
              <a:t>Muscles Moving the Forearm and Hand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82080" y="4939988"/>
            <a:ext cx="134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Fig</a:t>
            </a:r>
            <a:r>
              <a:rPr lang="en-US" altLang="en-US" sz="1800" b="1" dirty="0">
                <a:solidFill>
                  <a:srgbClr val="C00000"/>
                </a:solidFill>
                <a:latin typeface="Verdana" pitchFamily="34" charset="0"/>
              </a:rPr>
              <a:t>. </a:t>
            </a:r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7-11</a:t>
            </a:r>
            <a:endParaRPr lang="en-US" altLang="en-US" sz="1800" b="1" dirty="0">
              <a:solidFill>
                <a:srgbClr val="C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527358"/>
            <a:ext cx="8515350" cy="39498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Skeletal Muscle </a:t>
            </a:r>
            <a:r>
              <a:rPr lang="en-US" altLang="en-US" dirty="0" smtClean="0">
                <a:ea typeface="ＭＳ Ｐゴシック" pitchFamily="34" charset="-128"/>
              </a:rPr>
              <a:t>Function**</a:t>
            </a:r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306513"/>
            <a:ext cx="8499475" cy="5049837"/>
          </a:xfrm>
        </p:spPr>
        <p:txBody>
          <a:bodyPr/>
          <a:lstStyle/>
          <a:p>
            <a:pPr marL="0" indent="0">
              <a:buFontTx/>
              <a:buNone/>
              <a:defRPr/>
            </a:pPr>
            <a:endParaRPr lang="en-US" b="1" dirty="0" smtClean="0"/>
          </a:p>
          <a:p>
            <a:pPr marL="346075" indent="-346075">
              <a:defRPr/>
            </a:pPr>
            <a:r>
              <a:rPr lang="en-US" dirty="0" smtClean="0"/>
              <a:t>Skeletal movement </a:t>
            </a:r>
          </a:p>
          <a:p>
            <a:pPr marL="346075" indent="-346075">
              <a:defRPr/>
            </a:pPr>
            <a:endParaRPr lang="en-US" dirty="0" smtClean="0"/>
          </a:p>
          <a:p>
            <a:pPr marL="346075" indent="-346075">
              <a:defRPr/>
            </a:pPr>
            <a:r>
              <a:rPr lang="en-US" dirty="0" smtClean="0"/>
              <a:t>Posture maintenance</a:t>
            </a:r>
          </a:p>
          <a:p>
            <a:pPr marL="346075" indent="-346075">
              <a:defRPr/>
            </a:pPr>
            <a:endParaRPr lang="en-US" dirty="0" smtClean="0"/>
          </a:p>
          <a:p>
            <a:pPr marL="346075" indent="-346075">
              <a:defRPr/>
            </a:pPr>
            <a:r>
              <a:rPr lang="en-US" dirty="0" smtClean="0"/>
              <a:t>Heat generation</a:t>
            </a:r>
          </a:p>
          <a:p>
            <a:pPr marL="346075" indent="-346075"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527050"/>
            <a:ext cx="8515350" cy="39528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Muscles Moving the Forearm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85750" y="1609726"/>
          <a:ext cx="8648699" cy="4714873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261358"/>
                <a:gridCol w="3279629"/>
                <a:gridCol w="3107712"/>
              </a:tblGrid>
              <a:tr h="428625">
                <a:tc>
                  <a:txBody>
                    <a:bodyPr/>
                    <a:lstStyle/>
                    <a:p>
                      <a:r>
                        <a:rPr lang="en-US" dirty="0" smtClean="0"/>
                        <a:t>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Function</a:t>
                      </a:r>
                      <a:endParaRPr lang="en-US" dirty="0"/>
                    </a:p>
                  </a:txBody>
                  <a:tcPr/>
                </a:tc>
              </a:tr>
              <a:tr h="1071562">
                <a:tc>
                  <a:txBody>
                    <a:bodyPr/>
                    <a:lstStyle/>
                    <a:p>
                      <a:r>
                        <a:rPr lang="en-US" dirty="0" smtClean="0"/>
                        <a:t>Biceps brachii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Anterior arm along humerus to radius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Supinates the forearm and hand; synergist in forearm flexion</a:t>
                      </a:r>
                    </a:p>
                  </a:txBody>
                  <a:tcPr/>
                </a:tc>
              </a:tr>
              <a:tr h="1071562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Brachialis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Deep to biceps brachii; inserts at anterior elbow joint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Primary flexor of forearm</a:t>
                      </a:r>
                      <a:endParaRPr lang="en-US" dirty="0"/>
                    </a:p>
                  </a:txBody>
                  <a:tcPr/>
                </a:tc>
              </a:tr>
              <a:tr h="10715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Brachioradialis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Lateral forearm from distal end of humerus 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 distal end of radius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Synergist in forearm flexion</a:t>
                      </a:r>
                    </a:p>
                  </a:txBody>
                  <a:tcPr/>
                </a:tc>
              </a:tr>
              <a:tr h="1071562">
                <a:tc>
                  <a:txBody>
                    <a:bodyPr/>
                    <a:lstStyle/>
                    <a:p>
                      <a:r>
                        <a:rPr lang="en-US" dirty="0" smtClean="0"/>
                        <a:t>Triceps brachii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Posterior arm to ulna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Extends forearm to straighten upper extremity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527050"/>
            <a:ext cx="8515350" cy="39528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Muscles Moving the Hand and Fingers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95275" y="1428749"/>
          <a:ext cx="8667750" cy="4953001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266339"/>
                <a:gridCol w="3286853"/>
                <a:gridCol w="3114558"/>
              </a:tblGrid>
              <a:tr h="61912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Name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Location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Function</a:t>
                      </a:r>
                      <a:endParaRPr lang="en-US" sz="1800" dirty="0"/>
                    </a:p>
                  </a:txBody>
                  <a:tcPr/>
                </a:tc>
              </a:tr>
              <a:tr h="108346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Flexor carpi group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Anterior forearm</a:t>
                      </a:r>
                      <a:r>
                        <a:rPr lang="en-US" sz="1800" baseline="0" dirty="0" smtClean="0"/>
                        <a:t> to hand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Flexes hand</a:t>
                      </a:r>
                    </a:p>
                  </a:txBody>
                  <a:tcPr/>
                </a:tc>
              </a:tr>
              <a:tr h="108346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Extensor carpi group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Posterior forearm to hand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Extends hand</a:t>
                      </a:r>
                    </a:p>
                  </a:txBody>
                  <a:tcPr/>
                </a:tc>
              </a:tr>
              <a:tr h="108346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Flexor digitorum group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Anterior forearm to fingers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Flexes fingers</a:t>
                      </a:r>
                    </a:p>
                  </a:txBody>
                  <a:tcPr/>
                </a:tc>
              </a:tr>
              <a:tr h="108346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Extensor digitorum</a:t>
                      </a:r>
                      <a:r>
                        <a:rPr lang="en-US" sz="1800" baseline="0" dirty="0" smtClean="0"/>
                        <a:t> group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Posterior forearm to fingers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Extends fingers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17500" y="528638"/>
            <a:ext cx="8515350" cy="39528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US" altLang="en-US" dirty="0" smtClean="0">
                <a:latin typeface="+mj-lt"/>
                <a:ea typeface="ＭＳ Ｐゴシック" pitchFamily="34" charset="-128"/>
              </a:rPr>
              <a:t>Muscles of Respiration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72555" y="6178238"/>
            <a:ext cx="134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Fig</a:t>
            </a:r>
            <a:r>
              <a:rPr lang="en-US" altLang="en-US" sz="1800" b="1" dirty="0">
                <a:solidFill>
                  <a:srgbClr val="C00000"/>
                </a:solidFill>
                <a:latin typeface="Verdana" pitchFamily="34" charset="0"/>
              </a:rPr>
              <a:t>. </a:t>
            </a:r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7-12</a:t>
            </a:r>
            <a:endParaRPr lang="en-US" altLang="en-US" sz="1800" b="1" dirty="0">
              <a:solidFill>
                <a:srgbClr val="C00000"/>
              </a:solidFill>
              <a:latin typeface="Verdana" pitchFamily="34" charset="0"/>
            </a:endParaRPr>
          </a:p>
        </p:txBody>
      </p:sp>
      <p:pic>
        <p:nvPicPr>
          <p:cNvPr id="5122" name="Picture 2" descr="\\172.24.161.56\lww\01_Logistics\Cohen-SFHB-11e_9781496317728\13_Ancillaries\1_Input\Power points\JPEG images\Images\CohenSFHB11e-ch007-image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266825"/>
            <a:ext cx="8534400" cy="4848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 descr="fig_8.13.gif                                                   00743368Macintosh HD                   C16C138F: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991" y="1238250"/>
            <a:ext cx="577986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 Box 5"/>
          <p:cNvSpPr txBox="1">
            <a:spLocks noChangeArrowheads="1"/>
          </p:cNvSpPr>
          <p:nvPr/>
        </p:nvSpPr>
        <p:spPr bwMode="auto">
          <a:xfrm>
            <a:off x="247650" y="2884488"/>
            <a:ext cx="27527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2200" dirty="0">
                <a:solidFill>
                  <a:srgbClr val="CC0000"/>
                </a:solidFill>
                <a:latin typeface="Verdana" pitchFamily="34" charset="0"/>
              </a:rPr>
              <a:t>What does </a:t>
            </a:r>
            <a:r>
              <a:rPr lang="en-US" altLang="en-US" sz="2200" dirty="0" smtClean="0">
                <a:solidFill>
                  <a:srgbClr val="CC0000"/>
                </a:solidFill>
                <a:latin typeface="Verdana" pitchFamily="34" charset="0"/>
              </a:rPr>
              <a:t>rectus mean</a:t>
            </a:r>
            <a:r>
              <a:rPr lang="en-US" altLang="en-US" sz="2200" dirty="0">
                <a:solidFill>
                  <a:srgbClr val="CC0000"/>
                </a:solidFill>
                <a:latin typeface="Verdana" pitchFamily="34" charset="0"/>
              </a:rPr>
              <a:t>? Oblique?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5575" y="563563"/>
            <a:ext cx="8515350" cy="39528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US" altLang="en-US" dirty="0" smtClean="0">
                <a:latin typeface="+mj-lt"/>
                <a:ea typeface="ＭＳ Ｐゴシック" pitchFamily="34" charset="-128"/>
              </a:rPr>
              <a:t>Abdominal Wall Muscles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0602" y="4886350"/>
            <a:ext cx="134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Fig</a:t>
            </a:r>
            <a:r>
              <a:rPr lang="en-US" altLang="en-US" sz="1800" b="1" dirty="0">
                <a:solidFill>
                  <a:srgbClr val="C00000"/>
                </a:solidFill>
                <a:latin typeface="Verdana" pitchFamily="34" charset="0"/>
              </a:rPr>
              <a:t>. </a:t>
            </a:r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7-13</a:t>
            </a:r>
            <a:endParaRPr lang="en-US" altLang="en-US" sz="1800" b="1" dirty="0">
              <a:solidFill>
                <a:srgbClr val="C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 idx="4294967295"/>
          </p:nvPr>
        </p:nvSpPr>
        <p:spPr>
          <a:xfrm>
            <a:off x="182751" y="632323"/>
            <a:ext cx="8674100" cy="338554"/>
          </a:xfrm>
          <a:solidFill>
            <a:schemeClr val="bg1"/>
          </a:solidFill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2400" dirty="0" smtClean="0">
                <a:ea typeface="ＭＳ Ｐゴシック" pitchFamily="34" charset="-128"/>
                <a:cs typeface="Arial" pitchFamily="34" charset="0"/>
              </a:rPr>
              <a:t>Muscles of the Female Perineum</a:t>
            </a:r>
            <a:endParaRPr lang="en-US" altLang="en-US" dirty="0" smtClean="0">
              <a:solidFill>
                <a:schemeClr val="tx1"/>
              </a:solidFill>
              <a:latin typeface="Times" charset="0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71683" name="Picture 14" descr="\\pchns-f02\PRODUCTION\LWW\Share\Cohen-13e\JPG\Ch08\Cohen-13e-ch008-image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438275"/>
            <a:ext cx="8258175" cy="5026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01130" y="6102038"/>
            <a:ext cx="134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Fig</a:t>
            </a:r>
            <a:r>
              <a:rPr lang="en-US" altLang="en-US" sz="1800" b="1" dirty="0">
                <a:solidFill>
                  <a:srgbClr val="C00000"/>
                </a:solidFill>
                <a:latin typeface="Verdana" pitchFamily="34" charset="0"/>
              </a:rPr>
              <a:t>. </a:t>
            </a:r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7-14</a:t>
            </a:r>
            <a:endParaRPr lang="en-US" altLang="en-US" sz="1800" b="1" dirty="0">
              <a:solidFill>
                <a:srgbClr val="C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333375" y="574675"/>
            <a:ext cx="8515350" cy="39528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Muscles of the Trunk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82351112"/>
              </p:ext>
            </p:extLst>
          </p:nvPr>
        </p:nvGraphicFramePr>
        <p:xfrm>
          <a:off x="219074" y="1208788"/>
          <a:ext cx="8724900" cy="5321048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3271517"/>
                <a:gridCol w="2413274"/>
                <a:gridCol w="3040109"/>
              </a:tblGrid>
              <a:tr h="344256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Name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Location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Function</a:t>
                      </a:r>
                      <a:endParaRPr lang="en-US" sz="1700" dirty="0"/>
                    </a:p>
                  </a:txBody>
                  <a:tcPr/>
                </a:tc>
              </a:tr>
              <a:tr h="1107606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Diaphragm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Dome-shaped</a:t>
                      </a:r>
                      <a:r>
                        <a:rPr lang="en-US" sz="1700" baseline="0" dirty="0" smtClean="0"/>
                        <a:t> partition between thoracic and abdominal cavities</a:t>
                      </a:r>
                      <a:endParaRPr lang="en-US" sz="17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Dome descends to enlarge thoracic cavity from top to bottom during ventilation</a:t>
                      </a:r>
                    </a:p>
                  </a:txBody>
                  <a:tcPr/>
                </a:tc>
              </a:tr>
              <a:tr h="815341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Intercostals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Between ribs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Alter thoracic cavity volume during ventilation</a:t>
                      </a:r>
                      <a:endParaRPr lang="en-US" sz="1700" dirty="0" smtClean="0"/>
                    </a:p>
                  </a:txBody>
                  <a:tcPr/>
                </a:tc>
              </a:tr>
              <a:tr h="1549147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Muscles of abdominal wall:</a:t>
                      </a:r>
                    </a:p>
                    <a:p>
                      <a:pPr marL="266700" indent="-266700">
                        <a:buFont typeface="Arial"/>
                        <a:buChar char="•"/>
                      </a:pPr>
                      <a:r>
                        <a:rPr lang="en-US" sz="1700" dirty="0" smtClean="0"/>
                        <a:t>External oblique</a:t>
                      </a:r>
                    </a:p>
                    <a:p>
                      <a:pPr marL="266700" indent="-266700">
                        <a:buFont typeface="Arial"/>
                        <a:buChar char="•"/>
                      </a:pPr>
                      <a:r>
                        <a:rPr lang="en-US" sz="1700" dirty="0" smtClean="0"/>
                        <a:t>Internal oblique</a:t>
                      </a:r>
                    </a:p>
                    <a:p>
                      <a:pPr marL="266700" indent="-266700">
                        <a:buFont typeface="Arial"/>
                        <a:buChar char="•"/>
                      </a:pPr>
                      <a:r>
                        <a:rPr lang="en-US" sz="1700" dirty="0" smtClean="0"/>
                        <a:t>Transversus</a:t>
                      </a:r>
                      <a:r>
                        <a:rPr lang="en-US" sz="1700" baseline="0" dirty="0" smtClean="0"/>
                        <a:t> abdominis</a:t>
                      </a:r>
                    </a:p>
                    <a:p>
                      <a:pPr marL="266700" indent="-266700">
                        <a:buFont typeface="Arial"/>
                        <a:buChar char="•"/>
                      </a:pPr>
                      <a:r>
                        <a:rPr lang="en-US" sz="1700" baseline="0" dirty="0" smtClean="0"/>
                        <a:t>Rectus abdominis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Anterolateral abdominal wall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Compress</a:t>
                      </a:r>
                      <a:r>
                        <a:rPr lang="en-US" sz="1700" baseline="0" dirty="0" smtClean="0"/>
                        <a:t> the abdominal cavity and expel substances from the body; flex the spinal column</a:t>
                      </a:r>
                      <a:endParaRPr lang="en-US" sz="1700" dirty="0" smtClean="0"/>
                    </a:p>
                  </a:txBody>
                  <a:tcPr/>
                </a:tc>
              </a:tr>
              <a:tr h="344256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Levator ani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Pelvic floor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Aids in defecation</a:t>
                      </a:r>
                    </a:p>
                  </a:txBody>
                  <a:tcPr/>
                </a:tc>
              </a:tr>
              <a:tr h="1107606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Erector spinae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Group of deep vertical muscles between the sacrum and skull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Extends the vertebral column</a:t>
                      </a:r>
                      <a:r>
                        <a:rPr lang="en-US" sz="1700" baseline="0" dirty="0" smtClean="0"/>
                        <a:t> to produce erect posture</a:t>
                      </a:r>
                      <a:endParaRPr lang="en-US" sz="1700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300038" y="6048543"/>
            <a:ext cx="833278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2200" dirty="0">
                <a:solidFill>
                  <a:srgbClr val="CC0000"/>
                </a:solidFill>
                <a:latin typeface="Verdana" pitchFamily="34" charset="0"/>
              </a:rPr>
              <a:t>How many muscles make up the quadriceps femoris?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5575" y="572449"/>
            <a:ext cx="8515350" cy="39528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US" altLang="en-US" dirty="0" smtClean="0">
                <a:latin typeface="+mj-lt"/>
                <a:ea typeface="ＭＳ Ｐゴシック" pitchFamily="34" charset="-128"/>
              </a:rPr>
              <a:t>Muscles of the Thigh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50556" y="5768380"/>
            <a:ext cx="134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Fig</a:t>
            </a:r>
            <a:r>
              <a:rPr lang="en-US" altLang="en-US" sz="1800" b="1" dirty="0">
                <a:solidFill>
                  <a:srgbClr val="C00000"/>
                </a:solidFill>
                <a:latin typeface="Verdana" pitchFamily="34" charset="0"/>
              </a:rPr>
              <a:t>. </a:t>
            </a:r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7-15</a:t>
            </a:r>
            <a:endParaRPr lang="en-US" altLang="en-US" sz="1800" b="1" dirty="0">
              <a:solidFill>
                <a:srgbClr val="C00000"/>
              </a:solidFill>
              <a:latin typeface="Verdana" pitchFamily="34" charset="0"/>
            </a:endParaRPr>
          </a:p>
        </p:txBody>
      </p:sp>
      <p:pic>
        <p:nvPicPr>
          <p:cNvPr id="6146" name="Picture 2" descr="\\172.24.161.56\lww\01_Logistics\Cohen-SFHB-11e_9781496317728\13_Ancillaries\1_Input\Power points\JPEG images\Images\CohenSFHB11e-ch007-image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50" y="1306513"/>
            <a:ext cx="8486775" cy="44084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573088"/>
            <a:ext cx="8515350" cy="395287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Muscles of the Thigh (cont.)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52425" y="1295400"/>
          <a:ext cx="8582025" cy="5165666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243925"/>
                <a:gridCol w="3254346"/>
                <a:gridCol w="3083754"/>
              </a:tblGrid>
              <a:tr h="33980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Name</a:t>
                      </a:r>
                      <a:endParaRPr lang="en-US" sz="1600" dirty="0"/>
                    </a:p>
                  </a:txBody>
                  <a:tcPr marL="77347" marR="77347" marT="38673" marB="38673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Location</a:t>
                      </a:r>
                      <a:endParaRPr lang="en-US" sz="1600" dirty="0"/>
                    </a:p>
                  </a:txBody>
                  <a:tcPr marL="77347" marR="77347" marT="38673" marB="38673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Function</a:t>
                      </a:r>
                      <a:endParaRPr lang="en-US" sz="1600" dirty="0"/>
                    </a:p>
                  </a:txBody>
                  <a:tcPr marL="77347" marR="77347" marT="38673" marB="38673"/>
                </a:tc>
              </a:tr>
              <a:tr h="58764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Gluteus maximus</a:t>
                      </a:r>
                      <a:endParaRPr lang="en-US" sz="1600" dirty="0"/>
                    </a:p>
                  </a:txBody>
                  <a:tcPr marL="77347" marR="77347" marT="38673" marB="3867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Superficial buttock to femur</a:t>
                      </a:r>
                      <a:endParaRPr lang="en-US" sz="1600" dirty="0"/>
                    </a:p>
                  </a:txBody>
                  <a:tcPr marL="77347" marR="77347" marT="38673" marB="3867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Extends thigh</a:t>
                      </a:r>
                    </a:p>
                  </a:txBody>
                  <a:tcPr marL="77347" marR="77347" marT="38673" marB="38673"/>
                </a:tc>
              </a:tr>
              <a:tr h="339804"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Gluteus medius</a:t>
                      </a:r>
                    </a:p>
                  </a:txBody>
                  <a:tcPr marL="77347" marR="77347" marT="38673" marB="38673"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Deep buttock to femur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endParaRPr lang="en-US" sz="1600" dirty="0"/>
                    </a:p>
                  </a:txBody>
                  <a:tcPr marL="77347" marR="77347" marT="38673" marB="38673"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Abducts thigh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endParaRPr lang="en-US" sz="1600" dirty="0"/>
                    </a:p>
                  </a:txBody>
                  <a:tcPr marL="77347" marR="77347" marT="38673" marB="38673"/>
                </a:tc>
              </a:tr>
              <a:tr h="11137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Iliopsoas</a:t>
                      </a:r>
                      <a:endParaRPr lang="en-US" sz="1600" dirty="0"/>
                    </a:p>
                  </a:txBody>
                  <a:tcPr marL="77347" marR="77347" marT="38673" marB="38673"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Crosses anterior hip joint to femur</a:t>
                      </a:r>
                      <a:endParaRPr lang="en-US" sz="1600" dirty="0"/>
                    </a:p>
                  </a:txBody>
                  <a:tcPr marL="77347" marR="77347" marT="38673" marB="3867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Flexes thigh when trunk is immobilized; flexes trunk when thighs are immobilized</a:t>
                      </a:r>
                    </a:p>
                  </a:txBody>
                  <a:tcPr marL="77347" marR="77347" marT="38673" marB="38673"/>
                </a:tc>
              </a:tr>
              <a:tr h="134636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Adductor group (e.g.,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adductor longus, adductor magnus)</a:t>
                      </a:r>
                      <a:endParaRPr lang="en-US" sz="1600" dirty="0"/>
                    </a:p>
                  </a:txBody>
                  <a:tcPr marL="77347" marR="77347" marT="38673" marB="38673"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Medial thigh to femur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endParaRPr lang="en-US" sz="1600" dirty="0"/>
                    </a:p>
                  </a:txBody>
                  <a:tcPr marL="77347" marR="77347" marT="38673" marB="38673"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Adducts thigh </a:t>
                      </a:r>
                      <a:endParaRPr lang="en-US" sz="1600" dirty="0"/>
                    </a:p>
                  </a:txBody>
                  <a:tcPr marL="77347" marR="77347" marT="38673" marB="38673"/>
                </a:tc>
              </a:tr>
              <a:tr h="84054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Sartorius</a:t>
                      </a:r>
                      <a:endParaRPr lang="en-US" sz="1600" dirty="0"/>
                    </a:p>
                  </a:txBody>
                  <a:tcPr marL="77347" marR="77347" marT="38673" marB="38673"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Crosses anterior thigh from ilium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 medial tibia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endParaRPr lang="en-US" sz="1600" dirty="0"/>
                    </a:p>
                  </a:txBody>
                  <a:tcPr marL="77347" marR="77347" marT="38673" marB="38673"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Flexes thigh and leg (to sit cross-legged)</a:t>
                      </a:r>
                      <a:endParaRPr lang="en-US" sz="1600" dirty="0"/>
                    </a:p>
                  </a:txBody>
                  <a:tcPr marL="77347" marR="77347" marT="38673" marB="38673"/>
                </a:tc>
              </a:tr>
              <a:tr h="59777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Gracilis</a:t>
                      </a:r>
                      <a:endParaRPr lang="en-US" sz="1600" dirty="0"/>
                    </a:p>
                  </a:txBody>
                  <a:tcPr marL="77347" marR="77347" marT="38673" marB="38673"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Pubic bone to medial surface of tibia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endParaRPr lang="en-US" sz="1600" dirty="0"/>
                    </a:p>
                  </a:txBody>
                  <a:tcPr marL="77347" marR="77347" marT="38673" marB="38673"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Adducts thigh at hip; flexes leg at knee</a:t>
                      </a:r>
                      <a:endParaRPr lang="en-US" sz="1600" dirty="0"/>
                    </a:p>
                  </a:txBody>
                  <a:tcPr marL="77347" marR="77347" marT="38673" marB="38673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527050"/>
            <a:ext cx="8515350" cy="39528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Muscles of the Thigh (cont.)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12133" y="1428750"/>
          <a:ext cx="8550891" cy="4733926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3240010"/>
                <a:gridCol w="2238314"/>
                <a:gridCol w="3072567"/>
              </a:tblGrid>
              <a:tr h="52599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Name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Location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Function</a:t>
                      </a:r>
                      <a:endParaRPr lang="en-US" sz="1800" dirty="0"/>
                    </a:p>
                  </a:txBody>
                  <a:tcPr/>
                </a:tc>
              </a:tr>
              <a:tr h="249846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Quadriceps femoris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Rectus femoris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Vastus medialis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Vastus lateralis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Vastus intermedius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Anterior thigh to tibia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Extends leg </a:t>
                      </a:r>
                      <a:endParaRPr lang="en-US" sz="1800" dirty="0"/>
                    </a:p>
                  </a:txBody>
                  <a:tcPr/>
                </a:tc>
              </a:tr>
              <a:tr h="170947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Hamstring group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Biceps</a:t>
                      </a:r>
                      <a:r>
                        <a:rPr lang="en-US" sz="1800" baseline="0" dirty="0" smtClean="0"/>
                        <a:t> femoris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baseline="0" dirty="0" smtClean="0"/>
                        <a:t>Semimembranosus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baseline="0" dirty="0" smtClean="0"/>
                        <a:t>Semitendinosus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Posterior thigh; ischium and</a:t>
                      </a:r>
                      <a:r>
                        <a:rPr lang="en-US" sz="1800" dirty="0" smtClean="0">
                          <a:effectLst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femur to tibia and fibula</a:t>
                      </a:r>
                      <a:r>
                        <a:rPr lang="en-US" sz="1800" dirty="0" smtClean="0">
                          <a:effectLst/>
                        </a:rPr>
                        <a:t>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Flexes leg at knee; extends and rotates thigh at hip</a:t>
                      </a:r>
                      <a:r>
                        <a:rPr lang="en-US" sz="1800" dirty="0" smtClean="0">
                          <a:effectLst/>
                        </a:rPr>
                        <a:t> 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5" descr="fig_8.16.gif                                                   00743368Macintosh HD                   C16C138F: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1228725"/>
            <a:ext cx="8531252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423863" y="6094413"/>
            <a:ext cx="833278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2200" dirty="0">
                <a:solidFill>
                  <a:srgbClr val="CC0000"/>
                </a:solidFill>
                <a:latin typeface="Verdana" pitchFamily="34" charset="0"/>
              </a:rPr>
              <a:t>On what bone does the Achilles tendon insert?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74625" y="539919"/>
            <a:ext cx="8515350" cy="39528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US" altLang="en-US" dirty="0" smtClean="0">
                <a:latin typeface="+mj-lt"/>
                <a:ea typeface="ＭＳ Ｐゴシック" pitchFamily="34" charset="-128"/>
              </a:rPr>
              <a:t>Muscles That Move the Foot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25405" y="5168588"/>
            <a:ext cx="134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Fig</a:t>
            </a:r>
            <a:r>
              <a:rPr lang="en-US" altLang="en-US" sz="1800" b="1" dirty="0">
                <a:solidFill>
                  <a:srgbClr val="C00000"/>
                </a:solidFill>
                <a:latin typeface="Verdana" pitchFamily="34" charset="0"/>
              </a:rPr>
              <a:t>. </a:t>
            </a:r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7-16</a:t>
            </a:r>
            <a:endParaRPr lang="en-US" altLang="en-US" sz="1800" b="1" dirty="0">
              <a:solidFill>
                <a:srgbClr val="C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527050"/>
            <a:ext cx="8515350" cy="39528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Skeletal Muscle Structure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419226"/>
            <a:ext cx="8499475" cy="4800600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en-US" b="1" dirty="0" smtClean="0"/>
              <a:t>Consists of skeletal muscle tissue and connective tissue membranes</a:t>
            </a:r>
          </a:p>
          <a:p>
            <a:pPr>
              <a:lnSpc>
                <a:spcPct val="100000"/>
              </a:lnSpc>
              <a:defRPr/>
            </a:pPr>
            <a:r>
              <a:rPr lang="en-US" dirty="0" smtClean="0"/>
              <a:t>Fiber: Single muscle cell</a:t>
            </a:r>
          </a:p>
          <a:p>
            <a:pPr lvl="1">
              <a:lnSpc>
                <a:spcPct val="100000"/>
              </a:lnSpc>
              <a:defRPr/>
            </a:pPr>
            <a:r>
              <a:rPr lang="en-US" dirty="0" smtClean="0"/>
              <a:t>Surrounded by </a:t>
            </a:r>
            <a:r>
              <a:rPr lang="en-US" u="sng" dirty="0" smtClean="0"/>
              <a:t>endo</a:t>
            </a:r>
            <a:r>
              <a:rPr lang="en-US" dirty="0" smtClean="0"/>
              <a:t>mysium </a:t>
            </a:r>
          </a:p>
          <a:p>
            <a:pPr>
              <a:lnSpc>
                <a:spcPct val="100000"/>
              </a:lnSpc>
              <a:defRPr/>
            </a:pPr>
            <a:r>
              <a:rPr lang="en-US" dirty="0" smtClean="0"/>
              <a:t>Fascicle: Bundle of muscle cells</a:t>
            </a:r>
          </a:p>
          <a:p>
            <a:pPr lvl="1">
              <a:lnSpc>
                <a:spcPct val="100000"/>
              </a:lnSpc>
              <a:defRPr/>
            </a:pPr>
            <a:r>
              <a:rPr lang="en-US" dirty="0" smtClean="0"/>
              <a:t>Surrounded by </a:t>
            </a:r>
            <a:r>
              <a:rPr lang="en-US" u="sng" dirty="0" smtClean="0"/>
              <a:t>peri</a:t>
            </a:r>
            <a:r>
              <a:rPr lang="en-US" dirty="0" smtClean="0"/>
              <a:t>mysium</a:t>
            </a:r>
          </a:p>
          <a:p>
            <a:pPr>
              <a:lnSpc>
                <a:spcPct val="100000"/>
              </a:lnSpc>
              <a:defRPr/>
            </a:pPr>
            <a:r>
              <a:rPr lang="en-US" dirty="0" smtClean="0"/>
              <a:t>Muscle: Bundle of fascicles</a:t>
            </a:r>
          </a:p>
          <a:p>
            <a:pPr lvl="1">
              <a:lnSpc>
                <a:spcPct val="100000"/>
              </a:lnSpc>
              <a:defRPr/>
            </a:pPr>
            <a:r>
              <a:rPr lang="en-US" dirty="0" smtClean="0"/>
              <a:t>Surrounded by </a:t>
            </a:r>
            <a:r>
              <a:rPr lang="en-US" u="sng" dirty="0" smtClean="0"/>
              <a:t>epi</a:t>
            </a:r>
            <a:r>
              <a:rPr lang="en-US" dirty="0" smtClean="0"/>
              <a:t>mysium</a:t>
            </a:r>
          </a:p>
          <a:p>
            <a:pPr>
              <a:lnSpc>
                <a:spcPct val="100000"/>
              </a:lnSpc>
              <a:defRPr/>
            </a:pPr>
            <a:r>
              <a:rPr lang="en-US" u="sng" dirty="0" smtClean="0"/>
              <a:t>Tendon: Connects muscle to bone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527050"/>
            <a:ext cx="8515350" cy="39528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Muscles That Move the Foot (cont.)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90500" y="1402866"/>
          <a:ext cx="8762999" cy="502920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362200"/>
                <a:gridCol w="3867150"/>
                <a:gridCol w="2533649"/>
              </a:tblGrid>
              <a:tr h="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Name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Location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Function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Gastrocnemius</a:t>
                      </a:r>
                      <a:r>
                        <a:rPr lang="en-US" sz="1800" dirty="0" smtClean="0">
                          <a:effectLst/>
                        </a:rPr>
                        <a:t>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Posterior leg to calcaneus, inserting by the Achilles tendon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Plantar flexes foot </a:t>
                      </a:r>
                      <a:r>
                        <a:rPr lang="en-US" sz="1800" dirty="0" smtClean="0">
                          <a:effectLst/>
                          <a:latin typeface="+mn-lt"/>
                          <a:ea typeface="Times New Roman"/>
                        </a:rPr>
                        <a:t>(as in tiptoeing)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Soleus</a:t>
                      </a:r>
                      <a:r>
                        <a:rPr lang="en-US" sz="1800" dirty="0" smtClean="0">
                          <a:effectLst/>
                        </a:rPr>
                        <a:t> 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Posterior leg deep to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gastrocnemius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Plantar flexes foot 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Tibialis anterior</a:t>
                      </a:r>
                      <a:r>
                        <a:rPr lang="en-US" sz="1800" dirty="0" smtClean="0">
                          <a:effectLst/>
                        </a:rPr>
                        <a:t>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Anterior and lateral leg to foot</a:t>
                      </a:r>
                      <a:r>
                        <a:rPr lang="en-US" sz="1800" dirty="0" smtClean="0">
                          <a:effectLst/>
                        </a:rPr>
                        <a:t>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Dorsiflexes and inverts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foot at ankle (as in walking on heels); inverts foot (sole inward)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Fibularis longus</a:t>
                      </a:r>
                      <a:r>
                        <a:rPr lang="en-US" sz="1800" dirty="0" smtClean="0">
                          <a:effectLst/>
                        </a:rPr>
                        <a:t>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Lateral leg, to foot</a:t>
                      </a:r>
                      <a:r>
                        <a:rPr lang="en-US" sz="1800" dirty="0" smtClean="0">
                          <a:effectLst/>
                        </a:rPr>
                        <a:t>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Everts foot (sole outward) 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Flexor digitorum group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Posterior leg and foot to inferior surface of</a:t>
                      </a:r>
                      <a:r>
                        <a:rPr lang="en-US" sz="1800" dirty="0" smtClean="0">
                          <a:effectLst/>
                        </a:rPr>
                        <a:t> phalanges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Flexes toes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Extensor digitorum group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Anterior surface of leg bones to</a:t>
                      </a:r>
                      <a:r>
                        <a:rPr lang="en-US" sz="1800" dirty="0" smtClean="0">
                          <a:effectLst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superior surface of phalanges</a:t>
                      </a:r>
                      <a:r>
                        <a:rPr lang="en-US" sz="1800" dirty="0" smtClean="0">
                          <a:effectLst/>
                        </a:rPr>
                        <a:t>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Extends toes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527358"/>
            <a:ext cx="8515350" cy="39498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Effects of Aging on Muscles (cont.)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241425"/>
            <a:ext cx="8499475" cy="5049838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altLang="en-US" dirty="0" smtClean="0">
                <a:ea typeface="ＭＳ Ｐゴシック" pitchFamily="34" charset="-128"/>
              </a:rPr>
              <a:t>Beginning at about age 40</a:t>
            </a:r>
          </a:p>
          <a:p>
            <a:pPr>
              <a:lnSpc>
                <a:spcPct val="200000"/>
              </a:lnSpc>
            </a:pPr>
            <a:r>
              <a:rPr lang="en-US" altLang="en-US" dirty="0" smtClean="0">
                <a:ea typeface="ＭＳ Ｐゴシック" pitchFamily="34" charset="-128"/>
              </a:rPr>
              <a:t>Gradual loss of muscle cells</a:t>
            </a:r>
          </a:p>
          <a:p>
            <a:pPr>
              <a:lnSpc>
                <a:spcPct val="200000"/>
              </a:lnSpc>
            </a:pPr>
            <a:r>
              <a:rPr lang="en-US" altLang="en-US" dirty="0" smtClean="0">
                <a:ea typeface="ＭＳ Ｐゴシック" pitchFamily="34" charset="-128"/>
              </a:rPr>
              <a:t>Loss of power</a:t>
            </a:r>
          </a:p>
          <a:p>
            <a:pPr>
              <a:lnSpc>
                <a:spcPct val="200000"/>
              </a:lnSpc>
            </a:pPr>
            <a:r>
              <a:rPr lang="en-US" altLang="en-US" dirty="0" smtClean="0">
                <a:ea typeface="ＭＳ Ｐゴシック" pitchFamily="34" charset="-128"/>
              </a:rPr>
              <a:t>Tendency to flex hips and knees</a:t>
            </a:r>
          </a:p>
          <a:p>
            <a:pPr>
              <a:lnSpc>
                <a:spcPct val="200000"/>
              </a:lnSpc>
            </a:pPr>
            <a:r>
              <a:rPr lang="en-US" altLang="en-US" dirty="0" smtClean="0">
                <a:ea typeface="ＭＳ Ｐゴシック" pitchFamily="34" charset="-128"/>
              </a:rPr>
              <a:t>Decrease in height</a:t>
            </a:r>
          </a:p>
          <a:p>
            <a:endParaRPr lang="en-US" alt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527050"/>
            <a:ext cx="8515350" cy="39528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Motor Units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241425"/>
            <a:ext cx="8499475" cy="504983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Muscle organized into motor units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Motor unit: A single neuron and all the muscle fibers it stimulates</a:t>
            </a:r>
          </a:p>
          <a:p>
            <a:pPr>
              <a:defRPr/>
            </a:pPr>
            <a:endParaRPr lang="en-US" dirty="0" smtClean="0"/>
          </a:p>
          <a:p>
            <a:pPr marL="693738" lvl="1" indent="-347663">
              <a:defRPr/>
            </a:pPr>
            <a:r>
              <a:rPr lang="en-US" dirty="0" smtClean="0"/>
              <a:t>Muscle fibers are scattered throughout muscle.</a:t>
            </a:r>
          </a:p>
          <a:p>
            <a:pPr marL="693738" lvl="1" indent="-347663">
              <a:defRPr/>
            </a:pPr>
            <a:endParaRPr lang="en-US" dirty="0" smtClean="0"/>
          </a:p>
          <a:p>
            <a:pPr marL="693738" lvl="1" indent="-347663">
              <a:defRPr/>
            </a:pPr>
            <a:r>
              <a:rPr dirty="0" smtClean="0"/>
              <a:t>Small </a:t>
            </a:r>
            <a:r>
              <a:rPr dirty="0"/>
              <a:t>motor units used for fine </a:t>
            </a:r>
            <a:r>
              <a:rPr dirty="0" smtClean="0"/>
              <a:t>movements.</a:t>
            </a:r>
          </a:p>
          <a:p>
            <a:pPr marL="693738" lvl="1" indent="-347663">
              <a:defRPr/>
            </a:pPr>
            <a:endParaRPr dirty="0"/>
          </a:p>
          <a:p>
            <a:pPr marL="693738" lvl="1" indent="-347663">
              <a:defRPr/>
            </a:pPr>
            <a:r>
              <a:rPr dirty="0"/>
              <a:t>Large motor units used for broad </a:t>
            </a:r>
            <a:r>
              <a:rPr dirty="0" smtClean="0"/>
              <a:t>movements.</a:t>
            </a:r>
            <a:endParaRPr dirty="0"/>
          </a:p>
          <a:p>
            <a:pPr marL="0" indent="0">
              <a:buFontTx/>
              <a:buNone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6725" y="251516"/>
            <a:ext cx="8515350" cy="775597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The Neuromuscular Junction (NMJ) (cont.)</a:t>
            </a:r>
          </a:p>
        </p:txBody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241425"/>
            <a:ext cx="8499475" cy="5049838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a typeface="ＭＳ Ｐゴシック" charset="0"/>
              </a:rPr>
              <a:t>An action potential in the neuron causes an action potential in the muscle fiber.</a:t>
            </a:r>
          </a:p>
          <a:p>
            <a:pPr>
              <a:defRPr/>
            </a:pPr>
            <a:r>
              <a:rPr lang="en-US" dirty="0" smtClean="0">
                <a:ea typeface="ＭＳ Ｐゴシック" charset="0"/>
              </a:rPr>
              <a:t>Events at the NMJ:</a:t>
            </a:r>
            <a:endParaRPr lang="en-US" dirty="0">
              <a:ea typeface="ＭＳ Ｐゴシック" charset="0"/>
            </a:endParaRPr>
          </a:p>
          <a:p>
            <a:pPr marL="693738" lvl="1" indent="-347663">
              <a:defRPr/>
            </a:pPr>
            <a:r>
              <a:rPr dirty="0">
                <a:ea typeface="ＭＳ Ｐゴシック" charset="0"/>
              </a:rPr>
              <a:t>ACh is released from motor neuron into synaptic cleft.</a:t>
            </a:r>
          </a:p>
          <a:p>
            <a:pPr marL="693738" lvl="1" indent="-347663">
              <a:defRPr/>
            </a:pPr>
            <a:r>
              <a:rPr dirty="0">
                <a:ea typeface="ＭＳ Ｐゴシック" charset="0"/>
              </a:rPr>
              <a:t>ACh diffuses across synaptic cleft toward motor end plate.</a:t>
            </a:r>
          </a:p>
          <a:p>
            <a:pPr marL="693738" lvl="1" indent="-347663">
              <a:defRPr/>
            </a:pPr>
            <a:r>
              <a:rPr dirty="0">
                <a:ea typeface="ＭＳ Ｐゴシック" charset="0"/>
              </a:rPr>
              <a:t>ACh binds to receptors on motor end plate and </a:t>
            </a:r>
            <a:r>
              <a:rPr lang="en-US" dirty="0" smtClean="0">
                <a:ea typeface="ＭＳ Ｐゴシック" charset="0"/>
              </a:rPr>
              <a:t>initiates </a:t>
            </a:r>
            <a:r>
              <a:rPr dirty="0" smtClean="0">
                <a:ea typeface="ＭＳ Ｐゴシック" charset="0"/>
              </a:rPr>
              <a:t>action </a:t>
            </a:r>
            <a:r>
              <a:rPr dirty="0">
                <a:ea typeface="ＭＳ Ｐゴシック" charset="0"/>
              </a:rPr>
              <a:t>potential</a:t>
            </a:r>
            <a:r>
              <a:rPr dirty="0" smtClean="0">
                <a:ea typeface="ＭＳ Ｐゴシック" charset="0"/>
              </a:rPr>
              <a:t>.</a:t>
            </a:r>
            <a:endParaRPr lang="en-US" dirty="0" smtClean="0">
              <a:ea typeface="ＭＳ Ｐゴシック" charset="0"/>
            </a:endParaRPr>
          </a:p>
          <a:p>
            <a:pPr marL="693738" lvl="1" indent="-347663">
              <a:defRPr/>
            </a:pPr>
            <a:r>
              <a:rPr lang="en-US" dirty="0" smtClean="0">
                <a:ea typeface="ＭＳ Ｐゴシック" charset="0"/>
              </a:rPr>
              <a:t>Action potential causes muscle contraction.</a:t>
            </a:r>
            <a:endParaRPr dirty="0"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55575" y="527050"/>
            <a:ext cx="8515350" cy="3952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US" altLang="en-US" dirty="0" smtClean="0">
                <a:latin typeface="+mj-lt"/>
                <a:ea typeface="ＭＳ Ｐゴシック" pitchFamily="34" charset="-128"/>
              </a:rPr>
              <a:t>The Sarcomere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39895" y="5812501"/>
            <a:ext cx="1176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Fig</a:t>
            </a:r>
            <a:r>
              <a:rPr lang="en-US" altLang="en-US" sz="1800" b="1" dirty="0">
                <a:solidFill>
                  <a:srgbClr val="C00000"/>
                </a:solidFill>
                <a:latin typeface="Verdana" pitchFamily="34" charset="0"/>
              </a:rPr>
              <a:t>. </a:t>
            </a:r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7-3</a:t>
            </a:r>
            <a:endParaRPr lang="en-US" altLang="en-US" sz="1800" b="1" dirty="0">
              <a:solidFill>
                <a:srgbClr val="C00000"/>
              </a:solidFill>
              <a:latin typeface="Verdana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45533" y="1654881"/>
            <a:ext cx="3846689" cy="4155369"/>
          </a:xfrm>
        </p:spPr>
        <p:txBody>
          <a:bodyPr/>
          <a:lstStyle/>
          <a:p>
            <a:pPr marL="342900" indent="-342900">
              <a:buFont typeface="Arial"/>
              <a:buChar char="•"/>
              <a:defRPr/>
            </a:pPr>
            <a:r>
              <a:rPr lang="en-US" sz="2400" dirty="0" smtClean="0"/>
              <a:t>Functional </a:t>
            </a:r>
            <a:r>
              <a:rPr lang="en-US" sz="2400" dirty="0"/>
              <a:t>unit of contraction in a skeletal muscle fiber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/>
              <a:t>Consists of thick (myosin) and thin (actin) </a:t>
            </a:r>
            <a:r>
              <a:rPr lang="en-US" sz="2400" dirty="0" smtClean="0"/>
              <a:t>filaments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 smtClean="0"/>
              <a:t>Thick filaments also have two regulatory proteins (troponin and tropomyosin)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4098" name="Picture 2" descr="\\172.24.161.56\lww\01_Logistics\Cohen-SFHB-11e_9781496317728\13_Ancillaries\1_Input\Power points\JPEG images\Images\CohenSFHB11e-ch007-image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6700" y="1276351"/>
            <a:ext cx="4886325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200024" y="5726289"/>
            <a:ext cx="87630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2200" dirty="0">
                <a:solidFill>
                  <a:srgbClr val="C00000"/>
                </a:solidFill>
                <a:latin typeface="+mn-lt"/>
              </a:rPr>
              <a:t>Do the actin or myosin filaments change in length as contraction proceeds?</a:t>
            </a:r>
          </a:p>
        </p:txBody>
      </p:sp>
      <p:pic>
        <p:nvPicPr>
          <p:cNvPr id="31748" name="Picture 15" descr="\\pchns-f02\PRODUCTION\LWW\Share\Cohen-13e\JPG\Ch08\Cohen-13e-ch008-image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1171574"/>
            <a:ext cx="8543926" cy="457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6675" y="569736"/>
            <a:ext cx="8847314" cy="3952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US" altLang="en-US" dirty="0" smtClean="0">
                <a:latin typeface="+mj-lt"/>
                <a:ea typeface="ＭＳ Ｐゴシック" pitchFamily="34" charset="-128"/>
              </a:rPr>
              <a:t>Sliding Filament Mechanism of Contraction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64320" y="4981709"/>
            <a:ext cx="1176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Fig</a:t>
            </a:r>
            <a:r>
              <a:rPr lang="en-US" altLang="en-US" sz="1800" b="1" dirty="0">
                <a:solidFill>
                  <a:srgbClr val="C00000"/>
                </a:solidFill>
                <a:latin typeface="Verdana" pitchFamily="34" charset="0"/>
              </a:rPr>
              <a:t>. </a:t>
            </a:r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7-4</a:t>
            </a:r>
            <a:endParaRPr lang="en-US" altLang="en-US" sz="1800" b="1" dirty="0">
              <a:solidFill>
                <a:srgbClr val="C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314325" y="527050"/>
            <a:ext cx="8515350" cy="39528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Sliding Filament Mechanism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241425"/>
            <a:ext cx="8499475" cy="504983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Sarcomeres contract via the </a:t>
            </a:r>
            <a:r>
              <a:rPr lang="en-US" i="1" dirty="0" smtClean="0"/>
              <a:t>sliding filament mechanism</a:t>
            </a:r>
            <a:r>
              <a:rPr lang="en-US" dirty="0" smtClean="0"/>
              <a:t>:</a:t>
            </a:r>
          </a:p>
          <a:p>
            <a:pPr>
              <a:defRPr/>
            </a:pPr>
            <a:endParaRPr lang="en-US" dirty="0" smtClean="0"/>
          </a:p>
          <a:p>
            <a:pPr marL="693738" lvl="1" indent="-347663">
              <a:defRPr/>
            </a:pPr>
            <a:r>
              <a:rPr dirty="0"/>
              <a:t>Myosin heads bind to actin, forming cross-bridges.</a:t>
            </a:r>
          </a:p>
          <a:p>
            <a:pPr marL="693738" lvl="1" indent="-347663">
              <a:defRPr/>
            </a:pPr>
            <a:endParaRPr dirty="0"/>
          </a:p>
          <a:p>
            <a:pPr marL="693738" lvl="1" indent="-347663">
              <a:defRPr/>
            </a:pPr>
            <a:r>
              <a:rPr dirty="0"/>
              <a:t>Using stored energy, myosin heads pull actin filaments together within the sarcomeres, and the cell shortens.</a:t>
            </a:r>
          </a:p>
          <a:p>
            <a:pPr marL="693738" lvl="1" indent="-347663">
              <a:defRPr/>
            </a:pPr>
            <a:endParaRPr dirty="0"/>
          </a:p>
          <a:p>
            <a:pPr marL="693738" lvl="1" indent="-347663">
              <a:defRPr/>
            </a:pPr>
            <a:r>
              <a:rPr smtClean="0"/>
              <a:t>*New </a:t>
            </a:r>
            <a:r>
              <a:rPr dirty="0"/>
              <a:t>ATP is used to detach myosin heads and move them back into position for another “power stroke.”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cConnell_HFHF_PP_Template">
  <a:themeElements>
    <a:clrScheme name="">
      <a:dk1>
        <a:srgbClr val="000000"/>
      </a:dk1>
      <a:lt1>
        <a:srgbClr val="FFFFFF"/>
      </a:lt1>
      <a:dk2>
        <a:srgbClr val="006B76"/>
      </a:dk2>
      <a:lt2>
        <a:srgbClr val="000000"/>
      </a:lt2>
      <a:accent1>
        <a:srgbClr val="186EC4"/>
      </a:accent1>
      <a:accent2>
        <a:srgbClr val="CC9900"/>
      </a:accent2>
      <a:accent3>
        <a:srgbClr val="FFFFFF"/>
      </a:accent3>
      <a:accent4>
        <a:srgbClr val="000000"/>
      </a:accent4>
      <a:accent5>
        <a:srgbClr val="ABBADE"/>
      </a:accent5>
      <a:accent6>
        <a:srgbClr val="B98A00"/>
      </a:accent6>
      <a:hlink>
        <a:srgbClr val="FF0000"/>
      </a:hlink>
      <a:folHlink>
        <a:srgbClr val="009900"/>
      </a:folHlink>
    </a:clrScheme>
    <a:fontScheme name="LWW TEMPLAT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WW TEMPLAT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WW TEMPLATE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WW TEMPLATE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WW TEMPLATE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WW TEMPLAT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WW TEMPLAT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WW TEMPLATE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McConnell_HFHF_PP_Template</Template>
  <TotalTime>12312</TotalTime>
  <Words>1797</Words>
  <Application>Microsoft Office PowerPoint</Application>
  <PresentationFormat>On-screen Show (4:3)</PresentationFormat>
  <Paragraphs>405</Paragraphs>
  <Slides>41</Slides>
  <Notes>36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McConnell_HFHF_PP_Template</vt:lpstr>
      <vt:lpstr>Chapter 7  The Muscular System</vt:lpstr>
      <vt:lpstr>Types of Muscle Tissue (cont.)</vt:lpstr>
      <vt:lpstr>Skeletal Muscle Function**</vt:lpstr>
      <vt:lpstr>Skeletal Muscle Structure</vt:lpstr>
      <vt:lpstr>Motor Units</vt:lpstr>
      <vt:lpstr>The Neuromuscular Junction (NMJ) (cont.)</vt:lpstr>
      <vt:lpstr>Slide 7</vt:lpstr>
      <vt:lpstr>Slide 8</vt:lpstr>
      <vt:lpstr>Sliding Filament Mechanism</vt:lpstr>
      <vt:lpstr>Slide 10</vt:lpstr>
      <vt:lpstr>Events of Muscle Contraction: Summary </vt:lpstr>
      <vt:lpstr>Events of Muscle Contraction: Summary (cont.)</vt:lpstr>
      <vt:lpstr>Muscle Contraction Requires ATP</vt:lpstr>
      <vt:lpstr>Sources of ATP Generation</vt:lpstr>
      <vt:lpstr>Muscle Fatigue</vt:lpstr>
      <vt:lpstr>Effects of Exercise</vt:lpstr>
      <vt:lpstr>Types of Muscle Contractions</vt:lpstr>
      <vt:lpstr>Slide 18</vt:lpstr>
      <vt:lpstr>The Mechanics of Muscle Movement (cont.)</vt:lpstr>
      <vt:lpstr>Levers and Body Mechanics</vt:lpstr>
      <vt:lpstr>Slide 21</vt:lpstr>
      <vt:lpstr>Characteristics for Naming Muscles</vt:lpstr>
      <vt:lpstr>Slide 23</vt:lpstr>
      <vt:lpstr>Slide 24</vt:lpstr>
      <vt:lpstr>Slide 25</vt:lpstr>
      <vt:lpstr>Muscles of the Head and Neck</vt:lpstr>
      <vt:lpstr>Slide 27</vt:lpstr>
      <vt:lpstr>Muscles Moving the Shoulder and Arm (cont.)</vt:lpstr>
      <vt:lpstr>Slide 29</vt:lpstr>
      <vt:lpstr>Muscles Moving the Forearm</vt:lpstr>
      <vt:lpstr>Muscles Moving the Hand and Fingers</vt:lpstr>
      <vt:lpstr>Slide 32</vt:lpstr>
      <vt:lpstr>Slide 33</vt:lpstr>
      <vt:lpstr>Muscles of the Female Perineum</vt:lpstr>
      <vt:lpstr>Muscles of the Trunk</vt:lpstr>
      <vt:lpstr>Slide 36</vt:lpstr>
      <vt:lpstr>Muscles of the Thigh (cont.)</vt:lpstr>
      <vt:lpstr>Muscles of the Thigh (cont.)</vt:lpstr>
      <vt:lpstr>Slide 39</vt:lpstr>
      <vt:lpstr>Muscles That Move the Foot (cont.)</vt:lpstr>
      <vt:lpstr>Effects of Aging on Muscles (cont.)</vt:lpstr>
    </vt:vector>
  </TitlesOfParts>
  <Company>Wolters Kluwer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2: Chemistry, Matter, and Life</dc:title>
  <dc:creator>J Taylor</dc:creator>
  <cp:lastModifiedBy>winxp</cp:lastModifiedBy>
  <cp:revision>512</cp:revision>
  <cp:lastPrinted>2012-02-18T19:19:53Z</cp:lastPrinted>
  <dcterms:created xsi:type="dcterms:W3CDTF">2011-04-12T12:59:12Z</dcterms:created>
  <dcterms:modified xsi:type="dcterms:W3CDTF">2016-05-20T17:26:40Z</dcterms:modified>
</cp:coreProperties>
</file>