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750" r:id="rId2"/>
    <p:sldId id="967" r:id="rId3"/>
    <p:sldId id="968" r:id="rId4"/>
    <p:sldId id="969" r:id="rId5"/>
    <p:sldId id="970" r:id="rId6"/>
    <p:sldId id="971" r:id="rId7"/>
    <p:sldId id="972" r:id="rId8"/>
    <p:sldId id="973" r:id="rId9"/>
    <p:sldId id="974" r:id="rId10"/>
    <p:sldId id="975" r:id="rId11"/>
    <p:sldId id="1003" r:id="rId12"/>
    <p:sldId id="976" r:id="rId13"/>
    <p:sldId id="977" r:id="rId14"/>
    <p:sldId id="1002" r:id="rId15"/>
    <p:sldId id="978" r:id="rId16"/>
    <p:sldId id="1004" r:id="rId17"/>
    <p:sldId id="979" r:id="rId18"/>
    <p:sldId id="1005" r:id="rId19"/>
    <p:sldId id="980" r:id="rId20"/>
    <p:sldId id="981" r:id="rId21"/>
    <p:sldId id="983" r:id="rId22"/>
    <p:sldId id="1006" r:id="rId23"/>
    <p:sldId id="984" r:id="rId24"/>
    <p:sldId id="985" r:id="rId25"/>
    <p:sldId id="1007" r:id="rId26"/>
    <p:sldId id="1008" r:id="rId27"/>
    <p:sldId id="1009" r:id="rId28"/>
    <p:sldId id="1010" r:id="rId29"/>
    <p:sldId id="1011" r:id="rId30"/>
    <p:sldId id="989" r:id="rId31"/>
    <p:sldId id="990" r:id="rId32"/>
    <p:sldId id="991" r:id="rId33"/>
    <p:sldId id="995" r:id="rId34"/>
    <p:sldId id="996" r:id="rId35"/>
    <p:sldId id="997" r:id="rId36"/>
    <p:sldId id="998" r:id="rId37"/>
    <p:sldId id="999" r:id="rId38"/>
    <p:sldId id="1012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in, Eve" initials="KE" lastIdx="1" clrIdx="0"/>
  <p:cmAuthor id="1" name="CE" initials="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2060"/>
    <a:srgbClr val="0066CC"/>
    <a:srgbClr val="CC0000"/>
    <a:srgbClr val="1B7EE1"/>
    <a:srgbClr val="1666B6"/>
    <a:srgbClr val="1974CF"/>
    <a:srgbClr val="1973CD"/>
    <a:srgbClr val="0C66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3849" autoAdjust="0"/>
  </p:normalViewPr>
  <p:slideViewPr>
    <p:cSldViewPr snapToGrid="0">
      <p:cViewPr varScale="1">
        <p:scale>
          <a:sx n="69" d="100"/>
          <a:sy n="69" d="100"/>
        </p:scale>
        <p:origin x="-558" y="-96"/>
      </p:cViewPr>
      <p:guideLst>
        <p:guide orient="horz" pos="2160"/>
        <p:guide orient="horz" pos="890"/>
        <p:guide orient="horz" pos="4101"/>
        <p:guide orient="horz" pos="363"/>
        <p:guide orient="horz" pos="539"/>
        <p:guide orient="horz"/>
        <p:guide orient="horz" pos="4048"/>
        <p:guide orient="horz" pos="960"/>
        <p:guide pos="2880"/>
        <p:guide pos="262"/>
        <p:guide pos="2030"/>
        <p:guide pos="5456"/>
        <p:guide pos="825"/>
        <p:guide pos="849"/>
        <p:guide pos="5759"/>
        <p:guide pos="5758"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390" y="-96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26CEE4D-3F3F-4846-A2CC-0B65C6E71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918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F933B66-3B1B-4477-9C63-CEDA72F39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410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5B63F5-54DE-4573-8DD5-A539AB216E98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8EC08-F079-4F02-A371-0BF880684776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1FAE4-3F52-4876-ABF0-24F0252EB24A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99ACB-88B7-4A1F-86D6-99D4D3C39975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31D2551-79FF-4626-AD18-E0CA544D0105}" type="slidenum">
              <a:rPr lang="en-US" altLang="en-US" sz="1200" smtClean="0">
                <a:latin typeface="Times New Roman" pitchFamily="18" charset="0"/>
              </a:rPr>
              <a:pPr/>
              <a:t>16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A19E7-E92C-40ED-B529-DBB3FEA5E75D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5B30B00-EC48-40C2-B1BA-3FD2CC81CFF7}" type="slidenum">
              <a:rPr lang="en-US" altLang="en-US" sz="1200" smtClean="0">
                <a:latin typeface="Times New Roman" pitchFamily="18" charset="0"/>
              </a:rPr>
              <a:pPr/>
              <a:t>18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E1F64-8285-4E60-9576-71F23190602B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94299-C8B4-4AC2-9AD3-C9E7281631DD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7C8C3-DA5E-4C48-943D-D42D5833517D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39BAD-CEBF-4B94-BEE9-19E414665418}" type="slidenum">
              <a:rPr lang="en-US" smtClean="0">
                <a:ea typeface="ＭＳ Ｐゴシック" pitchFamily="34" charset="-128"/>
              </a:rPr>
              <a:pPr/>
              <a:t>24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55913-4A48-417E-98BE-3E6FEDEB3073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39C1E1B-02CD-4440-8D3A-56C2E9200864}" type="slidenum">
              <a:rPr lang="en-US" altLang="en-US" sz="1200" smtClean="0">
                <a:latin typeface="Times New Roman" pitchFamily="18" charset="0"/>
              </a:rPr>
              <a:pPr/>
              <a:t>25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A8302-3A69-4624-A593-4D3714DFC7C9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90031-7B4F-42A0-A8F5-408A06710F6B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B23ED-AAEE-45E0-82B8-F0DDB6A60F5A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9E35772-0CDA-4FBB-9639-292D17EEA963}" type="slidenum">
              <a:rPr lang="en-US" altLang="en-US" sz="1200" smtClean="0">
                <a:latin typeface="Times New Roman" pitchFamily="18" charset="0"/>
              </a:rPr>
              <a:pPr/>
              <a:t>29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DDF92-AA7A-4A9F-A751-DFF4849735F0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F4A9B-E8CA-4D38-9526-796431C07512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07D04-B6B2-4838-9EDB-A6DAEEA815D6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E4262-4F51-4F9A-A6AF-A5AA133DF73C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20158-71A7-47C3-BDFF-A93ED772901E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57466-B813-4117-9982-D94D3890241D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1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9A9B-C8CD-4D55-9F57-B70A5EC719BE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9C6CE-F7D6-4AAA-A4FB-C9A31092B491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E6AFD-C392-47E8-B684-7F9C727C2EE3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F219F-56CC-47AB-A047-BA7AB2FDE97C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77C46-F0E6-4A36-8044-139BD73AFB99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1" name="Rectangle 2050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47AAF-5E0B-4FCD-81E0-DF3A38FA4376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338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56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74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524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772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91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034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08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061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055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8743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3050"/>
            <a:ext cx="13176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0" y="653097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 txBox="1">
            <a:spLocks noChangeArrowheads="1"/>
          </p:cNvSpPr>
          <p:nvPr/>
        </p:nvSpPr>
        <p:spPr bwMode="auto">
          <a:xfrm>
            <a:off x="4419600" y="2547492"/>
            <a:ext cx="4453812" cy="310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3200" b="1" dirty="0" smtClean="0">
              <a:solidFill>
                <a:srgbClr val="0066CC"/>
              </a:solidFill>
              <a:latin typeface="Verdana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Chapter 8</a:t>
            </a:r>
            <a: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</a:br>
            <a: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</a:br>
            <a: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The </a:t>
            </a:r>
            <a:r>
              <a:rPr lang="en-US" altLang="en-US" sz="3200" b="1" dirty="0" smtClean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Nervous System</a:t>
            </a:r>
            <a: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:</a:t>
            </a:r>
            <a:b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</a:br>
            <a: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The Spinal Cord </a:t>
            </a:r>
            <a:r>
              <a:rPr lang="en-US" altLang="en-US" sz="3200" b="1" dirty="0" smtClean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altLang="en-US" sz="3200" b="1" dirty="0" smtClean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</a:br>
            <a:r>
              <a:rPr lang="en-US" altLang="en-US" sz="3200" b="1" dirty="0" smtClean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and </a:t>
            </a:r>
            <a:r>
              <a:rPr lang="en-US" altLang="en-US" sz="3200" b="1" dirty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Spinal Nerves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1524000"/>
            <a:ext cx="402272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0225" y="5867400"/>
            <a:ext cx="8156575" cy="45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A typical neuron as seen under the microscope.</a:t>
            </a:r>
          </a:p>
        </p:txBody>
      </p:sp>
      <p:pic>
        <p:nvPicPr>
          <p:cNvPr id="12291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5805488" cy="44704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Myelin Sheath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283200"/>
          </a:xfrm>
        </p:spPr>
        <p:txBody>
          <a:bodyPr/>
          <a:lstStyle/>
          <a:p>
            <a:pPr marL="341313" indent="-341313">
              <a:lnSpc>
                <a:spcPct val="100000"/>
              </a:lnSpc>
              <a:defRPr/>
            </a:pPr>
            <a:r>
              <a:rPr lang="en-US" dirty="0" smtClean="0"/>
              <a:t>Some axons insulated and protected by a fatty myelin sheath.</a:t>
            </a:r>
          </a:p>
          <a:p>
            <a:pPr marL="341313" indent="-341313">
              <a:lnSpc>
                <a:spcPct val="150000"/>
              </a:lnSpc>
              <a:defRPr/>
            </a:pPr>
            <a:r>
              <a:rPr lang="en-US" dirty="0" smtClean="0"/>
              <a:t>In the PNS, myelin sheath is formed by Schwann cells.</a:t>
            </a:r>
          </a:p>
          <a:p>
            <a:pPr marL="804863" lvl="1" indent="-463550">
              <a:lnSpc>
                <a:spcPct val="100000"/>
              </a:lnSpc>
              <a:defRPr/>
            </a:pPr>
            <a:r>
              <a:rPr dirty="0"/>
              <a:t>Outermost membrane of Schwann cell </a:t>
            </a:r>
            <a:r>
              <a:rPr/>
              <a:t>forms </a:t>
            </a:r>
            <a:r>
              <a:rPr smtClean="0"/>
              <a:t>neurilemma*.</a:t>
            </a:r>
            <a:endParaRPr dirty="0"/>
          </a:p>
          <a:p>
            <a:pPr marL="341313" indent="-341313">
              <a:lnSpc>
                <a:spcPct val="150000"/>
              </a:lnSpc>
              <a:defRPr/>
            </a:pPr>
            <a:r>
              <a:rPr lang="en-US" dirty="0" smtClean="0"/>
              <a:t>In the CNS, myelin sheath formed by oligodendrocytes.</a:t>
            </a:r>
          </a:p>
          <a:p>
            <a:pPr marL="341313" indent="-341313">
              <a:lnSpc>
                <a:spcPct val="150000"/>
              </a:lnSpc>
              <a:defRPr/>
            </a:pPr>
            <a:r>
              <a:rPr lang="en-US" dirty="0" smtClean="0"/>
              <a:t>Myelinated axons make up white matter.</a:t>
            </a:r>
          </a:p>
          <a:p>
            <a:pPr marL="341313" indent="-341313">
              <a:lnSpc>
                <a:spcPct val="150000"/>
              </a:lnSpc>
              <a:defRPr/>
            </a:pPr>
            <a:r>
              <a:rPr lang="en-US" dirty="0" smtClean="0"/>
              <a:t>Unmyelinated axons make up gray matter.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Types of Neurons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59013"/>
            <a:ext cx="8499475" cy="403225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Sensory neurons (afferent neurons)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Conduct impulses to spinal cord, brain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Motor neurons (efferent neurons)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Conduct impulses to muscles, glands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Interneurons (central or association neurons)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Conduct information within CNS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Nerves and Tracts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527300"/>
            <a:ext cx="8499475" cy="37639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Nerve: fiber bundle within PNS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*Tract: fiber bundle within CNS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Organized into fascicles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Connective tissue layers</a:t>
            </a:r>
          </a:p>
          <a:p>
            <a:pPr lvl="1"/>
            <a:r>
              <a:rPr u="sng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Endo</a:t>
            </a: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neurium</a:t>
            </a:r>
          </a:p>
          <a:p>
            <a:pPr lvl="1"/>
            <a:r>
              <a:rPr u="sng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Peri</a:t>
            </a: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neurium</a:t>
            </a:r>
          </a:p>
          <a:p>
            <a:pPr lvl="1"/>
            <a:r>
              <a:rPr u="sng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Epi</a:t>
            </a: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neurium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Nerves and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cranial nerves (motor) contain only motor fibers</a:t>
            </a:r>
          </a:p>
          <a:p>
            <a:r>
              <a:rPr lang="en-US" dirty="0" smtClean="0"/>
              <a:t>Most cranial nerves and all spinal nerves contain both sensory and motor fibers and are MIXED nerves*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Neuroglia-astrocytes, schwann cells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06650"/>
            <a:ext cx="8499475" cy="388461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Neuroglia (glial cells)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Protect and nourish nervous tissue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Support nervous tissue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Aid in cell repair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Remove pathogens and impurities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Regulation composition of fluids around and between cells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Schwann cells (type of neuroglia)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Neuroglia (cont.)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1263029"/>
              </p:ext>
            </p:extLst>
          </p:nvPr>
        </p:nvGraphicFramePr>
        <p:xfrm>
          <a:off x="235475" y="1266824"/>
          <a:ext cx="8686275" cy="52523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38957"/>
                <a:gridCol w="3018358"/>
                <a:gridCol w="3228960"/>
              </a:tblGrid>
              <a:tr h="34888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Type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Appearance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Function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19188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Astrocytes (CNS)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Star-shaped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Physically</a:t>
                      </a:r>
                      <a:r>
                        <a:rPr lang="en-US" sz="1600" baseline="0" dirty="0" smtClean="0">
                          <a:latin typeface="+mn-lt"/>
                        </a:rPr>
                        <a:t> support and anchor neurons; regulate extracellular fluid composition; act as stem cells to produce new neurons; help form the blood–brain barrier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6105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Oligodendrocytes (CNS)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Round</a:t>
                      </a:r>
                      <a:r>
                        <a:rPr lang="en-US" sz="1600" baseline="0" dirty="0" smtClean="0">
                          <a:latin typeface="+mn-lt"/>
                        </a:rPr>
                        <a:t> cells with many processes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Form myelin</a:t>
                      </a:r>
                      <a:r>
                        <a:rPr lang="en-US" sz="1600" baseline="0" dirty="0" smtClean="0">
                          <a:latin typeface="+mn-lt"/>
                        </a:rPr>
                        <a:t> sheath around CNS neurons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8722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Ependymal cells (CNS)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Ciliated</a:t>
                      </a:r>
                      <a:r>
                        <a:rPr lang="en-US" sz="1600" baseline="0" dirty="0" smtClean="0">
                          <a:latin typeface="+mn-lt"/>
                        </a:rPr>
                        <a:t> epithelial cells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Line ventricles; synthesize</a:t>
                      </a:r>
                      <a:r>
                        <a:rPr lang="en-US" sz="1600" baseline="0" dirty="0" smtClean="0">
                          <a:latin typeface="+mn-lt"/>
                        </a:rPr>
                        <a:t> CSF; </a:t>
                      </a:r>
                      <a:r>
                        <a:rPr lang="en-US" sz="1600" dirty="0" smtClean="0">
                          <a:latin typeface="+mn-lt"/>
                        </a:rPr>
                        <a:t>help form the blood</a:t>
                      </a:r>
                      <a:r>
                        <a:rPr lang="en-US" sz="1600" baseline="0" dirty="0" smtClean="0">
                          <a:latin typeface="+mn-lt"/>
                        </a:rPr>
                        <a:t>–</a:t>
                      </a:r>
                      <a:r>
                        <a:rPr lang="en-US" sz="1600" dirty="0" smtClean="0">
                          <a:latin typeface="+mn-lt"/>
                        </a:rPr>
                        <a:t>brain barrier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8722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Microglia (CNS)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Small cells with many processes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Act as phagocytes to remove pathogens and other wastes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6295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Schwann cells (PNS)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Sausage-shaped</a:t>
                      </a:r>
                      <a:r>
                        <a:rPr lang="en-US" sz="1600" baseline="0" dirty="0" smtClean="0">
                          <a:latin typeface="+mn-lt"/>
                        </a:rPr>
                        <a:t> cells wrapped around axon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Form myelin sheath around PNS neurons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Nervous System at 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59013"/>
            <a:ext cx="8499475" cy="4032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Electrical impulses sent along neuron fibers and transmitted between cells at junctions</a:t>
            </a: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Nerve Impulse: Basic Concepts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6" y="1208857"/>
            <a:ext cx="8505824" cy="5201467"/>
          </a:xfrm>
        </p:spPr>
        <p:txBody>
          <a:bodyPr/>
          <a:lstStyle/>
          <a:p>
            <a:pPr marL="341313" indent="-341313">
              <a:lnSpc>
                <a:spcPct val="10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Plasma membranes are </a:t>
            </a:r>
            <a:r>
              <a:rPr lang="en-US" b="1" dirty="0" smtClean="0">
                <a:ea typeface="ＭＳ Ｐゴシック" pitchFamily="34" charset="-128"/>
              </a:rPr>
              <a:t>polarized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922338" lvl="1" indent="-341313">
              <a:lnSpc>
                <a:spcPct val="10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Unequal distribution of positive and negative ions on either side of plasma membrane</a:t>
            </a:r>
          </a:p>
          <a:p>
            <a:pPr marL="922338" lvl="1" indent="-341313">
              <a:lnSpc>
                <a:spcPct val="100000"/>
              </a:lnSpc>
              <a:defRPr/>
            </a:pPr>
            <a:endParaRPr lang="en-US" dirty="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defRPr/>
            </a:pPr>
            <a:r>
              <a:rPr lang="en-US" b="1" dirty="0" smtClean="0">
                <a:ea typeface="ＭＳ Ｐゴシック" pitchFamily="34" charset="-128"/>
              </a:rPr>
              <a:t>Membrane potential </a:t>
            </a:r>
            <a:r>
              <a:rPr lang="en-US" dirty="0" smtClean="0">
                <a:ea typeface="ＭＳ Ｐゴシック" pitchFamily="34" charset="-128"/>
              </a:rPr>
              <a:t>describes ion distribution.</a:t>
            </a:r>
          </a:p>
          <a:p>
            <a:pPr marL="341313" indent="-341313">
              <a:lnSpc>
                <a:spcPct val="100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defRPr/>
            </a:pPr>
            <a:r>
              <a:rPr lang="en-US" b="1" dirty="0">
                <a:ea typeface="ＭＳ Ｐゴシック" pitchFamily="34" charset="-128"/>
              </a:rPr>
              <a:t>Action potential</a:t>
            </a:r>
            <a:r>
              <a:rPr lang="en-US" dirty="0">
                <a:ea typeface="ＭＳ Ｐゴシック" pitchFamily="34" charset="-128"/>
              </a:rPr>
              <a:t>: sudden change in membrane </a:t>
            </a:r>
            <a:r>
              <a:rPr lang="en-US" dirty="0" smtClean="0">
                <a:ea typeface="ＭＳ Ｐゴシック" pitchFamily="34" charset="-128"/>
              </a:rPr>
              <a:t>potential.</a:t>
            </a:r>
          </a:p>
          <a:p>
            <a:pPr marL="341313" indent="-341313">
              <a:lnSpc>
                <a:spcPct val="100000"/>
              </a:lnSpc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341313" indent="-341313">
              <a:lnSpc>
                <a:spcPct val="100000"/>
              </a:lnSpc>
              <a:defRPr/>
            </a:pPr>
            <a:r>
              <a:rPr lang="en-US" dirty="0" smtClean="0">
                <a:ea typeface="ＭＳ Ｐゴシック" pitchFamily="34" charset="-128"/>
              </a:rPr>
              <a:t>Neurons </a:t>
            </a:r>
            <a:r>
              <a:rPr lang="en-US" dirty="0">
                <a:ea typeface="ＭＳ Ｐゴシック" pitchFamily="34" charset="-128"/>
              </a:rPr>
              <a:t>convey action potentials (electric impulses) over large </a:t>
            </a:r>
            <a:r>
              <a:rPr lang="en-US" dirty="0" smtClean="0">
                <a:ea typeface="ＭＳ Ｐゴシック" pitchFamily="34" charset="-128"/>
              </a:rPr>
              <a:t>distances down the axon.</a:t>
            </a:r>
            <a:endParaRPr lang="en-US" dirty="0">
              <a:ea typeface="ＭＳ Ｐゴシック" pitchFamily="34" charset="-128"/>
            </a:endParaRPr>
          </a:p>
          <a:p>
            <a:pPr marL="0" indent="0">
              <a:lnSpc>
                <a:spcPct val="100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Changes in Membrane Potential</a:t>
            </a:r>
            <a:endParaRPr lang="en-US" dirty="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53359"/>
            <a:ext cx="8499475" cy="40564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Movement of ions across Plasma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membrane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changes the potential)</a:t>
            </a:r>
          </a:p>
          <a:p>
            <a:pPr lvl="1">
              <a:lnSpc>
                <a:spcPct val="80000"/>
              </a:lnSpc>
            </a:pPr>
            <a:r>
              <a:rPr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Depolarization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Less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negarive</a:t>
            </a:r>
            <a:endParaRPr sz="18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Na flows into cell</a:t>
            </a:r>
          </a:p>
          <a:p>
            <a:pPr lvl="1">
              <a:lnSpc>
                <a:spcPct val="80000"/>
              </a:lnSpc>
            </a:pPr>
            <a:r>
              <a:rPr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Repolarization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Return to resting value</a:t>
            </a:r>
            <a:endParaRPr sz="180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K leaves cell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Sodium/potassium (Na+/K+) pump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Membrane potential reverses, generates electrical charge (action potential)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Myelin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sheath speeds conduction</a:t>
            </a:r>
            <a:endParaRPr lang="en-US" sz="1800" dirty="0" smtClean="0"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Nervous System</a:t>
            </a:r>
          </a:p>
        </p:txBody>
      </p:sp>
      <p:sp>
        <p:nvSpPr>
          <p:cNvPr id="409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9550" y="2209800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Nervous system coordinates all body systems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Detects and responds to stimuli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Brain and spinal cord act as switching centers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Nerves carry messages to and from centers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943600"/>
            <a:ext cx="8613775" cy="469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action potential.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465888" cy="44069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Synapse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4054475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Junction point for transmitting nerve impulse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Axon (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presynaptic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cell) 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Dendrite (postsynaptic cell)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Synaptic cleft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Tiny gap between cells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Neurotransmitters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Epinephrine (adrenaline)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Norepinephrine (noradrenaline)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Acetylcholine</a:t>
            </a:r>
          </a:p>
          <a:p>
            <a:pPr>
              <a:lnSpc>
                <a:spcPct val="70000"/>
              </a:lnSpc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*Receptors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on postsynaptic cells pick up and respond to specific neurotransmitters</a:t>
            </a:r>
            <a:endParaRPr lang="en-US" sz="1800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Examples of Neurotransmitters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b="1" dirty="0" smtClean="0"/>
          </a:p>
          <a:p>
            <a:pPr marL="341313" indent="-341313">
              <a:defRPr/>
            </a:pPr>
            <a:r>
              <a:rPr lang="en-US" dirty="0" smtClean="0">
                <a:ea typeface="ＭＳ Ｐゴシック" charset="0"/>
              </a:rPr>
              <a:t>Norepinephrine</a:t>
            </a:r>
          </a:p>
          <a:p>
            <a:pPr marL="341313" indent="-341313">
              <a:defRPr/>
            </a:pPr>
            <a:endParaRPr lang="en-US" dirty="0">
              <a:ea typeface="ＭＳ Ｐゴシック" charset="0"/>
            </a:endParaRPr>
          </a:p>
          <a:p>
            <a:pPr marL="341313" indent="-341313">
              <a:defRPr/>
            </a:pPr>
            <a:r>
              <a:rPr lang="en-US" dirty="0" smtClean="0">
                <a:ea typeface="ＭＳ Ｐゴシック" charset="0"/>
              </a:rPr>
              <a:t>Serotonin</a:t>
            </a:r>
          </a:p>
          <a:p>
            <a:pPr marL="341313" indent="-341313">
              <a:defRPr/>
            </a:pPr>
            <a:endParaRPr lang="en-US" dirty="0" smtClean="0">
              <a:ea typeface="ＭＳ Ｐゴシック" charset="0"/>
            </a:endParaRPr>
          </a:p>
          <a:p>
            <a:pPr marL="341313" indent="-341313">
              <a:defRPr/>
            </a:pPr>
            <a:r>
              <a:rPr lang="en-US" dirty="0" smtClean="0">
                <a:ea typeface="ＭＳ Ｐゴシック" charset="0"/>
              </a:rPr>
              <a:t>Dopamine</a:t>
            </a:r>
          </a:p>
          <a:p>
            <a:pPr marL="341313" indent="-341313">
              <a:defRPr/>
            </a:pPr>
            <a:endParaRPr lang="en-US" dirty="0" smtClean="0">
              <a:ea typeface="ＭＳ Ｐゴシック" charset="0"/>
            </a:endParaRPr>
          </a:p>
          <a:p>
            <a:pPr marL="341313" indent="-341313">
              <a:defRPr/>
            </a:pPr>
            <a:r>
              <a:rPr lang="en-US" dirty="0" smtClean="0">
                <a:ea typeface="ＭＳ Ｐゴシック" charset="0"/>
              </a:rPr>
              <a:t>Acetylcholine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Spinal Cord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273300"/>
            <a:ext cx="8499475" cy="4017963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Contains CSF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Links PNS and brain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Helps coordinate impulses within CNS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Contained in and protected by vertebrae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8225" y="2209800"/>
            <a:ext cx="1755775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Spinal cord and spinal nerves.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b="1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 b="1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180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22531" name="Picture 4" descr="0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7315200" cy="542607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Spinal Cord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665" y="1241425"/>
            <a:ext cx="4597980" cy="5049838"/>
          </a:xfrm>
        </p:spPr>
        <p:txBody>
          <a:bodyPr/>
          <a:lstStyle/>
          <a:p>
            <a:pPr>
              <a:defRPr/>
            </a:pPr>
            <a:r>
              <a:rPr lang="en-US" sz="1600" dirty="0" smtClean="0">
                <a:ea typeface="ＭＳ Ｐゴシック" charset="0"/>
              </a:rPr>
              <a:t>Inner gray matter (unmyelinated axons)</a:t>
            </a:r>
            <a:endParaRPr lang="en-US" sz="1600" dirty="0">
              <a:ea typeface="ＭＳ Ｐゴシック" charset="0"/>
            </a:endParaRPr>
          </a:p>
          <a:p>
            <a:pPr marL="682625" lvl="1" indent="-341313">
              <a:defRPr/>
            </a:pPr>
            <a:r>
              <a:rPr sz="1600" dirty="0" smtClean="0">
                <a:ea typeface="ＭＳ Ｐゴシック" charset="0"/>
              </a:rPr>
              <a:t>Dorsal </a:t>
            </a:r>
            <a:r>
              <a:rPr lang="en-US" sz="1600" dirty="0" smtClean="0">
                <a:ea typeface="ＭＳ Ｐゴシック" charset="0"/>
              </a:rPr>
              <a:t>and ventral horns connect with spinal nerves.</a:t>
            </a:r>
            <a:endParaRPr sz="1600" dirty="0" smtClean="0">
              <a:ea typeface="ＭＳ Ｐゴシック" charset="0"/>
            </a:endParaRPr>
          </a:p>
          <a:p>
            <a:pPr marL="682625" lvl="1" indent="-341313">
              <a:defRPr/>
            </a:pPr>
            <a:r>
              <a:rPr sz="1600" dirty="0" smtClean="0">
                <a:ea typeface="ＭＳ Ｐゴシック" charset="0"/>
              </a:rPr>
              <a:t>Gray commissure</a:t>
            </a:r>
            <a:r>
              <a:rPr lang="en-US" sz="1600" dirty="0" smtClean="0">
                <a:ea typeface="ＭＳ Ｐゴシック" charset="0"/>
              </a:rPr>
              <a:t> connects horns.</a:t>
            </a:r>
            <a:endParaRPr sz="1600" dirty="0" smtClean="0">
              <a:ea typeface="ＭＳ Ｐゴシック" charset="0"/>
            </a:endParaRPr>
          </a:p>
          <a:p>
            <a:pPr marL="682625" lvl="1" indent="-341313">
              <a:defRPr/>
            </a:pPr>
            <a:r>
              <a:rPr sz="1600" smtClean="0">
                <a:ea typeface="ＭＳ Ｐゴシック" charset="0"/>
              </a:rPr>
              <a:t>*Central </a:t>
            </a:r>
            <a:r>
              <a:rPr sz="1600" dirty="0" smtClean="0">
                <a:ea typeface="ＭＳ Ｐゴシック" charset="0"/>
              </a:rPr>
              <a:t>canal</a:t>
            </a:r>
            <a:r>
              <a:rPr lang="en-US" sz="1600" dirty="0" smtClean="0">
                <a:ea typeface="ＭＳ Ｐゴシック" charset="0"/>
              </a:rPr>
              <a:t> contains CSF.</a:t>
            </a:r>
            <a:endParaRPr sz="1600" dirty="0" smtClean="0">
              <a:ea typeface="ＭＳ Ｐゴシック" charset="0"/>
            </a:endParaRPr>
          </a:p>
          <a:p>
            <a:pPr>
              <a:defRPr/>
            </a:pPr>
            <a:r>
              <a:rPr lang="en-US" sz="1600" dirty="0" smtClean="0">
                <a:ea typeface="ＭＳ Ｐゴシック" charset="0"/>
              </a:rPr>
              <a:t>Outer white matter (myelinated axons)</a:t>
            </a:r>
            <a:endParaRPr lang="en-US" sz="1600" dirty="0">
              <a:ea typeface="ＭＳ Ｐゴシック" charset="0"/>
            </a:endParaRPr>
          </a:p>
          <a:p>
            <a:pPr lvl="1">
              <a:lnSpc>
                <a:spcPct val="70000"/>
              </a:lnSpc>
            </a:pPr>
            <a:r>
              <a:rPr sz="1600" dirty="0" smtClean="0">
                <a:ea typeface="ＭＳ Ｐゴシック" charset="0"/>
              </a:rPr>
              <a:t>Ascending and </a:t>
            </a:r>
            <a:r>
              <a:rPr sz="1600" smtClean="0">
                <a:ea typeface="ＭＳ Ｐゴシック" charset="0"/>
              </a:rPr>
              <a:t>descending </a:t>
            </a:r>
            <a:r>
              <a:rPr sz="1600" smtClean="0">
                <a:ea typeface="ＭＳ Ｐゴシック" charset="0"/>
              </a:rPr>
              <a:t>tracts</a:t>
            </a:r>
          </a:p>
          <a:p>
            <a:pPr lvl="1">
              <a:lnSpc>
                <a:spcPct val="70000"/>
              </a:lnSpc>
            </a:pPr>
            <a:r>
              <a:rPr sz="16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Posterior </a:t>
            </a:r>
            <a:r>
              <a:rPr sz="1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median sulcus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Anterior median fissure</a:t>
            </a:r>
          </a:p>
          <a:p>
            <a:pPr lvl="2">
              <a:lnSpc>
                <a:spcPct val="70000"/>
              </a:lnSpc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Separates right and left portions of the anterior white matter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Ascending and descending tracts</a:t>
            </a:r>
          </a:p>
          <a:p>
            <a:pPr lvl="2">
              <a:lnSpc>
                <a:spcPct val="70000"/>
              </a:lnSpc>
            </a:pPr>
            <a:r>
              <a:rPr lang="en-US" sz="1600" dirty="0" smtClean="0">
                <a:ea typeface="ＭＳ Ｐゴシック" pitchFamily="34" charset="-128"/>
                <a:cs typeface="Arial" charset="0"/>
              </a:rPr>
              <a:t>Sensory travel ascending tract</a:t>
            </a:r>
          </a:p>
          <a:p>
            <a:pPr lvl="2">
              <a:lnSpc>
                <a:spcPct val="70000"/>
              </a:lnSpc>
            </a:pPr>
            <a:r>
              <a:rPr lang="en-US" sz="1600" dirty="0" smtClean="0">
                <a:ea typeface="ＭＳ Ｐゴシック" pitchFamily="34" charset="-128"/>
                <a:cs typeface="Arial" charset="0"/>
              </a:rPr>
              <a:t>Motor impulses travel descending tracts</a:t>
            </a:r>
          </a:p>
          <a:p>
            <a:pPr marL="682625" lvl="1" indent="-341313">
              <a:defRPr/>
            </a:pPr>
            <a:endParaRPr dirty="0" smtClean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5525" y="6023664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8-11B and C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1219200"/>
            <a:ext cx="4162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Spinal Nerves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76438"/>
            <a:ext cx="8499475" cy="4314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31 pairs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Each nerve attached to spinal cord by two roots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Dorsal root</a:t>
            </a:r>
          </a:p>
          <a:p>
            <a:pPr lvl="2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Dorsal root ganglion-contains sensory neurons</a:t>
            </a:r>
          </a:p>
          <a:p>
            <a:pPr lvl="1">
              <a:lnSpc>
                <a:spcPct val="80000"/>
              </a:lnSpc>
            </a:pPr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Ventral root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 ganglion is a collection of nerve cell bodies located outside the CNS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Nerves near end of cord travel together in the cord until each exits from its respective intervertebral foramen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Mixed nerves</a:t>
            </a: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068" y="1089603"/>
            <a:ext cx="8524875" cy="38417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Branches of the Spinal Nerves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91" y="1597314"/>
            <a:ext cx="8499475" cy="495588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Cervical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plexus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</a:t>
            </a:r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ctivates the diaphragm</a:t>
            </a:r>
            <a:endParaRPr lang="en-US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Phrenic nerve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Brachial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plexus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</a:t>
            </a:r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erves to shoulder, arm, forearm, wrist and hand</a:t>
            </a:r>
            <a:endParaRPr lang="en-US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Radial nerve</a:t>
            </a:r>
          </a:p>
          <a:p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Lumbosacral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plexus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</a:t>
            </a:r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erves to pelvis and legs</a:t>
            </a:r>
          </a:p>
          <a:p>
            <a:pPr lvl="1"/>
            <a:r>
              <a:rPr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Sciatic </a:t>
            </a: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nerve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Dermatomes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1905000"/>
            <a:ext cx="2466975" cy="2057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Dermatomes. A dermatome is a region of the skin supplied by a single spinal nerve.</a:t>
            </a:r>
            <a:endParaRPr lang="en-US" sz="200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00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31747" name="Picture 4" descr="09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5943600" cy="560070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Elements of a Reflex Arc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645788"/>
              </p:ext>
            </p:extLst>
          </p:nvPr>
        </p:nvGraphicFramePr>
        <p:xfrm>
          <a:off x="384589" y="2002055"/>
          <a:ext cx="8353035" cy="372497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102075"/>
                <a:gridCol w="5250960"/>
              </a:tblGrid>
              <a:tr h="4103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Component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Function</a:t>
                      </a:r>
                      <a:endParaRPr lang="en-US" sz="1800" dirty="0"/>
                    </a:p>
                  </a:txBody>
                  <a:tcPr/>
                </a:tc>
              </a:tr>
              <a:tr h="4103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Receptor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Detects stimulus</a:t>
                      </a:r>
                      <a:endParaRPr lang="en-US" sz="1800" dirty="0"/>
                    </a:p>
                  </a:txBody>
                  <a:tcPr/>
                </a:tc>
              </a:tr>
              <a:tr h="726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Sensory neuron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Transmits</a:t>
                      </a:r>
                      <a:r>
                        <a:rPr lang="en-US" sz="1800" baseline="0" dirty="0" smtClean="0"/>
                        <a:t> nerve impulses toward the CNS</a:t>
                      </a:r>
                      <a:endParaRPr lang="en-US" sz="1800" dirty="0"/>
                    </a:p>
                  </a:txBody>
                  <a:tcPr/>
                </a:tc>
              </a:tr>
              <a:tr h="726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Central nervous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Integrates</a:t>
                      </a:r>
                      <a:r>
                        <a:rPr lang="en-US" sz="1800" baseline="0" dirty="0" smtClean="0"/>
                        <a:t> information from sensory neuron(s) and plans response</a:t>
                      </a:r>
                      <a:endParaRPr lang="en-US" sz="1800" dirty="0"/>
                    </a:p>
                  </a:txBody>
                  <a:tcPr/>
                </a:tc>
              </a:tr>
              <a:tr h="726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Motor neuron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Transmits nerve impulses away from the CNS</a:t>
                      </a:r>
                      <a:endParaRPr lang="en-US" sz="1800" dirty="0"/>
                    </a:p>
                  </a:txBody>
                  <a:tcPr/>
                </a:tc>
              </a:tr>
              <a:tr h="726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Effector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Receives nerve impulses</a:t>
                      </a:r>
                      <a:r>
                        <a:rPr lang="en-US" sz="1800" baseline="0" dirty="0" smtClean="0"/>
                        <a:t> from the CNS and carries out response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Structural Divisions</a:t>
            </a:r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30200" y="2716213"/>
            <a:ext cx="8499475" cy="35750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Central nervous system (CNS)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Brain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Spinal cord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*Peripheral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nervous system (PNS)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Cranial nerves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Spinal nerves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400" y="2362200"/>
            <a:ext cx="2514600" cy="26828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Typical reflex arc. Numbers show the sequence of impulses through the spinal cord (solid arrows). Contraction of the biceps brachii results in flexion of the arm at the elbow.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500" b="1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b="1" smtClean="0">
                <a:ea typeface="ＭＳ Ｐゴシック" pitchFamily="34" charset="-128"/>
                <a:cs typeface="Arial" charset="0"/>
              </a:rPr>
              <a:t>  </a:t>
            </a:r>
            <a:endParaRPr lang="en-US" sz="150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26627" name="Picture 6" descr="E:\Projects\IRCD\Cohen 9e\Images for PPTs\Resized\11264.fig09.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6096000" cy="6067425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Reflex Activities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74863"/>
            <a:ext cx="8499475" cy="5049837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Simple reflex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Rapid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Uncomplicated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Automatic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Spinal reflex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Coordinated in spinal cord</a:t>
            </a:r>
          </a:p>
          <a:p>
            <a:pPr lvl="1"/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Stretch reflex is example </a:t>
            </a:r>
            <a:endParaRPr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1524000"/>
            <a:ext cx="2162175" cy="45085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patellar (knee-jerk) reflex is a simple, spinal and stretch reflex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74713"/>
            <a:ext cx="6096000" cy="5602287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Autonomic Nervous</a:t>
            </a:r>
            <a:b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 (ANS)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78050"/>
            <a:ext cx="8499475" cy="411321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Regulates the action of glands, smooth muscles of hollow organs and vessels, and heart muscle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Preganglionic neuron connects spinal cord to ganglion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Postganglionic neuron connects ganglion to effector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Divisions of the Autonomic Nervous</a:t>
            </a:r>
            <a:b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</a:br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System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11375"/>
            <a:ext cx="8499475" cy="4179888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Sympathetic nervous system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Parasympathetic nervous system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Sympathetic nervous system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635250"/>
            <a:ext cx="8499475" cy="3656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Thoracolumbar area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Collateral ganglia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Celiac ganglion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Superior mesenteric ganglion</a:t>
            </a:r>
          </a:p>
          <a:p>
            <a:pPr lvl="1">
              <a:lnSpc>
                <a:spcPct val="80000"/>
              </a:lnSpc>
            </a:pPr>
            <a:r>
              <a:rPr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Inferior mesenteric ganglion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**Adrenergic system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Activated in the four E’s: excitement, emergency, embarassment, exercise</a:t>
            </a:r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Parasympathetic nervous system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12988"/>
            <a:ext cx="8499475" cy="397827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Arise in craniosacral areas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Terminal ganglia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Cholinergic system</a:t>
            </a: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8943975" y="5715000"/>
            <a:ext cx="200025" cy="317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36867" name="Picture 6" descr="E:\Projects\IRCD\Cohen 9e\Images for PPTs\Resized\11264.fig09.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458200" cy="6600825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Neurotransmitter Receptors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4"/>
            <a:ext cx="8518525" cy="5273675"/>
          </a:xfrm>
        </p:spPr>
        <p:txBody>
          <a:bodyPr/>
          <a:lstStyle/>
          <a:p>
            <a:pPr marL="101600" indent="-341313">
              <a:defRPr/>
            </a:pPr>
            <a:r>
              <a:rPr dirty="0" smtClean="0">
                <a:ea typeface="ＭＳ Ｐゴシック" pitchFamily="34" charset="-128"/>
              </a:rPr>
              <a:t>Cholinergic receptors</a:t>
            </a:r>
            <a:r>
              <a:rPr lang="en-CA" dirty="0" smtClean="0">
                <a:ea typeface="ＭＳ Ｐゴシック" pitchFamily="34" charset="-128"/>
              </a:rPr>
              <a:t> bind acetylcholine.</a:t>
            </a:r>
          </a:p>
          <a:p>
            <a:pPr marL="682625" lvl="1" indent="-341313">
              <a:defRPr/>
            </a:pPr>
            <a:r>
              <a:rPr lang="en-CA" dirty="0"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icotinic cholinergic receptors</a:t>
            </a:r>
          </a:p>
          <a:p>
            <a:pPr marL="1025525" lvl="2" indent="-341313">
              <a:defRPr/>
            </a:pPr>
            <a:r>
              <a:rPr lang="en-US" dirty="0" smtClean="0">
                <a:ea typeface="ＭＳ Ｐゴシック" pitchFamily="34" charset="-128"/>
              </a:rPr>
              <a:t>Also bind nicotine</a:t>
            </a:r>
          </a:p>
          <a:p>
            <a:pPr marL="1025525" lvl="2" indent="-341313">
              <a:defRPr/>
            </a:pPr>
            <a:r>
              <a:rPr lang="en-US" dirty="0" smtClean="0">
                <a:ea typeface="ＭＳ Ｐゴシック" pitchFamily="34" charset="-128"/>
              </a:rPr>
              <a:t>Located on skeletal muscle cells</a:t>
            </a:r>
          </a:p>
          <a:p>
            <a:pPr marL="681038" lvl="1" indent="-341313">
              <a:defRPr/>
            </a:pPr>
            <a:r>
              <a:rPr lang="en-US" dirty="0" smtClean="0">
                <a:ea typeface="ＭＳ Ｐゴシック" pitchFamily="34" charset="-128"/>
              </a:rPr>
              <a:t>Muscarinic cholinergic receptors</a:t>
            </a:r>
          </a:p>
          <a:p>
            <a:pPr marL="1023938" lvl="2" indent="-341313">
              <a:defRPr/>
            </a:pPr>
            <a:r>
              <a:rPr lang="en-US" dirty="0" smtClean="0">
                <a:ea typeface="ＭＳ Ｐゴシック" pitchFamily="34" charset="-128"/>
              </a:rPr>
              <a:t>Also bind muscarine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(a poison)</a:t>
            </a:r>
          </a:p>
          <a:p>
            <a:pPr marL="1023938" lvl="2" indent="-341313">
              <a:defRPr/>
            </a:pPr>
            <a:r>
              <a:rPr lang="en-US" dirty="0" smtClean="0">
                <a:ea typeface="ＭＳ Ｐゴシック" pitchFamily="34" charset="-128"/>
              </a:rPr>
              <a:t>Located on all postganglionic ANS neurons</a:t>
            </a:r>
          </a:p>
          <a:p>
            <a:pPr marL="1023938" lvl="2" indent="-341313">
              <a:defRPr/>
            </a:pPr>
            <a:r>
              <a:rPr lang="en-US" dirty="0" smtClean="0">
                <a:ea typeface="ＭＳ Ｐゴシック" pitchFamily="34" charset="-128"/>
              </a:rPr>
              <a:t>Located on target cells of the parasympathetic NS </a:t>
            </a:r>
          </a:p>
          <a:p>
            <a:pPr marL="100013" indent="-341313">
              <a:defRPr/>
            </a:pPr>
            <a:r>
              <a:rPr dirty="0" smtClean="0">
                <a:ea typeface="ＭＳ Ｐゴシック" pitchFamily="34" charset="-128"/>
              </a:rPr>
              <a:t>Adrenergic receptor</a:t>
            </a:r>
            <a:r>
              <a:rPr lang="en-CA" dirty="0" smtClean="0">
                <a:ea typeface="ＭＳ Ｐゴシック" pitchFamily="34" charset="-128"/>
              </a:rPr>
              <a:t>s bind epinephrine/norepinephrine.</a:t>
            </a:r>
            <a:endParaRPr dirty="0" smtClean="0">
              <a:ea typeface="ＭＳ Ｐゴシック" pitchFamily="34" charset="-128"/>
            </a:endParaRPr>
          </a:p>
          <a:p>
            <a:pPr marL="681038" lvl="1" indent="-341313">
              <a:defRPr/>
            </a:pPr>
            <a:r>
              <a:rPr lang="en-US" dirty="0" smtClean="0">
                <a:ea typeface="ＭＳ Ｐゴシック" pitchFamily="34" charset="-128"/>
              </a:rPr>
              <a:t>Found on target cells of the sympathetic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86625" y="3733800"/>
            <a:ext cx="1857375" cy="11588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Anatomic divisions of the nervous system.</a:t>
            </a:r>
            <a:r>
              <a:rPr lang="en-US" sz="200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00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6147" name="Picture 3" descr="0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6725"/>
            <a:ext cx="5943600" cy="639127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Functional Divisions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62200"/>
            <a:ext cx="8613775" cy="36703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Somatic nervous system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Controlled voluntarily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*Effectors are skeletal muscles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No further subdivisions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b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Autonomic (or visceral) nervous system (ANS)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Controlled involuntarily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Effectors are smooth muscle, cardiac muscle, and glands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Subdivided into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Sympathetic nervous system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Parasympathetic nervous system</a:t>
            </a:r>
            <a:endParaRPr sz="180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Arial" charset="0"/>
              </a:rPr>
              <a:t>Overview of the Nervous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ea typeface="ＭＳ Ｐゴシック" pitchFamily="34" charset="-128"/>
                <a:cs typeface="Arial" charset="0"/>
              </a:rPr>
              <a:t>Functional Divisions of the PNS</a:t>
            </a:r>
          </a:p>
          <a:p>
            <a:pPr marL="0" indent="0">
              <a:buFontTx/>
              <a:buNone/>
            </a:pPr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5061" y="1966348"/>
          <a:ext cx="8363982" cy="19253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87994"/>
                <a:gridCol w="2787994"/>
                <a:gridCol w="2787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Division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Effectors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Somatic nervous</a:t>
                      </a:r>
                      <a:r>
                        <a:rPr lang="en-US" sz="1800" baseline="0" dirty="0" smtClean="0"/>
                        <a:t>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Voluntary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Skeletal muscle</a:t>
                      </a:r>
                      <a:endParaRPr lang="en-US" sz="1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Autonomic nervous system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Involuntary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Smooth muscle,</a:t>
                      </a:r>
                      <a:r>
                        <a:rPr lang="en-US" sz="1800" baseline="0" dirty="0" smtClean="0"/>
                        <a:t> cardiac muscle, and glands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Neurons and Their Functions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662238"/>
            <a:ext cx="8499475" cy="3629025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Neurons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Functional cells of nervous system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Highly specialized</a:t>
            </a:r>
          </a:p>
          <a:p>
            <a:r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Unique structure </a:t>
            </a:r>
            <a:endParaRPr lang="en-US" smtClean="0">
              <a:ea typeface="ＭＳ Ｐゴシック" pitchFamily="34" charset="-128"/>
              <a:cs typeface="Arial" charset="0"/>
            </a:endParaRPr>
          </a:p>
          <a:p>
            <a:endParaRPr lang="en-US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524875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Structure of a Neuron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613775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Cell body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Nucleus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Other organelles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Cell fibers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Dendrites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To cell body</a:t>
            </a:r>
          </a:p>
          <a:p>
            <a:r>
              <a:rPr lang="en-US" sz="200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Axons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Away from cell body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Some are protected by myelin sheath</a:t>
            </a:r>
          </a:p>
          <a:p>
            <a:pPr lvl="1"/>
            <a:r>
              <a:rPr sz="200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Schwann cells outermost coating is neurilemma</a:t>
            </a:r>
            <a:endParaRPr sz="2000">
              <a:ea typeface="ＭＳ Ｐゴシック" pitchFamily="34" charset="-128"/>
              <a:cs typeface="Arial" charset="0"/>
            </a:endParaRPr>
          </a:p>
          <a:p>
            <a:endParaRPr lang="en-US" sz="200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2590800"/>
            <a:ext cx="2438400" cy="307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Diagram of a motor neuron. The break in the axon denotes length. The arrows show the direction of the nerve impulse.</a:t>
            </a:r>
          </a:p>
        </p:txBody>
      </p:sp>
      <p:pic>
        <p:nvPicPr>
          <p:cNvPr id="11267" name="Picture 4" descr="09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5867400" cy="6138863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12223</TotalTime>
  <Words>1195</Words>
  <Application>Microsoft Office PowerPoint</Application>
  <PresentationFormat>On-screen Show (4:3)</PresentationFormat>
  <Paragraphs>276</Paragraphs>
  <Slides>38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McConnell_HFHF_PP_Template</vt:lpstr>
      <vt:lpstr>Slide 1</vt:lpstr>
      <vt:lpstr>Role of the Nervous System</vt:lpstr>
      <vt:lpstr>Structural Divisions</vt:lpstr>
      <vt:lpstr>Slide 4</vt:lpstr>
      <vt:lpstr>Functional Divisions</vt:lpstr>
      <vt:lpstr>Overview of the Nervous System</vt:lpstr>
      <vt:lpstr>Neurons and Their Functions</vt:lpstr>
      <vt:lpstr>Structure of a Neuron</vt:lpstr>
      <vt:lpstr>Slide 9</vt:lpstr>
      <vt:lpstr>Slide 10</vt:lpstr>
      <vt:lpstr>The Myelin Sheath</vt:lpstr>
      <vt:lpstr>Types of Neurons</vt:lpstr>
      <vt:lpstr>Nerves and Tracts</vt:lpstr>
      <vt:lpstr>Nerves and Tracts</vt:lpstr>
      <vt:lpstr>Neuroglia-astrocytes, schwann cells</vt:lpstr>
      <vt:lpstr>Neuroglia (cont.)</vt:lpstr>
      <vt:lpstr>The Nervous System at Work</vt:lpstr>
      <vt:lpstr>The Nerve Impulse: Basic Concepts</vt:lpstr>
      <vt:lpstr>Changes in Membrane Potential</vt:lpstr>
      <vt:lpstr>Slide 20</vt:lpstr>
      <vt:lpstr>The Synapse</vt:lpstr>
      <vt:lpstr>Examples of Neurotransmitters</vt:lpstr>
      <vt:lpstr>The Spinal Cord</vt:lpstr>
      <vt:lpstr>Slide 24</vt:lpstr>
      <vt:lpstr>The Spinal Cord</vt:lpstr>
      <vt:lpstr>The Spinal Nerves</vt:lpstr>
      <vt:lpstr>Branches of the Spinal Nerves</vt:lpstr>
      <vt:lpstr>Slide 28</vt:lpstr>
      <vt:lpstr>Elements of a Reflex Arc</vt:lpstr>
      <vt:lpstr>Slide 30</vt:lpstr>
      <vt:lpstr>Reflex Activities</vt:lpstr>
      <vt:lpstr>Slide 32</vt:lpstr>
      <vt:lpstr>The Autonomic Nervous System (ANS)</vt:lpstr>
      <vt:lpstr>Divisions of the Autonomic Nervous System</vt:lpstr>
      <vt:lpstr>Sympathetic nervous system</vt:lpstr>
      <vt:lpstr>Parasympathetic nervous system</vt:lpstr>
      <vt:lpstr>Slide 37</vt:lpstr>
      <vt:lpstr>Neurotransmitter Receptors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505</cp:revision>
  <cp:lastPrinted>2012-02-18T19:19:53Z</cp:lastPrinted>
  <dcterms:created xsi:type="dcterms:W3CDTF">2011-04-12T12:59:12Z</dcterms:created>
  <dcterms:modified xsi:type="dcterms:W3CDTF">2016-05-23T13:38:38Z</dcterms:modified>
</cp:coreProperties>
</file>