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5"/>
  </p:notesMasterIdLst>
  <p:handoutMasterIdLst>
    <p:handoutMasterId r:id="rId36"/>
  </p:handoutMasterIdLst>
  <p:sldIdLst>
    <p:sldId id="750" r:id="rId2"/>
    <p:sldId id="979" r:id="rId3"/>
    <p:sldId id="980" r:id="rId4"/>
    <p:sldId id="949" r:id="rId5"/>
    <p:sldId id="950" r:id="rId6"/>
    <p:sldId id="951" r:id="rId7"/>
    <p:sldId id="952" r:id="rId8"/>
    <p:sldId id="981" r:id="rId9"/>
    <p:sldId id="955" r:id="rId10"/>
    <p:sldId id="956" r:id="rId11"/>
    <p:sldId id="957" r:id="rId12"/>
    <p:sldId id="958" r:id="rId13"/>
    <p:sldId id="959" r:id="rId14"/>
    <p:sldId id="960" r:id="rId15"/>
    <p:sldId id="961" r:id="rId16"/>
    <p:sldId id="962" r:id="rId17"/>
    <p:sldId id="963" r:id="rId18"/>
    <p:sldId id="964" r:id="rId19"/>
    <p:sldId id="965" r:id="rId20"/>
    <p:sldId id="967" r:id="rId21"/>
    <p:sldId id="968" r:id="rId22"/>
    <p:sldId id="969" r:id="rId23"/>
    <p:sldId id="970" r:id="rId24"/>
    <p:sldId id="971" r:id="rId25"/>
    <p:sldId id="966" r:id="rId26"/>
    <p:sldId id="982" r:id="rId27"/>
    <p:sldId id="972" r:id="rId28"/>
    <p:sldId id="973" r:id="rId29"/>
    <p:sldId id="974" r:id="rId30"/>
    <p:sldId id="975" r:id="rId31"/>
    <p:sldId id="976" r:id="rId32"/>
    <p:sldId id="977" r:id="rId33"/>
    <p:sldId id="978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in, Eve" initials="KE" lastIdx="1" clrIdx="0"/>
  <p:cmAuthor id="1" name="CE" initials="C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66CC"/>
    <a:srgbClr val="002060"/>
    <a:srgbClr val="CC0000"/>
    <a:srgbClr val="1B7EE1"/>
    <a:srgbClr val="1666B6"/>
    <a:srgbClr val="1974CF"/>
    <a:srgbClr val="1973CD"/>
    <a:srgbClr val="0C66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552" autoAdjust="0"/>
  </p:normalViewPr>
  <p:slideViewPr>
    <p:cSldViewPr snapToGrid="0">
      <p:cViewPr varScale="1">
        <p:scale>
          <a:sx n="69" d="100"/>
          <a:sy n="69" d="100"/>
        </p:scale>
        <p:origin x="-552" y="-108"/>
      </p:cViewPr>
      <p:guideLst>
        <p:guide orient="horz" pos="2160"/>
        <p:guide orient="horz" pos="890"/>
        <p:guide orient="horz" pos="4101"/>
        <p:guide orient="horz" pos="363"/>
        <p:guide orient="horz" pos="539"/>
        <p:guide orient="horz"/>
        <p:guide orient="horz" pos="4048"/>
        <p:guide orient="horz" pos="960"/>
        <p:guide pos="2880"/>
        <p:guide pos="270"/>
        <p:guide pos="2022"/>
        <p:guide pos="5456"/>
        <p:guide pos="817"/>
        <p:guide pos="849"/>
        <p:guide pos="5759"/>
        <p:guide pos="5758"/>
      </p:guideLst>
    </p:cSldViewPr>
  </p:slideViewPr>
  <p:outlineViewPr>
    <p:cViewPr>
      <p:scale>
        <a:sx n="33" d="100"/>
        <a:sy n="33" d="100"/>
      </p:scale>
      <p:origin x="0" y="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8704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B946FFE8-D939-4696-BBF6-F7627507E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955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4389120"/>
            <a:ext cx="5140960" cy="41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C1965076-C216-47E8-80E9-C06BFA225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2223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3381140-1035-4B14-80D9-0D2C25CDD428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94B73-2F10-4445-874A-5FE7E11A159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BAC95-6CC0-47DB-BCB6-4248CF50390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EB542-D0BF-4BB2-945A-75769C5B081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FED1F-28FE-4C40-A073-BB1FA8FE0A2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126EC-7109-4D34-9519-5038278574C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6C9FE-EFA3-46FB-BB05-5C37C3211E9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0D29A-09D1-45FA-ABA0-31118ACB571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7E8DB-6A9E-44A9-B970-9542751B437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E0491-4B87-4BF9-8840-577181D9955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0D6DF-17CF-411A-89DD-260C254FACD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0C0E37-AB65-4E16-B0A1-2288CB26B036}" type="slidenum">
              <a:rPr lang="en-US" altLang="en-US" sz="1200" smtClean="0">
                <a:latin typeface="Times New Roman" pitchFamily="18" charset="0"/>
              </a:rPr>
              <a:pPr/>
              <a:t>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2852B-76D5-45B3-A5E6-0225737D009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24257-B0CC-4B6C-A4DE-1CBA9871148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4DA76-73A6-41C5-A8FE-2D1C3D7E171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2D46D-1351-4113-859E-3E2C76DD54C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654B3-2F38-45CC-B0B3-47E8D9EC6FA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2129FCC-6EB2-431B-B6D7-4A7F4E3D8FCA}" type="slidenum">
              <a:rPr lang="en-US" altLang="en-US" sz="1200" smtClean="0">
                <a:latin typeface="Times New Roman" pitchFamily="18" charset="0"/>
              </a:rPr>
              <a:pPr/>
              <a:t>26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0419E-55D4-42E4-AAB9-D2DFD8CB520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79178-2D17-409E-A973-E0D65F53708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6C997-470E-4DAB-93A0-E655C9C64DF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B9D21-44A5-436C-9832-C6E37C5FAB5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FE83347-010D-48F7-828A-0E9C03E1B37D}" type="slidenum">
              <a:rPr lang="en-US" altLang="en-US" sz="1200" smtClean="0">
                <a:latin typeface="Times New Roman" pitchFamily="18" charset="0"/>
              </a:rPr>
              <a:pPr/>
              <a:t>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0BE6B-DBD4-4C6E-AC3F-1A6BD2DFFD7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7BD2A-9CE2-41AC-AC1F-F89F71D2254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A237E-DDAB-4E51-AF29-EFCA6502977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75338-F133-45B2-ACA3-D2245575167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E93A5-C0CB-4F76-A548-9E6CB10C355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A4C7233-C37C-4827-83EF-90FC5877FFAB}" type="slidenum">
              <a:rPr lang="en-US" altLang="en-US" sz="1200" smtClean="0">
                <a:latin typeface="Times New Roman" pitchFamily="18" charset="0"/>
              </a:rPr>
              <a:pPr/>
              <a:t>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4E2A9-FC9A-43D8-87A3-ABB7A2B947A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 smtClean="0"/>
              <a:t>Copyright © 2016 Wolters Kluwer Health | Lippincott Williams &amp; Wilkins 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57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8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740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738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89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078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09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50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17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9038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2986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3505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Picture 7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 userDrawn="1"/>
        </p:nvSpPr>
        <p:spPr bwMode="auto">
          <a:xfrm>
            <a:off x="0" y="6540500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2016 </a:t>
            </a:r>
            <a:r>
              <a:rPr lang="en-US" altLang="en-US" sz="1000" dirty="0" err="1" smtClean="0"/>
              <a:t>Wolters</a:t>
            </a:r>
            <a:r>
              <a:rPr lang="en-US" altLang="en-US" sz="1000" dirty="0" smtClean="0"/>
              <a:t> Kluwer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0" y="2961527"/>
            <a:ext cx="4343400" cy="2215991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>Chapter 9</a:t>
            </a:r>
            <a:b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>The Nervous System: The Brain and Cranial Nerves</a:t>
            </a:r>
          </a:p>
        </p:txBody>
      </p:sp>
      <p:pic>
        <p:nvPicPr>
          <p:cNvPr id="1026" name="Picture 2" descr="\\172.24.161.56\lww\01_Logistics\Cohen-SFHB-11e_9781496317728\13_Ancillaries\1_Input\Power points\JPEG images\ChapterOpener\CohenSFHB11-CO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1504950"/>
            <a:ext cx="4222750" cy="494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0" y="2667000"/>
            <a:ext cx="1933575" cy="2209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Ventricles of the brain. Three views are shown. 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b="1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i="1" smtClean="0">
              <a:solidFill>
                <a:srgbClr val="990C14"/>
              </a:solidFill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2291" name="Picture 4" descr="10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252413"/>
            <a:ext cx="4981575" cy="6300787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Cerebral Hemispheres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Lobes</a:t>
            </a:r>
          </a:p>
          <a:p>
            <a:pPr lvl="1">
              <a:lnSpc>
                <a:spcPct val="7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Frontal</a:t>
            </a:r>
          </a:p>
          <a:p>
            <a:pPr lvl="1">
              <a:lnSpc>
                <a:spcPct val="7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Parietal</a:t>
            </a:r>
          </a:p>
          <a:p>
            <a:pPr lvl="1">
              <a:lnSpc>
                <a:spcPct val="7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Temporal</a:t>
            </a:r>
          </a:p>
          <a:p>
            <a:pPr lvl="1">
              <a:lnSpc>
                <a:spcPct val="7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Occipital</a:t>
            </a:r>
          </a:p>
          <a:p>
            <a:pPr lvl="1">
              <a:lnSpc>
                <a:spcPct val="7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Insula (within the hemisphere)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Cerebral cortex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Gyri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Sulci</a:t>
            </a:r>
          </a:p>
          <a:p>
            <a:pPr lvl="2">
              <a:lnSpc>
                <a:spcPct val="8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Central sulcus</a:t>
            </a:r>
          </a:p>
          <a:p>
            <a:pPr lvl="2">
              <a:lnSpc>
                <a:spcPct val="8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Lateral sulcus</a:t>
            </a:r>
          </a:p>
          <a:p>
            <a:pPr>
              <a:lnSpc>
                <a:spcPct val="8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Basal nuclei (basal ganglia)</a:t>
            </a:r>
          </a:p>
          <a:p>
            <a:pPr>
              <a:lnSpc>
                <a:spcPct val="8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Corpus callosum</a:t>
            </a:r>
          </a:p>
          <a:p>
            <a:pPr>
              <a:lnSpc>
                <a:spcPct val="80000"/>
              </a:lnSpc>
            </a:pPr>
            <a:r>
              <a:rPr lang="en-US" sz="22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Internal capsule</a:t>
            </a:r>
            <a:endParaRPr lang="en-US" sz="16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8400" y="1600200"/>
            <a:ext cx="2695575" cy="44323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External surface of the brain, lateral view. The lobes and surface features of the cerebrum are visible.</a:t>
            </a:r>
            <a:r>
              <a:rPr lang="en-US" smtClean="0">
                <a:ea typeface="ＭＳ Ｐゴシック" pitchFamily="34" charset="-128"/>
                <a:cs typeface="Arial" charset="0"/>
              </a:rPr>
              <a:t>  </a:t>
            </a:r>
          </a:p>
        </p:txBody>
      </p:sp>
      <p:pic>
        <p:nvPicPr>
          <p:cNvPr id="14339" name="Picture 4" descr="10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5651500" cy="528320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Functions of the Cerebral Cortex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Frontal lobe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Motor area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Speech centers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Parietal lobe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Sensory area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Estimation of distances, sizes, shapes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Temporal lobe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Auditory area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Olfactory area</a:t>
            </a:r>
          </a:p>
          <a:p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Occipital lobe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Visual receiving area</a:t>
            </a:r>
          </a:p>
          <a:p>
            <a:pPr lvl="1"/>
            <a:r>
              <a:rPr 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Visual association area</a:t>
            </a:r>
            <a:endParaRPr 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Tx/>
              <a:buNone/>
            </a:pPr>
            <a:endParaRPr 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Tx/>
              <a:buNone/>
            </a:pPr>
            <a:endParaRPr 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2800" y="2743200"/>
            <a:ext cx="1781175" cy="33051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Functional areas of the cerebral cortex.</a:t>
            </a:r>
            <a:r>
              <a:rPr lang="en-US" smtClean="0">
                <a:ea typeface="ＭＳ Ｐゴシック" pitchFamily="34" charset="-128"/>
                <a:cs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i="1" smtClean="0">
              <a:solidFill>
                <a:srgbClr val="990C14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6387" name="Picture 4" descr="10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1125"/>
            <a:ext cx="6553200" cy="6365875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5791200"/>
            <a:ext cx="8613775" cy="622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Motor areas of the cerebral cortex (frontal lobe).  </a:t>
            </a:r>
          </a:p>
          <a:p>
            <a:endParaRPr lang="en-US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1125"/>
            <a:ext cx="5754688" cy="5464175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Communication Areas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30413"/>
            <a:ext cx="8499475" cy="426085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Auditory areas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Auditory receiving 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Auditory association 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Speech comprehension (Wernicke area)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Motor areas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Motor speech (Broca area)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Written speech center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Visual areas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Visual language images receiving</a:t>
            </a:r>
            <a:endParaRPr sz="2000">
              <a:ea typeface="ＭＳ Ｐゴシック" pitchFamily="34" charset="-128"/>
              <a:cs typeface="Arial" charset="0"/>
            </a:endParaRPr>
          </a:p>
          <a:p>
            <a:pPr>
              <a:lnSpc>
                <a:spcPct val="70000"/>
              </a:lnSpc>
            </a:pPr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Memory and the Learning Process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06650"/>
            <a:ext cx="8499475" cy="388461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Short-term memory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Information lost unless reinforced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Long-term memory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Rehearsal (repetition)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Alertness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Diencephalon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51063"/>
            <a:ext cx="8499475" cy="414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Thalamus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Sorts sensory impulses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Directs impulses within cerebral cortex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Hypothalamus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Maintains homeostasis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*Controls sympathetic and parasympathetic divisions of autonomic nervous system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Influences heartbeat, blood flow, hormone secretion</a:t>
            </a:r>
            <a:endParaRPr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867400"/>
            <a:ext cx="8258175" cy="76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Regions of the diencephalon. </a:t>
            </a:r>
          </a:p>
        </p:txBody>
      </p:sp>
      <p:pic>
        <p:nvPicPr>
          <p:cNvPr id="21507" name="Picture 4" descr="10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7200900" cy="4579938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36575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Overview of the Brain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9875" y="1406625"/>
          <a:ext cx="8382000" cy="423805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41500"/>
                <a:gridCol w="3378200"/>
                <a:gridCol w="3162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Division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Functions</a:t>
                      </a:r>
                      <a:endParaRPr lang="en-US" sz="1600" dirty="0"/>
                    </a:p>
                  </a:txBody>
                  <a:tcPr/>
                </a:tc>
              </a:tr>
              <a:tr h="18250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Cerebrum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Largest and most superior portion of the brain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*Divided </a:t>
                      </a:r>
                      <a:r>
                        <a:rPr lang="en-US" sz="1600" dirty="0" smtClean="0"/>
                        <a:t>into two hemispheres; each subdivided</a:t>
                      </a:r>
                      <a:r>
                        <a:rPr lang="en-US" sz="1600" baseline="0" dirty="0" smtClean="0"/>
                        <a:t> into lobes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Cortex</a:t>
                      </a:r>
                      <a:r>
                        <a:rPr lang="en-US" sz="1600" baseline="0" dirty="0" smtClean="0"/>
                        <a:t> (outer layer) is site for conscious thought, memory, reasoning, and abstract mental functions, all localized within specific lobes.</a:t>
                      </a:r>
                      <a:endParaRPr lang="en-US" sz="1600" dirty="0"/>
                    </a:p>
                  </a:txBody>
                  <a:tcPr/>
                </a:tc>
              </a:tr>
              <a:tr h="2011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Diencephalon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dirty="0" smtClean="0"/>
                        <a:t>Between the cerebrum and the brain stem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dirty="0" smtClean="0"/>
                        <a:t>Contains the thalamus and hypothalamus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The thalamus sorts and redirects sensory input.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The hypothalamus maintains homeostasis; controls the autonomic nervous system and pituitary gland.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Brain Stem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05038"/>
            <a:ext cx="8499475" cy="40862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Connects cerebrum and diencephalon with the spinal cord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Composed of midbrain, pons, and medulla oblongata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Midbrain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51063"/>
            <a:ext cx="8499475" cy="4140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Superior part of brain stem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Four masses form superior part of midbrain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These act as centers for some reflexes involving the eye and ear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Conducts impulses between higher centers of cerebrum and lower centers of pons, medulla, cerebellum, spinal cord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Pons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30413"/>
            <a:ext cx="8499475" cy="42608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Connecting link between cerebellum and rest of nervous system (connects the midbrain and medulla)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Some reflexes involving respiration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Medulla Oblongata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98700"/>
            <a:ext cx="8499475" cy="399256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Located between the pons and spinal cord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Respiratory center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Cardiac center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Vasomotor center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Contralateral (opposite side) control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Cerebellum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44700"/>
            <a:ext cx="8499475" cy="4246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Three parts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Vermis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Left hemisphere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Right hemisphere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Outer area of gray matter with inner portion mainly white matter which is distributed in a treelike pattern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Functions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Help coordinate voluntary muscles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Help maintain balance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Help maintain muscle tone</a:t>
            </a:r>
            <a:endParaRPr sz="2000"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Limbic System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49450"/>
            <a:ext cx="8499475" cy="43418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Between cerebrum and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diencephalon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Involved in emotional states, behavior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Involved in learning, long-term memory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Includes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the hippocampus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Located </a:t>
            </a: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under </a:t>
            </a:r>
            <a:r>
              <a:rPr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the </a:t>
            </a: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lateral </a:t>
            </a:r>
            <a:r>
              <a:rPr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ventricles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</a:t>
            </a:r>
            <a:r>
              <a:rPr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mygdala-clusters of nuclei deep in the temporal lobes</a:t>
            </a:r>
            <a:endParaRPr sz="20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603250"/>
            <a:ext cx="8515350" cy="332399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Widespread Neuronal </a:t>
            </a:r>
            <a:r>
              <a:rPr lang="en-US" altLang="en-US" sz="2400" dirty="0" smtClean="0">
                <a:ea typeface="ＭＳ Ｐゴシック" pitchFamily="34" charset="-128"/>
              </a:rPr>
              <a:t>Networks (Limbic </a:t>
            </a:r>
            <a:r>
              <a:rPr lang="en-US" altLang="en-US" sz="2400" dirty="0" err="1" smtClean="0">
                <a:ea typeface="ＭＳ Ｐゴシック" pitchFamily="34" charset="-128"/>
              </a:rPr>
              <a:t>Sx</a:t>
            </a:r>
            <a:r>
              <a:rPr lang="en-US" altLang="en-US" sz="2400" dirty="0" smtClean="0">
                <a:ea typeface="ＭＳ Ｐゴシック" pitchFamily="34" charset="-128"/>
              </a:rPr>
              <a:t>)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24385"/>
            <a:ext cx="8499475" cy="4914900"/>
          </a:xfrm>
        </p:spPr>
        <p:txBody>
          <a:bodyPr/>
          <a:lstStyle/>
          <a:p>
            <a:pPr marL="0" indent="-123825">
              <a:buFontTx/>
              <a:buNone/>
              <a:defRPr/>
            </a:pPr>
            <a:r>
              <a:rPr lang="en-US" b="1" dirty="0" smtClean="0"/>
              <a:t>Basal </a:t>
            </a:r>
            <a:r>
              <a:rPr lang="en-US" b="1" dirty="0" smtClean="0"/>
              <a:t>Nuclei</a:t>
            </a:r>
          </a:p>
          <a:p>
            <a:pPr marL="800100" lvl="1" indent="-342900">
              <a:defRPr/>
            </a:pPr>
            <a:r>
              <a:rPr lang="en-US" dirty="0" smtClean="0"/>
              <a:t>Modulates motor inputs and facilitates routine motor tasks</a:t>
            </a:r>
          </a:p>
          <a:p>
            <a:pPr marL="800100" lvl="1" indent="-342900">
              <a:defRPr/>
            </a:pPr>
            <a:r>
              <a:rPr lang="en-US" dirty="0" smtClean="0"/>
              <a:t>Includes substantia nigra</a:t>
            </a:r>
            <a:r>
              <a:rPr lang="en-US" b="1" dirty="0" smtClean="0"/>
              <a:t>	</a:t>
            </a:r>
          </a:p>
          <a:p>
            <a:pPr marL="0" indent="-123825">
              <a:buFontTx/>
              <a:buNone/>
              <a:defRPr/>
            </a:pPr>
            <a:r>
              <a:rPr lang="en-US" b="1" dirty="0" smtClean="0"/>
              <a:t>Reticular Formation</a:t>
            </a:r>
          </a:p>
          <a:p>
            <a:pPr marL="800100" lvl="1" indent="-342900">
              <a:defRPr/>
            </a:pPr>
            <a:r>
              <a:rPr dirty="0"/>
              <a:t>Reticular activating system (RAS</a:t>
            </a:r>
            <a:r>
              <a:rPr dirty="0" smtClean="0"/>
              <a:t>)</a:t>
            </a:r>
            <a:r>
              <a:rPr lang="en-US" dirty="0" smtClean="0"/>
              <a:t>: involved in </a:t>
            </a:r>
            <a:r>
              <a:rPr lang="en-US" dirty="0" smtClean="0"/>
              <a:t>wakefulness and attention*</a:t>
            </a:r>
            <a:endParaRPr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 Studies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11375"/>
            <a:ext cx="8499475" cy="4179888"/>
          </a:xfrm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Imaging techniques to study the brain without surgery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Computed tomography (CT) scan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Magnetic resonance imaging (MRI)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Positron emission tomography (PET)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Electroencephalograph (EEG)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5562600"/>
            <a:ext cx="8613775" cy="4699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Imaging the brain.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841500"/>
            <a:ext cx="8472487" cy="31750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Electroencephalograph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19325"/>
            <a:ext cx="8499475" cy="407193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Record electric currents given off by brain nerve cells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Study sleep patterns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Diagnose disease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Locate tumors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Study drug effects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Determine brain death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15938"/>
            <a:ext cx="8515350" cy="395287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Overview of the Brain (cont.)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" y="1326383"/>
          <a:ext cx="8420100" cy="483094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14500"/>
                <a:gridCol w="2921000"/>
                <a:gridCol w="378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Division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Functions</a:t>
                      </a:r>
                      <a:endParaRPr lang="en-US" sz="1600" dirty="0"/>
                    </a:p>
                  </a:txBody>
                  <a:tcPr/>
                </a:tc>
              </a:tr>
              <a:tr h="32713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Brain stem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Midbrain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Pons</a:t>
                      </a:r>
                    </a:p>
                    <a:p>
                      <a:pPr marL="0" lvl="0" indent="0">
                        <a:buFont typeface="Arial"/>
                        <a:buNone/>
                      </a:pPr>
                      <a:endParaRPr lang="en-US" sz="1600" dirty="0" smtClean="0"/>
                    </a:p>
                    <a:p>
                      <a:pPr marL="0" lvl="0" indent="0">
                        <a:buFont typeface="Arial"/>
                        <a:buNone/>
                      </a:pPr>
                      <a:endParaRPr lang="en-US" sz="1600" dirty="0" smtClean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Medulla</a:t>
                      </a:r>
                      <a:r>
                        <a:rPr lang="en-US" sz="1600" baseline="0" dirty="0" smtClean="0"/>
                        <a:t> oblongata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Anterior region below the cerebrum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Below center of the cerebrum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Anterior to the cerebellum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Between the pons and spinal 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Connects</a:t>
                      </a:r>
                      <a:r>
                        <a:rPr lang="en-US" sz="1600" baseline="0" dirty="0" smtClean="0"/>
                        <a:t> the cerebrum and diencephalon with the spinal cord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Has reflex centers concerned with vision and hearing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Connects</a:t>
                      </a:r>
                      <a:r>
                        <a:rPr lang="en-US" sz="1600" baseline="0" dirty="0" smtClean="0"/>
                        <a:t> the cerebrum with lower portions of the brain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Helps regulate respiration</a:t>
                      </a:r>
                      <a:endParaRPr lang="en-US" sz="160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Links the brain with spinal cord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Centers for control of vital functions</a:t>
                      </a: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Cerebellum (means</a:t>
                      </a:r>
                      <a:r>
                        <a:rPr lang="en-US" sz="1600" baseline="0" dirty="0" smtClean="0"/>
                        <a:t> “little brain”)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Below the posterior portion of the cerebrum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Divided into two hemispheres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Coordinates voluntary muscles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/>
                        <a:t>Maintains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balance</a:t>
                      </a:r>
                      <a:r>
                        <a:rPr lang="en-US" sz="1600" baseline="0" dirty="0" smtClean="0"/>
                        <a:t> and muscle tone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Cranial Nerves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63738"/>
            <a:ext cx="8499475" cy="43275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12 pairs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Four categories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Special sensory impulses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General sensory impulses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Somatic motor impulses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Visceral motor impulses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Names and Functions of the Cranial Nerves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 Olfactory-On</a:t>
            </a:r>
          </a:p>
          <a:p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II Optic-Old</a:t>
            </a:r>
          </a:p>
          <a:p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III Oculomotor-Olympus</a:t>
            </a:r>
          </a:p>
          <a:p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IV Trochlear-Towering</a:t>
            </a:r>
          </a:p>
          <a:p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V Trigeminal-Tops</a:t>
            </a:r>
          </a:p>
          <a:p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 Abducens-A</a:t>
            </a:r>
          </a:p>
          <a:p>
            <a:endParaRPr lang="en-US" sz="24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VII Facial-Finn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VIII Vestibulocochlear-Versus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IX Glossopharyngeal-German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X Vagus-Viewed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XI Accessory-All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XII Hypoglossal-Hops</a:t>
            </a:r>
            <a:endParaRPr lang="en-US" sz="24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Cranial Nerves-Sensory, Motor, Mixed (both)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I-Sensory-Some</a:t>
            </a:r>
          </a:p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II-Sensory-Say</a:t>
            </a:r>
          </a:p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III-Motor-Marry</a:t>
            </a:r>
          </a:p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IV-Motor-Money</a:t>
            </a:r>
          </a:p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V-Both-But</a:t>
            </a:r>
          </a:p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VI-Motor-My</a:t>
            </a:r>
          </a:p>
          <a:p>
            <a:pPr>
              <a:buFontTx/>
              <a:buNone/>
            </a:pPr>
            <a:endParaRPr 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Tx/>
              <a:buNone/>
            </a:pPr>
            <a:endParaRPr 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VII-Both-Brother</a:t>
            </a:r>
          </a:p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VII-Sensory-Say</a:t>
            </a:r>
          </a:p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IX-Both-Bad</a:t>
            </a:r>
          </a:p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X-Both-Business</a:t>
            </a:r>
          </a:p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XI-Motor-Marry</a:t>
            </a:r>
          </a:p>
          <a:p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XII-Motor-Money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Aging of the Nervous System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84388"/>
            <a:ext cx="8499475" cy="420687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Decreased brain size and weight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Decreased speed of information processing 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Slowed movements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Diminished memory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Reduced blood flow to brain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5943600"/>
            <a:ext cx="5057775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Brain, sagittal section. Main divisions are shown.</a:t>
            </a:r>
          </a:p>
        </p:txBody>
      </p:sp>
      <p:pic>
        <p:nvPicPr>
          <p:cNvPr id="5123" name="Picture 4" descr="1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7823200" cy="490220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9400" y="2346325"/>
            <a:ext cx="2314575" cy="35210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External surface of the brain, superior view.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division into two hemispheres and into lobes is visible.</a:t>
            </a:r>
          </a:p>
        </p:txBody>
      </p:sp>
      <p:pic>
        <p:nvPicPr>
          <p:cNvPr id="6147" name="Picture 4" descr="1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5803900" cy="544830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Protective Structures of the</a:t>
            </a:r>
            <a:b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 and Spinal Cord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65350"/>
            <a:ext cx="8499475" cy="4125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Meninges-3 layers of connective tissue surrounding the brain and spinal cord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Dura mater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Outermost layer, thickest and toughest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Dural sinuses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Arachnoid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Middle layer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Pia mater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  <a:cs typeface="Arial" charset="0"/>
              </a:rPr>
              <a:t>Innermost layer 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ea typeface="ＭＳ Ｐゴシック" pitchFamily="34" charset="-128"/>
                <a:cs typeface="Arial" charset="0"/>
              </a:rPr>
              <a:t>Attached to the nervous tissue of the brain and spinal cord</a:t>
            </a:r>
          </a:p>
          <a:p>
            <a:pPr>
              <a:lnSpc>
                <a:spcPct val="80000"/>
              </a:lnSpc>
            </a:pPr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562600"/>
            <a:ext cx="7724775" cy="1003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Frontal (coronal) section of the top of the head. </a:t>
            </a:r>
            <a:endParaRPr lang="en-US" sz="2000" i="1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6224588" cy="5513388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1052596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Cerebrospinal Fluid (CSF</a:t>
            </a:r>
            <a:r>
              <a:rPr lang="en-US" altLang="en-US" dirty="0" smtClean="0">
                <a:ea typeface="ＭＳ Ｐゴシック" pitchFamily="34" charset="-128"/>
              </a:rPr>
              <a:t>)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Clear fluid circulating in and around the brain and spinal cord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207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b="1" dirty="0" smtClean="0"/>
              <a:t>Functions</a:t>
            </a:r>
            <a:endParaRPr lang="en-US" sz="2000" dirty="0" smtClean="0"/>
          </a:p>
          <a:p>
            <a:pPr marL="693738" lvl="1" indent="-300038">
              <a:defRPr/>
            </a:pPr>
            <a:r>
              <a:rPr sz="2000" dirty="0"/>
              <a:t>Supports nervous tissue, cushions from shock</a:t>
            </a:r>
          </a:p>
          <a:p>
            <a:pPr marL="693738" lvl="1" indent="-300038">
              <a:defRPr/>
            </a:pPr>
            <a:r>
              <a:rPr sz="2000" dirty="0"/>
              <a:t>Carries nutrients to cells</a:t>
            </a:r>
          </a:p>
          <a:p>
            <a:pPr marL="693738" lvl="1" indent="-300038">
              <a:defRPr/>
            </a:pPr>
            <a:r>
              <a:rPr sz="2000" dirty="0"/>
              <a:t>Transports waste products from cells</a:t>
            </a:r>
          </a:p>
          <a:p>
            <a:pPr marL="346075" indent="-346075">
              <a:defRPr/>
            </a:pPr>
            <a:r>
              <a:rPr lang="en-US" sz="2000" dirty="0" smtClean="0"/>
              <a:t>Produced in </a:t>
            </a:r>
            <a:r>
              <a:rPr lang="en-US" sz="2000" b="1" dirty="0" smtClean="0"/>
              <a:t>ventricles, </a:t>
            </a:r>
            <a:r>
              <a:rPr lang="en-US" sz="2000" dirty="0" smtClean="0"/>
              <a:t>CSF-filled spaces within brain</a:t>
            </a:r>
            <a:endParaRPr lang="en-US" sz="2000" b="1" dirty="0" smtClean="0"/>
          </a:p>
          <a:p>
            <a:pPr marL="1025525" lvl="2" indent="-331788">
              <a:defRPr/>
            </a:pPr>
            <a:r>
              <a:rPr lang="en-US" sz="2000" dirty="0" smtClean="0"/>
              <a:t>Lateral </a:t>
            </a:r>
            <a:r>
              <a:rPr lang="en-US" sz="2000" dirty="0"/>
              <a:t>(two)</a:t>
            </a:r>
          </a:p>
          <a:p>
            <a:pPr marL="1025525" lvl="2" indent="-331788">
              <a:defRPr/>
            </a:pPr>
            <a:r>
              <a:rPr lang="en-US" sz="2000" dirty="0"/>
              <a:t>Third</a:t>
            </a:r>
          </a:p>
          <a:p>
            <a:pPr marL="1025525" lvl="2" indent="-331788">
              <a:defRPr/>
            </a:pPr>
            <a:r>
              <a:rPr lang="en-US" sz="2000" dirty="0"/>
              <a:t>Fourth</a:t>
            </a:r>
          </a:p>
          <a:p>
            <a:pPr marL="693738" lvl="1" indent="-347663">
              <a:defRPr/>
            </a:pPr>
            <a:r>
              <a:rPr lang="en-US" sz="2000" dirty="0" smtClean="0"/>
              <a:t>CSF manufactured by choroid plexus in each ventricle</a:t>
            </a:r>
          </a:p>
          <a:p>
            <a:pPr marL="1036638" lvl="2" indent="-347663">
              <a:defRPr/>
            </a:pPr>
            <a:r>
              <a:rPr lang="en-US" sz="2000" dirty="0" smtClean="0"/>
              <a:t>Contains many blood vessels, </a:t>
            </a:r>
            <a:r>
              <a:rPr lang="en-US" sz="2000" dirty="0" err="1" smtClean="0"/>
              <a:t>ependymal</a:t>
            </a:r>
            <a:r>
              <a:rPr lang="en-US" sz="2000" dirty="0" smtClean="0"/>
              <a:t> </a:t>
            </a:r>
            <a:r>
              <a:rPr lang="en-US" sz="2000" dirty="0" smtClean="0"/>
              <a:t>cells</a:t>
            </a:r>
          </a:p>
          <a:p>
            <a:pPr marL="1036638" lvl="2" indent="-347663">
              <a:buNone/>
              <a:defRPr/>
            </a:pPr>
            <a:r>
              <a:rPr lang="en-US" sz="2000" dirty="0" err="1" smtClean="0">
                <a:ea typeface="ＭＳ Ｐゴシック" pitchFamily="34" charset="-128"/>
                <a:cs typeface="Arial" charset="0"/>
              </a:rPr>
              <a:t>Interventricular</a:t>
            </a:r>
            <a:r>
              <a:rPr lang="en-US" sz="2000" dirty="0" smtClean="0">
                <a:ea typeface="ＭＳ Ｐゴシック" pitchFamily="34" charset="-128"/>
                <a:cs typeface="Arial" charset="0"/>
              </a:rPr>
              <a:t> foramina-lateral ventricles communicate with the third ventricle </a:t>
            </a:r>
          </a:p>
          <a:p>
            <a:pPr marL="1036638" lvl="2" indent="-347663"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0" y="2209800"/>
            <a:ext cx="1908175" cy="38385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1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Flow of  (CSF). </a:t>
            </a:r>
            <a:endParaRPr lang="en-US" sz="2100" i="1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1267" name="Picture 4" descr="1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6858000" cy="568960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7995</TotalTime>
  <Words>940</Words>
  <Application>Microsoft Office PowerPoint</Application>
  <PresentationFormat>On-screen Show (4:3)</PresentationFormat>
  <Paragraphs>262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McConnell_HFHF_PP_Template</vt:lpstr>
      <vt:lpstr>Chapter 9  The Nervous System: The Brain and Cranial Nerves</vt:lpstr>
      <vt:lpstr>Overview of the Brain</vt:lpstr>
      <vt:lpstr>Overview of the Brain (cont.)</vt:lpstr>
      <vt:lpstr>Slide 4</vt:lpstr>
      <vt:lpstr>Slide 5</vt:lpstr>
      <vt:lpstr>Protective Structures of the Brain and Spinal Cord</vt:lpstr>
      <vt:lpstr>Slide 7</vt:lpstr>
      <vt:lpstr>Cerebrospinal Fluid (CSF) Clear fluid circulating in and around the brain and spinal cord </vt:lpstr>
      <vt:lpstr>Slide 9</vt:lpstr>
      <vt:lpstr>Slide 10</vt:lpstr>
      <vt:lpstr>The Cerebral Hemispheres</vt:lpstr>
      <vt:lpstr>Slide 12</vt:lpstr>
      <vt:lpstr>Functions of the Cerebral Cortex</vt:lpstr>
      <vt:lpstr>Slide 14</vt:lpstr>
      <vt:lpstr>Slide 15</vt:lpstr>
      <vt:lpstr>Communication Areas</vt:lpstr>
      <vt:lpstr>Memory and the Learning Process</vt:lpstr>
      <vt:lpstr>The Diencephalon</vt:lpstr>
      <vt:lpstr>Slide 19</vt:lpstr>
      <vt:lpstr>The Brain Stem</vt:lpstr>
      <vt:lpstr>The Midbrain</vt:lpstr>
      <vt:lpstr>The Pons</vt:lpstr>
      <vt:lpstr>The Medulla Oblongata</vt:lpstr>
      <vt:lpstr>The Cerebellum</vt:lpstr>
      <vt:lpstr>The Limbic System</vt:lpstr>
      <vt:lpstr>Widespread Neuronal Networks (Limbic Sx)</vt:lpstr>
      <vt:lpstr>Brain Studies</vt:lpstr>
      <vt:lpstr>Slide 28</vt:lpstr>
      <vt:lpstr>Electroencephalograph</vt:lpstr>
      <vt:lpstr>Cranial Nerves</vt:lpstr>
      <vt:lpstr>Names and Functions of the Cranial Nerves</vt:lpstr>
      <vt:lpstr>Cranial Nerves-Sensory, Motor, Mixed (both)</vt:lpstr>
      <vt:lpstr>Aging of the Nervous System</vt:lpstr>
    </vt:vector>
  </TitlesOfParts>
  <Company>Wolters Kluwer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Chemistry, Matter, and Life</dc:title>
  <dc:creator>J Taylor</dc:creator>
  <cp:lastModifiedBy>winxp</cp:lastModifiedBy>
  <cp:revision>421</cp:revision>
  <cp:lastPrinted>2012-02-18T19:19:53Z</cp:lastPrinted>
  <dcterms:created xsi:type="dcterms:W3CDTF">2011-04-12T12:59:12Z</dcterms:created>
  <dcterms:modified xsi:type="dcterms:W3CDTF">2016-05-23T14:52:16Z</dcterms:modified>
</cp:coreProperties>
</file>