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750" r:id="rId2"/>
    <p:sldId id="959" r:id="rId3"/>
    <p:sldId id="960" r:id="rId4"/>
    <p:sldId id="961" r:id="rId5"/>
    <p:sldId id="1005" r:id="rId6"/>
    <p:sldId id="962" r:id="rId7"/>
    <p:sldId id="1000" r:id="rId8"/>
    <p:sldId id="1001" r:id="rId9"/>
    <p:sldId id="1003" r:id="rId10"/>
    <p:sldId id="965" r:id="rId11"/>
    <p:sldId id="966" r:id="rId12"/>
    <p:sldId id="967" r:id="rId13"/>
    <p:sldId id="1002" r:id="rId14"/>
    <p:sldId id="968" r:id="rId15"/>
    <p:sldId id="970" r:id="rId16"/>
    <p:sldId id="973" r:id="rId17"/>
    <p:sldId id="975" r:id="rId18"/>
    <p:sldId id="976" r:id="rId19"/>
    <p:sldId id="1004" r:id="rId20"/>
    <p:sldId id="980" r:id="rId21"/>
    <p:sldId id="981" r:id="rId22"/>
    <p:sldId id="982" r:id="rId23"/>
    <p:sldId id="983" r:id="rId24"/>
    <p:sldId id="984" r:id="rId25"/>
    <p:sldId id="985" r:id="rId26"/>
    <p:sldId id="986" r:id="rId27"/>
    <p:sldId id="987" r:id="rId28"/>
    <p:sldId id="988" r:id="rId29"/>
    <p:sldId id="989" r:id="rId30"/>
    <p:sldId id="990" r:id="rId31"/>
    <p:sldId id="991" r:id="rId32"/>
    <p:sldId id="992" r:id="rId33"/>
    <p:sldId id="993" r:id="rId34"/>
    <p:sldId id="994" r:id="rId35"/>
    <p:sldId id="995" r:id="rId36"/>
    <p:sldId id="996" r:id="rId37"/>
    <p:sldId id="997" r:id="rId38"/>
    <p:sldId id="998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  <p:cmAuthor id="1" name="CE" initials="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CC"/>
    <a:srgbClr val="002060"/>
    <a:srgbClr val="CC0000"/>
    <a:srgbClr val="1B7EE1"/>
    <a:srgbClr val="1666B6"/>
    <a:srgbClr val="1974CF"/>
    <a:srgbClr val="1973CD"/>
    <a:srgbClr val="0C66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93673" autoAdjust="0"/>
  </p:normalViewPr>
  <p:slideViewPr>
    <p:cSldViewPr snapToGrid="0">
      <p:cViewPr varScale="1">
        <p:scale>
          <a:sx n="69" d="100"/>
          <a:sy n="69" d="100"/>
        </p:scale>
        <p:origin x="-552" y="-96"/>
      </p:cViewPr>
      <p:guideLst>
        <p:guide orient="horz" pos="2160"/>
        <p:guide orient="horz" pos="842"/>
        <p:guide orient="horz" pos="4101"/>
        <p:guide orient="horz" pos="363"/>
        <p:guide orient="horz" pos="539"/>
        <p:guide orient="horz"/>
        <p:guide orient="horz" pos="4048"/>
        <p:guide orient="horz" pos="960"/>
        <p:guide pos="2880"/>
        <p:guide pos="278"/>
        <p:guide pos="5456"/>
        <p:guide pos="817"/>
        <p:guide pos="849"/>
        <p:guide pos="5759"/>
        <p:guide pos="5758"/>
        <p:guide pos="5662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3136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AB5B5B-42C9-459C-A0D7-E3A8C4F8E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960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85ECAF-6A94-43F5-9826-7DFD9F1A4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884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A312876-634A-4A76-80D4-D2243BE2E929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FD1E2-94F5-4645-BE2B-9C91423E23DC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4813A-5999-4F17-8E64-B411B660016E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447C0-0918-4CDF-B60E-1BD540AA8384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AAEAA-6138-415C-8E60-73E08C9324FE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6FC98-B002-477F-84DA-14205EA380A4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5697F-ED36-493D-B511-4DDF29E31F57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B744F-B44D-496B-9FF6-C0E49038AA67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A99B1-F8EE-4971-9638-77D8A30E9C54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F32CD-47D1-4AFD-8775-FB43F798E5CA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2DDDE-07DF-460B-8157-715912BB2288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456F8-C56A-4966-9313-3DB937BFCD51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7FB2D-1355-47A8-A8C5-8E6F6F74FC85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FD3F1-7272-4526-B230-8970771BBA7E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4C010-7F34-4AEA-8E94-5488444CA676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33128-2F78-4CC0-A12F-11036FBFB9AC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E6AA0-CC20-45A6-9CBA-6058C43D8AA6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0C2EC-2818-4233-9377-CC5FD3A01A64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C61F3-7A51-4026-9A3B-27B7DF7781D2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20D65-71FC-40BD-BEEE-412F3CC2ED1C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A1391-3EA1-44BD-96F2-84B8A7F43CD5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D3E71-B3F4-4572-B128-0DEBFF3B10E6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3EC62-E926-41C4-A986-BB5F06299A9A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08A95-3A61-4D2D-8653-B6CFEC71A587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992A3-808A-429C-9796-FB829D2CA436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D5945-F266-4896-A040-22ECEE568E93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B36F0-A236-4221-8E85-EFD4A259FBE6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3B6A175-568C-4430-905E-F0AA1DD03B78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33D-8CAB-487C-A19C-2CBE240FD80B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10419-38A8-4735-A126-9D507D4B91A0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91D13-BB98-4FBE-A4F4-CBC394B13B84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/>
              <a:t>Copyright © </a:t>
            </a:r>
            <a:r>
              <a:rPr lang="en-US" sz="1000" dirty="0" smtClean="0"/>
              <a:t>2016 Wolters </a:t>
            </a:r>
            <a:r>
              <a:rPr lang="en-US" sz="1000" dirty="0"/>
              <a:t>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54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73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29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76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28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4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63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338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364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919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 smtClean="0"/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9855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64585" y="3194068"/>
            <a:ext cx="4089400" cy="1825688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Chapter 10</a:t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The Sensory </a:t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System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29" y="1473697"/>
            <a:ext cx="4249384" cy="505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Structure of the Eyeball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70113"/>
            <a:ext cx="8499475" cy="41211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Eyeball has three separate coats (tunics)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Sclera 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Choroid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Contains pigment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Retina</a:t>
            </a:r>
          </a:p>
          <a:p>
            <a:pPr lvl="1">
              <a:lnSpc>
                <a:spcPct val="80000"/>
              </a:lnSpc>
            </a:pPr>
            <a:r>
              <a:rPr>
                <a:ea typeface="ＭＳ Ｐゴシック" pitchFamily="34" charset="-128"/>
                <a:cs typeface="Arial" charset="0"/>
              </a:rPr>
              <a:t>Innermost tunic</a:t>
            </a:r>
          </a:p>
          <a:p>
            <a:pPr lvl="1">
              <a:lnSpc>
                <a:spcPct val="80000"/>
              </a:lnSpc>
            </a:pPr>
            <a:r>
              <a:rPr>
                <a:ea typeface="ＭＳ Ｐゴシック" pitchFamily="34" charset="-128"/>
                <a:cs typeface="Arial" charset="0"/>
              </a:rPr>
              <a:t>Eyes actual receptor layer</a:t>
            </a:r>
          </a:p>
          <a:p>
            <a:pPr lvl="1">
              <a:lnSpc>
                <a:spcPct val="80000"/>
              </a:lnSpc>
            </a:pPr>
            <a:r>
              <a:rPr>
                <a:ea typeface="ＭＳ Ｐゴシック" pitchFamily="34" charset="-128"/>
                <a:cs typeface="Arial" charset="0"/>
              </a:rPr>
              <a:t>Contains rods and cones</a:t>
            </a: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9425" y="2286000"/>
            <a:ext cx="2314575" cy="3686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eye.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Note the three tunics, the refractive parts of the eye (cornea, aqueous humor, lens, vitreous body), and other structures involved in vision.</a:t>
            </a:r>
            <a:r>
              <a:rPr lang="en-US" sz="180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80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267" name="Picture 6" descr="E:\Projects\IRCD\Cohen 9e\Images for PPTs\Resized\11264.fig11.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4050"/>
            <a:ext cx="6686550" cy="51704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Pathway of Light Rays and Refraction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7138"/>
            <a:ext cx="8499475" cy="3794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Transparent parts of the eye that refract light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Cornea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Transparent and colorless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Aqueous humor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Watery fluid that maintains corneas slight forward curve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Crystalline lens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Vitreous body</a:t>
            </a:r>
          </a:p>
          <a:p>
            <a:pPr lvl="1">
              <a:lnSpc>
                <a:spcPct val="80000"/>
              </a:lnSpc>
            </a:pPr>
            <a:r>
              <a:rPr sz="2000">
                <a:ea typeface="ＭＳ Ｐゴシック" pitchFamily="34" charset="-128"/>
                <a:cs typeface="Arial" charset="0"/>
              </a:rPr>
              <a:t>Soft jelly like substance that fills the entire space posterior to the lens</a:t>
            </a: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two sets of muscle fibers that govern the size of the iris’s central opening-the pupil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Iris regulates amount of light entering eye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27" y="408709"/>
            <a:ext cx="8524875" cy="3841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Function of the Retina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45127"/>
            <a:ext cx="8613775" cy="570807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Pigmented layer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Sensitive to </a:t>
            </a:r>
            <a:r>
              <a:rPr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light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Optic disk-blind spot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Rods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Function in dim light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Shades of gray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Blurred images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More numerous than cones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Dark adaptation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Cones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Function in bright </a:t>
            </a:r>
            <a:r>
              <a:rPr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light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Localized at the fovea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centralis</a:t>
            </a:r>
            <a:endParaRPr sz="18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Color sensitive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Sharp images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Localized at the retinal center in a tiny depressed area near the optic nerve called the fovea centralis</a:t>
            </a:r>
          </a:p>
          <a:p>
            <a:pPr>
              <a:lnSpc>
                <a:spcPct val="70000"/>
              </a:lnSpc>
            </a:pPr>
            <a:r>
              <a:rPr lang="en-US" sz="1800" dirty="0" err="1" smtClean="0">
                <a:ea typeface="ＭＳ Ｐゴシック" pitchFamily="34" charset="-128"/>
                <a:cs typeface="Arial" charset="0"/>
              </a:rPr>
              <a:t>Rhodopsin</a:t>
            </a:r>
            <a:endParaRPr lang="en-US" sz="18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867400"/>
            <a:ext cx="8613775" cy="6223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fundus (back) of the eye as seen through an ophthalmoscope.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408988" cy="43434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867400"/>
            <a:ext cx="7772400" cy="6985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3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Extrinsic muscles of the eye. The medial rectus is not shown.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300" i="1" smtClean="0">
                <a:solidFill>
                  <a:srgbClr val="990C14"/>
                </a:solidFill>
                <a:ea typeface="ＭＳ Ｐゴシック" pitchFamily="34" charset="-128"/>
                <a:cs typeface="Arial" charset="0"/>
              </a:rPr>
              <a:t>ZOOMING IN • What characteristics are used in naming the extrinsic eye muscles?</a:t>
            </a:r>
            <a:r>
              <a:rPr lang="en-US" sz="1300" smtClean="0">
                <a:solidFill>
                  <a:srgbClr val="990C14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1300" smtClean="0"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sz="130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8435" name="Picture 4" descr="1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6629400" cy="46545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7600" y="2286000"/>
            <a:ext cx="1676400" cy="42037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Function of the iris.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9225"/>
            <a:ext cx="6858000" cy="6353175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38400" y="5999018"/>
            <a:ext cx="6705600" cy="49068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Accommodation for near vision.</a:t>
            </a:r>
          </a:p>
        </p:txBody>
      </p:sp>
      <p:pic>
        <p:nvPicPr>
          <p:cNvPr id="21507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504" y="443345"/>
            <a:ext cx="5081587" cy="53609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1782" y="1510146"/>
            <a:ext cx="19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Corrective lenses</a:t>
            </a:r>
          </a:p>
          <a:p>
            <a:r>
              <a:rPr lang="en-US" dirty="0" smtClean="0"/>
              <a:t>Box 10-1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Sense organ for hearing and equilibrium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Outer ear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Middle ear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Inner ear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Senses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16138"/>
            <a:ext cx="8499475" cy="417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Sensory system detects environmental change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Environmental change initiates nerve impulse (stimulus)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Stimulus interpreted by cerebral cortex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Sensation experienced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5943600"/>
            <a:ext cx="8613775" cy="60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ear. Structures in the outer, middle, and inner divisions are shown</a:t>
            </a:r>
          </a:p>
        </p:txBody>
      </p:sp>
      <p:pic>
        <p:nvPicPr>
          <p:cNvPr id="25603" name="Picture 4" descr="11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7981950" cy="4811713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Outer Ear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24088"/>
            <a:ext cx="8499475" cy="406717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Pinna (auricle)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Directs sound waves into ear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External auditory canal (meatus)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Ceruminous glands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Tympanic membrane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Vibrates as sound waves enter ear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Middle Ear and Ossicles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499475" cy="413543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Middle ear cavity contains ossicles (small bones) that amplify sound waves and transmit sounds to inner ear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Malleus (hammer)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Incus (anvil)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Stapes (stirrup)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Eustachian Tube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01850"/>
            <a:ext cx="8499475" cy="418941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Connects middle ear cavity with throat (pharynx)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Allows pressure to equalize on both sides of tympanic membrane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Continuous mucous membrane from pharynx to middle ear cavity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Inner Ear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499475" cy="41354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Bony labyrinth</a:t>
            </a:r>
          </a:p>
          <a:p>
            <a:pPr lvl="1">
              <a:lnSpc>
                <a:spcPct val="70000"/>
              </a:lnSpc>
            </a:pP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Perilymph </a:t>
            </a: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fluid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Membranous labyrinth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Vestibule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Semicircular canals</a:t>
            </a:r>
          </a:p>
          <a:p>
            <a:pPr lvl="1">
              <a:lnSpc>
                <a:spcPct val="70000"/>
              </a:lnSpc>
            </a:pP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Cochlea</a:t>
            </a:r>
          </a:p>
          <a:p>
            <a:pPr lvl="2">
              <a:lnSpc>
                <a:spcPct val="7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Organ of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Corti</a:t>
            </a:r>
            <a:endParaRPr sz="20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Endolymph fluid</a:t>
            </a:r>
            <a:endParaRPr sz="2000">
              <a:ea typeface="ＭＳ Ｐゴシック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endParaRPr lang="en-US" sz="16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715000"/>
            <a:ext cx="8613775" cy="850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inner ear. </a:t>
            </a:r>
          </a:p>
        </p:txBody>
      </p:sp>
      <p:pic>
        <p:nvPicPr>
          <p:cNvPr id="30723" name="Picture 4" descr="1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39100" cy="411638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Hearing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84400"/>
            <a:ext cx="8499475" cy="41068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Organ of Corti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Located in membranous cochlea (cochlear duct)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Ciliated receptor cells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Tectorial membrane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0" y="3733800"/>
            <a:ext cx="2057400" cy="175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Cochlea and the organ of Corti. </a:t>
            </a:r>
            <a:endParaRPr lang="en-US" sz="240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32771" name="Picture 4" descr="1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5181600" cy="62484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Equilibrium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4130675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Ciliated equilibrium sensory receptors are located in vestibule and semicircular canals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Types of equilibrium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Static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Vestibule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Maculae—receptors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Otoliths fluid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Dynamic 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Semicircular canals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Cristae receptors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000" smtClean="0">
                <a:ea typeface="ＭＳ Ｐゴシック" pitchFamily="34" charset="-128"/>
                <a:cs typeface="Arial" charset="0"/>
              </a:rPr>
              <a:t>Regulated by cranial nerve VIII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Special Sense Organs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70113"/>
            <a:ext cx="8499475" cy="41211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Taste and smell sense organs respond to chemical stimuli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Sensory Receptors</a:t>
            </a:r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30200" y="1981200"/>
            <a:ext cx="8613775" cy="4572000"/>
          </a:xfrm>
        </p:spPr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Classifying sensory receptors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Structure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Free dendrite of sensory neuron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End-organ on dendrite of afferent neuron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Specialized cell associated with afferent neuron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Type of stimulus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Chemoreceptors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Photoreceptors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Thermoreceptors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Mechanoreceptors</a:t>
            </a:r>
            <a:endParaRPr sz="200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Sense of Taste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Taste receptors (buds) on tongue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Stimulated by substance in solution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Basic tastes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Sweet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Salty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Sour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Bitter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Other tastes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Water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Alkaline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Metallic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Umami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Cranial nerves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Facial (VII)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Glossopharyngeal (IX)</a:t>
            </a:r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613775" cy="1095375"/>
          </a:xfrm>
        </p:spPr>
        <p:txBody>
          <a:bodyPr/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Special senses that respond to chemicals.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ClrTx/>
              <a:buFontTx/>
              <a:buAutoNum type="alphaUcParenBoth"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Organs of taste (gustation) and smell (olfaction).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(B) A taste map of the tongue.</a:t>
            </a:r>
            <a:endParaRPr lang="en-US" sz="200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36867" name="Picture 4" descr="11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3937000" cy="365442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6868" name="Picture 5" descr="11_01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97025"/>
            <a:ext cx="4343400" cy="305117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Sense of Smell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499475" cy="413543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Smell receptors in nasal cavity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Stimulated by substances in solution in nasal fluids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Smells stimulate appetite and flow of digestive juices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Olfactory nerve (cranial nerve I)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Senses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55863"/>
            <a:ext cx="8499475" cy="3835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Receptors scattered throughout the body sense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Touch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Pressure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Heat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Cold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Position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Pain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0" y="1676400"/>
            <a:ext cx="1905000" cy="2133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Sensory receptors in the skin</a:t>
            </a: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.</a:t>
            </a:r>
            <a:r>
              <a:rPr lang="en-US" sz="2000" smtClean="0">
                <a:ea typeface="ＭＳ Ｐゴシック" pitchFamily="34" charset="-128"/>
                <a:cs typeface="Arial" charset="0"/>
              </a:rPr>
              <a:t> 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6149975" cy="65801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Sense of Touch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3775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Tactile corpuscles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Found mostly in dermis of skin and around hair follicles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Sensitivity varies with the number of receptors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Baroreceptors in walls of large arteries monitor blood pressure and trigger responses that control BP as vessels stretch.</a:t>
            </a:r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4419600"/>
            <a:ext cx="8524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>
                <a:solidFill>
                  <a:schemeClr val="accent1"/>
                </a:solidFill>
                <a:latin typeface="Verdana" pitchFamily="34" charset="0"/>
              </a:rPr>
              <a:t>Sense of Pressure	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4953000"/>
            <a:ext cx="86137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n-US" sz="2200">
                <a:solidFill>
                  <a:srgbClr val="000000"/>
                </a:solidFill>
                <a:latin typeface="Verdana" pitchFamily="34" charset="0"/>
              </a:rPr>
              <a:t>Receptors for deep touch located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Verdana" pitchFamily="34" charset="0"/>
              </a:rPr>
              <a:t>In subcutaneous tissues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sz="2200">
                <a:solidFill>
                  <a:srgbClr val="000000"/>
                </a:solidFill>
                <a:latin typeface="Verdana" pitchFamily="34" charset="0"/>
              </a:rPr>
              <a:t>Near joints, muscles, and other deep tissues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Sense of Temperature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499475" cy="413543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Temperature receptors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Are free nerve endings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Are widely distributed in the skin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Are separate for heat and cold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Occur in hypothalamus of brain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Help to adjust body temperature according to temperature of circulating blood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Sense of Position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24088"/>
            <a:ext cx="8499475" cy="40671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Proprioceptors (position receptors)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Are located in muscles, tendons, joints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Relay impulses of body parts in relation to each other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Send impulses to the cerebellum for coordination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Kinesthesia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Sense of Pain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97100"/>
            <a:ext cx="8499475" cy="40941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Pain receptors 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Are free nerve endings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Are found in skin, muscles, joints and (to a lesser extent) in most internal organs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Pain 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Referred pain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Analgesic </a:t>
            </a: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drugs</a:t>
            </a:r>
          </a:p>
          <a:p>
            <a:pPr lvl="1">
              <a:lnSpc>
                <a:spcPct val="70000"/>
              </a:lnSpc>
              <a:buNone/>
            </a:pPr>
            <a:endParaRPr sz="20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70000"/>
              </a:lnSpc>
              <a:buNone/>
            </a:pP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Itch-free nerve endings</a:t>
            </a:r>
            <a:endParaRPr sz="20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70000"/>
              </a:lnSpc>
            </a:pPr>
            <a:endParaRPr sz="20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70000"/>
              </a:lnSpc>
            </a:pPr>
            <a:endParaRPr sz="2000">
              <a:ea typeface="ＭＳ Ｐゴシック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endParaRPr lang="en-US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Sensory Receptors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Distribution of sense receptors</a:t>
            </a:r>
          </a:p>
          <a:p>
            <a:pPr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Special senses in sense organ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Vision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Hearing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Equilibrium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Taste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Smell</a:t>
            </a:r>
          </a:p>
          <a:p>
            <a:pPr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General senses throughout body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Pressure, temperature, pain, touch</a:t>
            </a:r>
          </a:p>
          <a:p>
            <a:pPr lvl="1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Sense of position</a:t>
            </a:r>
            <a:endParaRPr lang="en-US" sz="16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endParaRPr lang="en-US" sz="1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Sensory receptors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Chemoreceptors-respond to chemicals 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Photoreceptors-respond to light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Thermoreceptors-respond to heat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Mechanoreceptors-respond to movement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 Adaptation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60575"/>
            <a:ext cx="8499475" cy="42306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Occurs when receptors are exposed to continuous stimulus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receptors can adjust themselves so sensation becomes less acute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Receptors adapt at different rates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Pain receptors do not adapt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Eye and Vision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16138"/>
            <a:ext cx="8499475" cy="420211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Eye protection structures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Eye cavity bones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Eyelids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Eyelashes and eyebrow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Conjunctiva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Lines inner surface of the eyelids and covers the sclera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Lacrimal glands</a:t>
            </a:r>
          </a:p>
          <a:p>
            <a:pPr lvl="1"/>
            <a:r>
              <a:rPr sz="2000">
                <a:ea typeface="ＭＳ Ｐゴシック" pitchFamily="34" charset="-128"/>
                <a:cs typeface="Arial" charset="0"/>
              </a:rPr>
              <a:t>Produce tears, lubricate the eye</a:t>
            </a:r>
          </a:p>
          <a:p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314325" y="482908"/>
            <a:ext cx="8515350" cy="3949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Verdana" pitchFamily="34" charset="0"/>
              </a:rPr>
              <a:t>Protective Eye Structures</a:t>
            </a:r>
            <a:endParaRPr lang="en-US" altLang="en-US" sz="2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5888" y="6037485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10-1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026" name="Picture 2" descr="\\172.24.161.56\lww\01_Logistics\Cohen-SFHB-11e_9781496317728\13_Ancillaries\1_Input\Power points\JPEG images\Images\CohenSFHB11e-ch010-imag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342" y="1260629"/>
            <a:ext cx="6995603" cy="478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Extrinsic Muscles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19300"/>
            <a:ext cx="8499475" cy="4286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Outer surface of eyeball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Voluntary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Control convergence for three-dimensional vision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Nerve Supply to the Eye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92350"/>
            <a:ext cx="8499475" cy="401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Optic nerve (cranial nerve II)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Optic disk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Ophthalmic branch of trigeminal nerve (cranial nerve V)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Oculomotor nerve (cranial nerve III)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Largest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Supplies voluntary and involuntary motor impulses toall but two eye muscles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Trochlear (cranial nerve IV)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Abducens (cranial nerve VI)</a:t>
            </a: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14294</TotalTime>
  <Words>1011</Words>
  <Application>Microsoft Office PowerPoint</Application>
  <PresentationFormat>On-screen Show (4:3)</PresentationFormat>
  <Paragraphs>259</Paragraphs>
  <Slides>38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McConnell_HFHF_PP_Template</vt:lpstr>
      <vt:lpstr>Chapter 10  The Sensory  System</vt:lpstr>
      <vt:lpstr>The Senses</vt:lpstr>
      <vt:lpstr>Sensory Receptors</vt:lpstr>
      <vt:lpstr>Sensory Receptors</vt:lpstr>
      <vt:lpstr>Sensory Adaptation</vt:lpstr>
      <vt:lpstr>The Eye and Vision</vt:lpstr>
      <vt:lpstr>Slide 7</vt:lpstr>
      <vt:lpstr>The Extrinsic Muscles</vt:lpstr>
      <vt:lpstr>Nerve Supply to the Eye</vt:lpstr>
      <vt:lpstr>Structure of the Eyeball</vt:lpstr>
      <vt:lpstr>Slide 11</vt:lpstr>
      <vt:lpstr>Pathway of Light Rays and Refraction</vt:lpstr>
      <vt:lpstr>Functions of the Iris</vt:lpstr>
      <vt:lpstr>Function of the Retina</vt:lpstr>
      <vt:lpstr>Slide 15</vt:lpstr>
      <vt:lpstr>Slide 16</vt:lpstr>
      <vt:lpstr>Slide 17</vt:lpstr>
      <vt:lpstr>Slide 18</vt:lpstr>
      <vt:lpstr>The Ear</vt:lpstr>
      <vt:lpstr>Slide 20</vt:lpstr>
      <vt:lpstr>The Outer Ear</vt:lpstr>
      <vt:lpstr>The Middle Ear and Ossicles</vt:lpstr>
      <vt:lpstr>Eustachian Tube</vt:lpstr>
      <vt:lpstr>The Inner Ear</vt:lpstr>
      <vt:lpstr>Slide 25</vt:lpstr>
      <vt:lpstr>Hearing</vt:lpstr>
      <vt:lpstr>Slide 27</vt:lpstr>
      <vt:lpstr>Equilibrium</vt:lpstr>
      <vt:lpstr>Other Special Sense Organs</vt:lpstr>
      <vt:lpstr>Sense of Taste</vt:lpstr>
      <vt:lpstr>Slide 31</vt:lpstr>
      <vt:lpstr>Sense of Smell</vt:lpstr>
      <vt:lpstr>The General Senses</vt:lpstr>
      <vt:lpstr>Slide 34</vt:lpstr>
      <vt:lpstr>Sense of Touch</vt:lpstr>
      <vt:lpstr>Sense of Temperature</vt:lpstr>
      <vt:lpstr>Sense of Position</vt:lpstr>
      <vt:lpstr>Sense of Pain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467</cp:revision>
  <cp:lastPrinted>2012-02-18T19:19:53Z</cp:lastPrinted>
  <dcterms:created xsi:type="dcterms:W3CDTF">2011-04-12T12:59:12Z</dcterms:created>
  <dcterms:modified xsi:type="dcterms:W3CDTF">2016-05-23T17:14:18Z</dcterms:modified>
</cp:coreProperties>
</file>