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6"/>
  </p:notesMasterIdLst>
  <p:handoutMasterIdLst>
    <p:handoutMasterId r:id="rId37"/>
  </p:handoutMasterIdLst>
  <p:sldIdLst>
    <p:sldId id="750" r:id="rId2"/>
    <p:sldId id="982" r:id="rId3"/>
    <p:sldId id="983" r:id="rId4"/>
    <p:sldId id="984" r:id="rId5"/>
    <p:sldId id="985" r:id="rId6"/>
    <p:sldId id="986" r:id="rId7"/>
    <p:sldId id="987" r:id="rId8"/>
    <p:sldId id="988" r:id="rId9"/>
    <p:sldId id="989" r:id="rId10"/>
    <p:sldId id="990" r:id="rId11"/>
    <p:sldId id="991" r:id="rId12"/>
    <p:sldId id="992" r:id="rId13"/>
    <p:sldId id="993" r:id="rId14"/>
    <p:sldId id="994" r:id="rId15"/>
    <p:sldId id="995" r:id="rId16"/>
    <p:sldId id="996" r:id="rId17"/>
    <p:sldId id="997" r:id="rId18"/>
    <p:sldId id="998" r:id="rId19"/>
    <p:sldId id="999" r:id="rId20"/>
    <p:sldId id="1000" r:id="rId21"/>
    <p:sldId id="1001" r:id="rId22"/>
    <p:sldId id="1002" r:id="rId23"/>
    <p:sldId id="1003" r:id="rId24"/>
    <p:sldId id="1004" r:id="rId25"/>
    <p:sldId id="1005" r:id="rId26"/>
    <p:sldId id="1006" r:id="rId27"/>
    <p:sldId id="1007" r:id="rId28"/>
    <p:sldId id="1008" r:id="rId29"/>
    <p:sldId id="924" r:id="rId30"/>
    <p:sldId id="1010" r:id="rId31"/>
    <p:sldId id="1011" r:id="rId32"/>
    <p:sldId id="944" r:id="rId33"/>
    <p:sldId id="1012" r:id="rId34"/>
    <p:sldId id="1013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ein, Eve" initials="K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66CC"/>
    <a:srgbClr val="002060"/>
    <a:srgbClr val="CC0000"/>
    <a:srgbClr val="1B7EE1"/>
    <a:srgbClr val="1666B6"/>
    <a:srgbClr val="1974CF"/>
    <a:srgbClr val="1973CD"/>
    <a:srgbClr val="0C66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376" autoAdjust="0"/>
  </p:normalViewPr>
  <p:slideViewPr>
    <p:cSldViewPr snapToGrid="0">
      <p:cViewPr varScale="1">
        <p:scale>
          <a:sx n="69" d="100"/>
          <a:sy n="69" d="100"/>
        </p:scale>
        <p:origin x="-552" y="-108"/>
      </p:cViewPr>
      <p:guideLst>
        <p:guide orient="horz" pos="2160"/>
        <p:guide orient="horz" pos="842"/>
        <p:guide orient="horz" pos="4101"/>
        <p:guide orient="horz" pos="363"/>
        <p:guide orient="horz" pos="539"/>
        <p:guide orient="horz"/>
        <p:guide orient="horz" pos="4048"/>
        <p:guide orient="horz" pos="960"/>
        <p:guide pos="2880"/>
        <p:guide pos="5456"/>
        <p:guide pos="817"/>
        <p:guide pos="849"/>
        <p:guide pos="5759"/>
        <p:guide pos="5758"/>
        <p:guide pos="5662"/>
        <p:guide/>
      </p:guideLst>
    </p:cSldViewPr>
  </p:slideViewPr>
  <p:outlineViewPr>
    <p:cViewPr>
      <p:scale>
        <a:sx n="33" d="100"/>
        <a:sy n="33" d="100"/>
      </p:scale>
      <p:origin x="0" y="6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BA8536F-956B-47A7-A37B-17B7D8203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4473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6913"/>
            <a:ext cx="4643438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6827" y="4389120"/>
            <a:ext cx="5140960" cy="41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20F20D1-7937-4B40-A799-1EE7A15F9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3372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2DCE3D8-C667-4E01-B1BA-FBF9C465DB16}" type="slidenum">
              <a:rPr lang="en-US" altLang="en-US" sz="1200" smtClean="0">
                <a:latin typeface="Times New Roman" pitchFamily="18" charset="0"/>
              </a:rPr>
              <a:pPr/>
              <a:t>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B579B-11C6-4E14-A467-BD1B0FC67C5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EA779-7D1B-4630-8150-D8D0376270C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5CA45-B3F3-43CB-837F-F1A1726E1EB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371CF-3C12-46A8-9431-961C7C31ABF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EBA7E-A2DF-42BB-A906-89162F7C935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6039D-859C-42D6-B8A0-214D2F7F716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842B92-595B-4749-B385-5E877757FA1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76CFA-FF9E-4D55-BDEB-85621E6546C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E067D-58C5-42BC-AE23-8796C854062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750AE-D935-43F7-A17C-8176041D2E2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DA182-3E42-47D8-B31F-4F8D1CF3C2A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8D720-0D64-4027-856F-D46A147D586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5A7C0-4FB0-4D87-BC9C-0967114ECD4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8EE7E-D2A2-4061-A0A3-0BB5254EE24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0B907-2D18-4A98-9EB5-3CACD06C198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32AE6-A1CA-4FE1-A55B-866CBDDB2B2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54DD1F-D0DB-4E23-81B4-744A200DFA12}" type="slidenum">
              <a:rPr lang="en-US" altLang="en-US" sz="1200" smtClean="0">
                <a:latin typeface="Times New Roman" pitchFamily="18" charset="0"/>
              </a:rPr>
              <a:pPr/>
              <a:t>29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7E456-AE9C-4EEC-B4C7-E544BB625B8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A21B0-0F43-420C-87C5-F213EFFD200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DA3AE-87E3-4489-82F5-8143D60B555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E83E4-BDF9-484A-97AB-7CF69ADC861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B2CBD-1F5F-4858-AD8A-4DA7EA37D25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62C3D-076D-4691-9136-DBB3D095C10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2CB92A-92B2-40A9-BBD4-DE7DFA15F9C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F6A8D-E169-4F29-AD74-FE6480FDDE0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3011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B6936E-C720-452E-A259-55FC0583159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6402E-127D-47EB-AC84-AC5A8D76FC9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06284-76B9-4070-ABB5-741E63324E4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3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 smtClean="0"/>
              <a:t>Copyright © 2016 Wolters Kluwer Health | Lippincott Williams &amp; Wilkins </a:t>
            </a:r>
          </a:p>
        </p:txBody>
      </p:sp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964082" y="3724275"/>
            <a:ext cx="4057096" cy="775597"/>
          </a:xfrm>
          <a:effectLst/>
        </p:spPr>
        <p:txBody>
          <a:bodyPr anchorCtr="1"/>
          <a:lstStyle>
            <a:lvl1pPr algn="ctr"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12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964081" y="5307013"/>
            <a:ext cx="4057095" cy="5334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180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6" descr="ppt_ope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594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184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530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33121"/>
            <a:ext cx="8516202" cy="388937"/>
          </a:xfrm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  <a:solidFill>
                  <a:srgbClr val="C0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0837"/>
            <a:ext cx="8499901" cy="5050780"/>
          </a:xfrm>
        </p:spPr>
        <p:txBody>
          <a:bodyPr/>
          <a:lstStyle>
            <a:lvl1pPr marL="280988" indent="-280988">
              <a:defRPr>
                <a:latin typeface="+mn-lt"/>
                <a:cs typeface="Arial" pitchFamily="34" charset="0"/>
              </a:defRPr>
            </a:lvl1pPr>
            <a:lvl2pPr marL="862013" indent="-404813">
              <a:defRPr lang="en-US" sz="22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buFontTx/>
              <a:buNone/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848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07996"/>
          </a:xfrm>
          <a:solidFill>
            <a:schemeClr val="lt1"/>
          </a:solidFill>
          <a:effectLst/>
        </p:spPr>
        <p:txBody>
          <a:bodyPr anchor="t"/>
          <a:lstStyle>
            <a:lvl1pPr algn="l">
              <a:defRPr sz="4000" b="1" cap="all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9795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835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798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981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772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7877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53998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7213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76999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6497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538163"/>
            <a:ext cx="8543925" cy="384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41425"/>
            <a:ext cx="851693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9855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7" descr="WK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00825"/>
            <a:ext cx="1317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3"/>
          <p:cNvSpPr txBox="1">
            <a:spLocks noChangeArrowheads="1"/>
          </p:cNvSpPr>
          <p:nvPr userDrawn="1"/>
        </p:nvSpPr>
        <p:spPr bwMode="auto">
          <a:xfrm>
            <a:off x="0" y="6559550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000" dirty="0" smtClean="0"/>
              <a:t>Copyright © 2016 </a:t>
            </a:r>
            <a:r>
              <a:rPr lang="en-US" altLang="en-US" sz="1000" dirty="0" err="1" smtClean="0"/>
              <a:t>Wolters</a:t>
            </a:r>
            <a:r>
              <a:rPr lang="en-US" altLang="en-US" sz="1000" dirty="0" smtClean="0"/>
              <a:t> Kluwer •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–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66755" y="3069045"/>
            <a:ext cx="4800600" cy="2215991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  <a:t>Chapter 11</a:t>
            </a:r>
            <a:b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  <a:t/>
            </a:r>
            <a:b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  <a:t> The Endocrine System: Glands and Hormones</a:t>
            </a:r>
          </a:p>
        </p:txBody>
      </p:sp>
      <p:pic>
        <p:nvPicPr>
          <p:cNvPr id="1026" name="Picture 2" descr="\\172.24.161.56\lww\01_Logistics\Cohen-SFHB-11e_9781496317728\13_Ancillaries\1_Input\Power points\JPEG images\ChapterOpener\CohenSFHB11-CO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68" y="1496291"/>
            <a:ext cx="3744768" cy="4852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0" y="2133600"/>
            <a:ext cx="2085975" cy="38989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hypothalamus, pituitary gland, and target tissues. Arrows indicate the hormones’ target issues and feedback pathways.</a:t>
            </a:r>
            <a:r>
              <a:rPr lang="en-US" sz="1800" b="1" smtClean="0">
                <a:ea typeface="ＭＳ Ｐゴシック" pitchFamily="34" charset="-128"/>
                <a:cs typeface="Arial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 i="1" smtClean="0">
              <a:solidFill>
                <a:srgbClr val="990C14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2291" name="Picture 6" descr="E:\Projects\IRCD\Cohen 9e\Images for PPTs\Resized\11264.fig12.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6629400" cy="6165850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Control of the Pituitary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60575"/>
            <a:ext cx="8499475" cy="4230688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Hypothalamus 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Sends releasing hormones (RH) and inhibiting hormones (IH) through a circulatory pathway called a portal system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Hormones stimulate and suppress anterior pituitary secretions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Produces antidiuretic hormone (ADH) and oxytocin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Stored in posterior pituitary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Nerve impulses stimulate secretions</a:t>
            </a:r>
            <a:endParaRPr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Hormones of the Anterior Lobe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47875"/>
            <a:ext cx="8499475" cy="4243388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Growth hormone (GH) or somatotropic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Thyroid-stimulating hormone (TSH) or thyrotropic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Adrenocorticotropic hormone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Prolactin (PRL)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Gonadotropins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Follicle-stimulating hormone (FSH)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Luteinizing hormone (LH)</a:t>
            </a:r>
            <a:endParaRPr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Hormones of the Posterior Lobe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70113"/>
            <a:ext cx="8499475" cy="41211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Antidiuretic hormone (ADH)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Oxytocin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Thyroid Gland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16138"/>
            <a:ext cx="8499475" cy="417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Largest endocrine gland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Lateral lobes on either side of larynx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Connecting band (isthmus)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Enclosed by connective tissue capsule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5562600"/>
            <a:ext cx="8613775" cy="9271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Thyroid gland (anterior view).</a:t>
            </a:r>
            <a:r>
              <a:rPr lang="en-US" smtClean="0">
                <a:ea typeface="ＭＳ Ｐゴシック" pitchFamily="34" charset="-128"/>
                <a:cs typeface="Arial" charset="0"/>
              </a:rPr>
              <a:t> </a:t>
            </a:r>
            <a:endParaRPr lang="en-US" i="1" smtClean="0">
              <a:solidFill>
                <a:srgbClr val="990C14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294688" cy="4533900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8794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Hormones of the Thyroid Gland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1447800"/>
            <a:ext cx="8499475" cy="4721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Thyroxine (T4)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Principle hormone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Increases energy and protein metabolism rate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Triiodothyronine (T3)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Increases energy and protein metabolism rate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Calcitonin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Used to belieive that it assisted in </a:t>
            </a:r>
          </a:p>
          <a:p>
            <a:pPr lvl="2"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Regulating calcium metabolism</a:t>
            </a:r>
          </a:p>
          <a:p>
            <a:pPr lvl="2"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Works with parathyroid hormone and vitamin D</a:t>
            </a:r>
          </a:p>
          <a:p>
            <a:pPr lvl="2"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Actually has little effect on humans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Parathyroid Glands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47875"/>
            <a:ext cx="8499475" cy="4243388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Four glands in posterior capsule of thyroid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Secrete parathyroid hormone (PTH)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Promotes release of calcium from bone tissue, thus increasing the amount of calcium circulating in the bloodstream. PTH also causes the kidney to conserve calcium**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6003925"/>
            <a:ext cx="8613775" cy="4730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Parathyroid glands (anterior view).</a:t>
            </a:r>
          </a:p>
        </p:txBody>
      </p:sp>
      <p:pic>
        <p:nvPicPr>
          <p:cNvPr id="20483" name="Picture 5" descr="E:\Projects\IRCD\Cohen 9e\Images for PPTs\Resized\11264.fig12.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4852988" cy="5943600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Calcium Metabolism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92350"/>
            <a:ext cx="8499475" cy="399891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Calcium balance requires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Calcitriol (dihydroxycholecalciferol)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Produced by modifying vitamin D in liver then in kidney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Increases intestinal absorption of calcium to raise blood calcium levels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Parathyroid hormone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Calcitonin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Endocrine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43125"/>
            <a:ext cx="8499475" cy="4148138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Consists of a group of glands that produce hormones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Works with nervous system to control and coordinate all other body systems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Affects body systems by chemical stimuli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Adrenal Glands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28838"/>
            <a:ext cx="8499475" cy="41624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Two small glands on top of kidneys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Each gland has two parts that act as separate glands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Medulla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Cortex</a:t>
            </a:r>
            <a:endParaRPr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5791200"/>
            <a:ext cx="8613775" cy="777875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adrenal gland.</a:t>
            </a:r>
            <a:r>
              <a:rPr lang="en-US" smtClean="0">
                <a:ea typeface="ＭＳ Ｐゴシック" pitchFamily="34" charset="-128"/>
                <a:cs typeface="Arial" charset="0"/>
              </a:rPr>
              <a:t> 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326188" cy="4940300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Hormones from the Adrenal Medulla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47875"/>
            <a:ext cx="8499475" cy="4243388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Fight-or-flight hormones 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Epinephrine (adrenaline)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Norepinephrine (noradrenalin)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Hormones from the Adrenal Cortex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16138"/>
            <a:ext cx="8499475" cy="417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Glucocorticoids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*Cortisol or hydrocortisone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Mineralocorticoids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Aldosterone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Sex hormones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Pancreas and Its Hormones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33588"/>
            <a:ext cx="8499475" cy="4257675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Islets of Langerhans are specialized pancreas cells that secrete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*Insulin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Lowers blood sugar level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Stimulates manufacture of amino acids into protein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*Glucagon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Increases blood sugar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Sex Glands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55825"/>
            <a:ext cx="8499475" cy="4135438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Ovaries and testes produce hormones to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Develop sexual characteristics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Maintain reproductive organs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Hormones of the Sex Glands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47875"/>
            <a:ext cx="8499475" cy="4243388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Male sex hormone-androgens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Testosterone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Female sex hormones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Estrogen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Progesterone</a:t>
            </a:r>
            <a:endParaRPr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Thymus Gland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24050"/>
            <a:ext cx="8499475" cy="4367213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Mass of lymphoid tissue in upper chest superior to heart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Important in development of immunity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Produces thymosin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Assists in maturity of T lymphocytes</a:t>
            </a:r>
            <a:endParaRPr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Pineal Gland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606675"/>
            <a:ext cx="8499475" cy="3684588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Cone-shaped structure posterior to midbrain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Produces melatonin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Influences sleep–wake cycles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Appears to delay onset of puberty</a:t>
            </a:r>
            <a:endParaRPr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Other Hormone-Producing Tissues (cont.)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 marL="346075" indent="-346075">
              <a:lnSpc>
                <a:spcPct val="120000"/>
              </a:lnSpc>
              <a:defRPr/>
            </a:pPr>
            <a:r>
              <a:rPr lang="en-US" dirty="0" smtClean="0"/>
              <a:t>Adipose tissue: leptin</a:t>
            </a:r>
            <a:endParaRPr lang="en-US" b="1" dirty="0"/>
          </a:p>
          <a:p>
            <a:pPr marL="346075" indent="-346075">
              <a:lnSpc>
                <a:spcPct val="120000"/>
              </a:lnSpc>
              <a:defRPr/>
            </a:pPr>
            <a:r>
              <a:rPr lang="en-US" dirty="0" smtClean="0"/>
              <a:t>Digestive tract: appetite-regulating hormones</a:t>
            </a:r>
          </a:p>
          <a:p>
            <a:pPr marL="346075" indent="-346075">
              <a:lnSpc>
                <a:spcPct val="120000"/>
              </a:lnSpc>
              <a:defRPr/>
            </a:pPr>
            <a:r>
              <a:rPr lang="en-US" dirty="0" smtClean="0"/>
              <a:t>Bone: osteocalcin</a:t>
            </a:r>
          </a:p>
          <a:p>
            <a:pPr marL="346075" indent="-346075">
              <a:lnSpc>
                <a:spcPct val="120000"/>
              </a:lnSpc>
              <a:defRPr/>
            </a:pPr>
            <a:r>
              <a:rPr lang="en-US" dirty="0" smtClean="0"/>
              <a:t>Kidney: erythropoietin </a:t>
            </a:r>
            <a:r>
              <a:rPr lang="en-US" dirty="0"/>
              <a:t>(EPO)</a:t>
            </a:r>
            <a:endParaRPr lang="en-US" b="1" dirty="0"/>
          </a:p>
          <a:p>
            <a:pPr marL="346075" indent="-346075">
              <a:lnSpc>
                <a:spcPct val="120000"/>
              </a:lnSpc>
              <a:defRPr/>
            </a:pPr>
            <a:r>
              <a:rPr lang="en-US" dirty="0" smtClean="0"/>
              <a:t>Thymus: thymosin</a:t>
            </a:r>
            <a:endParaRPr lang="en-US" b="1" dirty="0"/>
          </a:p>
          <a:p>
            <a:pPr marL="346075" indent="-346075">
              <a:lnSpc>
                <a:spcPct val="120000"/>
              </a:lnSpc>
              <a:defRPr/>
            </a:pPr>
            <a:r>
              <a:rPr lang="en-US" dirty="0" smtClean="0"/>
              <a:t>Atria: atrial natriuretic </a:t>
            </a:r>
            <a:r>
              <a:rPr lang="en-US" dirty="0"/>
              <a:t>peptide (ANP)</a:t>
            </a:r>
            <a:endParaRPr lang="en-US" b="1" dirty="0"/>
          </a:p>
          <a:p>
            <a:pPr marL="346075" indent="-346075">
              <a:lnSpc>
                <a:spcPct val="120000"/>
              </a:lnSpc>
              <a:defRPr/>
            </a:pPr>
            <a:r>
              <a:rPr lang="en-US" dirty="0" smtClean="0"/>
              <a:t>Placenta: pregnancy hormones</a:t>
            </a:r>
            <a:endParaRPr lang="en-US" b="1" dirty="0"/>
          </a:p>
          <a:p>
            <a:pPr>
              <a:lnSpc>
                <a:spcPct val="120000"/>
              </a:lnSpc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38375"/>
            <a:ext cx="8499475" cy="4052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Chemical messengers with regulatory effects on cells or organs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Hormones from endocrine glands are released directly into tissue fluids; not through ducts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Some affect many tissues</a:t>
            </a:r>
          </a:p>
          <a:p>
            <a:pPr lvl="1">
              <a:lnSpc>
                <a:spcPct val="8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Growth hormone</a:t>
            </a:r>
          </a:p>
          <a:p>
            <a:pPr lvl="1">
              <a:lnSpc>
                <a:spcPct val="8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Thyroid hormone</a:t>
            </a:r>
          </a:p>
          <a:p>
            <a:pPr lvl="1">
              <a:lnSpc>
                <a:spcPct val="8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Insulin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Some affect a specific tissue (target tissue)</a:t>
            </a:r>
          </a:p>
          <a:p>
            <a:pPr lvl="1">
              <a:lnSpc>
                <a:spcPct val="8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Thyroid-stimulating hormone (TSH)</a:t>
            </a:r>
          </a:p>
          <a:p>
            <a:pPr lvl="1">
              <a:lnSpc>
                <a:spcPct val="8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Adrenocorticotropic hormone (ACTH)</a:t>
            </a:r>
          </a:p>
          <a:p>
            <a:pPr>
              <a:lnSpc>
                <a:spcPct val="80000"/>
              </a:lnSpc>
            </a:pPr>
            <a:endParaRPr lang="en-US" sz="180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Prostaglandins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43163"/>
            <a:ext cx="8499475" cy="38481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Group of hormones made by most body tissues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Produced, act, and rapidly inactivated in or close to origin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Constrict structures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Dilate structures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Promote inflammation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 and Treatment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09800"/>
            <a:ext cx="8613775" cy="4038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Hormones are extracted from animal tissue, manufactured in the lab, or genetically engineered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Growth hormone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*Insulin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*Adrenal steroids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*Epinephrine (adrenaline)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Thyroid hormones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*Oxytocin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Androgens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*Estrogen and progesterone</a:t>
            </a:r>
            <a:endParaRPr lang="en-US" sz="2000" smtClean="0"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00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Impact of Insulin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defRPr/>
            </a:pPr>
            <a:r>
              <a:rPr lang="en-US" baseline="30000" dirty="0" smtClean="0"/>
              <a:t> </a:t>
            </a:r>
            <a:r>
              <a:rPr lang="en-US" dirty="0" smtClean="0"/>
              <a:t>Deficiency in insulin production or action impairs the ability of cells to take up and use glucose.</a:t>
            </a:r>
          </a:p>
          <a:p>
            <a:pPr>
              <a:defRPr/>
            </a:pPr>
            <a:r>
              <a:rPr lang="en-US" dirty="0" smtClean="0"/>
              <a:t>Results in hyperglycemia (abnormally </a:t>
            </a:r>
            <a:r>
              <a:rPr lang="en-US" dirty="0"/>
              <a:t>high blood glucose </a:t>
            </a:r>
            <a:r>
              <a:rPr lang="en-US" dirty="0" smtClean="0"/>
              <a:t>levels):</a:t>
            </a:r>
          </a:p>
          <a:p>
            <a:pPr lvl="1">
              <a:defRPr/>
            </a:pPr>
            <a:r>
              <a:rPr lang="en-US" dirty="0" smtClean="0"/>
              <a:t>Hyperglycemia causes excess </a:t>
            </a:r>
            <a:r>
              <a:rPr lang="en-US" dirty="0"/>
              <a:t>urine </a:t>
            </a:r>
            <a:r>
              <a:rPr lang="en-US" dirty="0" smtClean="0"/>
              <a:t>production, dehydration, thirst</a:t>
            </a:r>
          </a:p>
          <a:p>
            <a:pPr lvl="1">
              <a:defRPr/>
            </a:pPr>
            <a:r>
              <a:rPr lang="en-US" dirty="0" smtClean="0"/>
              <a:t>Chronically, hyperglycemia damages small blood vessels and nerves</a:t>
            </a:r>
          </a:p>
          <a:p>
            <a:pPr>
              <a:defRPr/>
            </a:pPr>
            <a:r>
              <a:rPr lang="en-US" dirty="0" smtClean="0"/>
              <a:t>Results in impaired glucose metabolism:</a:t>
            </a:r>
          </a:p>
          <a:p>
            <a:pPr lvl="1">
              <a:defRPr/>
            </a:pPr>
            <a:r>
              <a:rPr lang="en-US" dirty="0" smtClean="0"/>
              <a:t>Lethargy, hunger</a:t>
            </a:r>
          </a:p>
          <a:p>
            <a:pPr>
              <a:defRPr/>
            </a:pPr>
            <a:r>
              <a:rPr lang="en-US" dirty="0" smtClean="0"/>
              <a:t>Impairs protein synthesis </a:t>
            </a:r>
          </a:p>
          <a:p>
            <a:pPr lvl="1">
              <a:defRPr/>
            </a:pPr>
            <a:r>
              <a:rPr lang="en-US" dirty="0" smtClean="0"/>
              <a:t>Tissue wasting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 and Stress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87563"/>
            <a:ext cx="8499475" cy="42037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Stress response involves both nervous and endocrine system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Hormones released during stress help body cope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Unchecked levels of hormones can harm body</a:t>
            </a: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1371600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Aging and the Endocrine System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81200"/>
            <a:ext cx="8613775" cy="4495800"/>
          </a:xfrm>
        </p:spPr>
        <p:txBody>
          <a:bodyPr/>
          <a:lstStyle/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Pancreas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Adult-onset diabetes mellitus</a:t>
            </a:r>
          </a:p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Thyroid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Decreased hormone secretion</a:t>
            </a:r>
          </a:p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Pituitary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Decreased gonadotropic hormones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Decreased growth hormone</a:t>
            </a:r>
          </a:p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Gonads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Decreased sexual activity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Loss of bone mass</a:t>
            </a:r>
            <a:endParaRPr sz="200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Hormone Chemistry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87563"/>
            <a:ext cx="8499475" cy="4203700"/>
          </a:xfrm>
        </p:spPr>
        <p:txBody>
          <a:bodyPr/>
          <a:lstStyle/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Amino acid compounds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Proteins or related compounds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All hormones except steroids</a:t>
            </a:r>
          </a:p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Lipids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Made of fatty acids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Most are steroids, derived from the steroid cholesterol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Produced in adrenal cortex and sex glands</a:t>
            </a:r>
          </a:p>
          <a:p>
            <a:pPr lvl="1"/>
            <a:r>
              <a:rPr sz="2000">
                <a:ea typeface="ＭＳ Ｐゴシック" pitchFamily="34" charset="-128"/>
                <a:cs typeface="Arial" charset="0"/>
              </a:rPr>
              <a:t>Prostaglandins are also lipids</a:t>
            </a:r>
          </a:p>
          <a:p>
            <a:endParaRPr lang="en-US" sz="200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Hormone Regulation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55825"/>
            <a:ext cx="8499475" cy="4135438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Negative feedback (most common)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Endocrine gland oversecretes hormone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Tissue becomes too active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Tissue negatively effects gland to decrease secretion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Positive feedback 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Hormone response produces more hormone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Rhythmic pattern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5867400"/>
            <a:ext cx="8613775" cy="5461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Negative feedback control of hormones.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43000"/>
            <a:ext cx="5970588" cy="4508500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1900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Endocrine Glands and</a:t>
            </a:r>
            <a:b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Their Hormones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65363"/>
            <a:ext cx="8499475" cy="40259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Tissues other than endocrine glands also secrete hormones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Brain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Digestive organs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Kidney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600" y="3505200"/>
            <a:ext cx="1831975" cy="1447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endocrine glands.</a:t>
            </a:r>
          </a:p>
        </p:txBody>
      </p:sp>
      <p:pic>
        <p:nvPicPr>
          <p:cNvPr id="10243" name="Picture 4" descr="12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4000"/>
            <a:ext cx="6477000" cy="6307138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Pituitary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38413"/>
            <a:ext cx="8499475" cy="375285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Pituitary (hypophysis) gland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Master gland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Releases hormones that affect working of other glands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Controlled by hypothalamus</a:t>
            </a:r>
          </a:p>
          <a:p>
            <a:pPr lvl="1"/>
            <a:r>
              <a:rPr>
                <a:ea typeface="ＭＳ Ｐゴシック" pitchFamily="34" charset="-128"/>
                <a:cs typeface="Arial" charset="0"/>
              </a:rPr>
              <a:t>Connected to the hypothalamus by a stalk called the infundibulum</a:t>
            </a: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cConnell_HFHF_PP_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McConnell_HFHF_PP_Template</Template>
  <TotalTime>8808</TotalTime>
  <Words>901</Words>
  <Application>Microsoft Office PowerPoint</Application>
  <PresentationFormat>On-screen Show (4:3)</PresentationFormat>
  <Paragraphs>213</Paragraphs>
  <Slides>34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McConnell_HFHF_PP_Template</vt:lpstr>
      <vt:lpstr>Chapter 11   The Endocrine System: Glands and Hormones</vt:lpstr>
      <vt:lpstr>The Endocrine System</vt:lpstr>
      <vt:lpstr>Hormones</vt:lpstr>
      <vt:lpstr>Hormone Chemistry</vt:lpstr>
      <vt:lpstr>Hormone Regulation</vt:lpstr>
      <vt:lpstr>Slide 6</vt:lpstr>
      <vt:lpstr>The Endocrine Glands and Their Hormones</vt:lpstr>
      <vt:lpstr>Slide 8</vt:lpstr>
      <vt:lpstr>The Pituitary</vt:lpstr>
      <vt:lpstr>Slide 10</vt:lpstr>
      <vt:lpstr>Control of the Pituitary</vt:lpstr>
      <vt:lpstr>Hormones of the Anterior Lobe</vt:lpstr>
      <vt:lpstr>Hormones of the Posterior Lobe</vt:lpstr>
      <vt:lpstr>The Thyroid Gland</vt:lpstr>
      <vt:lpstr>Slide 15</vt:lpstr>
      <vt:lpstr>Hormones of the Thyroid Gland</vt:lpstr>
      <vt:lpstr>The Parathyroid Glands</vt:lpstr>
      <vt:lpstr>Slide 18</vt:lpstr>
      <vt:lpstr>Calcium Metabolism</vt:lpstr>
      <vt:lpstr>The Adrenal Glands</vt:lpstr>
      <vt:lpstr>Slide 21</vt:lpstr>
      <vt:lpstr>Hormones from the Adrenal Medulla</vt:lpstr>
      <vt:lpstr>Hormones from the Adrenal Cortex</vt:lpstr>
      <vt:lpstr>The Pancreas and Its Hormones</vt:lpstr>
      <vt:lpstr>The Sex Glands</vt:lpstr>
      <vt:lpstr>Hormones of the Sex Glands</vt:lpstr>
      <vt:lpstr>The Thymus Gland</vt:lpstr>
      <vt:lpstr>The Pineal Gland</vt:lpstr>
      <vt:lpstr>Other Hormone-Producing Tissues (cont.)</vt:lpstr>
      <vt:lpstr>Prostaglandins</vt:lpstr>
      <vt:lpstr>Hormones and Treatment</vt:lpstr>
      <vt:lpstr>Impact of Insulin Deficiency</vt:lpstr>
      <vt:lpstr>Hormones and Stress</vt:lpstr>
      <vt:lpstr>Aging and the Endocrine System</vt:lpstr>
    </vt:vector>
  </TitlesOfParts>
  <Company>Wolters Kluwer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Chemistry, Matter, and Life</dc:title>
  <dc:creator>J Taylor</dc:creator>
  <cp:lastModifiedBy>winxp</cp:lastModifiedBy>
  <cp:revision>413</cp:revision>
  <cp:lastPrinted>2012-02-18T19:19:53Z</cp:lastPrinted>
  <dcterms:created xsi:type="dcterms:W3CDTF">2011-04-12T12:59:12Z</dcterms:created>
  <dcterms:modified xsi:type="dcterms:W3CDTF">2016-05-26T16:58:24Z</dcterms:modified>
</cp:coreProperties>
</file>