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750" r:id="rId2"/>
    <p:sldId id="945" r:id="rId3"/>
    <p:sldId id="946" r:id="rId4"/>
    <p:sldId id="947" r:id="rId5"/>
    <p:sldId id="948" r:id="rId6"/>
    <p:sldId id="949" r:id="rId7"/>
    <p:sldId id="950" r:id="rId8"/>
    <p:sldId id="951" r:id="rId9"/>
    <p:sldId id="952" r:id="rId10"/>
    <p:sldId id="953" r:id="rId11"/>
    <p:sldId id="954" r:id="rId12"/>
    <p:sldId id="955" r:id="rId13"/>
    <p:sldId id="956" r:id="rId14"/>
    <p:sldId id="984" r:id="rId15"/>
    <p:sldId id="957" r:id="rId16"/>
    <p:sldId id="958" r:id="rId17"/>
    <p:sldId id="959" r:id="rId18"/>
    <p:sldId id="960" r:id="rId19"/>
    <p:sldId id="962" r:id="rId20"/>
    <p:sldId id="961" r:id="rId21"/>
    <p:sldId id="963" r:id="rId22"/>
    <p:sldId id="964" r:id="rId23"/>
    <p:sldId id="965" r:id="rId24"/>
    <p:sldId id="966" r:id="rId25"/>
    <p:sldId id="967" r:id="rId26"/>
    <p:sldId id="968" r:id="rId27"/>
    <p:sldId id="969" r:id="rId28"/>
    <p:sldId id="970" r:id="rId29"/>
    <p:sldId id="971" r:id="rId30"/>
    <p:sldId id="972" r:id="rId31"/>
    <p:sldId id="973" r:id="rId32"/>
    <p:sldId id="974" r:id="rId33"/>
    <p:sldId id="975" r:id="rId34"/>
    <p:sldId id="976" r:id="rId35"/>
    <p:sldId id="977" r:id="rId36"/>
    <p:sldId id="978" r:id="rId37"/>
    <p:sldId id="979" r:id="rId38"/>
    <p:sldId id="980" r:id="rId39"/>
    <p:sldId id="981" r:id="rId40"/>
    <p:sldId id="982" r:id="rId41"/>
    <p:sldId id="983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66CC"/>
    <a:srgbClr val="002060"/>
    <a:srgbClr val="CC0000"/>
    <a:srgbClr val="1B7EE1"/>
    <a:srgbClr val="1666B6"/>
    <a:srgbClr val="1974CF"/>
    <a:srgbClr val="1973CD"/>
    <a:srgbClr val="0C66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200" autoAdjust="0"/>
  </p:normalViewPr>
  <p:slideViewPr>
    <p:cSldViewPr snapToGrid="0">
      <p:cViewPr varScale="1">
        <p:scale>
          <a:sx n="69" d="100"/>
          <a:sy n="69" d="100"/>
        </p:scale>
        <p:origin x="-552" y="-102"/>
      </p:cViewPr>
      <p:guideLst>
        <p:guide orient="horz" pos="2160"/>
        <p:guide orient="horz" pos="842"/>
        <p:guide orient="horz" pos="4101"/>
        <p:guide orient="horz" pos="355"/>
        <p:guide orient="horz" pos="539"/>
        <p:guide orient="horz"/>
        <p:guide orient="horz" pos="4048"/>
        <p:guide orient="horz" pos="960"/>
        <p:guide pos="2880"/>
        <p:guide pos="5456"/>
        <p:guide pos="817"/>
        <p:guide pos="849"/>
        <p:guide pos="5759"/>
        <p:guide pos="5758"/>
        <p:guide pos="5662"/>
        <p:guide/>
      </p:guideLst>
    </p:cSldViewPr>
  </p:slideViewPr>
  <p:outlineViewPr>
    <p:cViewPr>
      <p:scale>
        <a:sx n="33" d="100"/>
        <a:sy n="33" d="100"/>
      </p:scale>
      <p:origin x="0" y="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5472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28D6C9C-B63E-48EF-A2A6-6AB064A98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616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4389120"/>
            <a:ext cx="5140960" cy="41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4960C872-C6ED-4AF5-B34A-26F19BC39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905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20E02C-5111-42C1-BBB6-1323E0E8F9B8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9FAE9-864B-41CC-88C9-3B885B6DB187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3F4EF-E0B9-4A43-A8F1-5F5A1ED487FF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0CBF3-969B-42C4-A6FE-FBDA5DF3ACD0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22E78-D806-43BB-975A-E838077265AD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99C39-B392-4B59-858A-81436380CAB1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08B28-3B7A-4D4C-B99E-A20BF6517E05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8" tIns="47024" rIns="95668" bIns="47024" anchor="b"/>
          <a:lstStyle/>
          <a:p>
            <a:pPr algn="r" defTabSz="946307" eaLnBrk="0" hangingPunct="0"/>
            <a:fld id="{8E713D77-8F6E-40FA-99B1-BAFDF91BE64D}" type="slidenum">
              <a:rPr lang="en-US" sz="1200">
                <a:latin typeface="Times New Roman" pitchFamily="18" charset="0"/>
              </a:rPr>
              <a:pPr algn="r" defTabSz="946307" eaLnBrk="0" hangingPunct="0"/>
              <a:t>20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55566-11F9-4232-A1ED-976911DB246A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358DE-5F1E-4FFD-89A3-DEF6559CD432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461DC-05BE-487B-90E0-A0458A22ACF7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D740A-2188-466A-9042-B6CF0539346D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92169-494A-4B1F-96A1-5AD4F617426F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F0A10-5320-4BC0-A070-122501BC4CDF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79A34-C2DC-403B-A0B5-1F05C3F28735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8" tIns="47024" rIns="95668" bIns="47024" anchor="b"/>
          <a:lstStyle/>
          <a:p>
            <a:pPr algn="r" defTabSz="946307" eaLnBrk="0" hangingPunct="0"/>
            <a:fld id="{A24A3C97-CBD3-4AE9-9F34-906A611976D4}" type="slidenum">
              <a:rPr lang="en-US" sz="1200">
                <a:latin typeface="Times New Roman" pitchFamily="18" charset="0"/>
              </a:rPr>
              <a:pPr algn="r" defTabSz="946307" eaLnBrk="0" hangingPunct="0"/>
              <a:t>28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0395B-EA31-413A-80CB-122F8EDF3292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338DE-2459-4C09-80C7-F713834CF35B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F4DB4-1E40-4FD9-B326-E55F46155366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1ED6E-4CE0-4A95-AAA9-99201FAAA9DB}" type="slidenum">
              <a:rPr lang="en-US" smtClean="0">
                <a:ea typeface="ＭＳ Ｐゴシック" pitchFamily="34" charset="-128"/>
              </a:rPr>
              <a:pPr/>
              <a:t>32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3E762-90B0-4B06-8572-1EE6BE410BBF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88AC0-1B79-4120-A121-F015CF813FD6}" type="slidenum">
              <a:rPr lang="en-US" smtClean="0">
                <a:ea typeface="ＭＳ Ｐゴシック" pitchFamily="34" charset="-128"/>
              </a:rPr>
              <a:pPr/>
              <a:t>34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EB501-02C9-407C-BE62-55A588A6DB66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DB304-0A50-48C6-8064-AABCCC5D1832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C7900-175C-48EB-B3AB-47D657B239FC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BB315-23F8-4586-9C99-3A0096505674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54252-0FC0-4819-9DF3-C7EB98716553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4FF96-D746-45D2-925A-B08E883FCA0C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9EC53-80C0-43E5-A408-929D5C4EF410}" type="slidenum">
              <a:rPr lang="en-US" smtClean="0">
                <a:ea typeface="ＭＳ Ｐゴシック" pitchFamily="34" charset="-128"/>
              </a:rPr>
              <a:pPr/>
              <a:t>41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85526-266E-45CC-8E65-F6512963B3E4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0A77D-55BB-4C4E-81C2-A95E201117C7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6E55F-58C1-4F33-9CEC-8980EC8E03C7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9A144-934D-48F0-ACB8-F6223B351A13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DF1A9-ECBE-4721-AEA6-CE07E8D794A1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50DD8-0CEB-4E0E-B8D3-6195FA7E8E26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 smtClean="0"/>
              <a:t>Copyright © 2016 Wolters Kluwer Health | Lippincott Williams &amp; Wilkins 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26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253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602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673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6760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73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282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78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7472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4823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6713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9855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Picture 7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 userDrawn="1"/>
        </p:nvSpPr>
        <p:spPr bwMode="auto">
          <a:xfrm>
            <a:off x="0" y="6578600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2016 </a:t>
            </a:r>
            <a:r>
              <a:rPr lang="en-US" altLang="en-US" sz="1000" dirty="0" err="1" smtClean="0"/>
              <a:t>Wolters</a:t>
            </a:r>
            <a:r>
              <a:rPr lang="en-US" altLang="en-US" sz="1000" dirty="0" smtClean="0"/>
              <a:t> Kluwer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92674" y="3130342"/>
            <a:ext cx="4089401" cy="1772793"/>
          </a:xfrm>
        </p:spPr>
        <p:txBody>
          <a:bodyPr/>
          <a:lstStyle/>
          <a:p>
            <a:r>
              <a:rPr lang="en-US" altLang="en-US" sz="3200" dirty="0">
                <a:solidFill>
                  <a:srgbClr val="0066CC"/>
                </a:solidFill>
                <a:ea typeface="ＭＳ Ｐゴシック" pitchFamily="34" charset="-128"/>
              </a:rPr>
              <a:t/>
            </a:r>
            <a:br>
              <a:rPr lang="en-US" altLang="en-US" sz="3200" dirty="0">
                <a:solidFill>
                  <a:srgbClr val="0066CC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>Chapter 12 </a:t>
            </a:r>
            <a:b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066CC"/>
                </a:solidFill>
                <a:ea typeface="ＭＳ Ｐゴシック" pitchFamily="34" charset="-128"/>
              </a:rPr>
              <a:t>The Blood</a:t>
            </a:r>
          </a:p>
        </p:txBody>
      </p:sp>
      <p:pic>
        <p:nvPicPr>
          <p:cNvPr id="1026" name="Picture 2" descr="\\172.24.161.56\lww\01_Logistics\Cohen-SFHB-11e_9781496317728\13_Ancillaries\1_Input\Power points\JPEG images\ChapterOpener\CohenSFHB11-CO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1638300"/>
            <a:ext cx="4432300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486400"/>
            <a:ext cx="8613775" cy="549275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Blood cells as viewed under the microscope.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762000"/>
            <a:ext cx="9120187" cy="4446588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Erythrocytes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28838"/>
            <a:ext cx="8499475" cy="4162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Red blood cells (RBCs) most numerous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4.5-5 million per mcl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Biconcave shape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Stimulated by EPO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Mature cells </a:t>
            </a:r>
            <a:r>
              <a:rPr lang="en-US" sz="2000" b="1" u="sng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anuclear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*Contain hemoglobin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Binds to oxygen for transport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Carries hydrogen ions for buffering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Carries carbon dioxide for elimination </a:t>
            </a:r>
            <a:endParaRPr sz="2000"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5562600"/>
            <a:ext cx="8613775" cy="93027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Red blood cells as seen under a scanning electron microscope.</a:t>
            </a:r>
            <a:r>
              <a:rPr lang="en-US" smtClean="0">
                <a:ea typeface="ＭＳ Ｐゴシック" pitchFamily="34" charset="-128"/>
                <a:cs typeface="Arial" charset="0"/>
              </a:rPr>
              <a:t> </a:t>
            </a:r>
            <a:endParaRPr lang="en-US" i="1" smtClean="0">
              <a:solidFill>
                <a:srgbClr val="990C14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363" y="381000"/>
            <a:ext cx="7405687" cy="5081588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Leukocytes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00200"/>
            <a:ext cx="8613775" cy="495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White blood cells (WBCs) colorless, round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Granulocytes</a:t>
            </a:r>
          </a:p>
          <a:p>
            <a:pPr lvl="2">
              <a:lnSpc>
                <a:spcPct val="70000"/>
              </a:lnSpc>
            </a:pP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Neutrophils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(polymorphs)</a:t>
            </a:r>
          </a:p>
          <a:p>
            <a:pPr lvl="3"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*Most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numerous</a:t>
            </a:r>
          </a:p>
          <a:p>
            <a:pPr lvl="3"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Increase in </a:t>
            </a:r>
            <a:r>
              <a:rPr lang="en-US" sz="1800" u="sng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band cells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is a sign of infection</a:t>
            </a:r>
          </a:p>
          <a:p>
            <a:pPr lvl="2">
              <a:lnSpc>
                <a:spcPct val="70000"/>
              </a:lnSpc>
            </a:pP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Eosinophils</a:t>
            </a:r>
            <a:endParaRPr lang="en-US" sz="18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2">
              <a:lnSpc>
                <a:spcPct val="70000"/>
              </a:lnSpc>
            </a:pP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Basophils</a:t>
            </a:r>
            <a:endParaRPr lang="en-US" sz="18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Agranulocytes</a:t>
            </a:r>
          </a:p>
          <a:p>
            <a:pPr lvl="2"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Lymphocytes</a:t>
            </a:r>
          </a:p>
          <a:p>
            <a:pPr lvl="2">
              <a:lnSpc>
                <a:spcPct val="70000"/>
              </a:lnSpc>
            </a:pP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Monocytes</a:t>
            </a:r>
            <a:endParaRPr lang="en-US" sz="18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Prominent nuclei </a:t>
            </a:r>
          </a:p>
          <a:p>
            <a:pPr>
              <a:lnSpc>
                <a:spcPct val="70000"/>
              </a:lnSpc>
            </a:pPr>
            <a:endParaRPr lang="en-US" sz="18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leukocytes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Clear body of foreign material, cellular debris, pathogens</a:t>
            </a:r>
          </a:p>
          <a:p>
            <a:pPr>
              <a:lnSpc>
                <a:spcPct val="7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See table 12-2</a:t>
            </a: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r>
              <a:rPr lang="en-US" dirty="0" smtClean="0"/>
              <a:t>Macrophages</a:t>
            </a:r>
          </a:p>
          <a:p>
            <a:r>
              <a:rPr lang="en-US" dirty="0" smtClean="0"/>
              <a:t>Plasma cells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257800"/>
            <a:ext cx="8613775" cy="1231900"/>
          </a:xfrm>
        </p:spPr>
        <p:txBody>
          <a:bodyPr/>
          <a:lstStyle/>
          <a:p>
            <a:pPr marL="247650" indent="-24765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Phagocytosis. </a:t>
            </a:r>
          </a:p>
          <a:p>
            <a:pPr marL="247650" indent="-247650">
              <a:lnSpc>
                <a:spcPct val="100000"/>
              </a:lnSpc>
              <a:spcBef>
                <a:spcPct val="0"/>
              </a:spcBef>
              <a:buClrTx/>
              <a:buFontTx/>
              <a:buAutoNum type="alphaUcParenBoth"/>
            </a:pPr>
            <a:r>
              <a:rPr lang="en-US" sz="16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A phagocytic leukocyte (white blood cell) squeezes through a capillary wall in the region of an infection and engulfs a bacterium.</a:t>
            </a:r>
          </a:p>
          <a:p>
            <a:pPr marL="247650" indent="-24765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(B) The bacterium is enclosed in a vesicle and digested by a lysosome.</a:t>
            </a:r>
            <a:r>
              <a:rPr lang="en-US" sz="1600" smtClean="0">
                <a:ea typeface="ＭＳ Ｐゴシック" pitchFamily="34" charset="-128"/>
                <a:cs typeface="Arial" charset="0"/>
              </a:rPr>
              <a:t>  </a:t>
            </a:r>
          </a:p>
          <a:p>
            <a:pPr marL="247650" indent="-24765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600" smtClean="0">
              <a:solidFill>
                <a:srgbClr val="990C14"/>
              </a:solidFill>
              <a:ea typeface="ＭＳ Ｐゴシック" pitchFamily="34" charset="-128"/>
              <a:cs typeface="Arial" charset="0"/>
            </a:endParaRPr>
          </a:p>
          <a:p>
            <a:pPr marL="247650" indent="-247650">
              <a:lnSpc>
                <a:spcPct val="70000"/>
              </a:lnSpc>
            </a:pPr>
            <a:endParaRPr lang="en-US" sz="160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6387" name="Picture 4" descr="13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8331200" cy="480060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Platelets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01850"/>
            <a:ext cx="8499475" cy="418941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Platelets (thrombocytes)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Smallest formed element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Not cells—no nuclei or DNA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Fragments release from megakaryocytes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Essential for blood coagulation (clotting)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**Hemostasis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06600"/>
            <a:ext cx="8499475" cy="42846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Prevents blood loss when blood vessel ruptures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Contraction of smooth muscles in blood vessel wall (vasoconstriction)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Formation of platelet plug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Formation of blood clot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Blood Clotting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60575"/>
            <a:ext cx="8499475" cy="4230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Procoagulants: compounds that promote clotting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Anticoagulant: compounds that prevent clotting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Final steps in clotting: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Damaged tissues release substances that form prothrombinase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Prothrombinase converts prothrombin to thrombin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Thrombin converts fibrinogen to fibrin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Fibrin forms network of threads to form clot</a:t>
            </a:r>
            <a:endParaRPr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Blood Clotting (cont’d)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01850"/>
            <a:ext cx="8499475" cy="418941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Serum: fluid left over after clotting takes place</a:t>
            </a:r>
          </a:p>
          <a:p>
            <a:r>
              <a:rPr lang="en-US" smtClean="0">
                <a:ea typeface="ＭＳ Ｐゴシック" pitchFamily="34" charset="-128"/>
                <a:cs typeface="Arial" charset="0"/>
              </a:rPr>
              <a:t>Plasma = serum + clotting factors</a:t>
            </a:r>
            <a:br>
              <a:rPr lang="en-US" smtClean="0">
                <a:ea typeface="ＭＳ Ｐゴシック" pitchFamily="34" charset="-128"/>
                <a:cs typeface="Arial" charset="0"/>
              </a:rPr>
            </a:br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Circulating Blood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38375"/>
            <a:ext cx="8499475" cy="405288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Important in maintaining homeostasis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Classed as connective tissue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Accounts for 8% of total body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weight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Plasma-blood’s liquid matrix</a:t>
            </a:r>
            <a:endParaRPr lang="en-US" dirty="0" smtClean="0"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3304" y="371908"/>
            <a:ext cx="4490172" cy="742517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  <a:cs typeface="Arial" charset="0"/>
              </a:rPr>
              <a:t>Figure 12-7 </a:t>
            </a:r>
            <a:r>
              <a:rPr lang="en-US" sz="2000" b="0" dirty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Blood clotting </a:t>
            </a:r>
            <a:r>
              <a:rPr lang="en-US" sz="2000" b="0" dirty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/>
            </a:r>
            <a:br>
              <a:rPr lang="en-US" sz="2000" b="0" dirty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</a:br>
            <a:r>
              <a:rPr lang="en-US" sz="2000" b="0" dirty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(</a:t>
            </a:r>
            <a:r>
              <a:rPr lang="en-US" sz="2000" b="0" dirty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coagulation).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  <a:cs typeface="Arial" charset="0"/>
              </a:rPr>
              <a:t> 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42900" y="5427663"/>
            <a:ext cx="86090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What part of the word </a:t>
            </a:r>
            <a:r>
              <a:rPr lang="en-US" sz="1600" i="1">
                <a:solidFill>
                  <a:srgbClr val="CC0000"/>
                </a:solidFill>
                <a:latin typeface="Verdana" pitchFamily="34" charset="0"/>
              </a:rPr>
              <a:t>prothrombinase</a:t>
            </a:r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 </a:t>
            </a:r>
          </a:p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indicates that it is an enzyme? </a:t>
            </a:r>
          </a:p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What part of the word </a:t>
            </a:r>
            <a:r>
              <a:rPr lang="en-US" sz="1600" i="1">
                <a:solidFill>
                  <a:srgbClr val="CC0000"/>
                </a:solidFill>
                <a:latin typeface="Verdana" pitchFamily="34" charset="0"/>
              </a:rPr>
              <a:t>prothrombin</a:t>
            </a:r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 </a:t>
            </a:r>
          </a:p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indicates that it is a precursor?</a:t>
            </a:r>
          </a:p>
        </p:txBody>
      </p:sp>
      <p:pic>
        <p:nvPicPr>
          <p:cNvPr id="20484" name="Picture 7" descr="fig_13.7.gif                                                   00751991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988" y="384175"/>
            <a:ext cx="3128962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 Types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08910"/>
            <a:ext cx="8499475" cy="4282354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Blood cells contain substances capable of causing an immune response (antigens)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Blood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types must be compatible for blood transfusion from donor to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patient</a:t>
            </a:r>
          </a:p>
          <a:p>
            <a:pPr lvl="1"/>
            <a:r>
              <a:rPr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 </a:t>
            </a: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the event of hemorrhage or disease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Proteins (antigens or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agglutinins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 on red cells cause incompatibility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and B antigens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Rh factor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ABO Blood Type Group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43125"/>
            <a:ext cx="8499475" cy="414813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Four blood types involving A and B antigens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(only)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 (only)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AB (both antigens)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 (neither antigen)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Testing for Blood Type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16175"/>
            <a:ext cx="8499475" cy="387508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Blood sera containing antibodies to A or B antigens (antisera) prepared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Sera added to blood sample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Corresponding red cells clump (agglutination)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828800"/>
            <a:ext cx="3886200" cy="38227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Blood typing. Labels at the top of each column denote the kind of antiserum added to the blood samples.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Anti-A serum agglutinates (causes to clump) red cells in type A blood, but anti-B serum does not.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Anti-B serum agglutinates red cells in type B blood, but anti-A serum does not. Both sera agglutinate type AB blood cells, and neither serum agglutinates type O blood.</a:t>
            </a:r>
            <a:r>
              <a:rPr lang="en-US" sz="1800" smtClean="0">
                <a:ea typeface="ＭＳ Ｐゴシック" pitchFamily="34" charset="-128"/>
                <a:cs typeface="Arial" charset="0"/>
              </a:rPr>
              <a:t> </a:t>
            </a:r>
          </a:p>
        </p:txBody>
      </p:sp>
      <p:pic>
        <p:nvPicPr>
          <p:cNvPr id="25603" name="Picture 4" descr="13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4800600" cy="685800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Blood Compatibility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84400"/>
            <a:ext cx="8499475" cy="410686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Safest transfusion is same blood type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Type O blood can be given to any ABO type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Type AB blood can receive any ABO type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E:\Projects\IRCD\Cohen 9e\Images for PPTs\Resized\11264.Table12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066800"/>
            <a:ext cx="9077325" cy="42672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Rh Factor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92313"/>
            <a:ext cx="8499475" cy="42989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Red cell antigen group </a:t>
            </a:r>
            <a:r>
              <a:rPr lang="en-US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Rh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(D antigen) 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Rh-positive blood has antigen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Rh-negative blood lacks antigen</a:t>
            </a:r>
          </a:p>
          <a:p>
            <a:r>
              <a:rPr lang="en-US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Rh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incompatibility can lead to hemolytic disease of newborn (HDN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</a:p>
          <a:p>
            <a:pPr lvl="1"/>
            <a:r>
              <a:rPr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Rh negative mother and Rh positive fetus</a:t>
            </a:r>
            <a:endParaRPr lang="en-US" dirty="0" smtClean="0"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fig_13.9.gif                                                   00751991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011238"/>
            <a:ext cx="68802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 idx="4294967295"/>
          </p:nvPr>
        </p:nvSpPr>
        <p:spPr>
          <a:xfrm>
            <a:off x="300038" y="558800"/>
            <a:ext cx="8843962" cy="33813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  <a:cs typeface="Arial" charset="0"/>
              </a:rPr>
              <a:t>Figure 12-9 </a:t>
            </a:r>
            <a:r>
              <a:rPr lang="en-US" sz="2000" b="0" smtClean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Rh incompatibility.</a:t>
            </a:r>
            <a:endParaRPr lang="en-US" b="0" smtClean="0">
              <a:solidFill>
                <a:schemeClr val="tx1"/>
              </a:solidFill>
              <a:latin typeface="Times" pitchFamily="18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Uses of Blood and Blood Components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47875"/>
            <a:ext cx="8499475" cy="424338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Centrifuge-separates blood plasma from formed elements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Blood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stored in blood banks up to 35 days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Anti-clotting solution added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Expiration date added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Blood donated before elective surgery (</a:t>
            </a:r>
            <a:r>
              <a:rPr lang="en-US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autologous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blood)</a:t>
            </a:r>
            <a:endParaRPr lang="en-US" dirty="0" smtClean="0"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Transportation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660650"/>
            <a:ext cx="8499475" cy="363061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Blood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Carries oxygen to tissues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Carries carbon dioxide from tissues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Transports nutrients and other substances to cells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Transports waste products from cells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Carries hormones to organs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Whole Blood Transfusions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7913"/>
            <a:ext cx="8499475" cy="394335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Used for loss of large volume of blood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Massive hemorrhage from serious injuries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During internal bleeding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During or after an operation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Blood replacement in treatment of HDN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Use of Blood Components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24088"/>
            <a:ext cx="8499475" cy="406717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Centrifuge separates plasma from formed elements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Hemapheresis—keep desired elements and return remainder to donor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Plasmapheresis—keep plasma and return formed elements to donor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  <a:p>
            <a:r>
              <a:rPr lang="en-US" smtClean="0">
                <a:ea typeface="ＭＳ Ｐゴシック" pitchFamily="34" charset="-128"/>
                <a:cs typeface="Arial" charset="0"/>
              </a:rPr>
              <a:t>See HANDOUT IN PACKET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Use of Plasma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33588"/>
            <a:ext cx="8499475" cy="42576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Replace blood volume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Treat circulatory failure (shock)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Treat plasma protein deficiency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Replace clotting factors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Provide needed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antibodies (gamma globulin fraction)</a:t>
            </a:r>
            <a:endParaRPr lang="en-US" dirty="0" smtClean="0"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 Studies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43125"/>
            <a:ext cx="8499475" cy="414813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Some blood tests are standard part of routine physical examination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Machines can perform several tests simultaneously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Hematocrit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19300"/>
            <a:ext cx="8499475" cy="427196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mL of red cells per 100 mL of whole blood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Performed in centrifuge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Adult range for men 42%–54%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Adult range women 36%–46%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5867400"/>
            <a:ext cx="8613775" cy="6223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Hematocrit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063" y="812800"/>
            <a:ext cx="6364287" cy="48514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Hemoglobin Tests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92313"/>
            <a:ext cx="8499475" cy="42989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 of hemoglobin per 100 mL of whole blood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Performed by electrophoresis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Adult range for men 14–17 g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Adult range for women 12–15 g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Blood Cell Counts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47875"/>
            <a:ext cx="8499475" cy="424338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Red cell counts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Range 4.5–5.5 million cells per microliter (</a:t>
            </a: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μL</a:t>
            </a:r>
            <a:r>
              <a:rPr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</a:t>
            </a:r>
            <a:r>
              <a:rPr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ncrease = polycythemia vera </a:t>
            </a:r>
            <a:endParaRPr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White cell counts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Range 5,000–10,000 cells per microliter (μL) 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Platelet counts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Range 150,000–450,000 per microliter (μL) </a:t>
            </a:r>
          </a:p>
          <a:p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Blood Slide (Smear)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60575"/>
            <a:ext cx="8499475" cy="423068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Complete blood count (CBC) performed on drop stained blood slide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Red cells examined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Platelets examined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Parasites may be found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Differential white count performed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Blood Chemistry Tests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828800"/>
            <a:ext cx="8613775" cy="46482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Batteries of blood serum tests often done by machine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Electrolytes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Blood glucose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Nitrogenous waste products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Creatine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Enzymes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Lipids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Plasma proteins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Hormones  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Vitamins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Antibodies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Drug levels</a:t>
            </a:r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Regulation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33588"/>
            <a:ext cx="8499475" cy="425767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Blood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Buffers keep </a:t>
            </a:r>
            <a:r>
              <a:rPr lang="en-US" u="sng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pH</a:t>
            </a: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of body fluids between 7.35 and 7.45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Substances maintain osmotic pressure to regulate fluid in tissues (</a:t>
            </a:r>
            <a:r>
              <a:rPr lang="en-US" u="sng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fluid balance</a:t>
            </a: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Transports </a:t>
            </a:r>
            <a:r>
              <a:rPr lang="en-US" u="sng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heat</a:t>
            </a: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generated in muscles to aid in regulation of body temperature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Coagulation Studies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92313"/>
            <a:ext cx="8499475" cy="429895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Performed before surgery and during treatment of certain diseases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Amounts of clotting factors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Bleeding time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Clotting time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Capillary strength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Platelet function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Bone Marrow Biopsy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28838"/>
            <a:ext cx="8499475" cy="41624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Sample of red marrow through needle from sternum, sacrum, or iliac crest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Used in diagnosing bone marrow disorders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Leukemia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Some types of anemia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Protection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19338"/>
            <a:ext cx="8499475" cy="397192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Blood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Carries cells and antibodies of immune system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Carries factors to protect against blood loss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Blood Constituents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74863"/>
            <a:ext cx="8499475" cy="42164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Plasma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Liquid portion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Formed elements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Erythrocytes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Leukocytes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Platelets (thrombocytes)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943600"/>
            <a:ext cx="8613775" cy="6223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Composition of whole blood. Percentages show the relative proportions of the different components of plasma and formed elements.</a:t>
            </a:r>
          </a:p>
        </p:txBody>
      </p:sp>
      <p:pic>
        <p:nvPicPr>
          <p:cNvPr id="9219" name="Picture 4" descr="13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172450" cy="428625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Blood Plasma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828800"/>
            <a:ext cx="3937000" cy="47244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4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Plasma is 55% of blood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5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**91% water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8% protein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Albumin</a:t>
            </a:r>
          </a:p>
          <a:p>
            <a:pPr lvl="2"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Most abundant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Clotting factors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Antibodies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Complement</a:t>
            </a:r>
          </a:p>
          <a:p>
            <a:pPr lvl="2"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Enzymes help antibodies fight against pathogens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48200" y="2286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953000" y="175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2667000"/>
            <a:ext cx="35052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1% other materials</a:t>
            </a:r>
          </a:p>
          <a:p>
            <a:pPr lvl="1">
              <a:lnSpc>
                <a:spcPct val="70000"/>
              </a:lnSpc>
              <a:spcBef>
                <a:spcPct val="60000"/>
              </a:spcBef>
              <a:buClr>
                <a:srgbClr val="CC9900"/>
              </a:buClr>
              <a:buFontTx/>
              <a:buChar char="–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*Glucose</a:t>
            </a:r>
          </a:p>
          <a:p>
            <a:pPr lvl="1">
              <a:lnSpc>
                <a:spcPct val="70000"/>
              </a:lnSpc>
              <a:spcBef>
                <a:spcPct val="60000"/>
              </a:spcBef>
              <a:buClr>
                <a:srgbClr val="CC9900"/>
              </a:buClr>
              <a:buFontTx/>
              <a:buChar char="–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Amino acids</a:t>
            </a:r>
          </a:p>
          <a:p>
            <a:pPr lvl="1">
              <a:lnSpc>
                <a:spcPct val="70000"/>
              </a:lnSpc>
              <a:spcBef>
                <a:spcPct val="60000"/>
              </a:spcBef>
              <a:buClr>
                <a:srgbClr val="CC9900"/>
              </a:buClr>
              <a:buFontTx/>
              <a:buChar char="–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Lipids</a:t>
            </a:r>
          </a:p>
          <a:p>
            <a:pPr lvl="1">
              <a:lnSpc>
                <a:spcPct val="70000"/>
              </a:lnSpc>
              <a:spcBef>
                <a:spcPct val="60000"/>
              </a:spcBef>
              <a:buClr>
                <a:srgbClr val="CC9900"/>
              </a:buClr>
              <a:buFontTx/>
              <a:buChar char="–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Electrolytes</a:t>
            </a:r>
          </a:p>
          <a:p>
            <a:pPr lvl="1">
              <a:lnSpc>
                <a:spcPct val="70000"/>
              </a:lnSpc>
              <a:spcBef>
                <a:spcPct val="60000"/>
              </a:spcBef>
              <a:buClr>
                <a:srgbClr val="CC9900"/>
              </a:buClr>
              <a:buFontTx/>
              <a:buChar char="–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Vitamins</a:t>
            </a:r>
          </a:p>
          <a:p>
            <a:pPr lvl="1">
              <a:lnSpc>
                <a:spcPct val="70000"/>
              </a:lnSpc>
              <a:spcBef>
                <a:spcPct val="60000"/>
              </a:spcBef>
              <a:buClr>
                <a:srgbClr val="CC9900"/>
              </a:buClr>
              <a:buFontTx/>
              <a:buChar char="–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Hormones</a:t>
            </a:r>
          </a:p>
          <a:p>
            <a:pPr lvl="1">
              <a:lnSpc>
                <a:spcPct val="70000"/>
              </a:lnSpc>
              <a:spcBef>
                <a:spcPct val="60000"/>
              </a:spcBef>
              <a:buClr>
                <a:srgbClr val="CC9900"/>
              </a:buClr>
              <a:buFontTx/>
              <a:buChar char="–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Wastes</a:t>
            </a:r>
          </a:p>
          <a:p>
            <a:pPr lvl="1">
              <a:lnSpc>
                <a:spcPct val="70000"/>
              </a:lnSpc>
              <a:spcBef>
                <a:spcPct val="60000"/>
              </a:spcBef>
              <a:buClr>
                <a:srgbClr val="CC9900"/>
              </a:buClr>
              <a:buFontTx/>
              <a:buChar char="–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Drugs</a:t>
            </a:r>
          </a:p>
          <a:p>
            <a:pPr lvl="1">
              <a:lnSpc>
                <a:spcPct val="70000"/>
              </a:lnSpc>
              <a:spcBef>
                <a:spcPct val="60000"/>
              </a:spcBef>
              <a:buClr>
                <a:srgbClr val="CC9900"/>
              </a:buClr>
              <a:buFontTx/>
              <a:buChar char="–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Dissolved gases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Formed Elements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47875"/>
            <a:ext cx="8499475" cy="424338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Produced in red bone marrow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Hematopoietic (blood-forming) stem cells can develop into any blood cell 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Short-lived tissue cells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9435</TotalTime>
  <Words>1139</Words>
  <Application>Microsoft Office PowerPoint</Application>
  <PresentationFormat>On-screen Show (4:3)</PresentationFormat>
  <Paragraphs>257</Paragraphs>
  <Slides>41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McConnell_HFHF_PP_Template</vt:lpstr>
      <vt:lpstr> Chapter 12   The Blood</vt:lpstr>
      <vt:lpstr>Circulating Blood</vt:lpstr>
      <vt:lpstr>Transportation</vt:lpstr>
      <vt:lpstr>Regulation</vt:lpstr>
      <vt:lpstr>Protection</vt:lpstr>
      <vt:lpstr>Blood Constituents</vt:lpstr>
      <vt:lpstr>Slide 7</vt:lpstr>
      <vt:lpstr>Blood Plasma</vt:lpstr>
      <vt:lpstr>The Formed Elements</vt:lpstr>
      <vt:lpstr>Slide 10</vt:lpstr>
      <vt:lpstr>Erythrocytes</vt:lpstr>
      <vt:lpstr>Slide 12</vt:lpstr>
      <vt:lpstr>Leukocytes</vt:lpstr>
      <vt:lpstr>Function of leukocytes</vt:lpstr>
      <vt:lpstr>Slide 15</vt:lpstr>
      <vt:lpstr>Platelets</vt:lpstr>
      <vt:lpstr>**Hemostasis</vt:lpstr>
      <vt:lpstr>Blood Clotting</vt:lpstr>
      <vt:lpstr>Blood Clotting (cont’d)</vt:lpstr>
      <vt:lpstr>Figure 12-7 Blood clotting  (coagulation). </vt:lpstr>
      <vt:lpstr>Blood Types</vt:lpstr>
      <vt:lpstr>The ABO Blood Type Group</vt:lpstr>
      <vt:lpstr>Testing for Blood Type</vt:lpstr>
      <vt:lpstr>Slide 24</vt:lpstr>
      <vt:lpstr>Blood Compatibility</vt:lpstr>
      <vt:lpstr>Slide 26</vt:lpstr>
      <vt:lpstr>The Rh Factor</vt:lpstr>
      <vt:lpstr>Figure 12-9 Rh incompatibility.</vt:lpstr>
      <vt:lpstr>Uses of Blood and Blood Components</vt:lpstr>
      <vt:lpstr>Whole Blood Transfusions</vt:lpstr>
      <vt:lpstr>Use of Blood Components</vt:lpstr>
      <vt:lpstr>Use of Plasma</vt:lpstr>
      <vt:lpstr>Blood Studies</vt:lpstr>
      <vt:lpstr>The Hematocrit</vt:lpstr>
      <vt:lpstr>Slide 35</vt:lpstr>
      <vt:lpstr>Hemoglobin Tests</vt:lpstr>
      <vt:lpstr>Blood Cell Counts</vt:lpstr>
      <vt:lpstr>The Blood Slide (Smear)</vt:lpstr>
      <vt:lpstr>Blood Chemistry Tests</vt:lpstr>
      <vt:lpstr>Coagulation Studies</vt:lpstr>
      <vt:lpstr>Bone Marrow Biopsy</vt:lpstr>
    </vt:vector>
  </TitlesOfParts>
  <Company>Wolters Kluwer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Chemistry, Matter, and Life</dc:title>
  <dc:creator>J Taylor</dc:creator>
  <cp:lastModifiedBy>winxp</cp:lastModifiedBy>
  <cp:revision>414</cp:revision>
  <cp:lastPrinted>2012-02-18T19:19:53Z</cp:lastPrinted>
  <dcterms:created xsi:type="dcterms:W3CDTF">2011-04-12T12:59:12Z</dcterms:created>
  <dcterms:modified xsi:type="dcterms:W3CDTF">2016-05-26T17:23:29Z</dcterms:modified>
</cp:coreProperties>
</file>