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43"/>
  </p:notesMasterIdLst>
  <p:handoutMasterIdLst>
    <p:handoutMasterId r:id="rId44"/>
  </p:handoutMasterIdLst>
  <p:sldIdLst>
    <p:sldId id="750" r:id="rId2"/>
    <p:sldId id="1080" r:id="rId3"/>
    <p:sldId id="1079" r:id="rId4"/>
    <p:sldId id="1042" r:id="rId5"/>
    <p:sldId id="1081" r:id="rId6"/>
    <p:sldId id="1044" r:id="rId7"/>
    <p:sldId id="1045" r:id="rId8"/>
    <p:sldId id="1046" r:id="rId9"/>
    <p:sldId id="1047" r:id="rId10"/>
    <p:sldId id="1048" r:id="rId11"/>
    <p:sldId id="1082" r:id="rId12"/>
    <p:sldId id="1083" r:id="rId13"/>
    <p:sldId id="1051" r:id="rId14"/>
    <p:sldId id="1052" r:id="rId15"/>
    <p:sldId id="1053" r:id="rId16"/>
    <p:sldId id="1054" r:id="rId17"/>
    <p:sldId id="1055" r:id="rId18"/>
    <p:sldId id="1056" r:id="rId19"/>
    <p:sldId id="1084" r:id="rId20"/>
    <p:sldId id="1057" r:id="rId21"/>
    <p:sldId id="1058" r:id="rId22"/>
    <p:sldId id="1059" r:id="rId23"/>
    <p:sldId id="1060" r:id="rId24"/>
    <p:sldId id="1085" r:id="rId25"/>
    <p:sldId id="1062" r:id="rId26"/>
    <p:sldId id="1086" r:id="rId27"/>
    <p:sldId id="1064" r:id="rId28"/>
    <p:sldId id="1065" r:id="rId29"/>
    <p:sldId id="1066" r:id="rId30"/>
    <p:sldId id="1087" r:id="rId31"/>
    <p:sldId id="1088" r:id="rId32"/>
    <p:sldId id="1068" r:id="rId33"/>
    <p:sldId id="1069" r:id="rId34"/>
    <p:sldId id="1070" r:id="rId35"/>
    <p:sldId id="1071" r:id="rId36"/>
    <p:sldId id="1072" r:id="rId37"/>
    <p:sldId id="1074" r:id="rId38"/>
    <p:sldId id="1075" r:id="rId39"/>
    <p:sldId id="1076" r:id="rId40"/>
    <p:sldId id="1077" r:id="rId41"/>
    <p:sldId id="1078" r:id="rId4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66CC"/>
    <a:srgbClr val="002060"/>
    <a:srgbClr val="CC0000"/>
    <a:srgbClr val="1B7EE1"/>
    <a:srgbClr val="1666B6"/>
    <a:srgbClr val="1974CF"/>
    <a:srgbClr val="1973CD"/>
    <a:srgbClr val="0C66C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68" autoAdjust="0"/>
    <p:restoredTop sz="93849" autoAdjust="0"/>
  </p:normalViewPr>
  <p:slideViewPr>
    <p:cSldViewPr snapToGrid="0">
      <p:cViewPr varScale="1">
        <p:scale>
          <a:sx n="69" d="100"/>
          <a:sy n="69" d="100"/>
        </p:scale>
        <p:origin x="-558" y="-96"/>
      </p:cViewPr>
      <p:guideLst>
        <p:guide orient="horz" pos="2160"/>
        <p:guide orient="horz" pos="842"/>
        <p:guide orient="horz" pos="4101"/>
        <p:guide orient="horz" pos="355"/>
        <p:guide orient="horz" pos="539"/>
        <p:guide orient="horz"/>
        <p:guide orient="horz" pos="4048"/>
        <p:guide orient="horz" pos="960"/>
        <p:guide pos="2880"/>
        <p:guide pos="5456"/>
        <p:guide pos="849"/>
        <p:guide pos="5759"/>
        <p:guide pos="5758"/>
        <p:guide pos="5662"/>
        <p:guide/>
        <p:guide pos="206"/>
      </p:guideLst>
    </p:cSldViewPr>
  </p:slideViewPr>
  <p:outlineViewPr>
    <p:cViewPr>
      <p:scale>
        <a:sx n="33" d="100"/>
        <a:sy n="33" d="100"/>
      </p:scale>
      <p:origin x="0" y="6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60056"/>
    </p:cViewPr>
  </p:sorterViewPr>
  <p:notesViewPr>
    <p:cSldViewPr snapToGrid="0">
      <p:cViewPr varScale="1">
        <p:scale>
          <a:sx n="80" d="100"/>
          <a:sy n="80" d="100"/>
        </p:scale>
        <p:origin x="-1974" y="-78"/>
      </p:cViewPr>
      <p:guideLst>
        <p:guide orient="horz" pos="2927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183" y="1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79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DB09357-CD65-4A8C-861D-68B74B2C3B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58376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183" y="1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96913"/>
            <a:ext cx="4643438" cy="34813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56827" y="4389120"/>
            <a:ext cx="5140960" cy="418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79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7D8538D-284D-4B39-8DDD-BDA46E953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621933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EEFA380-41D4-4D3F-94BA-7F7704F7EE95}" type="slidenum">
              <a:rPr lang="en-US" altLang="en-US" sz="1200" smtClean="0">
                <a:latin typeface="Times New Roman" pitchFamily="18" charset="0"/>
              </a:rPr>
              <a:pPr/>
              <a:t>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37E4407-964D-4870-9B8C-D9DFAEF4CE7D}" type="slidenum">
              <a:rPr lang="en-US" altLang="en-US" sz="1200" smtClean="0">
                <a:latin typeface="Times New Roman" pitchFamily="18" charset="0"/>
              </a:rPr>
              <a:pPr/>
              <a:t>5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0116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870BFE3-879F-4758-AA18-2B07B97B5C5C}" type="slidenum">
              <a:rPr lang="en-US" altLang="en-US" sz="1200">
                <a:latin typeface="Times New Roman" pitchFamily="18" charset="0"/>
              </a:rPr>
              <a:pPr algn="r"/>
              <a:t>11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371EDE3-8172-4C29-8860-CFA7ACF41AED}" type="slidenum">
              <a:rPr lang="en-US" altLang="en-US" sz="1200">
                <a:latin typeface="Times New Roman" pitchFamily="18" charset="0"/>
              </a:rPr>
              <a:pPr algn="r"/>
              <a:t>12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4212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FB48FFD-787D-47A8-B334-47C765B95E05}" type="slidenum">
              <a:rPr lang="en-US" altLang="en-US" sz="1200">
                <a:latin typeface="Times New Roman" pitchFamily="18" charset="0"/>
              </a:rPr>
              <a:pPr algn="r"/>
              <a:t>19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6260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1381A83-DE66-4B8F-8FD3-26991913D747}" type="slidenum">
              <a:rPr lang="en-US" altLang="en-US" sz="1200">
                <a:latin typeface="Times New Roman" pitchFamily="18" charset="0"/>
              </a:rPr>
              <a:pPr algn="r"/>
              <a:t>24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77786AC-A206-4822-BD64-FBF7A672E9C0}" type="slidenum">
              <a:rPr lang="en-US" altLang="en-US" sz="1200">
                <a:latin typeface="Times New Roman" pitchFamily="18" charset="0"/>
              </a:rPr>
              <a:pPr algn="r"/>
              <a:t>26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68" tIns="47024" rIns="95668" bIns="47024" anchor="b"/>
          <a:lstStyle/>
          <a:p>
            <a:pPr algn="r" defTabSz="946307" eaLnBrk="0" hangingPunct="0"/>
            <a:fld id="{94D658EF-9B39-4D40-85F8-06772970BCC6}" type="slidenum">
              <a:rPr lang="en-US" sz="1200">
                <a:latin typeface="Times New Roman" pitchFamily="18" charset="0"/>
              </a:rPr>
              <a:pPr algn="r" defTabSz="946307" eaLnBrk="0" hangingPunct="0"/>
              <a:t>40</a:t>
            </a:fld>
            <a:endParaRPr 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 smtClean="0"/>
              <a:t>Copyright © 2016  Wolters Kluwer Health | Lippincott Williams &amp; Wilkins </a:t>
            </a:r>
          </a:p>
        </p:txBody>
      </p:sp>
      <p:sp>
        <p:nvSpPr>
          <p:cNvPr id="18126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3964082" y="3724275"/>
            <a:ext cx="4057096" cy="775597"/>
          </a:xfrm>
          <a:effectLst/>
        </p:spPr>
        <p:txBody>
          <a:bodyPr anchorCtr="1"/>
          <a:lstStyle>
            <a:lvl1pPr algn="ctr"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1266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3964081" y="5307013"/>
            <a:ext cx="4057095" cy="533400"/>
          </a:xfrm>
        </p:spPr>
        <p:txBody>
          <a:bodyPr lIns="91440" tIns="45720" rIns="91440" bIns="45720"/>
          <a:lstStyle>
            <a:lvl1pPr marL="0" indent="0" algn="ctr">
              <a:buFontTx/>
              <a:buNone/>
              <a:defRPr sz="180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6" descr="ppt_open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6066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33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1611313"/>
            <a:ext cx="2155825" cy="4421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1611313"/>
            <a:ext cx="6316663" cy="4421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745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00" y="533121"/>
            <a:ext cx="8516202" cy="388937"/>
          </a:xfrm>
          <a:ln>
            <a:noFill/>
          </a:ln>
          <a:effectLst/>
        </p:spPr>
        <p:txBody>
          <a:bodyPr/>
          <a:lstStyle>
            <a:lvl1pPr>
              <a:defRPr>
                <a:ln>
                  <a:noFill/>
                </a:ln>
                <a:solidFill>
                  <a:srgbClr val="C00000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40837"/>
            <a:ext cx="8499901" cy="5050780"/>
          </a:xfrm>
        </p:spPr>
        <p:txBody>
          <a:bodyPr/>
          <a:lstStyle>
            <a:lvl1pPr marL="280988" indent="-280988">
              <a:defRPr>
                <a:latin typeface="+mn-lt"/>
                <a:cs typeface="Arial" pitchFamily="34" charset="0"/>
              </a:defRPr>
            </a:lvl1pPr>
            <a:lvl2pPr marL="862013" indent="-404813">
              <a:defRPr lang="en-US" sz="22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Arial" pitchFamily="34" charset="0"/>
              </a:defRPr>
            </a:lvl2pPr>
            <a:lvl3pPr>
              <a:defRPr>
                <a:latin typeface="+mn-lt"/>
                <a:cs typeface="Arial" pitchFamily="34" charset="0"/>
              </a:defRPr>
            </a:lvl3pPr>
            <a:lvl4pPr>
              <a:buFontTx/>
              <a:buNone/>
              <a:defRPr>
                <a:latin typeface="+mn-lt"/>
                <a:cs typeface="Arial" pitchFamily="34" charset="0"/>
              </a:defRPr>
            </a:lvl4pPr>
            <a:lvl5pP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1155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07996"/>
          </a:xfrm>
          <a:solidFill>
            <a:schemeClr val="lt1"/>
          </a:solidFill>
          <a:effectLst/>
        </p:spPr>
        <p:txBody>
          <a:bodyPr anchor="t"/>
          <a:lstStyle>
            <a:lvl1pPr algn="l">
              <a:defRPr sz="4000" b="1" cap="all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71704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346325"/>
            <a:ext cx="4230688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8" y="2346325"/>
            <a:ext cx="4230687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4020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798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678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5885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549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5399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98429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276999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13919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538163"/>
            <a:ext cx="8543925" cy="38417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038" y="1241425"/>
            <a:ext cx="8516937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6003925" y="6089650"/>
            <a:ext cx="2820988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dirty="0" smtClean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9855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1" name="Picture 7" descr="WK_CMYK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00825"/>
            <a:ext cx="13176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3"/>
          <p:cNvSpPr txBox="1">
            <a:spLocks noChangeArrowheads="1"/>
          </p:cNvSpPr>
          <p:nvPr userDrawn="1"/>
        </p:nvSpPr>
        <p:spPr bwMode="auto">
          <a:xfrm>
            <a:off x="0" y="6544995"/>
            <a:ext cx="914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 smtClean="0"/>
              <a:t>Copyright © 2016 </a:t>
            </a:r>
            <a:r>
              <a:rPr lang="en-US" sz="1000" dirty="0" err="1" smtClean="0"/>
              <a:t>Wolters</a:t>
            </a:r>
            <a:r>
              <a:rPr lang="en-US" sz="1000" dirty="0" smtClean="0"/>
              <a:t> Kluwer • All Rights Reserved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9pPr>
    </p:titleStyle>
    <p:bodyStyle>
      <a:lvl1pPr marL="280988" indent="-280988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1pPr>
      <a:lvl2pPr marL="862013" indent="-404813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–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2pPr>
      <a:lvl3pPr marL="1204913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493338" y="3181816"/>
            <a:ext cx="4297478" cy="17727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b" anchorCtr="1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altLang="en-US" sz="3200" b="1" dirty="0" smtClean="0">
                <a:solidFill>
                  <a:srgbClr val="0066CC"/>
                </a:solidFill>
                <a:latin typeface="+mj-lt"/>
                <a:cs typeface="Arial" pitchFamily="34" charset="0"/>
              </a:rPr>
              <a:t>Chapter 14</a:t>
            </a:r>
            <a:endParaRPr lang="en-US" altLang="en-US" sz="3200" b="1" dirty="0">
              <a:solidFill>
                <a:srgbClr val="0066CC"/>
              </a:solidFill>
              <a:latin typeface="+mj-lt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altLang="en-US" sz="3200" b="1" dirty="0">
                <a:solidFill>
                  <a:srgbClr val="0066CC"/>
                </a:solidFill>
                <a:latin typeface="+mj-lt"/>
                <a:cs typeface="Arial" pitchFamily="34" charset="0"/>
              </a:rPr>
              <a:t/>
            </a:r>
            <a:br>
              <a:rPr lang="en-US" altLang="en-US" sz="3200" b="1" dirty="0">
                <a:solidFill>
                  <a:srgbClr val="0066CC"/>
                </a:solidFill>
                <a:latin typeface="+mj-lt"/>
                <a:cs typeface="Arial" pitchFamily="34" charset="0"/>
              </a:rPr>
            </a:br>
            <a:r>
              <a:rPr lang="en-US" sz="3200" b="1" dirty="0">
                <a:solidFill>
                  <a:srgbClr val="0066CC"/>
                </a:solidFill>
                <a:latin typeface="+mj-lt"/>
              </a:rPr>
              <a:t> Blood Vessels and Blood Circulation</a:t>
            </a:r>
            <a:endParaRPr lang="en-US" altLang="en-US" sz="3200" b="1" dirty="0">
              <a:solidFill>
                <a:srgbClr val="0066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6" name="Picture 2" descr="\\172.24.161.56\lww\01_Logistics\Cohen-SFHB-11e_9781496317728\13_Ancillaries\1_Input\Power points\JPEG images\ChapterOpener\CohenSFHB11-CO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279" y="1396183"/>
            <a:ext cx="4026105" cy="5126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The Aorta and Its Parts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238375"/>
            <a:ext cx="8499475" cy="4052888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Ascending aorta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Aortic arch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Thoracic aorta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Abdominal aorta</a:t>
            </a: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167785" y="2584120"/>
            <a:ext cx="242698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en-US" sz="2200" dirty="0">
                <a:solidFill>
                  <a:srgbClr val="CC0000"/>
                </a:solidFill>
                <a:latin typeface="+mn-lt"/>
                <a:cs typeface="Arial" pitchFamily="34" charset="0"/>
              </a:rPr>
              <a:t>How many brachiocephalic arteries are there?</a:t>
            </a:r>
          </a:p>
        </p:txBody>
      </p:sp>
      <p:pic>
        <p:nvPicPr>
          <p:cNvPr id="28676" name="Picture 17" descr="\\pchns-f02\PRODUCTION\LWW\Share\Cohen-13e\JPG\Ch15\Cohen-13e-ch015-image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354" y="1173192"/>
            <a:ext cx="6124759" cy="529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4043" y="580876"/>
            <a:ext cx="8515350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The Aorta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5437" y="5486589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14-4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17" descr="\\pchns-f02\PRODUCTION\LWW\Share\Cohen-13e\JPG\Ch15\Cohen-13e-ch015-image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14" y="1190444"/>
            <a:ext cx="6028989" cy="535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3658" y="538910"/>
            <a:ext cx="8515350" cy="3952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Systemic Arteries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1751" y="5456894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14-5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31747" name="TextBox 6"/>
          <p:cNvSpPr txBox="1">
            <a:spLocks noChangeArrowheads="1"/>
          </p:cNvSpPr>
          <p:nvPr/>
        </p:nvSpPr>
        <p:spPr bwMode="auto">
          <a:xfrm>
            <a:off x="198408" y="3089396"/>
            <a:ext cx="270006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200" dirty="0">
                <a:solidFill>
                  <a:srgbClr val="CC0000"/>
                </a:solidFill>
                <a:latin typeface="Verdana" pitchFamily="34" charset="0"/>
                <a:cs typeface="Arial" pitchFamily="34" charset="0"/>
              </a:rPr>
              <a:t>What large vessels branch from the terminal aorta?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231900"/>
            <a:ext cx="8524875" cy="768350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Branches of the Ascending Aorta and Aortic Arch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019300"/>
            <a:ext cx="8499475" cy="4271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Ascending aorta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*Left and right coronary arteries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Aortic arch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Brachiocephalic artery</a:t>
            </a:r>
          </a:p>
          <a:p>
            <a:pPr lvl="2"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Right subclavian artery</a:t>
            </a:r>
          </a:p>
          <a:p>
            <a:pPr lvl="2"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*Right common carotid artery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Left common carotid artery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Left subclavian artery</a:t>
            </a:r>
            <a:endParaRPr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Branches of the Thoracic Aorta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992313"/>
            <a:ext cx="8499475" cy="429895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*Branches to chest wall, esophagus, and bronchi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Intercostal arteries</a:t>
            </a:r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Branches of the Abdominal Aorta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613775" cy="47244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Celiac trunk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Left gastric artery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Splenic artery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Hepatic artery</a:t>
            </a:r>
          </a:p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Superior mesenteric artery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Small intestine</a:t>
            </a:r>
          </a:p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Inferior mesenteric artery</a:t>
            </a:r>
          </a:p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**Paired lateral branches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Phrenic arteries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Suprarenal arteries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Renal arteries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Ovarian and testicular arteries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Lumbar arteries</a:t>
            </a:r>
            <a:endParaRPr sz="180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The Iliac Arteries and Their Subdivisions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55825"/>
            <a:ext cx="8499475" cy="4135438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Internal iliac arteries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two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External iliac arteries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Femoral artery</a:t>
            </a:r>
          </a:p>
          <a:p>
            <a:pPr lvl="2"/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Popliteal artery</a:t>
            </a:r>
          </a:p>
          <a:p>
            <a:pPr lvl="3"/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Tibial arteries</a:t>
            </a:r>
          </a:p>
          <a:p>
            <a:pPr lvl="3"/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Dorsalis pedis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Arteries That Branch to the Arm and Head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951038"/>
            <a:ext cx="8499475" cy="43402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External carotid artery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Internal carotid artery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Subclavian artery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Vertebral artery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Axillary artery</a:t>
            </a:r>
          </a:p>
          <a:p>
            <a:pPr lvl="2"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Brachial artery</a:t>
            </a:r>
          </a:p>
          <a:p>
            <a:pPr lvl="3"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Radial artery</a:t>
            </a:r>
          </a:p>
          <a:p>
            <a:pPr lvl="3"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Ulnar artery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231900"/>
            <a:ext cx="8524875" cy="76835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Anastomoses</a:t>
            </a:r>
            <a:b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814513"/>
            <a:ext cx="8499475" cy="447675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Communication between two vessels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Circle of Willis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Superficial palmar arch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Mesenteric arches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Arterial arches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16" descr="\\pchns-f02\PRODUCTION\LWW\Share\Cohen-13e\JPG\Ch15\Cohen-13e-ch015-image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8261"/>
          <a:stretch/>
        </p:blipFill>
        <p:spPr bwMode="auto">
          <a:xfrm>
            <a:off x="501445" y="1350998"/>
            <a:ext cx="7984767" cy="471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8852" y="483088"/>
            <a:ext cx="8515350" cy="3952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Arteries of the Neck and Head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2995" y="606906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14-6A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87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33400"/>
            <a:ext cx="8515350" cy="3889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Vascular System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341313" indent="-341313">
              <a:lnSpc>
                <a:spcPct val="150000"/>
              </a:lnSpc>
            </a:pPr>
            <a:r>
              <a:rPr lang="en-US" altLang="en-US" dirty="0" smtClean="0">
                <a:ea typeface="ＭＳ Ｐゴシック" pitchFamily="34" charset="-128"/>
              </a:rPr>
              <a:t>A closed system of vessels that transports blood to and from the lungs and body tissues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1800" y="2667000"/>
            <a:ext cx="2108200" cy="336867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000" b="1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Arteries that supply the brain.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000" b="1" smtClean="0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000" b="1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The bracket at right groups the arteries that make up the circle of Willis.</a:t>
            </a:r>
          </a:p>
          <a:p>
            <a:pPr marL="0" indent="0">
              <a:lnSpc>
                <a:spcPct val="80000"/>
              </a:lnSpc>
            </a:pPr>
            <a:endParaRPr lang="en-US" sz="2000" smtClean="0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21507" name="Picture 4" descr="15_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6464300" cy="6540500"/>
          </a:xfrm>
          <a:prstGeom prst="rect">
            <a:avLst/>
          </a:prstGeom>
          <a:noFill/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5715000" y="1295400"/>
            <a:ext cx="3203575" cy="4752975"/>
          </a:xfrm>
        </p:spPr>
        <p:txBody>
          <a:bodyPr/>
          <a:lstStyle/>
          <a:p>
            <a:pPr marL="0" indent="0">
              <a:buFontTx/>
              <a:buNone/>
            </a:pPr>
            <a:endParaRPr lang="en-US" sz="2400" b="1" smtClean="0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  <a:p>
            <a:pPr marL="0" indent="0">
              <a:buFontTx/>
              <a:buNone/>
            </a:pPr>
            <a:endParaRPr lang="en-US" sz="2400" b="1" smtClean="0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  <a:p>
            <a:pPr marL="0" indent="0">
              <a:buFontTx/>
              <a:buNone/>
            </a:pPr>
            <a:r>
              <a:rPr lang="en-US" sz="2400" b="1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Capillary network showing an arteriovenous shunt (anastomosis).</a:t>
            </a:r>
          </a:p>
        </p:txBody>
      </p:sp>
      <p:pic>
        <p:nvPicPr>
          <p:cNvPr id="22531" name="Picture 20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3" y="838200"/>
            <a:ext cx="4667250" cy="5715000"/>
          </a:xfrm>
          <a:prstGeom prst="rect">
            <a:avLst/>
          </a:prstGeom>
          <a:solidFill>
            <a:srgbClr val="333399"/>
          </a:solidFill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95400"/>
            <a:ext cx="8524875" cy="3841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Systemic Veins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613775" cy="437197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**Superficial veins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Cephalic, basilic, median cubital veins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Saphenous veins-longest in body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**Deep veins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Femoral and iliac vessels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Brachial, axillary, subclavian vessels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Jugular veins-two, drain carotids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Brachiocephalic vein-formed by the union of the subclavian and jugular veins</a:t>
            </a:r>
            <a:endParaRPr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Venae Cavae and Their Tributaries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074863"/>
            <a:ext cx="8499475" cy="421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Superior vena cava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Head, neck, upper extremities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Azygos vein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Chest wall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Inferior vena cava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Right, left veins from paired parts, organs such as the iliacs and lumbar veins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Unpaired veins from spleen, digestive tract</a:t>
            </a:r>
            <a:endParaRPr>
              <a:ea typeface="ＭＳ Ｐゴシック" pitchFamily="34" charset="-128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219820" y="4824199"/>
            <a:ext cx="330012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200" dirty="0">
                <a:solidFill>
                  <a:srgbClr val="CC0000"/>
                </a:solidFill>
                <a:latin typeface="Verdana" pitchFamily="34" charset="0"/>
                <a:cs typeface="Arial" pitchFamily="34" charset="0"/>
              </a:rPr>
              <a:t>How many brachiocephalic veins are there?</a:t>
            </a:r>
          </a:p>
        </p:txBody>
      </p:sp>
      <p:pic>
        <p:nvPicPr>
          <p:cNvPr id="38916" name="Picture 17" descr="\\pchns-f02\PRODUCTION\LWW\Share\Cohen-13e\JPG\Ch15\Cohen-13e-ch015-image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75" y="1199073"/>
            <a:ext cx="5402556" cy="53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7175" y="547688"/>
            <a:ext cx="8515350" cy="48748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Systemic Veins (cont.)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9381" y="5758534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14-7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676400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Venous Sinuses</a:t>
            </a:r>
            <a:endParaRPr lang="en-US" smtClean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84400"/>
            <a:ext cx="8499475" cy="41068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Coronary sinus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Cranial venous sinuses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Cavernous sinuses</a:t>
            </a:r>
          </a:p>
          <a:p>
            <a:pPr lvl="2"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Petrosal sinuses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Superior sagittal sinus</a:t>
            </a:r>
          </a:p>
          <a:p>
            <a:pPr lvl="2"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Confluence of sinuses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Transverse sinuses (lateral sinuses)</a:t>
            </a:r>
            <a:endParaRPr>
              <a:ea typeface="ＭＳ Ｐゴシック" pitchFamily="34" charset="-128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mtClean="0">
                <a:ea typeface="ＭＳ Ｐゴシック" pitchFamily="34" charset="-128"/>
                <a:cs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6"/>
          <p:cNvSpPr txBox="1">
            <a:spLocks noChangeArrowheads="1"/>
          </p:cNvSpPr>
          <p:nvPr/>
        </p:nvSpPr>
        <p:spPr bwMode="auto">
          <a:xfrm>
            <a:off x="6260339" y="2741522"/>
            <a:ext cx="269387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200" dirty="0" smtClean="0">
                <a:solidFill>
                  <a:srgbClr val="CC0000"/>
                </a:solidFill>
                <a:latin typeface="Verdana" pitchFamily="34" charset="0"/>
                <a:cs typeface="Arial" pitchFamily="34" charset="0"/>
              </a:rPr>
              <a:t>Which vein receives blood from the transverse sinus?</a:t>
            </a:r>
            <a:endParaRPr lang="en-US" altLang="en-US" sz="2200" dirty="0">
              <a:solidFill>
                <a:srgbClr val="CC0000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40964" name="Picture 17" descr="\\pchns-f02\PRODUCTION\LWW\Share\Cohen-13e\JPG\Ch15\Cohen-13e-ch015-image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7" y="1268083"/>
            <a:ext cx="6028312" cy="515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3135" y="524545"/>
            <a:ext cx="4485410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Head and Neck Veins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2693" y="5231360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14-8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The Hepatic Portal System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238375"/>
            <a:ext cx="8499475" cy="405288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Carries blood from abdominal organs to liver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Secondary capillary bed, organ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Includes veins that drain blood from capillaries 9in the spleen, stomach, intestine and pancreas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Superior mesenteric vein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Splenic vein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Gastric, pancreatic, inferior mesenteric veins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Sinusoids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2400" y="2590800"/>
            <a:ext cx="1603375" cy="3381375"/>
          </a:xfrm>
        </p:spPr>
        <p:txBody>
          <a:bodyPr/>
          <a:lstStyle/>
          <a:p>
            <a:pPr marL="0" indent="0">
              <a:lnSpc>
                <a:spcPct val="70000"/>
              </a:lnSpc>
              <a:buFontTx/>
              <a:buNone/>
            </a:pPr>
            <a:r>
              <a:rPr lang="en-US" sz="2000" b="1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Hepatic portal system. </a:t>
            </a:r>
          </a:p>
        </p:txBody>
      </p:sp>
      <p:pic>
        <p:nvPicPr>
          <p:cNvPr id="29699" name="Picture 4" descr="15_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7239000" cy="6537325"/>
          </a:xfrm>
          <a:prstGeom prst="rect">
            <a:avLst/>
          </a:prstGeom>
          <a:noFill/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Circulation Physiology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55825"/>
            <a:ext cx="8499475" cy="4135438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Blood exchanges oxygen, carbon dioxide, other substances generated by cells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Tissue fluid (interstitial fluid) is exchange medium</a:t>
            </a: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Blood Vessel Types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85924138"/>
              </p:ext>
            </p:extLst>
          </p:nvPr>
        </p:nvGraphicFramePr>
        <p:xfrm>
          <a:off x="330200" y="1241425"/>
          <a:ext cx="8499474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158"/>
                <a:gridCol w="2833158"/>
                <a:gridCol w="28331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*Arteries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Thick</a:t>
                      </a:r>
                      <a:r>
                        <a:rPr lang="en-US" baseline="0" dirty="0" smtClean="0"/>
                        <a:t> walled, large tubes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Carry blood away from the heart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Arterioles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 arterial subdivisions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Carry blood from arteries to capillaries; Narrow or widen to control blood pressure and blood distribution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*Capillaries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thin walled,</a:t>
                      </a:r>
                      <a:r>
                        <a:rPr lang="en-US" baseline="0" dirty="0" smtClean="0"/>
                        <a:t> narrow tubes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Site of exchanges between</a:t>
                      </a:r>
                      <a:r>
                        <a:rPr lang="en-US" baseline="0" dirty="0" smtClean="0"/>
                        <a:t> blood and tissues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Venules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Smallest</a:t>
                      </a:r>
                      <a:r>
                        <a:rPr lang="en-US" baseline="0" dirty="0" smtClean="0"/>
                        <a:t> veins, formed by the union of capillaries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Carry blood from capillaries to veins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*Veins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Thin walled, large tubes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Carry blood back to heart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Capillary Exchange Processes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241925"/>
          </a:xfrm>
        </p:spPr>
        <p:txBody>
          <a:bodyPr/>
          <a:lstStyle/>
          <a:p>
            <a:pPr marL="101600" indent="-341313">
              <a:lnSpc>
                <a:spcPct val="150000"/>
              </a:lnSpc>
              <a:defRPr/>
            </a:pPr>
            <a:r>
              <a:rPr dirty="0" smtClean="0">
                <a:ea typeface="ＭＳ Ｐゴシック" charset="0"/>
              </a:rPr>
              <a:t>Diffusion</a:t>
            </a:r>
          </a:p>
          <a:p>
            <a:pPr marL="681038" lvl="1" indent="-341313">
              <a:lnSpc>
                <a:spcPct val="150000"/>
              </a:lnSpc>
              <a:defRPr/>
            </a:pPr>
            <a:r>
              <a:rPr lang="en-CA" dirty="0" smtClean="0">
                <a:ea typeface="ＭＳ Ｐゴシック" charset="0"/>
              </a:rPr>
              <a:t> Solutes move down concentration gradients</a:t>
            </a:r>
            <a:r>
              <a:rPr dirty="0" smtClean="0">
                <a:ea typeface="ＭＳ Ｐゴシック" charset="0"/>
              </a:rPr>
              <a:t> </a:t>
            </a:r>
          </a:p>
          <a:p>
            <a:pPr marL="101600" indent="-341313">
              <a:lnSpc>
                <a:spcPct val="150000"/>
              </a:lnSpc>
              <a:defRPr/>
            </a:pPr>
            <a:r>
              <a:rPr lang="en-US" dirty="0" smtClean="0">
                <a:ea typeface="ＭＳ Ｐゴシック" charset="0"/>
              </a:rPr>
              <a:t>Filtration</a:t>
            </a:r>
            <a:endParaRPr dirty="0" smtClean="0">
              <a:ea typeface="ＭＳ Ｐゴシック" charset="0"/>
            </a:endParaRPr>
          </a:p>
          <a:p>
            <a:pPr marL="681038" lvl="1" indent="-341313">
              <a:lnSpc>
                <a:spcPct val="150000"/>
              </a:lnSpc>
              <a:defRPr/>
            </a:pPr>
            <a:r>
              <a:rPr lang="en-CA" dirty="0" smtClean="0">
                <a:ea typeface="ＭＳ Ｐゴシック" charset="0"/>
              </a:rPr>
              <a:t>Driving force: blood pressure</a:t>
            </a:r>
          </a:p>
          <a:p>
            <a:pPr marL="681038" lvl="1" indent="-341313">
              <a:lnSpc>
                <a:spcPct val="150000"/>
              </a:lnSpc>
              <a:defRPr/>
            </a:pPr>
            <a:r>
              <a:rPr lang="en-US" dirty="0" smtClean="0">
                <a:ea typeface="ＭＳ Ｐゴシック" charset="0"/>
              </a:rPr>
              <a:t>I</a:t>
            </a:r>
            <a:r>
              <a:rPr dirty="0" smtClean="0">
                <a:ea typeface="ＭＳ Ｐゴシック" charset="0"/>
              </a:rPr>
              <a:t>nto tissue fluid</a:t>
            </a:r>
          </a:p>
          <a:p>
            <a:pPr marL="101600" indent="-341313">
              <a:lnSpc>
                <a:spcPct val="150000"/>
              </a:lnSpc>
              <a:defRPr/>
            </a:pPr>
            <a:r>
              <a:rPr dirty="0" smtClean="0">
                <a:ea typeface="ＭＳ Ｐゴシック" charset="0"/>
              </a:rPr>
              <a:t>Osmotic pressure</a:t>
            </a:r>
          </a:p>
          <a:p>
            <a:pPr marL="681038" lvl="1" indent="-341313">
              <a:lnSpc>
                <a:spcPct val="150000"/>
              </a:lnSpc>
              <a:defRPr/>
            </a:pPr>
            <a:r>
              <a:rPr dirty="0" smtClean="0">
                <a:ea typeface="ＭＳ Ｐゴシック" charset="0"/>
              </a:rPr>
              <a:t>Moves material into capillaries</a:t>
            </a:r>
            <a:endParaRPr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85" y="629733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Capillary Exchange Processes (cont.)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02288921"/>
              </p:ext>
            </p:extLst>
          </p:nvPr>
        </p:nvGraphicFramePr>
        <p:xfrm>
          <a:off x="200806" y="1163923"/>
          <a:ext cx="8718909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415"/>
                <a:gridCol w="2647350"/>
                <a:gridCol w="1857303"/>
                <a:gridCol w="2778841"/>
              </a:tblGrid>
              <a:tr h="611347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Driving Force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Direction of Movement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Substances</a:t>
                      </a:r>
                      <a:r>
                        <a:rPr lang="en-US" baseline="0" dirty="0" smtClean="0"/>
                        <a:t> Moved (examples)</a:t>
                      </a:r>
                      <a:endParaRPr lang="en-US" dirty="0"/>
                    </a:p>
                  </a:txBody>
                  <a:tcPr/>
                </a:tc>
              </a:tr>
              <a:tr h="873352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Diffusion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Concentration gradients of individual solutes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Blood to Interstitial fluid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 nutrients,</a:t>
                      </a:r>
                      <a:r>
                        <a:rPr lang="en-US" baseline="0" dirty="0" smtClean="0"/>
                        <a:t> electrolytes</a:t>
                      </a:r>
                      <a:endParaRPr lang="en-US" dirty="0"/>
                    </a:p>
                  </a:txBody>
                  <a:tcPr/>
                </a:tc>
              </a:tr>
              <a:tr h="8733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Cells to interstitial fluid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 waste products, synthesized</a:t>
                      </a:r>
                      <a:r>
                        <a:rPr lang="en-US" baseline="0" dirty="0" smtClean="0"/>
                        <a:t> substances</a:t>
                      </a:r>
                      <a:endParaRPr lang="en-US" dirty="0"/>
                    </a:p>
                  </a:txBody>
                  <a:tcPr/>
                </a:tc>
              </a:tr>
              <a:tr h="1397364">
                <a:tc>
                  <a:txBody>
                    <a:bodyPr/>
                    <a:lstStyle/>
                    <a:p>
                      <a:r>
                        <a:rPr lang="en-US" dirty="0" smtClean="0"/>
                        <a:t>Filtration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Blood pressure creates pressure</a:t>
                      </a:r>
                      <a:r>
                        <a:rPr lang="en-US" baseline="0" dirty="0" smtClean="0"/>
                        <a:t> gradient between blood and interstitial fluid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Blood to interstitial fluid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Water and dissolved substances</a:t>
                      </a:r>
                      <a:endParaRPr lang="en-US" dirty="0"/>
                    </a:p>
                  </a:txBody>
                  <a:tcPr/>
                </a:tc>
              </a:tr>
              <a:tr h="1397364">
                <a:tc>
                  <a:txBody>
                    <a:bodyPr/>
                    <a:lstStyle/>
                    <a:p>
                      <a:r>
                        <a:rPr lang="en-US" dirty="0" smtClean="0"/>
                        <a:t>Osmosis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Proteins</a:t>
                      </a:r>
                      <a:r>
                        <a:rPr lang="en-US" baseline="0" dirty="0" smtClean="0"/>
                        <a:t> in plasma create osmotic gradient between interstitial fluid and blood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Interstitial fluid to blood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Water and dissolved</a:t>
                      </a:r>
                      <a:r>
                        <a:rPr lang="en-US" baseline="0" dirty="0" smtClean="0"/>
                        <a:t> substances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7291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The Dynamics of Blood Flow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006600"/>
            <a:ext cx="8499475" cy="4284663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Vasomotor center in medulla regulates vasomotor activities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Vasodilation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Vasoconstriction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Precapillary sphincter</a:t>
            </a:r>
          </a:p>
          <a:p>
            <a:pPr lvl="1"/>
            <a:r>
              <a:rPr>
                <a:ea typeface="ＭＳ Ｐゴシック" pitchFamily="34" charset="-128"/>
                <a:cs typeface="Arial" charset="0"/>
              </a:rPr>
              <a:t>Widens to allow more blood to enter when tissues need more oxygen</a:t>
            </a: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Return of Blood to the Heart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70113"/>
            <a:ext cx="8499475" cy="412115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Mechanisms that promote blood’s return to heart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Contraction of skeletal muscles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Valves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Breathing</a:t>
            </a:r>
          </a:p>
          <a:p>
            <a:pPr lvl="1"/>
            <a:r>
              <a:rPr>
                <a:ea typeface="ＭＳ Ｐゴシック" pitchFamily="34" charset="-128"/>
                <a:cs typeface="Arial" charset="0"/>
              </a:rPr>
              <a:t>Chest expansion causes pressure to drop in the thorax, this action serves to push and pull blood through these cavities and return it to the heart</a:t>
            </a: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867400"/>
            <a:ext cx="7620000" cy="6858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700" b="1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Role of skeletal muscles and valves in blood return.</a:t>
            </a:r>
          </a:p>
        </p:txBody>
      </p:sp>
      <p:pic>
        <p:nvPicPr>
          <p:cNvPr id="34819" name="Picture 4" descr="15_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7975600" cy="5245100"/>
          </a:xfrm>
          <a:prstGeom prst="rect">
            <a:avLst/>
          </a:prstGeom>
          <a:noFill/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95400"/>
            <a:ext cx="8524875" cy="3841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Pulse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8613775" cy="4572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Use 2</a:t>
            </a:r>
            <a:r>
              <a:rPr lang="en-US" sz="1800" baseline="300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nd</a:t>
            </a: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 or 3</a:t>
            </a:r>
            <a:r>
              <a:rPr lang="en-US" sz="1800" baseline="300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rd</a:t>
            </a: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 finger to obtain</a:t>
            </a:r>
          </a:p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Ventricular contraction</a:t>
            </a:r>
          </a:p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Wave of increased pressure</a:t>
            </a:r>
          </a:p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Begins at heart and travels to arteries</a:t>
            </a:r>
          </a:p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Influenced by various factors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Body size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Gender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Age</a:t>
            </a:r>
          </a:p>
          <a:p>
            <a:pPr lvl="2"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Newborn-120-140</a:t>
            </a:r>
          </a:p>
          <a:p>
            <a:pPr lvl="2"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Adult-60-100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Muscular activity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Emotion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Body temperature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Thyroid secretion</a:t>
            </a:r>
            <a:endParaRPr sz="180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Blood Pressure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55825"/>
            <a:ext cx="8499475" cy="4135438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Force exerted by blood against vessel walls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Determined by heart’s output and resistance to blood flow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Cardiac Output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97100"/>
            <a:ext cx="8499475" cy="4094163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Volume of blood pumped out of each ventricle in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one minute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Heart rate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Beats per minute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Stroke volume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Controlled by force of contractions</a:t>
            </a:r>
            <a:endParaRPr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Resistance to Blood Flow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033588"/>
            <a:ext cx="8499475" cy="4257675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Peripheral resistance is affected by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Vasomotor changes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Baroreceptors in large arteries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Elasticity of blood vessels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Viscosity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Total blood volume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Blood Pressure Measurement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224088"/>
            <a:ext cx="8499475" cy="4067175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Pressure is measured in the brachial arm artery using a sphygmomanometer</a:t>
            </a:r>
          </a:p>
          <a:p>
            <a:pPr marL="0" indent="0"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Systolic pressure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Occurs during heart contraction</a:t>
            </a:r>
          </a:p>
          <a:p>
            <a:pPr lvl="1">
              <a:lnSpc>
                <a:spcPct val="80000"/>
              </a:lnSpc>
            </a:pPr>
            <a:r>
              <a:rPr>
                <a:ea typeface="ＭＳ Ｐゴシック" pitchFamily="34" charset="-128"/>
                <a:cs typeface="Arial" charset="0"/>
              </a:rPr>
              <a:t>Normal systolic: 120 mmHg</a:t>
            </a:r>
            <a:endParaRPr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  <a:p>
            <a:pPr marL="0" indent="0">
              <a:lnSpc>
                <a:spcPct val="80000"/>
              </a:lnSpc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Diastolic pressure</a:t>
            </a:r>
          </a:p>
          <a:p>
            <a:pPr lvl="1">
              <a:lnSpc>
                <a:spcPct val="80000"/>
              </a:lnSpc>
            </a:pPr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Occurs during heart relaxation</a:t>
            </a:r>
          </a:p>
          <a:p>
            <a:pPr lvl="1">
              <a:lnSpc>
                <a:spcPct val="80000"/>
              </a:lnSpc>
            </a:pPr>
            <a:r>
              <a:rPr>
                <a:ea typeface="ＭＳ Ｐゴシック" pitchFamily="34" charset="-128"/>
                <a:cs typeface="Arial" charset="0"/>
              </a:rPr>
              <a:t>Normal diastolic: 80 mmHg</a:t>
            </a:r>
          </a:p>
          <a:p>
            <a:pPr marL="0" indent="0">
              <a:lnSpc>
                <a:spcPct val="80000"/>
              </a:lnSpc>
            </a:pPr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Blood Circuits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8613775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Two groups of blood vessels</a:t>
            </a:r>
          </a:p>
          <a:p>
            <a:r>
              <a:rPr lang="en-US" sz="20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The pulmonary circuit</a:t>
            </a:r>
          </a:p>
          <a:p>
            <a:pPr lvl="1"/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Pulmonary artery and its branches</a:t>
            </a:r>
          </a:p>
          <a:p>
            <a:pPr lvl="1"/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Capillaries in lungs</a:t>
            </a:r>
          </a:p>
          <a:p>
            <a:pPr lvl="1"/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Pulmonary veins</a:t>
            </a:r>
          </a:p>
          <a:p>
            <a:r>
              <a:rPr lang="en-US" sz="20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The systemic circuit</a:t>
            </a:r>
          </a:p>
          <a:p>
            <a:pPr lvl="1"/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Aorta</a:t>
            </a:r>
          </a:p>
          <a:p>
            <a:pPr lvl="1"/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Systemic capillaries</a:t>
            </a:r>
          </a:p>
          <a:p>
            <a:pPr lvl="1"/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Systemic veins</a:t>
            </a:r>
            <a:endParaRPr sz="200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300038" y="558800"/>
            <a:ext cx="8840787" cy="338138"/>
          </a:xfrm>
          <a:solidFill>
            <a:schemeClr val="bg1"/>
          </a:solidFill>
        </p:spPr>
        <p:txBody>
          <a:bodyPr/>
          <a:lstStyle/>
          <a:p>
            <a:r>
              <a:rPr lang="en-US" sz="2400" smtClean="0">
                <a:ea typeface="ＭＳ Ｐゴシック" pitchFamily="34" charset="-128"/>
                <a:cs typeface="Arial" charset="0"/>
              </a:rPr>
              <a:t>Figure 14-11 </a:t>
            </a:r>
            <a:r>
              <a:rPr lang="en-US" sz="2000" b="0" smtClean="0">
                <a:solidFill>
                  <a:srgbClr val="002060"/>
                </a:solidFill>
                <a:ea typeface="ＭＳ Ｐゴシック" pitchFamily="34" charset="-128"/>
                <a:cs typeface="Arial" charset="0"/>
              </a:rPr>
              <a:t>Blood pressure.</a:t>
            </a:r>
            <a:endParaRPr lang="en-US" smtClean="0">
              <a:solidFill>
                <a:schemeClr val="tx1"/>
              </a:solidFill>
              <a:latin typeface="Times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1987" name="TextBox 6"/>
          <p:cNvSpPr txBox="1">
            <a:spLocks noChangeArrowheads="1"/>
          </p:cNvSpPr>
          <p:nvPr/>
        </p:nvSpPr>
        <p:spPr bwMode="auto">
          <a:xfrm>
            <a:off x="342900" y="6162675"/>
            <a:ext cx="86090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CC0000"/>
                </a:solidFill>
                <a:latin typeface="Verdana" pitchFamily="34" charset="0"/>
              </a:rPr>
              <a:t>In which vessels does the pulse pressure drop to zero?</a:t>
            </a:r>
          </a:p>
        </p:txBody>
      </p:sp>
      <p:pic>
        <p:nvPicPr>
          <p:cNvPr id="41988" name="Picture 5" descr="&#10;fig_15.11.gif                                                  0075E039Macintosh HD                   C16C138F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8650" y="974725"/>
            <a:ext cx="5345113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  <a:cs typeface="Arial" charset="0"/>
              </a:rPr>
              <a:t>Case Study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b="1" smtClean="0">
                <a:ea typeface="ＭＳ Ｐゴシック" pitchFamily="34" charset="-128"/>
                <a:cs typeface="Arial" charset="0"/>
              </a:rPr>
              <a:t>Pathway of an Embolus From the Femoral Vein to the Pulmonary Artery</a:t>
            </a:r>
          </a:p>
          <a:p>
            <a:pPr marL="0" indent="0">
              <a:buFontTx/>
              <a:buNone/>
            </a:pPr>
            <a:r>
              <a:rPr lang="en-US" smtClean="0">
                <a:ea typeface="ＭＳ Ｐゴシック" pitchFamily="34" charset="-128"/>
                <a:cs typeface="Arial" charset="0"/>
              </a:rPr>
              <a:t>Femoral vein </a:t>
            </a:r>
            <a:r>
              <a:rPr lang="en-US" smtClean="0">
                <a:ea typeface="ＭＳ Ｐゴシック" pitchFamily="34" charset="-128"/>
                <a:cs typeface="Arial" charset="0"/>
                <a:sym typeface="Wingdings" pitchFamily="2" charset="2"/>
              </a:rPr>
              <a:t> </a:t>
            </a:r>
            <a:r>
              <a:rPr lang="en-US" smtClean="0">
                <a:ea typeface="ＭＳ Ｐゴシック" pitchFamily="34" charset="-128"/>
                <a:cs typeface="Arial" charset="0"/>
              </a:rPr>
              <a:t>External iliac vein </a:t>
            </a:r>
            <a:r>
              <a:rPr lang="en-US" smtClean="0">
                <a:ea typeface="ＭＳ Ｐゴシック" pitchFamily="34" charset="-128"/>
                <a:cs typeface="Arial" charset="0"/>
                <a:sym typeface="Wingdings" pitchFamily="2" charset="2"/>
              </a:rPr>
              <a:t> Common iliac vein  Inferior vena cava  Right atrium  Right ventricle  Pulmonary trunk  Pulmonary arteries </a:t>
            </a:r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17" descr="\\pchns-f02\PRODUCTION\LWW\Share\Cohen-13e\JPG\Ch15\Cohen-13e-ch015-image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6" y="1181819"/>
            <a:ext cx="8733762" cy="44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2"/>
          <p:cNvSpPr txBox="1">
            <a:spLocks noChangeArrowheads="1"/>
          </p:cNvSpPr>
          <p:nvPr/>
        </p:nvSpPr>
        <p:spPr bwMode="auto">
          <a:xfrm>
            <a:off x="224320" y="545265"/>
            <a:ext cx="8515350" cy="395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The Cardiovascular System </a:t>
            </a:r>
            <a:endParaRPr lang="en-US" altLang="en-US" sz="2800" b="1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8372" y="5126168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14-1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Vessel Structure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292350"/>
            <a:ext cx="8499475" cy="3998913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Three tunics (coats) of arteries and veins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Inner (endothelium)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Middle (smooth [voluntary] muscle)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Controlled by autonomic nervous system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Thinner in veins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Outer (supporting connective tissue)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0" y="2209800"/>
            <a:ext cx="1527175" cy="3429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b="1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Sections of small blood vessels. </a:t>
            </a:r>
            <a:endParaRPr lang="en-US" smtClean="0">
              <a:ea typeface="ＭＳ Ｐゴシック" pitchFamily="34" charset="-128"/>
              <a:cs typeface="Arial" charset="0"/>
            </a:endParaRPr>
          </a:p>
        </p:txBody>
      </p:sp>
      <p:pic>
        <p:nvPicPr>
          <p:cNvPr id="9219" name="Picture 4" descr="15_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820738"/>
            <a:ext cx="7086600" cy="5630862"/>
          </a:xfrm>
          <a:prstGeom prst="rect">
            <a:avLst/>
          </a:prstGeom>
          <a:noFill/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0" y="2667000"/>
            <a:ext cx="2286000" cy="3886200"/>
          </a:xfrm>
        </p:spPr>
        <p:txBody>
          <a:bodyPr/>
          <a:lstStyle/>
          <a:p>
            <a:pPr marL="0" indent="0">
              <a:buFontTx/>
              <a:buNone/>
            </a:pPr>
            <a:endParaRPr lang="en-US" b="1" smtClean="0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  <a:p>
            <a:pPr marL="0" indent="0">
              <a:buFontTx/>
              <a:buNone/>
            </a:pPr>
            <a:endParaRPr lang="en-US" b="1" smtClean="0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  <a:p>
            <a:pPr marL="0" indent="0">
              <a:buFontTx/>
              <a:buNone/>
            </a:pPr>
            <a:r>
              <a:rPr lang="en-US" b="1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Cross-section of an artery and vein. 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8738"/>
            <a:ext cx="6477000" cy="6151562"/>
          </a:xfrm>
          <a:prstGeom prst="rect">
            <a:avLst/>
          </a:prstGeom>
          <a:solidFill>
            <a:srgbClr val="333399"/>
          </a:solidFill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Systemic Arteries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28838"/>
            <a:ext cx="8499475" cy="4162425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The aorta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Largest artery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Receives blood from left ventricle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Branches to all organs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cConnell_HFHF_PP_Template">
  <a:themeElements>
    <a:clrScheme name="">
      <a:dk1>
        <a:srgbClr val="000000"/>
      </a:dk1>
      <a:lt1>
        <a:srgbClr val="FFFFFF"/>
      </a:lt1>
      <a:dk2>
        <a:srgbClr val="006B76"/>
      </a:dk2>
      <a:lt2>
        <a:srgbClr val="000000"/>
      </a:lt2>
      <a:accent1>
        <a:srgbClr val="186EC4"/>
      </a:accent1>
      <a:accent2>
        <a:srgbClr val="CC9900"/>
      </a:accent2>
      <a:accent3>
        <a:srgbClr val="FFFFFF"/>
      </a:accent3>
      <a:accent4>
        <a:srgbClr val="000000"/>
      </a:accent4>
      <a:accent5>
        <a:srgbClr val="ABBADE"/>
      </a:accent5>
      <a:accent6>
        <a:srgbClr val="B98A00"/>
      </a:accent6>
      <a:hlink>
        <a:srgbClr val="FF0000"/>
      </a:hlink>
      <a:folHlink>
        <a:srgbClr val="009900"/>
      </a:folHlink>
    </a:clrScheme>
    <a:fontScheme name="LWW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WW 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McConnell_HFHF_PP_Template</Template>
  <TotalTime>8480</TotalTime>
  <Words>1047</Words>
  <Application>Microsoft Office PowerPoint</Application>
  <PresentationFormat>On-screen Show (4:3)</PresentationFormat>
  <Paragraphs>257</Paragraphs>
  <Slides>41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McConnell_HFHF_PP_Template</vt:lpstr>
      <vt:lpstr>Slide 1</vt:lpstr>
      <vt:lpstr>The Vascular System</vt:lpstr>
      <vt:lpstr>Blood Vessel Types</vt:lpstr>
      <vt:lpstr>Blood Circuits</vt:lpstr>
      <vt:lpstr>Slide 5</vt:lpstr>
      <vt:lpstr>Vessel Structure</vt:lpstr>
      <vt:lpstr>Slide 7</vt:lpstr>
      <vt:lpstr>Slide 8</vt:lpstr>
      <vt:lpstr>Systemic Arteries</vt:lpstr>
      <vt:lpstr>The Aorta and Its Parts</vt:lpstr>
      <vt:lpstr>Slide 11</vt:lpstr>
      <vt:lpstr>Slide 12</vt:lpstr>
      <vt:lpstr>Branches of the Ascending Aorta and Aortic Arch</vt:lpstr>
      <vt:lpstr>Branches of the Thoracic Aorta</vt:lpstr>
      <vt:lpstr>Branches of the Abdominal Aorta</vt:lpstr>
      <vt:lpstr>The Iliac Arteries and Their Subdivisions</vt:lpstr>
      <vt:lpstr>Arteries That Branch to the Arm and Head</vt:lpstr>
      <vt:lpstr>Anastomoses </vt:lpstr>
      <vt:lpstr>Slide 19</vt:lpstr>
      <vt:lpstr>Slide 20</vt:lpstr>
      <vt:lpstr>Slide 21</vt:lpstr>
      <vt:lpstr>Systemic Veins</vt:lpstr>
      <vt:lpstr>The Venae Cavae and Their Tributaries</vt:lpstr>
      <vt:lpstr>Slide 24</vt:lpstr>
      <vt:lpstr>Venous Sinuses</vt:lpstr>
      <vt:lpstr>Slide 26</vt:lpstr>
      <vt:lpstr>The Hepatic Portal System</vt:lpstr>
      <vt:lpstr>Slide 28</vt:lpstr>
      <vt:lpstr>Circulation Physiology </vt:lpstr>
      <vt:lpstr>Capillary Exchange Processes</vt:lpstr>
      <vt:lpstr>Capillary Exchange Processes (cont.)</vt:lpstr>
      <vt:lpstr>The Dynamics of Blood Flow</vt:lpstr>
      <vt:lpstr>Return of Blood to the Heart</vt:lpstr>
      <vt:lpstr>Slide 34</vt:lpstr>
      <vt:lpstr>The Pulse</vt:lpstr>
      <vt:lpstr>Blood Pressure</vt:lpstr>
      <vt:lpstr>Cardiac Output</vt:lpstr>
      <vt:lpstr>Resistance to Blood Flow</vt:lpstr>
      <vt:lpstr>Blood Pressure Measurement </vt:lpstr>
      <vt:lpstr>Figure 14-11 Blood pressure.</vt:lpstr>
      <vt:lpstr>Case Study</vt:lpstr>
    </vt:vector>
  </TitlesOfParts>
  <Company>Wolters Kluwer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Chemistry, Matter, and Life</dc:title>
  <dc:creator>J Taylor</dc:creator>
  <cp:lastModifiedBy>winxp</cp:lastModifiedBy>
  <cp:revision>469</cp:revision>
  <cp:lastPrinted>2012-02-18T19:19:53Z</cp:lastPrinted>
  <dcterms:created xsi:type="dcterms:W3CDTF">2011-04-12T12:59:12Z</dcterms:created>
  <dcterms:modified xsi:type="dcterms:W3CDTF">2016-05-26T17:42:12Z</dcterms:modified>
</cp:coreProperties>
</file>