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995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0C66C0"/>
    <a:srgbClr val="1B7EE1"/>
    <a:srgbClr val="002060"/>
    <a:srgbClr val="CC0000"/>
    <a:srgbClr val="1666B6"/>
    <a:srgbClr val="1974CF"/>
    <a:srgbClr val="1973CD"/>
    <a:srgbClr val="00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41" autoAdjust="0"/>
    <p:restoredTop sz="94025" autoAdjust="0"/>
  </p:normalViewPr>
  <p:slideViewPr>
    <p:cSldViewPr snapToGrid="0">
      <p:cViewPr varScale="1">
        <p:scale>
          <a:sx n="69" d="100"/>
          <a:sy n="69" d="100"/>
        </p:scale>
        <p:origin x="-558" y="-102"/>
      </p:cViewPr>
      <p:guideLst>
        <p:guide orient="horz" pos="2160"/>
        <p:guide orient="horz" pos="842"/>
        <p:guide orient="horz" pos="4101"/>
        <p:guide orient="horz" pos="355"/>
        <p:guide orient="horz" pos="539"/>
        <p:guide orient="horz"/>
        <p:guide orient="horz" pos="4048"/>
        <p:guide orient="horz" pos="960"/>
        <p:guide pos="2880"/>
        <p:guide pos="5456"/>
        <p:guide pos="849"/>
        <p:guide pos="5759"/>
        <p:guide pos="5758"/>
        <p:guide pos="5662"/>
        <p:guide/>
        <p:guide pos="206"/>
      </p:guideLst>
    </p:cSldViewPr>
  </p:slideViewPr>
  <p:outlineViewPr>
    <p:cViewPr>
      <p:scale>
        <a:sx n="33" d="100"/>
        <a:sy n="33" d="100"/>
      </p:scale>
      <p:origin x="0" y="2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974" y="-78"/>
      </p:cViewPr>
      <p:guideLst>
        <p:guide orient="horz" pos="2897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D2891AF-52D4-4F92-AFBE-9ABD98C7C8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35520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7788" y="0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5812" cy="34464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343400"/>
            <a:ext cx="50292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0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l" defTabSz="931863" eaLnBrk="0" hangingPunct="0">
              <a:defRPr sz="1200" dirty="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08" tIns="46306" rIns="94208" bIns="46306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Times New Roman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386B7CD8-FDBC-4A5A-B45E-1D7C059C0F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638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9DA0E71-20C9-4426-B108-80F87CC03521}" type="slidenum">
              <a:rPr lang="en-US" altLang="en-US" sz="1200" smtClean="0">
                <a:latin typeface="Times New Roman" pitchFamily="18" charset="0"/>
              </a:rPr>
              <a:pPr/>
              <a:t>1</a:t>
            </a:fld>
            <a:endParaRPr lang="en-US" altLang="en-US" sz="1200" dirty="0" smtClean="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08" tIns="46306" rIns="94208" bIns="46306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1127ED3-71D8-4F79-87D8-C4A549AA0918}" type="slidenum">
              <a:rPr lang="en-US" altLang="en-US" sz="1200">
                <a:latin typeface="Times New Roman" pitchFamily="18" charset="0"/>
              </a:rPr>
              <a:pPr algn="r"/>
              <a:t>17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7588" name="Slide Number Placeholder 3"/>
          <p:cNvSpPr txBox="1">
            <a:spLocks noGrp="1"/>
          </p:cNvSpPr>
          <p:nvPr/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08" tIns="46306" rIns="94208" bIns="46306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16F5E3EC-B820-4BBF-9AEB-47CEF65B206A}" type="slidenum">
              <a:rPr lang="en-US" altLang="en-US" sz="1200">
                <a:latin typeface="Times New Roman" pitchFamily="18" charset="0"/>
              </a:rPr>
              <a:pPr algn="r"/>
              <a:t>20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6500" name="Slide Number Placeholder 3"/>
          <p:cNvSpPr txBox="1">
            <a:spLocks noGrp="1"/>
          </p:cNvSpPr>
          <p:nvPr/>
        </p:nvSpPr>
        <p:spPr bwMode="auto">
          <a:xfrm>
            <a:off x="3887788" y="8739188"/>
            <a:ext cx="2970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208" tIns="46306" rIns="94208" bIns="46306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7C926780-F94B-4BE8-B4A3-0EF8D515AC51}" type="slidenum">
              <a:rPr lang="en-US" altLang="en-US" sz="1200">
                <a:latin typeface="Times New Roman" pitchFamily="18" charset="0"/>
              </a:rPr>
              <a:pPr algn="r"/>
              <a:t>31</a:t>
            </a:fld>
            <a:endParaRPr lang="en-US" altLang="en-US" sz="1200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 Wolters Kluwer Health | Lippincott Williams &amp; Wilkins </a:t>
            </a:r>
          </a:p>
        </p:txBody>
      </p:sp>
      <p:sp>
        <p:nvSpPr>
          <p:cNvPr id="18126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3964082" y="3724275"/>
            <a:ext cx="4057096" cy="775597"/>
          </a:xfrm>
          <a:effectLst/>
        </p:spPr>
        <p:txBody>
          <a:bodyPr anchorCtr="1"/>
          <a:lstStyle>
            <a:lvl1pPr algn="ctr"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1266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3964081" y="5307013"/>
            <a:ext cx="4057095" cy="533400"/>
          </a:xfrm>
        </p:spPr>
        <p:txBody>
          <a:bodyPr lIns="91440" tIns="45720" rIns="91440" bIns="45720"/>
          <a:lstStyle>
            <a:lvl1pPr marL="0" indent="0" algn="ctr">
              <a:buFontTx/>
              <a:buNone/>
              <a:defRPr sz="1800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6" descr="ppt_open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288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0719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9982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9263" y="1611313"/>
            <a:ext cx="2155825" cy="44211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0200" y="1611313"/>
            <a:ext cx="6316663" cy="44211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337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00" y="533121"/>
            <a:ext cx="8516202" cy="388937"/>
          </a:xfrm>
          <a:ln>
            <a:noFill/>
          </a:ln>
          <a:effectLst/>
        </p:spPr>
        <p:txBody>
          <a:bodyPr/>
          <a:lstStyle>
            <a:lvl1pPr>
              <a:defRPr>
                <a:ln>
                  <a:noFill/>
                </a:ln>
                <a:solidFill>
                  <a:srgbClr val="C00000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240837"/>
            <a:ext cx="8499901" cy="5050780"/>
          </a:xfrm>
        </p:spPr>
        <p:txBody>
          <a:bodyPr/>
          <a:lstStyle>
            <a:lvl1pPr marL="280988" indent="-280988">
              <a:defRPr>
                <a:latin typeface="+mn-lt"/>
                <a:cs typeface="Arial" pitchFamily="34" charset="0"/>
              </a:defRPr>
            </a:lvl1pPr>
            <a:lvl2pPr marL="862013" indent="-404813">
              <a:defRPr lang="en-US" sz="2200" dirty="0" smtClean="0">
                <a:solidFill>
                  <a:srgbClr val="002060"/>
                </a:solidFill>
                <a:latin typeface="+mn-lt"/>
                <a:ea typeface="ＭＳ Ｐゴシック" charset="-128"/>
                <a:cs typeface="Arial" pitchFamily="34" charset="0"/>
              </a:defRPr>
            </a:lvl2pPr>
            <a:lvl3pPr>
              <a:defRPr>
                <a:latin typeface="+mn-lt"/>
                <a:cs typeface="Arial" pitchFamily="34" charset="0"/>
              </a:defRPr>
            </a:lvl3pPr>
            <a:lvl4pPr>
              <a:buFontTx/>
              <a:buNone/>
              <a:defRPr>
                <a:latin typeface="+mn-lt"/>
                <a:cs typeface="Arial" pitchFamily="34" charset="0"/>
              </a:defRPr>
            </a:lvl4pPr>
            <a:lvl5pPr>
              <a:defRPr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8328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107996"/>
          </a:xfrm>
          <a:solidFill>
            <a:schemeClr val="lt1"/>
          </a:solidFill>
          <a:effectLst/>
        </p:spPr>
        <p:txBody>
          <a:bodyPr anchor="t"/>
          <a:lstStyle>
            <a:lvl1pPr algn="l">
              <a:defRPr sz="4000" b="1" cap="all"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64871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0200" y="2346325"/>
            <a:ext cx="4230688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2346325"/>
            <a:ext cx="4230687" cy="3686175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3539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798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68061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431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83506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53998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63565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276999"/>
          </a:xfrm>
        </p:spPr>
        <p:txBody>
          <a:bodyPr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7234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0038" y="538163"/>
            <a:ext cx="8543925" cy="38417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038" y="1241425"/>
            <a:ext cx="85169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6003925" y="6089650"/>
            <a:ext cx="2820988" cy="4572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303213" y="6581775"/>
            <a:ext cx="8840787" cy="26987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endParaRPr lang="en-US" sz="1000" dirty="0" smtClean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9855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1" name="Picture 7" descr="WK_CMYK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600825"/>
            <a:ext cx="13176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3"/>
          <p:cNvSpPr txBox="1">
            <a:spLocks noChangeArrowheads="1"/>
          </p:cNvSpPr>
          <p:nvPr userDrawn="1"/>
        </p:nvSpPr>
        <p:spPr bwMode="auto">
          <a:xfrm>
            <a:off x="0" y="6550025"/>
            <a:ext cx="9144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000" dirty="0" smtClean="0"/>
              <a:t>Copyright © 2016 </a:t>
            </a:r>
            <a:r>
              <a:rPr lang="en-US" sz="1000" dirty="0" err="1" smtClean="0"/>
              <a:t>Wolters</a:t>
            </a:r>
            <a:r>
              <a:rPr lang="en-US" sz="1000" dirty="0" smtClean="0"/>
              <a:t> Kluwer • All Rights Reserved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C00000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186EC4"/>
          </a:solidFill>
          <a:latin typeface="Verdana" pitchFamily="34" charset="0"/>
        </a:defRPr>
      </a:lvl9pPr>
    </p:titleStyle>
    <p:bodyStyle>
      <a:lvl1pPr marL="280988" indent="-280988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1pPr>
      <a:lvl2pPr marL="862013" indent="-404813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–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2pPr>
      <a:lvl3pPr marL="1204913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rgbClr val="002060"/>
          </a:solidFill>
          <a:latin typeface="+mn-lt"/>
          <a:ea typeface="ＭＳ Ｐゴシック" charset="-128"/>
          <a:cs typeface="Arial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rgbClr val="CC9900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744529" y="2867024"/>
            <a:ext cx="4106174" cy="2305051"/>
          </a:xfrm>
          <a:prstGeom prst="rect">
            <a:avLst/>
          </a:prstGeom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CA" altLang="en-US" sz="3200" dirty="0" smtClean="0">
                <a:solidFill>
                  <a:srgbClr val="186EC4"/>
                </a:solidFill>
              </a:rPr>
              <a:t>Chapter 15</a:t>
            </a:r>
          </a:p>
          <a:p>
            <a:pPr algn="ctr">
              <a:defRPr/>
            </a:pPr>
            <a:endParaRPr lang="en-CA" altLang="en-US" sz="3200" dirty="0" smtClean="0">
              <a:solidFill>
                <a:srgbClr val="186EC4"/>
              </a:solidFill>
            </a:endParaRPr>
          </a:p>
          <a:p>
            <a:pPr algn="ctr">
              <a:defRPr/>
            </a:pPr>
            <a:r>
              <a:rPr lang="en-US" altLang="en-US" sz="3200" dirty="0" smtClean="0">
                <a:solidFill>
                  <a:srgbClr val="186EC4"/>
                </a:solidFill>
              </a:rPr>
              <a:t>The </a:t>
            </a:r>
            <a:r>
              <a:rPr lang="en-US" altLang="en-US" sz="3200" dirty="0">
                <a:solidFill>
                  <a:srgbClr val="186EC4"/>
                </a:solidFill>
              </a:rPr>
              <a:t>Lymphatic </a:t>
            </a:r>
            <a:r>
              <a:rPr lang="en-US" altLang="en-US" sz="3200" dirty="0" smtClean="0">
                <a:solidFill>
                  <a:srgbClr val="186EC4"/>
                </a:solidFill>
              </a:rPr>
              <a:t>System and Immunity</a:t>
            </a:r>
            <a:endParaRPr lang="en-US" sz="3200" dirty="0">
              <a:solidFill>
                <a:srgbClr val="186E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\\172.24.161.56\lww\01_Logistics\Cohen-SFHB-11e_9781496317728\13_Ancillaries\1_Input\Power points\JPEG images\ChapterOpener\CohenSFHB11-CO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529" y="1526869"/>
            <a:ext cx="3834561" cy="4882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Arial" charset="0"/>
              </a:rPr>
              <a:t>Thoracic Duct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87563"/>
            <a:ext cx="8499475" cy="4203700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Arial" charset="0"/>
              </a:rPr>
              <a:t>Left lymphatic duct</a:t>
            </a:r>
          </a:p>
          <a:p>
            <a:r>
              <a:rPr lang="en-US" smtClean="0">
                <a:ea typeface="ＭＳ Ｐゴシック" pitchFamily="34" charset="-128"/>
                <a:cs typeface="Arial" charset="0"/>
              </a:rPr>
              <a:t>Larger of two vessels</a:t>
            </a:r>
          </a:p>
          <a:p>
            <a:r>
              <a:rPr lang="en-US" smtClean="0">
                <a:ea typeface="ＭＳ Ｐゴシック" pitchFamily="34" charset="-128"/>
                <a:cs typeface="Arial" charset="0"/>
              </a:rPr>
              <a:t>Receives lymph from all parts of the body except those above the diaphragm on right side</a:t>
            </a:r>
          </a:p>
          <a:p>
            <a:r>
              <a:rPr lang="en-US" smtClean="0">
                <a:ea typeface="ＭＳ Ｐゴシック" pitchFamily="34" charset="-128"/>
                <a:cs typeface="Arial" charset="0"/>
              </a:rPr>
              <a:t>Cisterna chyli</a:t>
            </a:r>
          </a:p>
          <a:p>
            <a:pPr lvl="1"/>
            <a:r>
              <a:rPr>
                <a:ea typeface="ＭＳ Ｐゴシック" pitchFamily="34" charset="-128"/>
                <a:cs typeface="Arial" charset="0"/>
              </a:rPr>
              <a:t>First portion</a:t>
            </a:r>
          </a:p>
          <a:p>
            <a:pPr lvl="1"/>
            <a:r>
              <a:rPr>
                <a:ea typeface="ＭＳ Ｐゴシック" pitchFamily="34" charset="-128"/>
                <a:cs typeface="Arial" charset="0"/>
              </a:rPr>
              <a:t>Storage pouch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4200" y="2667000"/>
            <a:ext cx="2209800" cy="21336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Vessels and nodes of the lymphatic system. (A) Lymph nodes and vessels of the head. (B) Drainage of right lymphatic duct and thoracic duct into subclavian veins.</a:t>
            </a:r>
            <a:endParaRPr lang="en-US" sz="1800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13315" name="Picture 7" descr="E:\Projects\IRCD\Cohen 9e\Images for PPTs\Resized\11264.fig15.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548438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Movement of Lymph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979613"/>
            <a:ext cx="8499475" cy="431165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Segments of vessels located between the valves contract rhythmically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Skeletal muscles compress vessels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Lymphoid Tissue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4525" y="2074863"/>
            <a:ext cx="8499475" cy="4106862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Distributed throughout the body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Makes up specialized organs of lymphatic system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Lymph Nodes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Structure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Fibrous connective tissue capsule from which partitions (trabeculae) extend into nodes substance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Afferent lymphatic vessel</a:t>
            </a:r>
          </a:p>
          <a:p>
            <a:pPr lvl="2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Hilum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Sinuses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Cords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Nodules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Medulla</a:t>
            </a:r>
          </a:p>
          <a:p>
            <a:pPr lvl="1">
              <a:lnSpc>
                <a:spcPct val="80000"/>
              </a:lnSpc>
            </a:pPr>
            <a:r>
              <a:rPr lang="en-US" sz="18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Efferent lymphatic vessel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Grouping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Cervical nodes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Axillary nodes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Mesenteric nodes</a:t>
            </a:r>
          </a:p>
          <a:p>
            <a:pPr lvl="1">
              <a:lnSpc>
                <a:spcPct val="80000"/>
              </a:lnSpc>
            </a:pPr>
            <a:r>
              <a:rPr lang="en-US" sz="20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  <a:cs typeface="Arial" charset="0"/>
              </a:rPr>
              <a:t>Inguinal nodes</a:t>
            </a:r>
            <a:endParaRPr lang="en-US" sz="200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lnSpc>
                <a:spcPct val="80000"/>
              </a:lnSpc>
            </a:pPr>
            <a:endParaRPr lang="en-US" sz="2000" smtClean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Spleen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60575"/>
            <a:ext cx="8499475" cy="423068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Cleanses blood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Filtration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Phagocytosis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Destroys old red blood cells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Produces red blood cells before birth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Is reservoir for blood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Thymus</a:t>
            </a:r>
            <a:endParaRPr lang="en-US" smtClean="0">
              <a:solidFill>
                <a:schemeClr val="bg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16138"/>
            <a:ext cx="8499475" cy="417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Plays key role in early immune system development 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Produces thymosin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Develops T lymphocyte cells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Promotes lymphocyte growth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Promotes lymphoid tissue activity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Shrinks after puberty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16" descr="\\pchns-f02\PRODUCTION\LWW\Share\Cohen-13e\JPG\Ch16\Cohen-13e-ch016-image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190625"/>
            <a:ext cx="654786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2"/>
          <p:cNvSpPr txBox="1">
            <a:spLocks noChangeArrowheads="1"/>
          </p:cNvSpPr>
          <p:nvPr/>
        </p:nvSpPr>
        <p:spPr bwMode="auto">
          <a:xfrm>
            <a:off x="314325" y="497195"/>
            <a:ext cx="4406814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Lymphoid Organs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8201" y="4209340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15-5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177660"/>
            <a:ext cx="8515350" cy="78277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Mucosal-Associated Lymphoid Tissue</a:t>
            </a:r>
            <a:br>
              <a:rPr lang="en-US" altLang="en-US" dirty="0" smtClean="0">
                <a:ea typeface="ＭＳ Ｐゴシック" pitchFamily="34" charset="-128"/>
              </a:rPr>
            </a:br>
            <a:r>
              <a:rPr lang="en-US" altLang="en-US" dirty="0" smtClean="0">
                <a:ea typeface="ＭＳ Ｐゴシック" pitchFamily="34" charset="-128"/>
              </a:rPr>
              <a:t>(MALT)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Mucosal-associated lymphoid tissue (MALT</a:t>
            </a:r>
            <a:r>
              <a:rPr lang="en-US" dirty="0" smtClean="0">
                <a:ea typeface="ＭＳ Ｐゴシック" charset="0"/>
              </a:rPr>
              <a:t>)</a:t>
            </a:r>
          </a:p>
          <a:p>
            <a:pPr marL="927100" lvl="1" indent="-346075">
              <a:defRPr/>
            </a:pPr>
            <a:r>
              <a:rPr dirty="0">
                <a:ea typeface="ＭＳ Ｐゴシック" charset="0"/>
              </a:rPr>
              <a:t>Important barrier against infection</a:t>
            </a:r>
          </a:p>
          <a:p>
            <a:pPr marL="927100" lvl="1" indent="-346075">
              <a:defRPr/>
            </a:pPr>
            <a:r>
              <a:rPr dirty="0">
                <a:ea typeface="ＭＳ Ｐゴシック" charset="0"/>
              </a:rPr>
              <a:t>Found in portions of the digestive, respiratory, and urogenital mucosal linings</a:t>
            </a:r>
          </a:p>
          <a:p>
            <a:pPr marL="927100" lvl="1" indent="-346075">
              <a:defRPr/>
            </a:pPr>
            <a:r>
              <a:rPr dirty="0">
                <a:ea typeface="ＭＳ Ｐゴシック" charset="0"/>
              </a:rPr>
              <a:t>Helps to destroy foreign contaminants by means of phagocytosis and production of antibodies</a:t>
            </a:r>
          </a:p>
          <a:p>
            <a:pPr marL="927100" lvl="1" indent="-346075">
              <a:defRPr/>
            </a:pPr>
            <a:r>
              <a:rPr lang="en-US" dirty="0" smtClean="0">
                <a:ea typeface="ＭＳ Ｐゴシック" charset="0"/>
              </a:rPr>
              <a:t>Includes </a:t>
            </a:r>
            <a:r>
              <a:rPr lang="en-US" dirty="0">
                <a:ea typeface="ＭＳ Ｐゴシック" charset="0"/>
              </a:rPr>
              <a:t>g</a:t>
            </a:r>
            <a:r>
              <a:rPr dirty="0" smtClean="0">
                <a:ea typeface="ＭＳ Ｐゴシック" charset="0"/>
              </a:rPr>
              <a:t>ut</a:t>
            </a:r>
            <a:r>
              <a:rPr dirty="0">
                <a:ea typeface="ＭＳ Ｐゴシック" charset="0"/>
              </a:rPr>
              <a:t>-associated lymphoid tissue (GALT)</a:t>
            </a:r>
          </a:p>
          <a:p>
            <a:pPr lvl="2">
              <a:defRPr/>
            </a:pPr>
            <a:r>
              <a:rPr lang="en-US" dirty="0" smtClean="0">
                <a:ea typeface="ＭＳ Ｐゴシック" charset="0"/>
              </a:rPr>
              <a:t>Peyer patches</a:t>
            </a:r>
            <a:endParaRPr lang="en-US" dirty="0">
              <a:ea typeface="ＭＳ Ｐゴシック" charset="0"/>
            </a:endParaRPr>
          </a:p>
          <a:p>
            <a:pPr lvl="2">
              <a:defRPr/>
            </a:pPr>
            <a:r>
              <a:rPr lang="en-US" dirty="0">
                <a:ea typeface="ＭＳ Ｐゴシック" charset="0"/>
              </a:rPr>
              <a:t>A</a:t>
            </a:r>
            <a:r>
              <a:rPr lang="en-US" dirty="0" smtClean="0">
                <a:ea typeface="ＭＳ Ｐゴシック" charset="0"/>
              </a:rPr>
              <a:t>ppendix</a:t>
            </a:r>
          </a:p>
          <a:p>
            <a:pPr lvl="2">
              <a:defRPr/>
            </a:pPr>
            <a:r>
              <a:rPr lang="en-US" dirty="0">
                <a:ea typeface="ＭＳ Ｐゴシック" charset="0"/>
              </a:rPr>
              <a:t>T</a:t>
            </a:r>
            <a:r>
              <a:rPr lang="en-US" dirty="0" smtClean="0">
                <a:ea typeface="ＭＳ Ｐゴシック" charset="0"/>
              </a:rPr>
              <a:t>onsils</a:t>
            </a: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Tonsils</a:t>
            </a:r>
            <a:endParaRPr lang="en-US" smtClean="0">
              <a:solidFill>
                <a:schemeClr val="bg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60575"/>
            <a:ext cx="8499475" cy="4230688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Remove contaminants and trap pathogens 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Palatine tonsils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Pharyngeal tonsil (adenoids)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Lingual tonsils</a:t>
            </a: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Lymphatic System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16138"/>
            <a:ext cx="8499475" cy="417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System of tissues and vessels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Scattered throughout the body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Services almost all regions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16" descr="\\pchns-f02\PRODUCTION\LWW\Share\Cohen-13e\JPG\Ch16\Cohen-13e-ch016-image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7" y="1191868"/>
            <a:ext cx="8800526" cy="39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2"/>
          <p:cNvSpPr txBox="1">
            <a:spLocks noChangeArrowheads="1"/>
          </p:cNvSpPr>
          <p:nvPr/>
        </p:nvSpPr>
        <p:spPr bwMode="auto">
          <a:xfrm>
            <a:off x="314325" y="508308"/>
            <a:ext cx="8515350" cy="3949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 dirty="0" smtClean="0">
                <a:solidFill>
                  <a:srgbClr val="C00000"/>
                </a:solidFill>
                <a:latin typeface="Verdana" pitchFamily="34" charset="0"/>
                <a:cs typeface="Arial" pitchFamily="34" charset="0"/>
              </a:rPr>
              <a:t>Tonsils</a:t>
            </a:r>
            <a:endParaRPr lang="en-US" altLang="en-US" sz="2800" b="1" dirty="0">
              <a:solidFill>
                <a:srgbClr val="C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2513" y="5597070"/>
            <a:ext cx="134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15-6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Skin</a:t>
            </a:r>
            <a:endParaRPr lang="en-US" dirty="0">
              <a:ea typeface="ＭＳ Ｐゴシック" charset="0"/>
            </a:endParaRPr>
          </a:p>
          <a:p>
            <a:pPr marL="346075" indent="-346075">
              <a:lnSpc>
                <a:spcPct val="100000"/>
              </a:lnSpc>
              <a:defRPr/>
            </a:pPr>
            <a:r>
              <a:rPr lang="en-US" dirty="0">
                <a:ea typeface="ＭＳ Ｐゴシック" charset="0"/>
              </a:rPr>
              <a:t>Mucous membranes</a:t>
            </a:r>
          </a:p>
          <a:p>
            <a:pPr marL="346075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Body </a:t>
            </a:r>
            <a:r>
              <a:rPr lang="en-US" dirty="0">
                <a:ea typeface="ＭＳ Ｐゴシック" charset="0"/>
              </a:rPr>
              <a:t>secretions</a:t>
            </a:r>
          </a:p>
          <a:p>
            <a:pPr marL="346075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Body reflexes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lnSpc>
                <a:spcPct val="100000"/>
              </a:lnSpc>
              <a:defRPr/>
            </a:pPr>
            <a:r>
              <a:rPr dirty="0">
                <a:ea typeface="ＭＳ Ｐゴシック" charset="0"/>
              </a:rPr>
              <a:t>Sneezing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dirty="0">
                <a:ea typeface="ＭＳ Ｐゴシック" charset="0"/>
              </a:rPr>
              <a:t>Coughing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dirty="0">
                <a:ea typeface="ＭＳ Ｐゴシック" charset="0"/>
              </a:rPr>
              <a:t>Vomiting</a:t>
            </a:r>
          </a:p>
          <a:p>
            <a:pPr marL="693738" lvl="1" indent="-347663">
              <a:lnSpc>
                <a:spcPct val="100000"/>
              </a:lnSpc>
              <a:defRPr/>
            </a:pPr>
            <a:r>
              <a:rPr dirty="0">
                <a:ea typeface="ＭＳ Ｐゴシック" charset="0"/>
              </a:rPr>
              <a:t>Diarrhea</a:t>
            </a:r>
          </a:p>
          <a:p>
            <a:pPr>
              <a:lnSpc>
                <a:spcPct val="100000"/>
              </a:lnSpc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98463" y="584200"/>
            <a:ext cx="8402637" cy="395288"/>
          </a:xfrm>
          <a:prstGeom prst="rect">
            <a:avLst/>
          </a:prstGeom>
          <a:solidFill>
            <a:schemeClr val="lt1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ln>
                  <a:noFill/>
                </a:ln>
                <a:solidFill>
                  <a:srgbClr val="C00000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186EC4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altLang="en-US" kern="0" dirty="0" smtClean="0">
                <a:ea typeface="ＭＳ Ｐゴシック" pitchFamily="34" charset="-128"/>
              </a:rPr>
              <a:t>The First Line: Innate Barriers</a:t>
            </a:r>
          </a:p>
        </p:txBody>
      </p:sp>
    </p:spTree>
    <p:extLst>
      <p:ext uri="{BB962C8B-B14F-4D97-AF65-F5344CB8AC3E}">
        <p14:creationId xmlns="" xmlns:p14="http://schemas.microsoft.com/office/powerpoint/2010/main" val="10859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Second Line: Cells of Innate Immunity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037230"/>
            <a:ext cx="8499475" cy="5392145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 err="1" smtClean="0"/>
              <a:t>Phagocytic</a:t>
            </a:r>
            <a:r>
              <a:rPr lang="en-US" dirty="0" smtClean="0"/>
              <a:t> </a:t>
            </a:r>
            <a:r>
              <a:rPr lang="en-US" dirty="0" smtClean="0"/>
              <a:t>cells: ingest pathogens, cellular debris</a:t>
            </a:r>
          </a:p>
          <a:p>
            <a:pPr marL="693738" lvl="1" indent="-347663">
              <a:defRPr/>
            </a:pPr>
            <a:r>
              <a:rPr dirty="0" smtClean="0"/>
              <a:t>Neutrophils</a:t>
            </a:r>
            <a:endParaRPr dirty="0"/>
          </a:p>
          <a:p>
            <a:pPr marL="693738" lvl="1" indent="-347663">
              <a:defRPr/>
            </a:pPr>
            <a:r>
              <a:rPr smtClean="0"/>
              <a:t>Macrophages-derived from monocytes</a:t>
            </a:r>
          </a:p>
          <a:p>
            <a:pPr lvl="1">
              <a:lnSpc>
                <a:spcPct val="8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Kupffer cells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Located in the liver sinusoids</a:t>
            </a:r>
          </a:p>
          <a:p>
            <a:pPr lvl="1">
              <a:lnSpc>
                <a:spcPct val="8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Dust cells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  <a:cs typeface="Arial" charset="0"/>
              </a:rPr>
              <a:t>Ingest solid particles that enter t</a:t>
            </a:r>
            <a:endParaRPr dirty="0" smtClean="0"/>
          </a:p>
          <a:p>
            <a:pPr marL="346075" indent="-346075">
              <a:defRPr/>
            </a:pPr>
            <a:r>
              <a:rPr lang="en-US" dirty="0" smtClean="0"/>
              <a:t>Natural </a:t>
            </a:r>
            <a:r>
              <a:rPr lang="en-US" dirty="0"/>
              <a:t>killer </a:t>
            </a:r>
            <a:r>
              <a:rPr lang="en-US" dirty="0" smtClean="0"/>
              <a:t>cells</a:t>
            </a:r>
          </a:p>
          <a:p>
            <a:pPr marL="927100" lvl="1" indent="-346075">
              <a:defRPr/>
            </a:pPr>
            <a:r>
              <a:rPr lang="en-US" dirty="0">
                <a:ea typeface="ＭＳ Ｐゴシック" charset="0"/>
              </a:rPr>
              <a:t>Type of </a:t>
            </a:r>
            <a:r>
              <a:rPr lang="en-US" dirty="0" smtClean="0">
                <a:ea typeface="ＭＳ Ｐゴシック" charset="0"/>
              </a:rPr>
              <a:t>lymphocytes </a:t>
            </a:r>
            <a:r>
              <a:rPr lang="en-US" dirty="0">
                <a:ea typeface="ＭＳ Ｐゴシック" charset="0"/>
              </a:rPr>
              <a:t>found in lymph nodes, spleen, bone marrow, blood</a:t>
            </a:r>
          </a:p>
          <a:p>
            <a:pPr marL="927100" lvl="1" indent="-346075">
              <a:defRPr/>
            </a:pPr>
            <a:r>
              <a:rPr lang="en-US" dirty="0" smtClean="0">
                <a:ea typeface="ＭＳ Ｐゴシック" charset="0"/>
              </a:rPr>
              <a:t>Recognize </a:t>
            </a:r>
            <a:r>
              <a:rPr lang="en-US" dirty="0">
                <a:ea typeface="ＭＳ Ｐゴシック" charset="0"/>
              </a:rPr>
              <a:t>body cells with abnormal membranes and </a:t>
            </a:r>
            <a:r>
              <a:rPr lang="en-US" dirty="0" smtClean="0">
                <a:ea typeface="ＭＳ Ｐゴシック" charset="0"/>
              </a:rPr>
              <a:t>secrete </a:t>
            </a:r>
            <a:r>
              <a:rPr lang="en-US" dirty="0">
                <a:ea typeface="ＭＳ Ｐゴシック" charset="0"/>
              </a:rPr>
              <a:t>protein that breaks down the cell membrane</a:t>
            </a:r>
          </a:p>
          <a:p>
            <a:pPr marL="927100" lvl="1" indent="-346075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82774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231900"/>
            <a:ext cx="8524875" cy="768350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Phagocytosis</a:t>
            </a:r>
            <a:b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</a:br>
            <a:endParaRPr lang="en-US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624013"/>
            <a:ext cx="8499475" cy="466725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White blood cells take in and destroy waste and foreign</a:t>
            </a:r>
          </a:p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material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Neutrophils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Macrophages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Interferon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01850"/>
            <a:ext cx="8499475" cy="4189413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Group of substances that prevent nearby cells from producing more virus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IFN a (alpha)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IFN b (beta)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IFN g (gamma)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Also acts nonspecifically on immune system cells</a:t>
            </a: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Inflammation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911350"/>
            <a:ext cx="8499475" cy="4379913"/>
          </a:xfrm>
        </p:spPr>
        <p:txBody>
          <a:bodyPr/>
          <a:lstStyle/>
          <a:p>
            <a:pPr>
              <a:lnSpc>
                <a:spcPct val="70000"/>
              </a:lnSpc>
              <a:buFontTx/>
              <a:buNone/>
            </a:pPr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Infection is inflammation caused by pathogens</a:t>
            </a:r>
          </a:p>
          <a:p>
            <a:pPr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**Inflammatory reaction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Heat, redness, swelling, pain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Cells release histamine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Leukocytes enter tissue</a:t>
            </a:r>
          </a:p>
          <a:p>
            <a:pPr lvl="2">
              <a:lnSpc>
                <a:spcPct val="70000"/>
              </a:lnSpc>
            </a:pPr>
            <a:r>
              <a:rPr lang="en-US" sz="2000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Granulocytes, macrophages, mast cells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Leukocytes and plasma produce inflammatory exudate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Pus is produced</a:t>
            </a:r>
          </a:p>
          <a:p>
            <a:pPr lvl="1">
              <a:lnSpc>
                <a:spcPct val="70000"/>
              </a:lnSpc>
            </a:pPr>
            <a:r>
              <a:rPr sz="200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Lymph nodes enlarge</a:t>
            </a:r>
            <a:endParaRPr sz="200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Fever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87563"/>
            <a:ext cx="8499475" cy="42037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As phagocytes work, they release substances that raise body temperature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Stimulates phagocytes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Increases metabolism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Decreases some organisms’ ability to multiply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Adaptive Immunity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6553" y="982117"/>
            <a:ext cx="8499475" cy="5705286"/>
          </a:xfrm>
        </p:spPr>
        <p:txBody>
          <a:bodyPr/>
          <a:lstStyle/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Power to overcome a specific disease </a:t>
            </a:r>
            <a:r>
              <a:rPr lang="en-US" dirty="0" smtClean="0">
                <a:ea typeface="ＭＳ Ｐゴシック" charset="0"/>
              </a:rPr>
              <a:t>agent</a:t>
            </a:r>
          </a:p>
          <a:p>
            <a:pPr marL="927100" lvl="1" indent="-346075">
              <a:defRPr/>
            </a:pPr>
            <a:r>
              <a:rPr lang="en-US" dirty="0" smtClean="0">
                <a:ea typeface="ＭＳ Ｐゴシック" charset="0"/>
              </a:rPr>
              <a:t>S</a:t>
            </a:r>
            <a:r>
              <a:rPr smtClean="0">
                <a:ea typeface="ＭＳ Ｐゴシック" charset="0"/>
              </a:rPr>
              <a:t>pecificity (species immunity)</a:t>
            </a:r>
            <a:endParaRPr lang="en-US" dirty="0" smtClean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Characteristics</a:t>
            </a: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Specific response to specific </a:t>
            </a:r>
            <a:r>
              <a:rPr dirty="0" smtClean="0">
                <a:ea typeface="ＭＳ Ｐゴシック" charset="0"/>
              </a:rPr>
              <a:t>pathogens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Acquired over </a:t>
            </a:r>
            <a:r>
              <a:rPr dirty="0" smtClean="0">
                <a:ea typeface="ＭＳ Ｐゴシック" charset="0"/>
              </a:rPr>
              <a:t>lifetime</a:t>
            </a:r>
            <a:endParaRPr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Stimulated by </a:t>
            </a:r>
            <a:r>
              <a:rPr b="1" dirty="0" smtClean="0">
                <a:ea typeface="ＭＳ Ｐゴシック" charset="0"/>
              </a:rPr>
              <a:t>antigens</a:t>
            </a:r>
            <a:endParaRPr lang="en-US" b="1" dirty="0" smtClean="0">
              <a:ea typeface="ＭＳ Ｐゴシック" charset="0"/>
            </a:endParaRPr>
          </a:p>
          <a:p>
            <a:pPr marL="1036638" lvl="2" indent="-347663">
              <a:defRPr/>
            </a:pPr>
            <a:r>
              <a:rPr lang="en-US" dirty="0">
                <a:ea typeface="ＭＳ Ｐゴシック" charset="0"/>
              </a:rPr>
              <a:t>Foreign substances that induce immune response of certain </a:t>
            </a:r>
            <a:r>
              <a:rPr lang="en-US" dirty="0" smtClean="0">
                <a:ea typeface="ＭＳ Ｐゴシック" charset="0"/>
              </a:rPr>
              <a:t>lymphocytes</a:t>
            </a:r>
          </a:p>
          <a:p>
            <a:pPr marL="112713" indent="-347663">
              <a:defRPr/>
            </a:pPr>
            <a:r>
              <a:rPr lang="en-US" dirty="0" smtClean="0">
                <a:ea typeface="ＭＳ Ｐゴシック" charset="0"/>
              </a:rPr>
              <a:t>Agents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T cells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Antigen-presenting cells</a:t>
            </a:r>
          </a:p>
          <a:p>
            <a:pPr marL="693738" lvl="1" indent="-347663">
              <a:defRPr/>
            </a:pPr>
            <a:r>
              <a:rPr lang="en-US" dirty="0">
                <a:ea typeface="ＭＳ Ｐゴシック" charset="0"/>
              </a:rPr>
              <a:t>B cells</a:t>
            </a:r>
          </a:p>
          <a:p>
            <a:pPr marL="693738" lvl="1" indent="-347663">
              <a:defRPr/>
            </a:pPr>
            <a:endParaRPr lang="en-US" dirty="0">
              <a:ea typeface="ＭＳ Ｐゴシック" charset="0"/>
            </a:endParaRPr>
          </a:p>
          <a:p>
            <a:pPr marL="1036638" lvl="2" indent="-347663">
              <a:defRPr/>
            </a:pPr>
            <a:endParaRPr dirty="0">
              <a:ea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815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196710"/>
            <a:ext cx="8515350" cy="78277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 Lymphocytes (T cells): Cell-Mediated Immunity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 charset="0"/>
              </a:rPr>
              <a:t>Originate in red bone marrow</a:t>
            </a: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Mature in thymus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dirty="0">
                <a:ea typeface="ＭＳ Ｐゴシック" charset="0"/>
              </a:rPr>
              <a:t>Become sensitized to specific </a:t>
            </a:r>
            <a:r>
              <a:rPr dirty="0" smtClean="0">
                <a:ea typeface="ＭＳ Ｐゴシック" charset="0"/>
              </a:rPr>
              <a:t>antigens</a:t>
            </a:r>
            <a:endParaRPr dirty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Four types</a:t>
            </a:r>
          </a:p>
          <a:p>
            <a:pPr marL="693738" lvl="1" indent="-347663">
              <a:defRPr/>
            </a:pPr>
            <a:r>
              <a:rPr lang="en-US" dirty="0" smtClean="0">
                <a:ea typeface="ＭＳ Ｐゴシック" charset="0"/>
              </a:rPr>
              <a:t>Cytotoxic </a:t>
            </a:r>
            <a:r>
              <a:rPr lang="en-US" dirty="0">
                <a:ea typeface="ＭＳ Ｐゴシック" charset="0"/>
              </a:rPr>
              <a:t>T </a:t>
            </a:r>
            <a:r>
              <a:rPr lang="en-US" dirty="0" smtClean="0">
                <a:ea typeface="ＭＳ Ｐゴシック" charset="0"/>
              </a:rPr>
              <a:t>cells: kill infected cells directly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dirty="0">
                <a:ea typeface="ＭＳ Ｐゴシック" charset="0"/>
              </a:rPr>
              <a:t>Helper T </a:t>
            </a:r>
            <a:r>
              <a:rPr lang="en-US" dirty="0" smtClean="0">
                <a:ea typeface="ＭＳ Ｐゴシック" charset="0"/>
              </a:rPr>
              <a:t>cells: secrete cytokines</a:t>
            </a:r>
            <a:endParaRPr lang="en-US" dirty="0">
              <a:ea typeface="ＭＳ Ｐゴシック" charset="0"/>
            </a:endParaRPr>
          </a:p>
          <a:p>
            <a:pPr marL="693738" lvl="1" indent="-347663">
              <a:defRPr/>
            </a:pPr>
            <a:r>
              <a:rPr lang="en-US" dirty="0">
                <a:ea typeface="ＭＳ Ｐゴシック" charset="0"/>
              </a:rPr>
              <a:t>Regulatory T cells</a:t>
            </a:r>
          </a:p>
          <a:p>
            <a:pPr marL="693738" lvl="1" indent="-347663">
              <a:defRPr/>
            </a:pPr>
            <a:r>
              <a:rPr lang="en-US" dirty="0">
                <a:ea typeface="ＭＳ Ｐゴシック" charset="0"/>
              </a:rPr>
              <a:t>Memory T </a:t>
            </a:r>
            <a:r>
              <a:rPr lang="en-US" dirty="0" smtClean="0">
                <a:ea typeface="ＭＳ Ｐゴシック" charset="0"/>
              </a:rPr>
              <a:t>cells</a:t>
            </a:r>
          </a:p>
          <a:p>
            <a:pPr marL="346075" indent="-346075">
              <a:defRPr/>
            </a:pPr>
            <a:r>
              <a:rPr lang="en-US" dirty="0">
                <a:ea typeface="ＭＳ Ｐゴシック" charset="0"/>
              </a:rPr>
              <a:t>Stimulated by antigen-presenting </a:t>
            </a:r>
            <a:r>
              <a:rPr lang="en-US" dirty="0" smtClean="0">
                <a:ea typeface="ＭＳ Ｐゴシック" charset="0"/>
              </a:rPr>
              <a:t>cells (macrophages, dendritic cells)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843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B Cells and Antibodies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401888"/>
            <a:ext cx="8499475" cy="3889375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Antibody (Ab) also known as immunoglobulin (Ig) is substance produced in response to antigen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Manufactured by B cells (B lymphocytes)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Must mature in fetal liver or in lymphoid tissue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Provides humoral immunity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Contained in gamma globulin fraction of blood plasma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pPr>
              <a:buFontTx/>
              <a:buNone/>
            </a:pPr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Functions of the Lymphatic System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43125"/>
            <a:ext cx="8499475" cy="414813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Fluid balance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Lymph fluid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Protection from infection</a:t>
            </a:r>
          </a:p>
          <a:p>
            <a:pPr lvl="1"/>
            <a:r>
              <a:rPr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lymphocytes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Absorption of fats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Types of Adaptive Immunity: Definitions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187950"/>
          </a:xfrm>
        </p:spPr>
        <p:txBody>
          <a:bodyPr/>
          <a:lstStyle/>
          <a:p>
            <a:pPr marL="219075" indent="-342900">
              <a:lnSpc>
                <a:spcPct val="110000"/>
              </a:lnSpc>
              <a:defRPr/>
            </a:pPr>
            <a:r>
              <a:rPr lang="en-US" dirty="0" smtClean="0">
                <a:ea typeface="ＭＳ Ｐゴシック" charset="0"/>
              </a:rPr>
              <a:t>Natural: without the involvement of a health professional</a:t>
            </a:r>
          </a:p>
          <a:p>
            <a:pPr marL="219075" indent="-342900">
              <a:lnSpc>
                <a:spcPct val="110000"/>
              </a:lnSpc>
              <a:defRPr/>
            </a:pPr>
            <a:endParaRPr lang="en-US" dirty="0" smtClean="0">
              <a:ea typeface="ＭＳ Ｐゴシック" charset="0"/>
            </a:endParaRPr>
          </a:p>
          <a:p>
            <a:pPr marL="219075" indent="-342900">
              <a:lnSpc>
                <a:spcPct val="110000"/>
              </a:lnSpc>
              <a:defRPr/>
            </a:pPr>
            <a:r>
              <a:rPr lang="en-US" dirty="0" smtClean="0">
                <a:ea typeface="ＭＳ Ｐゴシック" charset="0"/>
              </a:rPr>
              <a:t>Artificial: with the involvement of a health professional</a:t>
            </a:r>
          </a:p>
          <a:p>
            <a:pPr marL="219075" indent="-342900">
              <a:lnSpc>
                <a:spcPct val="110000"/>
              </a:lnSpc>
              <a:defRPr/>
            </a:pPr>
            <a:endParaRPr lang="en-US" dirty="0" smtClean="0">
              <a:ea typeface="ＭＳ Ｐゴシック" charset="0"/>
            </a:endParaRPr>
          </a:p>
          <a:p>
            <a:pPr marL="219075" indent="-342900">
              <a:lnSpc>
                <a:spcPct val="110000"/>
              </a:lnSpc>
              <a:defRPr/>
            </a:pPr>
            <a:r>
              <a:rPr lang="en-US" dirty="0" smtClean="0">
                <a:ea typeface="ＭＳ Ｐゴシック" charset="0"/>
              </a:rPr>
              <a:t>Passive: results in transient presence of antibodies; does not protect against future infections</a:t>
            </a:r>
          </a:p>
          <a:p>
            <a:pPr marL="219075" indent="-342900">
              <a:lnSpc>
                <a:spcPct val="110000"/>
              </a:lnSpc>
              <a:defRPr/>
            </a:pPr>
            <a:endParaRPr lang="en-US" dirty="0" smtClean="0">
              <a:ea typeface="ＭＳ Ｐゴシック" charset="0"/>
            </a:endParaRPr>
          </a:p>
          <a:p>
            <a:pPr marL="219075" indent="-342900">
              <a:lnSpc>
                <a:spcPct val="110000"/>
              </a:lnSpc>
              <a:defRPr/>
            </a:pPr>
            <a:r>
              <a:rPr lang="en-US" dirty="0" smtClean="0">
                <a:ea typeface="ＭＳ Ｐゴシック" charset="0"/>
              </a:rPr>
              <a:t>Active: results in activation of immune response against pathogen; protects against future infections 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en-US" dirty="0" smtClean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0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>
          <a:xfrm>
            <a:off x="300038" y="534540"/>
            <a:ext cx="8361362" cy="387798"/>
          </a:xfrm>
          <a:solidFill>
            <a:schemeClr val="bg1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  <a:cs typeface="Arial" pitchFamily="34" charset="0"/>
              </a:rPr>
              <a:t>Types of Adaptive Immunity</a:t>
            </a:r>
            <a:r>
              <a:rPr lang="en-US" altLang="en-US" b="0" dirty="0" smtClean="0">
                <a:solidFill>
                  <a:srgbClr val="002060"/>
                </a:solidFill>
                <a:ea typeface="ＭＳ Ｐゴシック" pitchFamily="34" charset="-128"/>
                <a:cs typeface="Arial" pitchFamily="34" charset="0"/>
              </a:rPr>
              <a:t> </a:t>
            </a:r>
          </a:p>
        </p:txBody>
      </p:sp>
      <p:pic>
        <p:nvPicPr>
          <p:cNvPr id="54275" name="Picture 5" descr="\\pchns-f02\PRODUCTION\LWW\Share\Cohen-13e\JPG\Ch17\Cohen-13e-ch017-image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2" y="1307152"/>
            <a:ext cx="8429828" cy="460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1646" y="5744636"/>
            <a:ext cx="150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Fig</a:t>
            </a:r>
            <a:r>
              <a:rPr lang="en-US" altLang="en-US" sz="1800" b="1" dirty="0">
                <a:solidFill>
                  <a:srgbClr val="C00000"/>
                </a:solidFill>
                <a:latin typeface="Verdana" pitchFamily="34" charset="0"/>
              </a:rPr>
              <a:t>. </a:t>
            </a:r>
            <a:r>
              <a:rPr lang="en-US" altLang="en-US" sz="1800" b="1" dirty="0" smtClean="0">
                <a:solidFill>
                  <a:srgbClr val="C00000"/>
                </a:solidFill>
                <a:latin typeface="Verdana" pitchFamily="34" charset="0"/>
              </a:rPr>
              <a:t>15-13</a:t>
            </a:r>
            <a:endParaRPr lang="en-US" altLang="en-US" sz="1800" b="1" dirty="0">
              <a:solidFill>
                <a:srgbClr val="C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1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Vaccines: Artificial Active Immunity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Vaccine types</a:t>
            </a: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Live virus</a:t>
            </a:r>
            <a:endParaRPr lang="en-US" dirty="0">
              <a:ea typeface="ＭＳ Ｐゴシック" charset="0"/>
            </a:endParaRP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Attenuated virus</a:t>
            </a:r>
            <a:endParaRPr lang="en-US" dirty="0">
              <a:ea typeface="ＭＳ Ｐゴシック" charset="0"/>
            </a:endParaRP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Toxoid (toxin treated with heat or chemicals)</a:t>
            </a:r>
            <a:endParaRPr lang="en-US" dirty="0">
              <a:ea typeface="ＭＳ Ｐゴシック" charset="0"/>
            </a:endParaRP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Purified or genetically engineered antigenic component</a:t>
            </a:r>
          </a:p>
          <a:p>
            <a:pPr marL="346075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Modes of administration</a:t>
            </a: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Injection</a:t>
            </a: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Oral</a:t>
            </a:r>
          </a:p>
          <a:p>
            <a:pPr marL="927100" lvl="1" indent="-346075">
              <a:lnSpc>
                <a:spcPct val="100000"/>
              </a:lnSpc>
              <a:defRPr/>
            </a:pPr>
            <a:r>
              <a:rPr lang="en-US" dirty="0" smtClean="0">
                <a:ea typeface="ＭＳ Ｐゴシック" charset="0"/>
              </a:rPr>
              <a:t>Intranasal spray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4" name="Picture 16" descr="\\pchns-f02\PRODUCTION\LWW\Share\Cohen-13e\JPG\Ch17\Cohen-13e-ch017-image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816" y="4071719"/>
            <a:ext cx="2813432" cy="18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5126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Boosters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1241425"/>
            <a:ext cx="8499475" cy="5049838"/>
          </a:xfrm>
        </p:spPr>
        <p:txBody>
          <a:bodyPr/>
          <a:lstStyle/>
          <a:p>
            <a:pPr marL="346075" indent="-346075">
              <a:lnSpc>
                <a:spcPct val="200000"/>
              </a:lnSpc>
              <a:defRPr/>
            </a:pPr>
            <a:r>
              <a:rPr lang="en-US" dirty="0" smtClean="0">
                <a:ea typeface="ＭＳ Ｐゴシック" charset="0"/>
              </a:rPr>
              <a:t>Active </a:t>
            </a:r>
            <a:r>
              <a:rPr lang="en-US" dirty="0">
                <a:ea typeface="ＭＳ Ｐゴシック" charset="0"/>
              </a:rPr>
              <a:t>immunity does not always last a </a:t>
            </a:r>
            <a:r>
              <a:rPr lang="en-US" dirty="0" smtClean="0">
                <a:ea typeface="ＭＳ Ｐゴシック" charset="0"/>
              </a:rPr>
              <a:t>lifetime.</a:t>
            </a:r>
            <a:endParaRPr lang="en-US" dirty="0">
              <a:ea typeface="ＭＳ Ｐゴシック" charset="0"/>
            </a:endParaRPr>
          </a:p>
          <a:p>
            <a:pPr marL="346075" indent="-346075">
              <a:lnSpc>
                <a:spcPct val="150000"/>
              </a:lnSpc>
              <a:defRPr/>
            </a:pPr>
            <a:r>
              <a:rPr lang="en-US" dirty="0">
                <a:ea typeface="ＭＳ Ｐゴシック" charset="0"/>
              </a:rPr>
              <a:t>Repeated inoculations (booster shots) help maintain high titer of antibodies in the </a:t>
            </a:r>
            <a:r>
              <a:rPr lang="en-US" dirty="0" smtClean="0">
                <a:ea typeface="ＭＳ Ｐゴシック" charset="0"/>
              </a:rPr>
              <a:t>blood.</a:t>
            </a:r>
            <a:endParaRPr lang="en-US" dirty="0">
              <a:ea typeface="ＭＳ Ｐゴシック" charset="0"/>
            </a:endParaRPr>
          </a:p>
          <a:p>
            <a:pPr marL="346075" indent="-346075">
              <a:lnSpc>
                <a:spcPct val="200000"/>
              </a:lnSpc>
              <a:defRPr/>
            </a:pPr>
            <a:r>
              <a:rPr lang="en-US" dirty="0">
                <a:ea typeface="ＭＳ Ｐゴシック" charset="0"/>
              </a:rPr>
              <a:t>Number and timing </a:t>
            </a:r>
            <a:r>
              <a:rPr lang="en-US" dirty="0" smtClean="0">
                <a:ea typeface="ＭＳ Ｐゴシック" charset="0"/>
              </a:rPr>
              <a:t>vary </a:t>
            </a:r>
            <a:r>
              <a:rPr lang="en-US" dirty="0">
                <a:ea typeface="ＭＳ Ｐゴシック" charset="0"/>
              </a:rPr>
              <a:t>with </a:t>
            </a:r>
            <a:r>
              <a:rPr lang="en-US" dirty="0" smtClean="0">
                <a:ea typeface="ＭＳ Ｐゴシック" charset="0"/>
              </a:rPr>
              <a:t>vaccines.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188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52705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Some Common Vaccines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80739575"/>
              </p:ext>
            </p:extLst>
          </p:nvPr>
        </p:nvGraphicFramePr>
        <p:xfrm>
          <a:off x="457200" y="1320034"/>
          <a:ext cx="8181975" cy="4775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705"/>
                <a:gridCol w="6379270"/>
              </a:tblGrid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Diseases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 gridSpan="2">
                  <a:txBody>
                    <a:bodyPr/>
                    <a:lstStyle/>
                    <a:p>
                      <a:r>
                        <a:rPr lang="en-US" i="1" dirty="0" smtClean="0"/>
                        <a:t>Bacterial pathogens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DTaP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Diphtheria, tetanus, pertussis (whooping cough)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Hib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1" dirty="0" smtClean="0">
                          <a:ea typeface="ＭＳ Ｐゴシック" charset="0"/>
                        </a:rPr>
                        <a:t>Haemophilus influenzae </a:t>
                      </a:r>
                      <a:r>
                        <a:rPr lang="en-US" dirty="0" smtClean="0">
                          <a:ea typeface="ＭＳ Ｐゴシック" charset="0"/>
                        </a:rPr>
                        <a:t>type B 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PCV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Pneumococcus</a:t>
                      </a:r>
                      <a:r>
                        <a:rPr lang="en-US" baseline="0" dirty="0" smtClean="0"/>
                        <a:t> (pneumonia, meningitis)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 gridSpan="2">
                  <a:txBody>
                    <a:bodyPr/>
                    <a:lstStyle/>
                    <a:p>
                      <a:r>
                        <a:rPr lang="en-US" i="1" dirty="0" smtClean="0"/>
                        <a:t>Viral pathogens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Rotavirus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Rotavirus gastroenteritis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Varicella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Chickenpox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Zoster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Shingles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Influenza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Seasonal influenza (flu)</a:t>
                      </a:r>
                      <a:endParaRPr lang="en-US" dirty="0"/>
                    </a:p>
                  </a:txBody>
                  <a:tcPr/>
                </a:tc>
              </a:tr>
              <a:tr h="434179">
                <a:tc>
                  <a:txBody>
                    <a:bodyPr/>
                    <a:lstStyle/>
                    <a:p>
                      <a:r>
                        <a:rPr lang="en-US" dirty="0" smtClean="0"/>
                        <a:t>HPV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Human papillomavirus (causes reproductive</a:t>
                      </a:r>
                      <a:r>
                        <a:rPr lang="en-US" baseline="0" dirty="0" smtClean="0"/>
                        <a:t> cancers)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03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469900"/>
            <a:ext cx="8515350" cy="395288"/>
          </a:xfrm>
        </p:spPr>
        <p:txBody>
          <a:bodyPr/>
          <a:lstStyle/>
          <a:p>
            <a:r>
              <a:rPr lang="en-US" altLang="en-US" dirty="0" smtClean="0">
                <a:ea typeface="ＭＳ Ｐゴシック" pitchFamily="34" charset="-128"/>
              </a:rPr>
              <a:t>Antiserum: Artificial Passive Immunity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3838" y="1136650"/>
            <a:ext cx="8499475" cy="52451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US" b="1" dirty="0" smtClean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Readymade serum provides short-lived effective protection.</a:t>
            </a:r>
          </a:p>
          <a:p>
            <a:pPr marL="346075" indent="-346075">
              <a:defRPr/>
            </a:pPr>
            <a:endParaRPr lang="en-US" dirty="0" smtClean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Usually prepared in animals</a:t>
            </a:r>
          </a:p>
          <a:p>
            <a:pPr marL="346075" indent="-346075">
              <a:defRPr/>
            </a:pPr>
            <a:endParaRPr lang="en-US" dirty="0" smtClean="0">
              <a:ea typeface="ＭＳ Ｐゴシック" charset="0"/>
            </a:endParaRPr>
          </a:p>
          <a:p>
            <a:pPr marL="346075" indent="-346075">
              <a:defRPr/>
            </a:pPr>
            <a:r>
              <a:rPr lang="en-US" dirty="0" smtClean="0">
                <a:ea typeface="ＭＳ Ｐゴシック" charset="0"/>
              </a:rPr>
              <a:t>Some examples:</a:t>
            </a:r>
            <a:endParaRPr dirty="0">
              <a:ea typeface="ＭＳ Ｐゴシック" charset="0"/>
            </a:endParaRPr>
          </a:p>
          <a:p>
            <a:pPr marL="927100" lvl="1" indent="-346075">
              <a:defRPr/>
            </a:pPr>
            <a:r>
              <a:rPr dirty="0" smtClean="0">
                <a:ea typeface="ＭＳ Ｐゴシック" charset="0"/>
              </a:rPr>
              <a:t>Hepatitis B immune globulin</a:t>
            </a:r>
          </a:p>
          <a:p>
            <a:pPr marL="927100" lvl="1" indent="-346075">
              <a:defRPr/>
            </a:pPr>
            <a:r>
              <a:rPr dirty="0" smtClean="0">
                <a:ea typeface="ＭＳ Ｐゴシック" charset="0"/>
              </a:rPr>
              <a:t>Antivenins </a:t>
            </a:r>
            <a:r>
              <a:rPr dirty="0">
                <a:ea typeface="ＭＳ Ｐゴシック" charset="0"/>
              </a:rPr>
              <a:t>(</a:t>
            </a:r>
            <a:r>
              <a:rPr dirty="0" smtClean="0">
                <a:ea typeface="ＭＳ Ｐゴシック" charset="0"/>
              </a:rPr>
              <a:t>anti-snake </a:t>
            </a:r>
            <a:r>
              <a:rPr dirty="0">
                <a:ea typeface="ＭＳ Ｐゴシック" charset="0"/>
              </a:rPr>
              <a:t>bite)</a:t>
            </a:r>
          </a:p>
          <a:p>
            <a:pPr marL="927100" lvl="1" indent="-346075">
              <a:defRPr/>
            </a:pPr>
            <a:r>
              <a:rPr dirty="0" smtClean="0">
                <a:ea typeface="ＭＳ Ｐゴシック" charset="0"/>
              </a:rPr>
              <a:t>Rabies</a:t>
            </a:r>
            <a:endParaRPr dirty="0"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01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0" y="1752600"/>
            <a:ext cx="2365375" cy="4295775"/>
          </a:xfrm>
        </p:spPr>
        <p:txBody>
          <a:bodyPr/>
          <a:lstStyle/>
          <a:p>
            <a:pPr marL="0" indent="0">
              <a:buFontTx/>
              <a:buNone/>
              <a:tabLst>
                <a:tab pos="0" algn="l"/>
              </a:tabLst>
            </a:pPr>
            <a:r>
              <a:rPr lang="en-US" sz="2000" b="1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The lymphatic system in relation to the cardiovascular system. Lymphatic vessels pick up fluid in the tissues and return it to the blood in vessels near the heart.  </a:t>
            </a:r>
          </a:p>
        </p:txBody>
      </p:sp>
      <p:pic>
        <p:nvPicPr>
          <p:cNvPr id="6147" name="Picture 6" descr="E:\Projects\IRCD\Cohen 9e\Images for PPTs\Resized\11264.fig15.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6137275" cy="6162675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05600" y="1600200"/>
            <a:ext cx="2057400" cy="4953000"/>
          </a:xfrm>
        </p:spPr>
        <p:txBody>
          <a:bodyPr/>
          <a:lstStyle/>
          <a:p>
            <a:pPr marL="47625" indent="-47625">
              <a:buFontTx/>
              <a:buNone/>
            </a:pPr>
            <a:endParaRPr lang="en-US" sz="2800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47625" indent="-47625">
              <a:buFontTx/>
              <a:buNone/>
            </a:pPr>
            <a:endParaRPr lang="en-US" sz="2800" smtClean="0">
              <a:solidFill>
                <a:schemeClr val="accent1"/>
              </a:solidFill>
              <a:ea typeface="ＭＳ Ｐゴシック" pitchFamily="34" charset="-128"/>
              <a:cs typeface="Arial" charset="0"/>
            </a:endParaRPr>
          </a:p>
          <a:p>
            <a:pPr marL="47625" indent="-47625">
              <a:buFontTx/>
              <a:buNone/>
            </a:pPr>
            <a:r>
              <a:rPr lang="en-US" sz="2800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Pathway of lymphatic drainage in the tissues.</a:t>
            </a:r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 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6553200" cy="5802313"/>
          </a:xfrm>
          <a:prstGeom prst="rect">
            <a:avLst/>
          </a:prstGeom>
          <a:solidFill>
            <a:srgbClr val="333399"/>
          </a:solidFill>
          <a:ln w="76200">
            <a:solidFill>
              <a:srgbClr val="3333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Lymphatic Circulation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938" y="2184400"/>
            <a:ext cx="8499475" cy="4011613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One-way system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Begins in tissues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Ends in bloodstream</a:t>
            </a:r>
            <a:endParaRPr lang="en-US" smtClean="0">
              <a:ea typeface="ＭＳ Ｐゴシック" pitchFamily="34" charset="-128"/>
              <a:cs typeface="Arial" charset="0"/>
            </a:endParaRP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Lymphatic Capillaries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019300"/>
            <a:ext cx="8499475" cy="4271963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Capillary walls (endothelium) are flattened epithelial cells 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More permeable than blood capillaries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Overlapping cells form one-way valves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Arise blindly (closed at one end)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Lacteals absorb digested fats</a:t>
            </a:r>
          </a:p>
          <a:p>
            <a:pPr lvl="1"/>
            <a:r>
              <a:rPr>
                <a:ea typeface="ＭＳ Ｐゴシック" pitchFamily="34" charset="-128"/>
                <a:cs typeface="Arial" charset="0"/>
              </a:rPr>
              <a:t>Fats are transported into lymphatic vessels until lymph is added to the blood</a:t>
            </a:r>
          </a:p>
          <a:p>
            <a:endParaRPr lang="en-US" smtClean="0"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solidFill>
                  <a:schemeClr val="accent1"/>
                </a:solidFill>
                <a:ea typeface="ＭＳ Ｐゴシック" pitchFamily="34" charset="-128"/>
                <a:cs typeface="Arial" charset="0"/>
              </a:rPr>
              <a:t>Lymphatic Vessels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689225"/>
            <a:ext cx="8499475" cy="3602038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Thin walled, delicate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Have a beaded appearance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Superficial sets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Deep sets</a:t>
            </a:r>
          </a:p>
          <a:p>
            <a:r>
              <a:rPr lang="en-US" smtClean="0">
                <a:solidFill>
                  <a:srgbClr val="000000"/>
                </a:solidFill>
                <a:ea typeface="ＭＳ Ｐゴシック" pitchFamily="34" charset="-128"/>
                <a:cs typeface="Arial" charset="0"/>
              </a:rPr>
              <a:t>Nodes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1616075"/>
            <a:ext cx="8524875" cy="38417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Arial" charset="0"/>
              </a:rPr>
              <a:t>Right Lymphatic Duct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200" y="2116138"/>
            <a:ext cx="8499475" cy="4175125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  <a:cs typeface="Arial" charset="0"/>
              </a:rPr>
              <a:t>Short vessel </a:t>
            </a:r>
          </a:p>
          <a:p>
            <a:r>
              <a:rPr lang="en-US" smtClean="0">
                <a:ea typeface="ＭＳ Ｐゴシック" pitchFamily="34" charset="-128"/>
                <a:cs typeface="Arial" charset="0"/>
              </a:rPr>
              <a:t>Receives lymph that comes from superior right quadrant</a:t>
            </a:r>
          </a:p>
          <a:p>
            <a:pPr lvl="1"/>
            <a:r>
              <a:rPr>
                <a:ea typeface="ＭＳ Ｐゴシック" pitchFamily="34" charset="-128"/>
                <a:cs typeface="Arial" charset="0"/>
              </a:rPr>
              <a:t>Right side of head, neck, thorax</a:t>
            </a:r>
          </a:p>
          <a:p>
            <a:r>
              <a:rPr lang="en-US" smtClean="0">
                <a:ea typeface="ＭＳ Ｐゴシック" pitchFamily="34" charset="-128"/>
                <a:cs typeface="Arial" charset="0"/>
              </a:rPr>
              <a:t>Empties into right subclavian vein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cConnell_HFHF_PP_Template">
  <a:themeElements>
    <a:clrScheme name="">
      <a:dk1>
        <a:srgbClr val="000000"/>
      </a:dk1>
      <a:lt1>
        <a:srgbClr val="FFFFFF"/>
      </a:lt1>
      <a:dk2>
        <a:srgbClr val="006B76"/>
      </a:dk2>
      <a:lt2>
        <a:srgbClr val="000000"/>
      </a:lt2>
      <a:accent1>
        <a:srgbClr val="186EC4"/>
      </a:accent1>
      <a:accent2>
        <a:srgbClr val="CC9900"/>
      </a:accent2>
      <a:accent3>
        <a:srgbClr val="FFFFFF"/>
      </a:accent3>
      <a:accent4>
        <a:srgbClr val="000000"/>
      </a:accent4>
      <a:accent5>
        <a:srgbClr val="ABBADE"/>
      </a:accent5>
      <a:accent6>
        <a:srgbClr val="B98A00"/>
      </a:accent6>
      <a:hlink>
        <a:srgbClr val="FF0000"/>
      </a:hlink>
      <a:folHlink>
        <a:srgbClr val="009900"/>
      </a:folHlink>
    </a:clrScheme>
    <a:fontScheme name="LWW 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WW 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WW 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WW TEMPLATE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McConnell_HFHF_PP_Template</Template>
  <TotalTime>8715</TotalTime>
  <Words>981</Words>
  <Application>Microsoft Office PowerPoint</Application>
  <PresentationFormat>On-screen Show (4:3)</PresentationFormat>
  <Paragraphs>235</Paragraphs>
  <Slides>35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McConnell_HFHF_PP_Template</vt:lpstr>
      <vt:lpstr>Slide 1</vt:lpstr>
      <vt:lpstr>The Lymphatic System</vt:lpstr>
      <vt:lpstr>Functions of the Lymphatic System</vt:lpstr>
      <vt:lpstr>Slide 4</vt:lpstr>
      <vt:lpstr>Slide 5</vt:lpstr>
      <vt:lpstr>Lymphatic Circulation</vt:lpstr>
      <vt:lpstr>Lymphatic Capillaries</vt:lpstr>
      <vt:lpstr>Lymphatic Vessels</vt:lpstr>
      <vt:lpstr>Right Lymphatic Duct</vt:lpstr>
      <vt:lpstr>Thoracic Duct</vt:lpstr>
      <vt:lpstr>Slide 11</vt:lpstr>
      <vt:lpstr>Movement of Lymph</vt:lpstr>
      <vt:lpstr>Lymphoid Tissue</vt:lpstr>
      <vt:lpstr>Lymph Nodes</vt:lpstr>
      <vt:lpstr>The Spleen</vt:lpstr>
      <vt:lpstr>The Thymus</vt:lpstr>
      <vt:lpstr>Slide 17</vt:lpstr>
      <vt:lpstr>Mucosal-Associated Lymphoid Tissue (MALT)</vt:lpstr>
      <vt:lpstr>The Tonsils</vt:lpstr>
      <vt:lpstr>Slide 20</vt:lpstr>
      <vt:lpstr>Slide 21</vt:lpstr>
      <vt:lpstr>Second Line: Cells of Innate Immunity</vt:lpstr>
      <vt:lpstr>Phagocytosis </vt:lpstr>
      <vt:lpstr>Interferon</vt:lpstr>
      <vt:lpstr>Inflammation</vt:lpstr>
      <vt:lpstr>Fever</vt:lpstr>
      <vt:lpstr>Adaptive Immunity</vt:lpstr>
      <vt:lpstr>T Lymphocytes (T cells): Cell-Mediated Immunity</vt:lpstr>
      <vt:lpstr>B Cells and Antibodies</vt:lpstr>
      <vt:lpstr>Types of Adaptive Immunity: Definitions</vt:lpstr>
      <vt:lpstr>Types of Adaptive Immunity </vt:lpstr>
      <vt:lpstr>Vaccines: Artificial Active Immunity</vt:lpstr>
      <vt:lpstr>Boosters</vt:lpstr>
      <vt:lpstr>Some Common Vaccines</vt:lpstr>
      <vt:lpstr>Antiserum: Artificial Passive Immunity</vt:lpstr>
    </vt:vector>
  </TitlesOfParts>
  <Company>Wolters Kluwer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Chemistry, Matter, and Life</dc:title>
  <dc:creator>J Taylor</dc:creator>
  <cp:lastModifiedBy>winxp</cp:lastModifiedBy>
  <cp:revision>410</cp:revision>
  <cp:lastPrinted>2012-02-18T19:19:53Z</cp:lastPrinted>
  <dcterms:created xsi:type="dcterms:W3CDTF">2011-04-12T12:59:12Z</dcterms:created>
  <dcterms:modified xsi:type="dcterms:W3CDTF">2016-05-26T18:21:57Z</dcterms:modified>
</cp:coreProperties>
</file>