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33"/>
  </p:notesMasterIdLst>
  <p:handoutMasterIdLst>
    <p:handoutMasterId r:id="rId34"/>
  </p:handoutMasterIdLst>
  <p:sldIdLst>
    <p:sldId id="750" r:id="rId2"/>
    <p:sldId id="1056" r:id="rId3"/>
    <p:sldId id="1057" r:id="rId4"/>
    <p:sldId id="1058" r:id="rId5"/>
    <p:sldId id="1083" r:id="rId6"/>
    <p:sldId id="1060" r:id="rId7"/>
    <p:sldId id="1061" r:id="rId8"/>
    <p:sldId id="1062" r:id="rId9"/>
    <p:sldId id="1063" r:id="rId10"/>
    <p:sldId id="1064" r:id="rId11"/>
    <p:sldId id="1065" r:id="rId12"/>
    <p:sldId id="1066" r:id="rId13"/>
    <p:sldId id="1067" r:id="rId14"/>
    <p:sldId id="1084" r:id="rId15"/>
    <p:sldId id="1085" r:id="rId16"/>
    <p:sldId id="1086" r:id="rId17"/>
    <p:sldId id="1068" r:id="rId18"/>
    <p:sldId id="1069" r:id="rId19"/>
    <p:sldId id="1070" r:id="rId20"/>
    <p:sldId id="1071" r:id="rId21"/>
    <p:sldId id="1072" r:id="rId22"/>
    <p:sldId id="1073" r:id="rId23"/>
    <p:sldId id="1074" r:id="rId24"/>
    <p:sldId id="1075" r:id="rId25"/>
    <p:sldId id="1076" r:id="rId26"/>
    <p:sldId id="1077" r:id="rId27"/>
    <p:sldId id="1078" r:id="rId28"/>
    <p:sldId id="1079" r:id="rId29"/>
    <p:sldId id="1080" r:id="rId30"/>
    <p:sldId id="1081" r:id="rId31"/>
    <p:sldId id="1082" r:id="rId3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002060"/>
    <a:srgbClr val="1973CD"/>
    <a:srgbClr val="0C66C0"/>
    <a:srgbClr val="1666B6"/>
    <a:srgbClr val="0066CC"/>
    <a:srgbClr val="CC0000"/>
    <a:srgbClr val="1B7EE1"/>
    <a:srgbClr val="1974C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15" autoAdjust="0"/>
    <p:restoredTop sz="94376" autoAdjust="0"/>
  </p:normalViewPr>
  <p:slideViewPr>
    <p:cSldViewPr snapToGrid="0">
      <p:cViewPr varScale="1">
        <p:scale>
          <a:sx n="69" d="100"/>
          <a:sy n="69" d="100"/>
        </p:scale>
        <p:origin x="-552" y="-108"/>
      </p:cViewPr>
      <p:guideLst>
        <p:guide orient="horz" pos="2160"/>
        <p:guide orient="horz" pos="842"/>
        <p:guide orient="horz" pos="4101"/>
        <p:guide orient="horz" pos="355"/>
        <p:guide orient="horz" pos="539"/>
        <p:guide orient="horz"/>
        <p:guide orient="horz" pos="4048"/>
        <p:guide orient="horz" pos="960"/>
        <p:guide pos="2880"/>
        <p:guide pos="5456"/>
        <p:guide pos="849"/>
        <p:guide pos="5759"/>
        <p:guide pos="5758"/>
        <p:guide pos="5662"/>
        <p:guide/>
        <p:guide pos="206"/>
      </p:guideLst>
    </p:cSldViewPr>
  </p:slideViewPr>
  <p:outlineViewPr>
    <p:cViewPr>
      <p:scale>
        <a:sx n="33" d="100"/>
        <a:sy n="33" d="100"/>
      </p:scale>
      <p:origin x="0" y="69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9939"/>
    </p:cViewPr>
  </p:sorterViewPr>
  <p:notesViewPr>
    <p:cSldViewPr snapToGrid="0">
      <p:cViewPr varScale="1">
        <p:scale>
          <a:sx n="80" d="100"/>
          <a:sy n="80" d="100"/>
        </p:scale>
        <p:origin x="-1974" y="-78"/>
      </p:cViewPr>
      <p:guideLst>
        <p:guide orient="horz" pos="2927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218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t" anchorCtr="0" compatLnSpc="1">
            <a:prstTxWarp prst="textNoShape">
              <a:avLst/>
            </a:prstTxWarp>
          </a:bodyPr>
          <a:lstStyle>
            <a:lvl1pPr algn="l" defTabSz="946307" eaLnBrk="0" hangingPunct="0">
              <a:defRPr sz="1200" dirty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4183" y="1"/>
            <a:ext cx="3036217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t" anchorCtr="0" compatLnSpc="1">
            <a:prstTxWarp prst="textNoShape">
              <a:avLst/>
            </a:prstTxWarp>
          </a:bodyPr>
          <a:lstStyle>
            <a:lvl1pPr algn="r" defTabSz="946307" eaLnBrk="0" hangingPunct="0">
              <a:defRPr sz="1200" dirty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179"/>
            <a:ext cx="3036218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b" anchorCtr="0" compatLnSpc="1">
            <a:prstTxWarp prst="textNoShape">
              <a:avLst/>
            </a:prstTxWarp>
          </a:bodyPr>
          <a:lstStyle>
            <a:lvl1pPr algn="l" defTabSz="946307" eaLnBrk="0" hangingPunct="0">
              <a:defRPr sz="1200" dirty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b" anchorCtr="0" compatLnSpc="1">
            <a:prstTxWarp prst="textNoShape">
              <a:avLst/>
            </a:prstTxWarp>
          </a:bodyPr>
          <a:lstStyle>
            <a:lvl1pPr algn="r" defTabSz="946307" eaLnBrk="0" hangingPunct="0">
              <a:defRPr sz="1200"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EB3740BD-0948-4D5C-A339-FD44468C89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33645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6218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t" anchorCtr="0" compatLnSpc="1">
            <a:prstTxWarp prst="textNoShape">
              <a:avLst/>
            </a:prstTxWarp>
          </a:bodyPr>
          <a:lstStyle>
            <a:lvl1pPr algn="l" defTabSz="946307" eaLnBrk="0" hangingPunct="0">
              <a:defRPr sz="1200" dirty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4183" y="1"/>
            <a:ext cx="3036217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t" anchorCtr="0" compatLnSpc="1">
            <a:prstTxWarp prst="textNoShape">
              <a:avLst/>
            </a:prstTxWarp>
          </a:bodyPr>
          <a:lstStyle>
            <a:lvl1pPr algn="r" defTabSz="946307" eaLnBrk="0" hangingPunct="0">
              <a:defRPr sz="1200" dirty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72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696913"/>
            <a:ext cx="4643438" cy="34813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56827" y="4389120"/>
            <a:ext cx="5140960" cy="418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179"/>
            <a:ext cx="3036218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b" anchorCtr="0" compatLnSpc="1">
            <a:prstTxWarp prst="textNoShape">
              <a:avLst/>
            </a:prstTxWarp>
          </a:bodyPr>
          <a:lstStyle>
            <a:lvl1pPr algn="l" defTabSz="946307" eaLnBrk="0" hangingPunct="0">
              <a:defRPr sz="1200" dirty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8" tIns="47024" rIns="95668" bIns="47024" numCol="1" anchor="b" anchorCtr="0" compatLnSpc="1">
            <a:prstTxWarp prst="textNoShape">
              <a:avLst/>
            </a:prstTxWarp>
          </a:bodyPr>
          <a:lstStyle>
            <a:lvl1pPr algn="r" defTabSz="946307" eaLnBrk="0" hangingPunct="0">
              <a:defRPr sz="1200"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8AA87031-7CB2-4183-A362-FA17A2BED8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994552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30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4466" indent="-290179" defTabSz="94630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60717" indent="-232143" defTabSz="94630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25003" indent="-232143" defTabSz="94630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89290" indent="-232143" defTabSz="94630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5357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3017863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82150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946436" indent="-232143" defTabSz="9463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D2D1FE21-C98F-4BD6-89A2-25748404BAB8}" type="slidenum">
              <a:rPr lang="en-US" altLang="en-US" sz="1200" smtClean="0">
                <a:latin typeface="Times New Roman" pitchFamily="18" charset="0"/>
              </a:rPr>
              <a:pPr/>
              <a:t>1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103428" name="Slide Number Placeholder 3"/>
          <p:cNvSpPr txBox="1">
            <a:spLocks noGrp="1"/>
          </p:cNvSpPr>
          <p:nvPr/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8" tIns="47024" rIns="95668" bIns="47024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F1A2F6AC-AC4A-4E15-BAF4-2ED13D8B0A13}" type="slidenum">
              <a:rPr lang="en-US" altLang="en-US" sz="1200">
                <a:latin typeface="Times New Roman" pitchFamily="18" charset="0"/>
              </a:rPr>
              <a:pPr algn="r"/>
              <a:t>5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108548" name="Slide Number Placeholder 3"/>
          <p:cNvSpPr txBox="1">
            <a:spLocks noGrp="1"/>
          </p:cNvSpPr>
          <p:nvPr/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8" tIns="47024" rIns="95668" bIns="47024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0D6417CB-2101-4C90-AF6B-ED27E1F1A85F}" type="slidenum">
              <a:rPr lang="en-US" altLang="en-US" sz="1200">
                <a:latin typeface="Times New Roman" pitchFamily="18" charset="0"/>
              </a:rPr>
              <a:pPr algn="r"/>
              <a:t>14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108548" name="Slide Number Placeholder 3"/>
          <p:cNvSpPr txBox="1">
            <a:spLocks noGrp="1"/>
          </p:cNvSpPr>
          <p:nvPr/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8" tIns="47024" rIns="95668" bIns="47024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0D6417CB-2101-4C90-AF6B-ED27E1F1A85F}" type="slidenum">
              <a:rPr lang="en-US" altLang="en-US" sz="1200">
                <a:latin typeface="Times New Roman" pitchFamily="18" charset="0"/>
              </a:rPr>
              <a:pPr algn="r"/>
              <a:t>15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108548" name="Slide Number Placeholder 3"/>
          <p:cNvSpPr txBox="1">
            <a:spLocks noGrp="1"/>
          </p:cNvSpPr>
          <p:nvPr/>
        </p:nvSpPr>
        <p:spPr bwMode="auto">
          <a:xfrm>
            <a:off x="3974183" y="8831179"/>
            <a:ext cx="3036217" cy="46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8" tIns="47024" rIns="95668" bIns="47024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/>
            <a:fld id="{0D6417CB-2101-4C90-AF6B-ED27E1F1A85F}" type="slidenum">
              <a:rPr lang="en-US" altLang="en-US" sz="1200">
                <a:latin typeface="Times New Roman" pitchFamily="18" charset="0"/>
              </a:rPr>
              <a:pPr algn="r"/>
              <a:t>16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 smtClean="0"/>
              <a:t>Copyright © 2016 Wolters Kluwer Health | Lippincott Williams &amp; Wilkins </a:t>
            </a:r>
          </a:p>
        </p:txBody>
      </p:sp>
      <p:sp>
        <p:nvSpPr>
          <p:cNvPr id="181265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3964082" y="3724275"/>
            <a:ext cx="4057096" cy="775597"/>
          </a:xfrm>
          <a:effectLst/>
        </p:spPr>
        <p:txBody>
          <a:bodyPr anchorCtr="1"/>
          <a:lstStyle>
            <a:lvl1pPr algn="ctr">
              <a:defRPr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1266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3964081" y="5307013"/>
            <a:ext cx="4057095" cy="533400"/>
          </a:xfrm>
        </p:spPr>
        <p:txBody>
          <a:bodyPr lIns="91440" tIns="45720" rIns="91440" bIns="45720"/>
          <a:lstStyle>
            <a:lvl1pPr marL="0" indent="0" algn="ctr">
              <a:buFontTx/>
              <a:buNone/>
              <a:defRPr sz="1800"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6" name="Picture 6" descr="ppt_opene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288"/>
            <a:ext cx="9144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49713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2038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9263" y="1611313"/>
            <a:ext cx="2155825" cy="44211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00" y="1611313"/>
            <a:ext cx="6316663" cy="44211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2391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900" y="533121"/>
            <a:ext cx="8516202" cy="388937"/>
          </a:xfrm>
          <a:ln>
            <a:noFill/>
          </a:ln>
          <a:effectLst/>
        </p:spPr>
        <p:txBody>
          <a:bodyPr/>
          <a:lstStyle>
            <a:lvl1pPr>
              <a:defRPr>
                <a:ln>
                  <a:noFill/>
                </a:ln>
                <a:solidFill>
                  <a:srgbClr val="C00000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240837"/>
            <a:ext cx="8499901" cy="5050780"/>
          </a:xfrm>
        </p:spPr>
        <p:txBody>
          <a:bodyPr/>
          <a:lstStyle>
            <a:lvl1pPr marL="280988" indent="-280988">
              <a:defRPr>
                <a:latin typeface="+mn-lt"/>
                <a:cs typeface="Arial" pitchFamily="34" charset="0"/>
              </a:defRPr>
            </a:lvl1pPr>
            <a:lvl2pPr marL="862013" indent="-404813">
              <a:defRPr lang="en-US" sz="2200" dirty="0" smtClean="0">
                <a:solidFill>
                  <a:srgbClr val="002060"/>
                </a:solidFill>
                <a:latin typeface="+mn-lt"/>
                <a:ea typeface="ＭＳ Ｐゴシック" charset="-128"/>
                <a:cs typeface="Arial" pitchFamily="34" charset="0"/>
              </a:defRPr>
            </a:lvl2pPr>
            <a:lvl3pPr>
              <a:defRPr>
                <a:latin typeface="+mn-lt"/>
                <a:cs typeface="Arial" pitchFamily="34" charset="0"/>
              </a:defRPr>
            </a:lvl3pPr>
            <a:lvl4pPr>
              <a:buFontTx/>
              <a:buNone/>
              <a:defRPr>
                <a:latin typeface="+mn-lt"/>
                <a:cs typeface="Arial" pitchFamily="34" charset="0"/>
              </a:defRPr>
            </a:lvl4pPr>
            <a:lvl5pPr>
              <a:defRPr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73844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107996"/>
          </a:xfrm>
          <a:solidFill>
            <a:schemeClr val="lt1"/>
          </a:solidFill>
          <a:effectLst/>
        </p:spPr>
        <p:txBody>
          <a:bodyPr anchor="t"/>
          <a:lstStyle>
            <a:lvl1pPr algn="l">
              <a:defRPr sz="4000" b="1" cap="all"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+mn-lt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988758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0" y="2346325"/>
            <a:ext cx="4230688" cy="3686175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3288" y="2346325"/>
            <a:ext cx="4230687" cy="3686175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52639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7798"/>
          </a:xfrm>
          <a:effectLst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90394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60943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739435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53998"/>
          </a:xfrm>
        </p:spPr>
        <p:txBody>
          <a:bodyPr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963776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276999"/>
          </a:xfrm>
        </p:spPr>
        <p:txBody>
          <a:bodyPr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658517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0038" y="538163"/>
            <a:ext cx="8543925" cy="384175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0038" y="1241425"/>
            <a:ext cx="8516937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Text Box 8"/>
          <p:cNvSpPr txBox="1">
            <a:spLocks noChangeArrowheads="1"/>
          </p:cNvSpPr>
          <p:nvPr/>
        </p:nvSpPr>
        <p:spPr bwMode="auto">
          <a:xfrm>
            <a:off x="6003925" y="6089650"/>
            <a:ext cx="2820988" cy="457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1029" name="Text Box 11"/>
          <p:cNvSpPr txBox="1">
            <a:spLocks noChangeArrowheads="1"/>
          </p:cNvSpPr>
          <p:nvPr/>
        </p:nvSpPr>
        <p:spPr bwMode="auto">
          <a:xfrm>
            <a:off x="303213" y="6581775"/>
            <a:ext cx="8840787" cy="26987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endParaRPr lang="en-US" sz="1000" dirty="0" smtClean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08743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1" name="Picture 8" descr="WK_CMYK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623050"/>
            <a:ext cx="1317625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3"/>
          <p:cNvSpPr txBox="1">
            <a:spLocks noChangeArrowheads="1"/>
          </p:cNvSpPr>
          <p:nvPr userDrawn="1"/>
        </p:nvSpPr>
        <p:spPr bwMode="auto">
          <a:xfrm>
            <a:off x="17092" y="6553941"/>
            <a:ext cx="91440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 smtClean="0"/>
              <a:t>Copyright © 2016 </a:t>
            </a:r>
            <a:r>
              <a:rPr lang="en-US" sz="1000" dirty="0" err="1" smtClean="0"/>
              <a:t>Wolters</a:t>
            </a:r>
            <a:r>
              <a:rPr lang="en-US" sz="1000" dirty="0" smtClean="0"/>
              <a:t> Kluwer • All Rights Reserved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  <a:ea typeface="ＭＳ Ｐゴシック" charset="-128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  <a:ea typeface="ＭＳ Ｐゴシック" charset="-128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  <a:ea typeface="ＭＳ Ｐゴシック" charset="-128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  <a:ea typeface="ＭＳ Ｐゴシック" charset="-128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  <a:ea typeface="ＭＳ Ｐゴシック" charset="-128"/>
          <a:cs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9pPr>
    </p:titleStyle>
    <p:bodyStyle>
      <a:lvl1pPr marL="280988" indent="-280988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rgbClr val="002060"/>
          </a:solidFill>
          <a:latin typeface="+mn-lt"/>
          <a:ea typeface="ＭＳ Ｐゴシック" charset="-128"/>
          <a:cs typeface="Arial" pitchFamily="34" charset="0"/>
        </a:defRPr>
      </a:lvl1pPr>
      <a:lvl2pPr marL="862013" indent="-404813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–"/>
        <a:defRPr sz="2200">
          <a:solidFill>
            <a:srgbClr val="002060"/>
          </a:solidFill>
          <a:latin typeface="+mn-lt"/>
          <a:ea typeface="ＭＳ Ｐゴシック" charset="-128"/>
          <a:cs typeface="Arial" pitchFamily="34" charset="0"/>
        </a:defRPr>
      </a:lvl2pPr>
      <a:lvl3pPr marL="1204913" indent="-228600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rgbClr val="002060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rgbClr val="002060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rgbClr val="002060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4738255" y="2903182"/>
            <a:ext cx="4164219" cy="221599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b" anchorCtr="1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endParaRPr lang="en-US" altLang="en-US" sz="3200" b="1" dirty="0" smtClean="0">
              <a:solidFill>
                <a:srgbClr val="0066CC"/>
              </a:solidFill>
              <a:latin typeface="+mj-lt"/>
              <a:cs typeface="Arial" pitchFamily="34" charset="0"/>
            </a:endParaRP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altLang="en-US" sz="3200" b="1" dirty="0" smtClean="0">
                <a:solidFill>
                  <a:srgbClr val="0066CC"/>
                </a:solidFill>
                <a:latin typeface="+mj-lt"/>
                <a:cs typeface="Arial" pitchFamily="34" charset="0"/>
              </a:rPr>
              <a:t>Chapter 16</a:t>
            </a:r>
            <a:endParaRPr lang="en-US" altLang="en-US" sz="3200" b="1" dirty="0">
              <a:solidFill>
                <a:srgbClr val="0066CC"/>
              </a:solidFill>
              <a:latin typeface="+mj-lt"/>
              <a:cs typeface="Arial" pitchFamily="34" charset="0"/>
            </a:endParaRP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altLang="en-US" sz="3200" b="1" dirty="0">
                <a:solidFill>
                  <a:srgbClr val="0066CC"/>
                </a:solidFill>
                <a:latin typeface="+mj-lt"/>
                <a:cs typeface="Arial" pitchFamily="34" charset="0"/>
              </a:rPr>
              <a:t/>
            </a:r>
            <a:br>
              <a:rPr lang="en-US" altLang="en-US" sz="3200" b="1" dirty="0">
                <a:solidFill>
                  <a:srgbClr val="0066CC"/>
                </a:solidFill>
                <a:latin typeface="+mj-lt"/>
                <a:cs typeface="Arial" pitchFamily="34" charset="0"/>
              </a:rPr>
            </a:br>
            <a:r>
              <a:rPr lang="en-US" sz="3200" b="1" dirty="0">
                <a:solidFill>
                  <a:srgbClr val="0066CC"/>
                </a:solidFill>
                <a:latin typeface="+mj-lt"/>
              </a:rPr>
              <a:t>The Respiratory System</a:t>
            </a:r>
            <a:endParaRPr lang="en-US" altLang="en-US" sz="3200" b="1" dirty="0">
              <a:solidFill>
                <a:srgbClr val="0066CC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26" name="Picture 2" descr="\\172.24.161.56\lww\01_Logistics\Cohen-SFHB-11e_9781496317728\13_Ancillaries\1_Input\Power points\JPEG images\ChapterOpener\CohenSFHB11-CO-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168" y="1381989"/>
            <a:ext cx="4181187" cy="5093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5867401"/>
            <a:ext cx="8305800" cy="714375"/>
          </a:xfrm>
        </p:spPr>
        <p:txBody>
          <a:bodyPr/>
          <a:lstStyle/>
          <a:p>
            <a:pPr>
              <a:lnSpc>
                <a:spcPct val="70000"/>
              </a:lnSpc>
              <a:buFontTx/>
              <a:buNone/>
            </a:pPr>
            <a:r>
              <a:rPr lang="en-US" sz="2000" smtClean="0">
                <a:solidFill>
                  <a:schemeClr val="accent1"/>
                </a:solidFill>
              </a:rPr>
              <a:t>The vocal cords, superior view. </a:t>
            </a: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304800"/>
            <a:ext cx="6910387" cy="5322888"/>
          </a:xfrm>
          <a:prstGeom prst="rect">
            <a:avLst/>
          </a:prstGeom>
          <a:solidFill>
            <a:srgbClr val="333399"/>
          </a:solidFill>
          <a:ln w="76200">
            <a:solidFill>
              <a:srgbClr val="333399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6" y="533400"/>
            <a:ext cx="8515351" cy="387798"/>
          </a:xfrm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The Trachea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1" y="1241426"/>
            <a:ext cx="8499475" cy="5049838"/>
          </a:xfrm>
        </p:spPr>
        <p:txBody>
          <a:bodyPr/>
          <a:lstStyle/>
          <a:p>
            <a:r>
              <a:rPr lang="en-US" smtClean="0"/>
              <a:t>Trachea (wind pipe) conducts air between larynx and lungs</a:t>
            </a:r>
          </a:p>
          <a:p>
            <a:r>
              <a:rPr lang="en-US" smtClean="0"/>
              <a:t>Framework of separate cartilages</a:t>
            </a:r>
          </a:p>
          <a:p>
            <a:pPr lvl="1"/>
            <a:r>
              <a:t>Keeps trachea open</a:t>
            </a:r>
          </a:p>
          <a:p>
            <a:r>
              <a:rPr lang="en-US" smtClean="0"/>
              <a:t>Horseshoe shaped</a:t>
            </a:r>
          </a:p>
          <a:p>
            <a:r>
              <a:rPr lang="en-US" smtClean="0"/>
              <a:t>Open at back for expansion during swallowing</a:t>
            </a:r>
          </a:p>
          <a:p>
            <a:endParaRPr lang="en-US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6" y="533400"/>
            <a:ext cx="8515351" cy="387798"/>
          </a:xfrm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The Bronchi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1" y="1241426"/>
            <a:ext cx="8499475" cy="5049838"/>
          </a:xfrm>
        </p:spPr>
        <p:txBody>
          <a:bodyPr/>
          <a:lstStyle/>
          <a:p>
            <a:r>
              <a:rPr lang="en-US" smtClean="0"/>
              <a:t>Trachea divides into two primary bronchi that enter</a:t>
            </a:r>
          </a:p>
          <a:p>
            <a:r>
              <a:rPr lang="en-US" smtClean="0"/>
              <a:t>the lungs</a:t>
            </a:r>
          </a:p>
          <a:p>
            <a:r>
              <a:rPr lang="en-US" smtClean="0"/>
              <a:t>Hilum</a:t>
            </a:r>
          </a:p>
          <a:p>
            <a:pPr lvl="1"/>
            <a:r>
              <a:t>Bronchus enters lung here</a:t>
            </a:r>
          </a:p>
          <a:p>
            <a:r>
              <a:rPr lang="en-US" smtClean="0"/>
              <a:t>Epithelial tissue lining</a:t>
            </a:r>
          </a:p>
          <a:p>
            <a:pPr lvl="1"/>
            <a:r>
              <a:t>Pseudostratified</a:t>
            </a:r>
          </a:p>
          <a:p>
            <a:pPr lvl="1"/>
            <a:r>
              <a:t>Cilia</a:t>
            </a:r>
          </a:p>
          <a:p>
            <a:endParaRPr lang="en-US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231900"/>
            <a:ext cx="8524875" cy="775597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  <a:ea typeface="ＭＳ Ｐゴシック" charset="-128"/>
              </a:rPr>
              <a:t>The Lungs</a:t>
            </a:r>
            <a:br>
              <a:rPr lang="en-US" smtClean="0">
                <a:solidFill>
                  <a:schemeClr val="accent1"/>
                </a:solidFill>
                <a:ea typeface="ＭＳ Ｐゴシック" charset="-128"/>
              </a:rPr>
            </a:br>
            <a:endParaRPr lang="en-US" smtClean="0">
              <a:solidFill>
                <a:schemeClr val="accent1"/>
              </a:solidFill>
              <a:ea typeface="ＭＳ Ｐゴシック" charset="-128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305800" cy="46482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1800" smtClean="0">
                <a:solidFill>
                  <a:srgbClr val="000000"/>
                </a:solidFill>
              </a:rPr>
              <a:t>Mediastinum</a:t>
            </a:r>
          </a:p>
          <a:p>
            <a:pPr lvl="1">
              <a:lnSpc>
                <a:spcPct val="70000"/>
              </a:lnSpc>
            </a:pPr>
            <a:r>
              <a:rPr sz="1800">
                <a:solidFill>
                  <a:srgbClr val="000000"/>
                </a:solidFill>
              </a:rPr>
              <a:t>Heart, great vessels</a:t>
            </a:r>
          </a:p>
          <a:p>
            <a:pPr lvl="1">
              <a:lnSpc>
                <a:spcPct val="70000"/>
              </a:lnSpc>
            </a:pPr>
            <a:r>
              <a:rPr sz="1800">
                <a:solidFill>
                  <a:srgbClr val="000000"/>
                </a:solidFill>
              </a:rPr>
              <a:t>Space BETWEEN lungs</a:t>
            </a:r>
          </a:p>
          <a:p>
            <a:pPr>
              <a:lnSpc>
                <a:spcPct val="70000"/>
              </a:lnSpc>
            </a:pPr>
            <a:r>
              <a:rPr lang="en-US" sz="1800" smtClean="0">
                <a:solidFill>
                  <a:srgbClr val="000000"/>
                </a:solidFill>
              </a:rPr>
              <a:t>Lobes</a:t>
            </a:r>
          </a:p>
          <a:p>
            <a:pPr lvl="1">
              <a:lnSpc>
                <a:spcPct val="70000"/>
              </a:lnSpc>
            </a:pPr>
            <a:r>
              <a:rPr sz="1800">
                <a:solidFill>
                  <a:srgbClr val="000000"/>
                </a:solidFill>
              </a:rPr>
              <a:t>Bronchial tree</a:t>
            </a:r>
          </a:p>
          <a:p>
            <a:pPr lvl="1">
              <a:lnSpc>
                <a:spcPct val="70000"/>
              </a:lnSpc>
            </a:pPr>
            <a:r>
              <a:rPr sz="1800">
                <a:solidFill>
                  <a:srgbClr val="000000"/>
                </a:solidFill>
              </a:rPr>
              <a:t>Bronchioles</a:t>
            </a:r>
          </a:p>
          <a:p>
            <a:pPr>
              <a:lnSpc>
                <a:spcPct val="70000"/>
              </a:lnSpc>
            </a:pPr>
            <a:r>
              <a:rPr lang="en-US" sz="1800" smtClean="0">
                <a:solidFill>
                  <a:srgbClr val="000000"/>
                </a:solidFill>
              </a:rPr>
              <a:t>Alveoli</a:t>
            </a:r>
          </a:p>
          <a:p>
            <a:pPr lvl="1">
              <a:lnSpc>
                <a:spcPct val="70000"/>
              </a:lnSpc>
            </a:pPr>
            <a:r>
              <a:rPr sz="1800">
                <a:solidFill>
                  <a:srgbClr val="000000"/>
                </a:solidFill>
              </a:rPr>
              <a:t>Located at the terminal bronhioles</a:t>
            </a:r>
          </a:p>
          <a:p>
            <a:pPr>
              <a:lnSpc>
                <a:spcPct val="70000"/>
              </a:lnSpc>
            </a:pPr>
            <a:r>
              <a:rPr lang="en-US" sz="1800" smtClean="0">
                <a:solidFill>
                  <a:srgbClr val="000000"/>
                </a:solidFill>
              </a:rPr>
              <a:t>Diaphragm</a:t>
            </a:r>
          </a:p>
          <a:p>
            <a:pPr>
              <a:lnSpc>
                <a:spcPct val="70000"/>
              </a:lnSpc>
            </a:pPr>
            <a:r>
              <a:rPr lang="en-US" sz="1800" smtClean="0">
                <a:solidFill>
                  <a:srgbClr val="000000"/>
                </a:solidFill>
              </a:rPr>
              <a:t>**Pleura</a:t>
            </a:r>
          </a:p>
          <a:p>
            <a:pPr lvl="1">
              <a:lnSpc>
                <a:spcPct val="70000"/>
              </a:lnSpc>
            </a:pPr>
            <a:r>
              <a:rPr sz="1800">
                <a:solidFill>
                  <a:srgbClr val="000000"/>
                </a:solidFill>
              </a:rPr>
              <a:t>Parietal pleura</a:t>
            </a:r>
          </a:p>
          <a:p>
            <a:pPr lvl="1">
              <a:lnSpc>
                <a:spcPct val="70000"/>
              </a:lnSpc>
            </a:pPr>
            <a:r>
              <a:rPr sz="1800">
                <a:solidFill>
                  <a:srgbClr val="000000"/>
                </a:solidFill>
              </a:rPr>
              <a:t>Visceral pleura</a:t>
            </a:r>
          </a:p>
          <a:p>
            <a:pPr lvl="1">
              <a:lnSpc>
                <a:spcPct val="70000"/>
              </a:lnSpc>
            </a:pPr>
            <a:r>
              <a:rPr sz="1800">
                <a:solidFill>
                  <a:srgbClr val="000000"/>
                </a:solidFill>
              </a:rPr>
              <a:t>Pleural space</a:t>
            </a:r>
            <a:endParaRPr sz="1800"/>
          </a:p>
          <a:p>
            <a:pPr>
              <a:lnSpc>
                <a:spcPct val="70000"/>
              </a:lnSpc>
            </a:pPr>
            <a:endParaRPr lang="en-US" sz="1800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>
          <a:xfrm>
            <a:off x="179268" y="532233"/>
            <a:ext cx="8361362" cy="387798"/>
          </a:xfrm>
          <a:solidFill>
            <a:schemeClr val="bg1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  <a:cs typeface="Arial" charset="0"/>
              </a:rPr>
              <a:t>The Lungs </a:t>
            </a:r>
            <a:endParaRPr lang="en-US" altLang="en-US" b="0" dirty="0" smtClean="0">
              <a:solidFill>
                <a:srgbClr val="002060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3042" y="6011847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16-5A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8" y="1340428"/>
            <a:ext cx="8658225" cy="455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>
          <a:xfrm>
            <a:off x="282785" y="506354"/>
            <a:ext cx="8361362" cy="387798"/>
          </a:xfrm>
          <a:solidFill>
            <a:schemeClr val="bg1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  <a:cs typeface="Arial" charset="0"/>
              </a:rPr>
              <a:t>The Bronchioles and Alveoli</a:t>
            </a:r>
            <a:endParaRPr lang="en-US" altLang="en-US" dirty="0" smtClean="0">
              <a:solidFill>
                <a:srgbClr val="002060"/>
              </a:solidFill>
              <a:ea typeface="ＭＳ Ｐゴシック" pitchFamily="34" charset="-128"/>
              <a:cs typeface="Arial" charset="0"/>
            </a:endParaRPr>
          </a:p>
        </p:txBody>
      </p:sp>
      <p:pic>
        <p:nvPicPr>
          <p:cNvPr id="29699" name="Picture 16" descr="\\pchns-f02\PRODUCTION\LWW\Share\Cohen-13e\JPG\Ch18\Cohen-13e-ch018-image0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7700" r="7448" b="32236"/>
          <a:stretch/>
        </p:blipFill>
        <p:spPr bwMode="auto">
          <a:xfrm>
            <a:off x="0" y="2450352"/>
            <a:ext cx="8913533" cy="337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58370" y="5761680"/>
            <a:ext cx="231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16-5B and C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8118" y="1264209"/>
            <a:ext cx="75303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indent="-346075">
              <a:buClr>
                <a:schemeClr val="accent6"/>
              </a:buClr>
              <a:buFont typeface="Times New Roman" pitchFamily="18" charset="0"/>
              <a:buChar char="●"/>
              <a:defRPr/>
            </a:pPr>
            <a:r>
              <a:rPr lang="en-CA" sz="2200" dirty="0" smtClean="0">
                <a:solidFill>
                  <a:srgbClr val="002060"/>
                </a:solidFill>
                <a:latin typeface="+mn-lt"/>
                <a:ea typeface="ＭＳ Ｐゴシック" charset="0"/>
              </a:rPr>
              <a:t>Bronchi </a:t>
            </a:r>
            <a:r>
              <a:rPr lang="en-CA" sz="2200" dirty="0">
                <a:solidFill>
                  <a:srgbClr val="002060"/>
                </a:solidFill>
                <a:latin typeface="+mn-lt"/>
                <a:ea typeface="ＭＳ Ｐゴシック" charset="0"/>
              </a:rPr>
              <a:t>branch into smaller bronchioles</a:t>
            </a:r>
          </a:p>
          <a:p>
            <a:pPr marL="469900" indent="-346075">
              <a:buClr>
                <a:schemeClr val="accent6"/>
              </a:buClr>
              <a:buFont typeface="Times New Roman" pitchFamily="18" charset="0"/>
              <a:buChar char="●"/>
              <a:defRPr/>
            </a:pPr>
            <a:r>
              <a:rPr lang="en-CA" sz="2200" dirty="0">
                <a:solidFill>
                  <a:srgbClr val="002060"/>
                </a:solidFill>
                <a:latin typeface="+mn-lt"/>
                <a:ea typeface="ＭＳ Ｐゴシック" charset="0"/>
              </a:rPr>
              <a:t>Smallest bronchioles terminate in alveoli (air sacs)</a:t>
            </a:r>
          </a:p>
        </p:txBody>
      </p:sp>
    </p:spTree>
    <p:extLst>
      <p:ext uri="{BB962C8B-B14F-4D97-AF65-F5344CB8AC3E}">
        <p14:creationId xmlns="" xmlns:p14="http://schemas.microsoft.com/office/powerpoint/2010/main" val="337480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16" descr="\\pchns-f02\PRODUCTION\LWW\Share\Cohen-13e\JPG\Ch18\Cohen-13e-ch018-image0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6571" r="28202"/>
          <a:stretch/>
        </p:blipFill>
        <p:spPr bwMode="auto">
          <a:xfrm>
            <a:off x="298824" y="1354347"/>
            <a:ext cx="8157438" cy="3165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>
          <a:xfrm>
            <a:off x="237341" y="482955"/>
            <a:ext cx="8361362" cy="387798"/>
          </a:xfrm>
          <a:solidFill>
            <a:schemeClr val="bg1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  <a:cs typeface="Arial" charset="0"/>
              </a:rPr>
              <a:t>The Lungs and Pleurae </a:t>
            </a:r>
            <a:endParaRPr lang="en-US" altLang="en-US" b="0" dirty="0" smtClean="0">
              <a:solidFill>
                <a:srgbClr val="002060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8108" y="4313628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16-5D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9884" y="4890623"/>
            <a:ext cx="7658508" cy="14465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6075" indent="-346075">
              <a:defRPr/>
            </a:pPr>
            <a:r>
              <a:rPr lang="en-US" sz="2200" dirty="0" smtClean="0">
                <a:ea typeface="ＭＳ Ｐゴシック" charset="0"/>
              </a:rPr>
              <a:t>   Pleura—continuous </a:t>
            </a:r>
            <a:r>
              <a:rPr lang="en-US" sz="2200" dirty="0">
                <a:ea typeface="ＭＳ Ｐゴシック" charset="0"/>
              </a:rPr>
              <a:t>double sac covers the lung</a:t>
            </a:r>
          </a:p>
          <a:p>
            <a:pPr marL="693738" lvl="1" indent="-347663">
              <a:defRPr/>
            </a:pPr>
            <a:r>
              <a:rPr lang="en-US" sz="2200" dirty="0">
                <a:ea typeface="ＭＳ Ｐゴシック" charset="0"/>
              </a:rPr>
              <a:t>Parietal </a:t>
            </a:r>
            <a:r>
              <a:rPr lang="en-US" sz="2200" dirty="0" smtClean="0">
                <a:ea typeface="ＭＳ Ｐゴシック" charset="0"/>
              </a:rPr>
              <a:t>pleura—covers chest wall, diaphragm</a:t>
            </a:r>
            <a:endParaRPr lang="en-US" sz="2200" dirty="0">
              <a:ea typeface="ＭＳ Ｐゴシック" charset="0"/>
            </a:endParaRPr>
          </a:p>
          <a:p>
            <a:pPr marL="693738" lvl="1" indent="-347663">
              <a:defRPr/>
            </a:pPr>
            <a:r>
              <a:rPr lang="en-US" sz="2200" dirty="0">
                <a:ea typeface="ＭＳ Ｐゴシック" charset="0"/>
              </a:rPr>
              <a:t>Visceral </a:t>
            </a:r>
            <a:r>
              <a:rPr lang="en-US" sz="2200" dirty="0" smtClean="0">
                <a:ea typeface="ＭＳ Ｐゴシック" charset="0"/>
              </a:rPr>
              <a:t>pleura—covers lung surface</a:t>
            </a:r>
            <a:endParaRPr lang="en-US" sz="2200" dirty="0">
              <a:ea typeface="ＭＳ Ｐゴシック" charset="0"/>
            </a:endParaRPr>
          </a:p>
          <a:p>
            <a:pPr marL="693738" lvl="1" indent="-347663">
              <a:defRPr/>
            </a:pPr>
            <a:r>
              <a:rPr lang="en-US" sz="2200" dirty="0">
                <a:ea typeface="ＭＳ Ｐゴシック" charset="0"/>
              </a:rPr>
              <a:t>Pleural </a:t>
            </a:r>
            <a:r>
              <a:rPr lang="en-US" sz="2200" dirty="0" smtClean="0">
                <a:ea typeface="ＭＳ Ｐゴシック" charset="0"/>
              </a:rPr>
              <a:t>space—separates two layers</a:t>
            </a:r>
            <a:endParaRPr lang="en-US" sz="220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586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6" y="533400"/>
            <a:ext cx="8515351" cy="387798"/>
          </a:xfrm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The Process of Respiration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1" y="1241426"/>
            <a:ext cx="8499475" cy="5049838"/>
          </a:xfrm>
        </p:spPr>
        <p:txBody>
          <a:bodyPr/>
          <a:lstStyle/>
          <a:p>
            <a:r>
              <a:rPr lang="en-US" smtClean="0"/>
              <a:t>Ventilation of lungs</a:t>
            </a:r>
          </a:p>
          <a:p>
            <a:r>
              <a:rPr lang="en-US" smtClean="0"/>
              <a:t>Exchange of gases</a:t>
            </a:r>
          </a:p>
          <a:p>
            <a:r>
              <a:rPr lang="en-US" smtClean="0"/>
              <a:t>Transport of gases in blood</a:t>
            </a:r>
          </a:p>
          <a:p>
            <a:endParaRPr lang="en-US" smtClean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6" y="533400"/>
            <a:ext cx="8515351" cy="387798"/>
          </a:xfrm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Pulmonary Ventilation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1" y="1241426"/>
            <a:ext cx="8499475" cy="5049838"/>
          </a:xfrm>
        </p:spPr>
        <p:txBody>
          <a:bodyPr/>
          <a:lstStyle/>
          <a:p>
            <a:r>
              <a:rPr lang="en-US" smtClean="0"/>
              <a:t>Inhalation (inspiration) is active phase</a:t>
            </a:r>
          </a:p>
          <a:p>
            <a:pPr lvl="1"/>
            <a:r>
              <a:t>Compliance</a:t>
            </a:r>
          </a:p>
          <a:p>
            <a:pPr lvl="2"/>
            <a:r>
              <a:rPr lang="en-US" smtClean="0"/>
              <a:t>Ease of lung expansion</a:t>
            </a:r>
          </a:p>
          <a:p>
            <a:pPr lvl="1"/>
            <a:r>
              <a:t>diaphragm</a:t>
            </a:r>
          </a:p>
          <a:p>
            <a:r>
              <a:rPr lang="en-US" smtClean="0"/>
              <a:t>Exhalation (expiration) is passive phase</a:t>
            </a:r>
          </a:p>
          <a:p>
            <a:pPr lvl="1"/>
            <a:r>
              <a:t>Muscles of the neck and chest wall are involved</a:t>
            </a:r>
          </a:p>
          <a:p>
            <a:r>
              <a:rPr lang="en-US" smtClean="0"/>
              <a:t>Lung capacity</a:t>
            </a:r>
          </a:p>
          <a:p>
            <a:endParaRPr lang="en-US" smtClean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6600" y="2057400"/>
            <a:ext cx="2057400" cy="2514600"/>
          </a:xfrm>
        </p:spPr>
        <p:txBody>
          <a:bodyPr/>
          <a:lstStyle/>
          <a:p>
            <a:pPr marL="58738" indent="-58738">
              <a:buFontTx/>
              <a:buNone/>
            </a:pPr>
            <a:r>
              <a:rPr lang="en-US" b="1" smtClean="0">
                <a:solidFill>
                  <a:schemeClr val="accent1"/>
                </a:solidFill>
              </a:rPr>
              <a:t>Pulmonary ventilation. </a:t>
            </a:r>
          </a:p>
          <a:p>
            <a:pPr marL="58738" indent="-58738">
              <a:buFontTx/>
              <a:buNone/>
            </a:pPr>
            <a:r>
              <a:rPr lang="en-US" b="1" smtClean="0">
                <a:solidFill>
                  <a:schemeClr val="accent1"/>
                </a:solidFill>
              </a:rPr>
              <a:t>(A)Inhalation. (B)Exhalation.  </a:t>
            </a:r>
          </a:p>
        </p:txBody>
      </p:sp>
      <p:pic>
        <p:nvPicPr>
          <p:cNvPr id="18435" name="Picture 4" descr="18_007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3505200" cy="6391275"/>
          </a:xfrm>
          <a:prstGeom prst="rect">
            <a:avLst/>
          </a:prstGeom>
          <a:noFill/>
          <a:ln w="76200">
            <a:solidFill>
              <a:srgbClr val="333399"/>
            </a:solidFill>
            <a:miter lim="800000"/>
            <a:headEnd/>
            <a:tailEnd/>
          </a:ln>
        </p:spPr>
      </p:pic>
      <p:pic>
        <p:nvPicPr>
          <p:cNvPr id="18436" name="Picture 5" descr="18_007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1" y="0"/>
            <a:ext cx="3389313" cy="6400800"/>
          </a:xfrm>
          <a:prstGeom prst="rect">
            <a:avLst/>
          </a:prstGeom>
          <a:noFill/>
          <a:ln w="76200">
            <a:solidFill>
              <a:srgbClr val="333399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6" y="533400"/>
            <a:ext cx="8515351" cy="387798"/>
          </a:xfrm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Phases of Respiration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1" y="1241426"/>
            <a:ext cx="8499475" cy="5049838"/>
          </a:xfrm>
        </p:spPr>
        <p:txBody>
          <a:bodyPr/>
          <a:lstStyle/>
          <a:p>
            <a:r>
              <a:rPr lang="en-US" smtClean="0"/>
              <a:t>Process of obtaining oxygen from environment and</a:t>
            </a:r>
          </a:p>
          <a:p>
            <a:r>
              <a:rPr lang="en-US" smtClean="0"/>
              <a:t>delivering it to cells</a:t>
            </a:r>
          </a:p>
          <a:p>
            <a:r>
              <a:rPr lang="en-US" smtClean="0"/>
              <a:t>Pulmonary ventilation</a:t>
            </a:r>
          </a:p>
          <a:p>
            <a:r>
              <a:rPr lang="en-US" smtClean="0"/>
              <a:t>External exchange of gases</a:t>
            </a:r>
          </a:p>
          <a:p>
            <a:r>
              <a:rPr lang="en-US" smtClean="0"/>
              <a:t>Internal exchange of gases</a:t>
            </a:r>
          </a:p>
          <a:p>
            <a:endParaRPr lang="en-US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6" y="533400"/>
            <a:ext cx="8515351" cy="387798"/>
          </a:xfrm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Gas Exchange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1" y="1241426"/>
            <a:ext cx="8499475" cy="5049838"/>
          </a:xfrm>
        </p:spPr>
        <p:txBody>
          <a:bodyPr/>
          <a:lstStyle/>
          <a:p>
            <a:r>
              <a:rPr lang="en-US" smtClean="0"/>
              <a:t>Diffusion is movement of molecules from higher to lower concentration</a:t>
            </a:r>
          </a:p>
          <a:p>
            <a:r>
              <a:rPr lang="en-US" smtClean="0"/>
              <a:t>Relative concentrations of these gases, oxygen diffuses out of the blood and CO2 enters</a:t>
            </a:r>
          </a:p>
          <a:p>
            <a:r>
              <a:rPr lang="en-US" smtClean="0"/>
              <a:t>External exchange</a:t>
            </a:r>
          </a:p>
          <a:p>
            <a:pPr lvl="1"/>
            <a:r>
              <a:t>Gases move between alveoli and capillary blood</a:t>
            </a:r>
          </a:p>
          <a:p>
            <a:r>
              <a:rPr lang="en-US" smtClean="0"/>
              <a:t>Internal exchange</a:t>
            </a:r>
          </a:p>
          <a:p>
            <a:pPr lvl="1"/>
            <a:r>
              <a:t>Gases move between blood and tissues</a:t>
            </a:r>
          </a:p>
          <a:p>
            <a:endParaRPr lang="en-US" smtClean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791200"/>
            <a:ext cx="8305800" cy="838200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2400" b="1" smtClean="0">
                <a:solidFill>
                  <a:schemeClr val="accent1"/>
                </a:solidFill>
              </a:rPr>
              <a:t>Gas exchange. </a:t>
            </a:r>
            <a:endParaRPr lang="en-US" sz="2400" smtClean="0">
              <a:solidFill>
                <a:schemeClr val="accent1"/>
              </a:solidFill>
            </a:endParaRPr>
          </a:p>
        </p:txBody>
      </p:sp>
      <p:pic>
        <p:nvPicPr>
          <p:cNvPr id="20483" name="Picture 4" descr="18_0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1" y="609601"/>
            <a:ext cx="8089900" cy="5054600"/>
          </a:xfrm>
          <a:prstGeom prst="rect">
            <a:avLst/>
          </a:prstGeom>
          <a:noFill/>
          <a:ln w="76200">
            <a:solidFill>
              <a:srgbClr val="333399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6" y="533400"/>
            <a:ext cx="8515351" cy="775597"/>
          </a:xfrm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Transport of Oxygen</a:t>
            </a:r>
            <a:br>
              <a:rPr lang="en-US" smtClean="0">
                <a:ea typeface="ＭＳ Ｐゴシック" charset="-128"/>
              </a:rPr>
            </a:br>
            <a:endParaRPr lang="en-US" smtClean="0">
              <a:ea typeface="ＭＳ Ｐゴシック" charset="-128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1" y="1241426"/>
            <a:ext cx="8499475" cy="5049838"/>
          </a:xfrm>
        </p:spPr>
        <p:txBody>
          <a:bodyPr/>
          <a:lstStyle/>
          <a:p>
            <a:r>
              <a:rPr lang="en-US" smtClean="0"/>
              <a:t>**Most oxygen in capillary blood binds to hemoglobin</a:t>
            </a:r>
          </a:p>
          <a:p>
            <a:r>
              <a:rPr lang="en-US" smtClean="0"/>
              <a:t>Oxygen must separate from hemoglobin to enter cells</a:t>
            </a:r>
          </a:p>
          <a:p>
            <a:endParaRPr lang="en-US" smtClean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6" y="533400"/>
            <a:ext cx="8515351" cy="387798"/>
          </a:xfrm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Transport of Carbon Dioxide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1" y="1241426"/>
            <a:ext cx="8499475" cy="5049838"/>
          </a:xfrm>
        </p:spPr>
        <p:txBody>
          <a:bodyPr/>
          <a:lstStyle/>
          <a:p>
            <a:r>
              <a:rPr lang="en-US" smtClean="0"/>
              <a:t>10% is dissolved in plasma and fluid in red blood cells</a:t>
            </a:r>
          </a:p>
          <a:p>
            <a:r>
              <a:rPr lang="en-US" smtClean="0"/>
              <a:t>15% is combined with protein of hemoglobin and plasma proteins</a:t>
            </a:r>
          </a:p>
          <a:p>
            <a:r>
              <a:rPr lang="en-US" smtClean="0"/>
              <a:t>*75% dissolves in blood fluids and is converted to bicarbonate ion</a:t>
            </a:r>
          </a:p>
          <a:p>
            <a:pPr lvl="1"/>
            <a:r>
              <a:t>First combines with water to form carbonic acid</a:t>
            </a:r>
          </a:p>
          <a:p>
            <a:pPr lvl="1"/>
            <a:r>
              <a:t>Carbonic acid ionizes (separates) into hydrogen and bicarbonate ions</a:t>
            </a:r>
          </a:p>
          <a:p>
            <a:pPr lvl="1"/>
            <a:r>
              <a:t>*Carbonic anhydrase enzyme speeds conversion</a:t>
            </a:r>
          </a:p>
          <a:p>
            <a:pPr lvl="1"/>
            <a:r>
              <a:t>Buffers blood to keep pH steady</a:t>
            </a:r>
          </a:p>
          <a:p>
            <a:pPr lvl="2"/>
            <a:r>
              <a:rPr lang="en-US" smtClean="0"/>
              <a:t>Carbon dioxide, bicarb regulates pH</a:t>
            </a:r>
          </a:p>
          <a:p>
            <a:endParaRPr lang="en-US" smtClean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6" y="533400"/>
            <a:ext cx="8515351" cy="775597"/>
          </a:xfrm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Regulation of Respiration</a:t>
            </a:r>
            <a:br>
              <a:rPr lang="en-US" smtClean="0">
                <a:ea typeface="ＭＳ Ｐゴシック" charset="-128"/>
              </a:rPr>
            </a:br>
            <a:endParaRPr lang="en-US" smtClean="0">
              <a:ea typeface="ＭＳ Ｐゴシック" charset="-128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1" y="1241426"/>
            <a:ext cx="8499475" cy="5049838"/>
          </a:xfrm>
        </p:spPr>
        <p:txBody>
          <a:bodyPr/>
          <a:lstStyle/>
          <a:p>
            <a:r>
              <a:rPr lang="en-US" smtClean="0"/>
              <a:t>Fundamental respiratory pattern</a:t>
            </a:r>
          </a:p>
          <a:p>
            <a:r>
              <a:rPr lang="en-US" smtClean="0"/>
              <a:t>Controlled by central nervous system centers</a:t>
            </a:r>
          </a:p>
          <a:p>
            <a:pPr lvl="1"/>
            <a:r>
              <a:t>Partly in medulla (main control center), partly in pons (modifies patterns set in the medulla)</a:t>
            </a:r>
          </a:p>
          <a:p>
            <a:r>
              <a:rPr lang="en-US" smtClean="0"/>
              <a:t>Modified by receptors detecting changes in blood chemistry</a:t>
            </a:r>
          </a:p>
          <a:p>
            <a:endParaRPr lang="en-US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6" y="533400"/>
            <a:ext cx="8515351" cy="775597"/>
          </a:xfrm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Nervous Control</a:t>
            </a:r>
            <a:br>
              <a:rPr lang="en-US" smtClean="0">
                <a:ea typeface="ＭＳ Ｐゴシック" charset="-128"/>
              </a:rPr>
            </a:br>
            <a:endParaRPr lang="en-US" smtClean="0">
              <a:ea typeface="ＭＳ Ｐゴシック" charset="-128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1" y="1241426"/>
            <a:ext cx="8499475" cy="5049838"/>
          </a:xfrm>
        </p:spPr>
        <p:txBody>
          <a:bodyPr/>
          <a:lstStyle/>
          <a:p>
            <a:r>
              <a:rPr lang="en-US" smtClean="0"/>
              <a:t>Control center is located in medulla and pons of brain stem</a:t>
            </a:r>
          </a:p>
          <a:p>
            <a:r>
              <a:rPr lang="en-US" smtClean="0"/>
              <a:t>Motor nerve fibers extend into spinal cord</a:t>
            </a:r>
          </a:p>
          <a:p>
            <a:r>
              <a:rPr lang="en-US" smtClean="0"/>
              <a:t>Fibers extend through phrenic nerve to diaphragm</a:t>
            </a:r>
          </a:p>
          <a:p>
            <a:endParaRPr lang="en-US" smtClean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6" y="533400"/>
            <a:ext cx="8515351" cy="775597"/>
          </a:xfrm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Chemical Control</a:t>
            </a:r>
            <a:br>
              <a:rPr lang="en-US" smtClean="0">
                <a:ea typeface="ＭＳ Ｐゴシック" charset="-128"/>
              </a:rPr>
            </a:br>
            <a:endParaRPr lang="en-US" smtClean="0">
              <a:ea typeface="ＭＳ Ｐゴシック" charset="-128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1" y="1241426"/>
            <a:ext cx="8499475" cy="5049838"/>
          </a:xfrm>
        </p:spPr>
        <p:txBody>
          <a:bodyPr/>
          <a:lstStyle/>
          <a:p>
            <a:r>
              <a:rPr lang="en-US" smtClean="0"/>
              <a:t>Central chemoreceptors</a:t>
            </a:r>
          </a:p>
          <a:p>
            <a:pPr lvl="1"/>
            <a:r>
              <a:t>Located near medullary respiratory center</a:t>
            </a:r>
          </a:p>
          <a:p>
            <a:pPr lvl="1"/>
            <a:r>
              <a:t>Presence of hydrogen ions lower pH and stimulates chemoreceptors </a:t>
            </a:r>
          </a:p>
          <a:p>
            <a:pPr lvl="1"/>
            <a:r>
              <a:t>Respond to raised CO2 level (hypercapnia)</a:t>
            </a:r>
          </a:p>
          <a:p>
            <a:r>
              <a:rPr lang="en-US" smtClean="0"/>
              <a:t>Peripheral chemoreceptors</a:t>
            </a:r>
          </a:p>
          <a:p>
            <a:pPr lvl="1"/>
            <a:r>
              <a:t>Located in neck (carotid) and aortic arch</a:t>
            </a:r>
          </a:p>
          <a:p>
            <a:pPr lvl="1"/>
            <a:r>
              <a:t>Respond to oxygen level considerably below normal</a:t>
            </a:r>
          </a:p>
          <a:p>
            <a:endParaRPr lang="en-US" smtClean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6" y="533400"/>
            <a:ext cx="8515351" cy="387798"/>
          </a:xfrm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Abnormal Ventilation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1" y="1241426"/>
            <a:ext cx="8499475" cy="5049838"/>
          </a:xfrm>
        </p:spPr>
        <p:txBody>
          <a:bodyPr/>
          <a:lstStyle/>
          <a:p>
            <a:r>
              <a:rPr lang="en-US" smtClean="0"/>
              <a:t>Hyperventilation</a:t>
            </a:r>
          </a:p>
          <a:p>
            <a:pPr lvl="1"/>
            <a:r>
              <a:t>High oxygen level and low CO2 level (hypocapnia)</a:t>
            </a:r>
          </a:p>
          <a:p>
            <a:pPr lvl="1"/>
            <a:r>
              <a:t>Increases blood pH</a:t>
            </a:r>
          </a:p>
          <a:p>
            <a:r>
              <a:rPr lang="en-US" smtClean="0"/>
              <a:t>Hypoventilation</a:t>
            </a:r>
          </a:p>
          <a:p>
            <a:pPr lvl="1"/>
            <a:r>
              <a:t>Insufficient air in alveoli</a:t>
            </a:r>
          </a:p>
          <a:p>
            <a:pPr lvl="1"/>
            <a:r>
              <a:t>Decreases blood pH</a:t>
            </a:r>
          </a:p>
          <a:p>
            <a:endParaRPr lang="en-US" smtClean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6" y="533400"/>
            <a:ext cx="8515351" cy="775597"/>
          </a:xfrm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Breathing Patterns</a:t>
            </a:r>
            <a:br>
              <a:rPr lang="en-US" smtClean="0">
                <a:ea typeface="ＭＳ Ｐゴシック" charset="-128"/>
              </a:rPr>
            </a:br>
            <a:endParaRPr lang="en-US" smtClean="0">
              <a:ea typeface="ＭＳ Ｐゴシック" charset="-128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1" y="1241426"/>
            <a:ext cx="8499475" cy="5049838"/>
          </a:xfrm>
        </p:spPr>
        <p:txBody>
          <a:bodyPr/>
          <a:lstStyle/>
          <a:p>
            <a:r>
              <a:rPr lang="en-US" smtClean="0"/>
              <a:t>Measured in breaths per minute</a:t>
            </a:r>
          </a:p>
          <a:p>
            <a:r>
              <a:rPr lang="en-US" smtClean="0"/>
              <a:t>Adults: 12 to 20</a:t>
            </a:r>
          </a:p>
          <a:p>
            <a:r>
              <a:rPr lang="en-US" smtClean="0"/>
              <a:t>Children: 20 to 40</a:t>
            </a:r>
          </a:p>
          <a:p>
            <a:r>
              <a:rPr lang="en-US" smtClean="0"/>
              <a:t>Infants: more than 40</a:t>
            </a:r>
          </a:p>
          <a:p>
            <a:endParaRPr lang="en-US" smtClean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6" y="533401"/>
            <a:ext cx="8515351" cy="775597"/>
          </a:xfrm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Some Terms for Altered Breathing</a:t>
            </a:r>
            <a:br>
              <a:rPr lang="en-US" smtClean="0">
                <a:ea typeface="ＭＳ Ｐゴシック" charset="-128"/>
              </a:rPr>
            </a:br>
            <a:endParaRPr lang="en-US" smtClean="0">
              <a:ea typeface="ＭＳ Ｐゴシック" charset="-128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1" y="1241426"/>
            <a:ext cx="8499475" cy="5049838"/>
          </a:xfrm>
        </p:spPr>
        <p:txBody>
          <a:bodyPr/>
          <a:lstStyle/>
          <a:p>
            <a:r>
              <a:rPr lang="en-US" smtClean="0"/>
              <a:t>Hyperpnea</a:t>
            </a:r>
          </a:p>
          <a:p>
            <a:r>
              <a:rPr lang="en-US" smtClean="0"/>
              <a:t>Hypopnea</a:t>
            </a:r>
          </a:p>
          <a:p>
            <a:r>
              <a:rPr lang="en-US" smtClean="0"/>
              <a:t>Tachypnea</a:t>
            </a:r>
          </a:p>
          <a:p>
            <a:r>
              <a:rPr lang="en-US" smtClean="0"/>
              <a:t>Apnea</a:t>
            </a:r>
          </a:p>
          <a:p>
            <a:r>
              <a:rPr lang="en-US" smtClean="0"/>
              <a:t>Dyspnea</a:t>
            </a:r>
          </a:p>
          <a:p>
            <a:r>
              <a:rPr lang="en-US" smtClean="0"/>
              <a:t>Orthopnea</a:t>
            </a:r>
          </a:p>
          <a:p>
            <a:r>
              <a:rPr lang="en-US" smtClean="0"/>
              <a:t>Kussmaul respiration</a:t>
            </a:r>
          </a:p>
          <a:p>
            <a:r>
              <a:rPr lang="en-US" smtClean="0"/>
              <a:t>Cheyne-Stokes respiration</a:t>
            </a:r>
          </a:p>
          <a:p>
            <a:endParaRPr lang="en-US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6096000"/>
            <a:ext cx="7848600" cy="457200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2000" b="1" smtClean="0">
                <a:solidFill>
                  <a:schemeClr val="accent1"/>
                </a:solidFill>
              </a:rPr>
              <a:t>Overview of respiration. </a:t>
            </a:r>
            <a:endParaRPr lang="en-US" sz="2000" smtClean="0">
              <a:solidFill>
                <a:schemeClr val="accent1"/>
              </a:solidFill>
            </a:endParaRPr>
          </a:p>
        </p:txBody>
      </p:sp>
      <p:pic>
        <p:nvPicPr>
          <p:cNvPr id="5123" name="Picture 7" descr="E:\Projects\IRCD\Cohen 9e\Images for PPTs\Resized\11264.fig18.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2" y="381001"/>
            <a:ext cx="7191375" cy="5478463"/>
          </a:xfrm>
          <a:prstGeom prst="rect">
            <a:avLst/>
          </a:prstGeom>
          <a:solidFill>
            <a:srgbClr val="333399"/>
          </a:solidFill>
          <a:ln w="76200">
            <a:solidFill>
              <a:srgbClr val="333399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6" y="533401"/>
            <a:ext cx="8515351" cy="775597"/>
          </a:xfrm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Results of Inadequate Breathing</a:t>
            </a:r>
            <a:br>
              <a:rPr lang="en-US" smtClean="0">
                <a:ea typeface="ＭＳ Ｐゴシック" charset="-128"/>
              </a:rPr>
            </a:br>
            <a:endParaRPr lang="en-US" smtClean="0">
              <a:ea typeface="ＭＳ Ｐゴシック" charset="-128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1" y="1241426"/>
            <a:ext cx="8499475" cy="5049838"/>
          </a:xfrm>
        </p:spPr>
        <p:txBody>
          <a:bodyPr/>
          <a:lstStyle/>
          <a:p>
            <a:r>
              <a:rPr lang="en-US" smtClean="0"/>
              <a:t>Cyanosis</a:t>
            </a:r>
          </a:p>
          <a:p>
            <a:r>
              <a:rPr lang="en-US" smtClean="0"/>
              <a:t>Hypoxia</a:t>
            </a:r>
          </a:p>
          <a:p>
            <a:r>
              <a:rPr lang="en-US" smtClean="0"/>
              <a:t>Hypoxemia</a:t>
            </a:r>
          </a:p>
          <a:p>
            <a:r>
              <a:rPr lang="en-US" smtClean="0"/>
              <a:t>Suffocation</a:t>
            </a:r>
          </a:p>
          <a:p>
            <a:endParaRPr lang="en-US" smtClean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6" y="533400"/>
            <a:ext cx="8515351" cy="387798"/>
          </a:xfrm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Age and the Respiratory Tract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1" y="1241426"/>
            <a:ext cx="8499475" cy="5049838"/>
          </a:xfrm>
        </p:spPr>
        <p:txBody>
          <a:bodyPr/>
          <a:lstStyle/>
          <a:p>
            <a:r>
              <a:rPr lang="en-US" smtClean="0"/>
              <a:t>Tissues lose elasticity, become more rigid</a:t>
            </a:r>
          </a:p>
          <a:p>
            <a:r>
              <a:rPr lang="en-US" smtClean="0"/>
              <a:t>Decreased compliance, lung capacity</a:t>
            </a:r>
          </a:p>
          <a:p>
            <a:r>
              <a:rPr lang="en-US" smtClean="0"/>
              <a:t>Increased susceptibility to infection</a:t>
            </a:r>
          </a:p>
          <a:p>
            <a:r>
              <a:rPr lang="en-US" smtClean="0"/>
              <a:t>Increased incidence of emphysema</a:t>
            </a:r>
          </a:p>
          <a:p>
            <a:r>
              <a:rPr lang="en-US" smtClean="0"/>
              <a:t>Reduced capacity for exercise</a:t>
            </a:r>
          </a:p>
          <a:p>
            <a:endParaRPr lang="en-US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6" y="533400"/>
            <a:ext cx="8515351" cy="387798"/>
          </a:xfrm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The Respiratory System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1" y="1241426"/>
            <a:ext cx="8499475" cy="5049838"/>
          </a:xfrm>
        </p:spPr>
        <p:txBody>
          <a:bodyPr/>
          <a:lstStyle/>
          <a:p>
            <a:r>
              <a:rPr lang="en-US" smtClean="0"/>
              <a:t>Conducts air into lungs</a:t>
            </a:r>
          </a:p>
          <a:p>
            <a:r>
              <a:rPr lang="en-US" smtClean="0"/>
              <a:t>Nasal cavities</a:t>
            </a:r>
          </a:p>
          <a:p>
            <a:r>
              <a:rPr lang="en-US" smtClean="0"/>
              <a:t>Pharynx</a:t>
            </a:r>
          </a:p>
          <a:p>
            <a:r>
              <a:rPr lang="en-US" smtClean="0"/>
              <a:t>Larynx</a:t>
            </a:r>
          </a:p>
          <a:p>
            <a:r>
              <a:rPr lang="en-US" smtClean="0"/>
              <a:t>Trachea (windpipe)</a:t>
            </a:r>
          </a:p>
          <a:p>
            <a:r>
              <a:rPr lang="en-US" smtClean="0"/>
              <a:t>Bronchi</a:t>
            </a:r>
          </a:p>
          <a:p>
            <a:endParaRPr lang="en-US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6428" y="2985497"/>
            <a:ext cx="134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16-2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352905" y="5815251"/>
            <a:ext cx="858406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2200" dirty="0">
                <a:solidFill>
                  <a:srgbClr val="CC0000"/>
                </a:solidFill>
                <a:latin typeface="Verdana" pitchFamily="34" charset="0"/>
                <a:cs typeface="Arial" charset="0"/>
              </a:rPr>
              <a:t>What organ is located in the medial depression of the left lung?</a:t>
            </a:r>
          </a:p>
        </p:txBody>
      </p:sp>
      <p:sp>
        <p:nvSpPr>
          <p:cNvPr id="18434" name="Title 1"/>
          <p:cNvSpPr>
            <a:spLocks noGrp="1"/>
          </p:cNvSpPr>
          <p:nvPr>
            <p:ph type="title" idx="4294967295"/>
          </p:nvPr>
        </p:nvSpPr>
        <p:spPr>
          <a:xfrm>
            <a:off x="213773" y="443131"/>
            <a:ext cx="5065593" cy="387798"/>
          </a:xfrm>
          <a:solidFill>
            <a:schemeClr val="bg1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  <a:cs typeface="Arial" charset="0"/>
              </a:rPr>
              <a:t>Respiratory System</a:t>
            </a:r>
            <a:endParaRPr lang="en-US" altLang="en-US" b="0" dirty="0" smtClean="0">
              <a:solidFill>
                <a:srgbClr val="002060"/>
              </a:solidFill>
              <a:ea typeface="ＭＳ Ｐゴシック" pitchFamily="34" charset="-128"/>
              <a:cs typeface="Arial" charset="0"/>
            </a:endParaRPr>
          </a:p>
        </p:txBody>
      </p:sp>
      <p:pic>
        <p:nvPicPr>
          <p:cNvPr id="3074" name="Picture 2" descr="\\172.24.161.56\lww\01_Logistics\Cohen-SFHB-11e_9781496317728\13_Ancillaries\1_Input\Power points\JPEG images\Images\CohenSFHB11e-ch016-image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2091" y="1194955"/>
            <a:ext cx="6161809" cy="4613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1" y="1219201"/>
            <a:ext cx="8524875" cy="387798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  <a:ea typeface="ＭＳ Ｐゴシック" charset="-128"/>
              </a:rPr>
              <a:t>The Nasal Cavities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305800" cy="48768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2000" smtClean="0">
                <a:solidFill>
                  <a:srgbClr val="000000"/>
                </a:solidFill>
              </a:rPr>
              <a:t>Nostrils (nares)</a:t>
            </a:r>
          </a:p>
          <a:p>
            <a:pPr>
              <a:lnSpc>
                <a:spcPct val="70000"/>
              </a:lnSpc>
            </a:pPr>
            <a:r>
              <a:rPr lang="en-US" sz="2000" smtClean="0">
                <a:solidFill>
                  <a:srgbClr val="000000"/>
                </a:solidFill>
              </a:rPr>
              <a:t>Nasal cavities</a:t>
            </a:r>
          </a:p>
          <a:p>
            <a:pPr lvl="1">
              <a:lnSpc>
                <a:spcPct val="70000"/>
              </a:lnSpc>
            </a:pPr>
            <a:r>
              <a:rPr sz="2000">
                <a:solidFill>
                  <a:srgbClr val="000000"/>
                </a:solidFill>
              </a:rPr>
              <a:t>Mucous membrane</a:t>
            </a:r>
          </a:p>
          <a:p>
            <a:pPr lvl="2">
              <a:lnSpc>
                <a:spcPct val="70000"/>
              </a:lnSpc>
            </a:pPr>
            <a:r>
              <a:rPr lang="en-US" sz="2000" smtClean="0">
                <a:solidFill>
                  <a:srgbClr val="000000"/>
                </a:solidFill>
              </a:rPr>
              <a:t>Filters foreign bodies</a:t>
            </a:r>
          </a:p>
          <a:p>
            <a:pPr lvl="2">
              <a:lnSpc>
                <a:spcPct val="70000"/>
              </a:lnSpc>
            </a:pPr>
            <a:r>
              <a:rPr lang="en-US" sz="2000" smtClean="0">
                <a:solidFill>
                  <a:srgbClr val="000000"/>
                </a:solidFill>
              </a:rPr>
              <a:t>Warms air</a:t>
            </a:r>
          </a:p>
          <a:p>
            <a:pPr lvl="2">
              <a:lnSpc>
                <a:spcPct val="70000"/>
              </a:lnSpc>
            </a:pPr>
            <a:r>
              <a:rPr lang="en-US" sz="2000" smtClean="0">
                <a:solidFill>
                  <a:srgbClr val="000000"/>
                </a:solidFill>
              </a:rPr>
              <a:t>Moistens air</a:t>
            </a:r>
          </a:p>
          <a:p>
            <a:pPr lvl="1">
              <a:lnSpc>
                <a:spcPct val="70000"/>
              </a:lnSpc>
            </a:pPr>
            <a:r>
              <a:rPr sz="2000">
                <a:solidFill>
                  <a:srgbClr val="000000"/>
                </a:solidFill>
              </a:rPr>
              <a:t>Conchae</a:t>
            </a:r>
          </a:p>
          <a:p>
            <a:pPr>
              <a:lnSpc>
                <a:spcPct val="70000"/>
              </a:lnSpc>
            </a:pPr>
            <a:r>
              <a:rPr lang="en-US" sz="2000" smtClean="0">
                <a:solidFill>
                  <a:srgbClr val="000000"/>
                </a:solidFill>
              </a:rPr>
              <a:t>Nasal septum</a:t>
            </a:r>
          </a:p>
          <a:p>
            <a:pPr lvl="1">
              <a:lnSpc>
                <a:spcPct val="70000"/>
              </a:lnSpc>
            </a:pPr>
            <a:r>
              <a:rPr sz="2000">
                <a:solidFill>
                  <a:srgbClr val="000000"/>
                </a:solidFill>
              </a:rPr>
              <a:t>Separates nasal cavities</a:t>
            </a:r>
          </a:p>
          <a:p>
            <a:pPr lvl="1">
              <a:lnSpc>
                <a:spcPct val="70000"/>
              </a:lnSpc>
            </a:pPr>
            <a:r>
              <a:rPr sz="2000">
                <a:solidFill>
                  <a:srgbClr val="000000"/>
                </a:solidFill>
              </a:rPr>
              <a:t>Formed by thin plate of ethmoid bone that extedns down, the inferior portion is formed by the vomer</a:t>
            </a:r>
          </a:p>
          <a:p>
            <a:pPr>
              <a:lnSpc>
                <a:spcPct val="70000"/>
              </a:lnSpc>
            </a:pPr>
            <a:r>
              <a:rPr lang="en-US" sz="2000" smtClean="0">
                <a:solidFill>
                  <a:srgbClr val="000000"/>
                </a:solidFill>
              </a:rPr>
              <a:t>Sinuses</a:t>
            </a:r>
            <a:endParaRPr lang="en-US" sz="2000" smtClean="0"/>
          </a:p>
          <a:p>
            <a:pPr>
              <a:lnSpc>
                <a:spcPct val="70000"/>
              </a:lnSpc>
            </a:pPr>
            <a:endParaRPr lang="en-US" sz="200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6" y="533400"/>
            <a:ext cx="8515351" cy="775597"/>
          </a:xfrm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The Pharynx</a:t>
            </a:r>
            <a:br>
              <a:rPr lang="en-US" smtClean="0">
                <a:ea typeface="ＭＳ Ｐゴシック" charset="-128"/>
              </a:rPr>
            </a:br>
            <a:endParaRPr lang="en-US" smtClean="0">
              <a:ea typeface="ＭＳ Ｐゴシック" charset="-128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1" y="1241426"/>
            <a:ext cx="8499475" cy="5049838"/>
          </a:xfrm>
        </p:spPr>
        <p:txBody>
          <a:bodyPr/>
          <a:lstStyle/>
          <a:p>
            <a:r>
              <a:rPr lang="en-US" smtClean="0"/>
              <a:t>Throat (pharynx) carries air to respiratory tract and food</a:t>
            </a:r>
          </a:p>
          <a:p>
            <a:r>
              <a:rPr lang="en-US" smtClean="0"/>
              <a:t>to digestive system</a:t>
            </a:r>
          </a:p>
          <a:p>
            <a:r>
              <a:rPr lang="en-US" smtClean="0"/>
              <a:t>Nasopharynx</a:t>
            </a:r>
          </a:p>
          <a:p>
            <a:pPr lvl="1"/>
            <a:r>
              <a:t>Superior portion.located behind the nasal cavity</a:t>
            </a:r>
          </a:p>
          <a:p>
            <a:r>
              <a:rPr lang="en-US" smtClean="0"/>
              <a:t>Oropharynx</a:t>
            </a:r>
          </a:p>
          <a:p>
            <a:pPr lvl="1"/>
            <a:r>
              <a:t>Middle portion</a:t>
            </a:r>
          </a:p>
          <a:p>
            <a:r>
              <a:rPr lang="en-US" smtClean="0"/>
              <a:t>Laryngeal pharynx</a:t>
            </a:r>
          </a:p>
          <a:p>
            <a:pPr lvl="1"/>
            <a:r>
              <a:t>Inferior portion</a:t>
            </a:r>
          </a:p>
          <a:p>
            <a:endParaRPr lang="en-US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6" y="533400"/>
            <a:ext cx="8515351" cy="387798"/>
          </a:xfrm>
        </p:spPr>
        <p:txBody>
          <a:bodyPr/>
          <a:lstStyle/>
          <a:p>
            <a:r>
              <a:rPr lang="en-US" smtClean="0">
                <a:ea typeface="ＭＳ Ｐゴシック" charset="-128"/>
              </a:rPr>
              <a:t>The Larynx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1" y="1241426"/>
            <a:ext cx="8499475" cy="5049838"/>
          </a:xfrm>
        </p:spPr>
        <p:txBody>
          <a:bodyPr/>
          <a:lstStyle/>
          <a:p>
            <a:r>
              <a:rPr lang="en-US" smtClean="0"/>
              <a:t>Larynx (voice box) is located between the pharynx</a:t>
            </a:r>
          </a:p>
          <a:p>
            <a:r>
              <a:rPr lang="en-US" smtClean="0"/>
              <a:t>and trachea</a:t>
            </a:r>
          </a:p>
          <a:p>
            <a:r>
              <a:rPr lang="en-US" smtClean="0"/>
              <a:t>Cartilage framework</a:t>
            </a:r>
          </a:p>
          <a:p>
            <a:pPr lvl="1"/>
            <a:r>
              <a:t>Thyroid cartilage (Adam’s apple)</a:t>
            </a:r>
          </a:p>
          <a:p>
            <a:r>
              <a:rPr lang="en-US" smtClean="0"/>
              <a:t>Vocal folds (vocal cords)</a:t>
            </a:r>
          </a:p>
          <a:p>
            <a:pPr lvl="1"/>
            <a:r>
              <a:t>Used for speech</a:t>
            </a:r>
          </a:p>
          <a:p>
            <a:r>
              <a:rPr lang="en-US" smtClean="0"/>
              <a:t>Glottis</a:t>
            </a:r>
          </a:p>
          <a:p>
            <a:pPr lvl="1"/>
            <a:r>
              <a:t>Space between vocal cords</a:t>
            </a:r>
          </a:p>
          <a:p>
            <a:r>
              <a:rPr lang="en-US" smtClean="0"/>
              <a:t>Epiglottis</a:t>
            </a:r>
          </a:p>
          <a:p>
            <a:pPr lvl="1"/>
            <a:r>
              <a:t>Leaf shaped cartilage that covers the larynx</a:t>
            </a:r>
          </a:p>
          <a:p>
            <a:endParaRPr lang="en-US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53200" y="2895601"/>
            <a:ext cx="1981200" cy="1704975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smtClean="0">
                <a:solidFill>
                  <a:schemeClr val="accent1"/>
                </a:solidFill>
              </a:rPr>
              <a:t>The larynx.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143001"/>
            <a:ext cx="6249988" cy="5386388"/>
          </a:xfrm>
          <a:prstGeom prst="rect">
            <a:avLst/>
          </a:prstGeom>
          <a:solidFill>
            <a:srgbClr val="333399"/>
          </a:solidFill>
          <a:ln w="76200">
            <a:solidFill>
              <a:srgbClr val="333399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cConnell_HFHF_PP_Template">
  <a:themeElements>
    <a:clrScheme name="">
      <a:dk1>
        <a:srgbClr val="000000"/>
      </a:dk1>
      <a:lt1>
        <a:srgbClr val="FFFFFF"/>
      </a:lt1>
      <a:dk2>
        <a:srgbClr val="006B76"/>
      </a:dk2>
      <a:lt2>
        <a:srgbClr val="000000"/>
      </a:lt2>
      <a:accent1>
        <a:srgbClr val="186EC4"/>
      </a:accent1>
      <a:accent2>
        <a:srgbClr val="CC9900"/>
      </a:accent2>
      <a:accent3>
        <a:srgbClr val="FFFFFF"/>
      </a:accent3>
      <a:accent4>
        <a:srgbClr val="000000"/>
      </a:accent4>
      <a:accent5>
        <a:srgbClr val="ABBADE"/>
      </a:accent5>
      <a:accent6>
        <a:srgbClr val="B98A00"/>
      </a:accent6>
      <a:hlink>
        <a:srgbClr val="FF0000"/>
      </a:hlink>
      <a:folHlink>
        <a:srgbClr val="009900"/>
      </a:folHlink>
    </a:clrScheme>
    <a:fontScheme name="LWW 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WW 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WW TEMPLATE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WW TEMPLAT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WW TEMPLATE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WW 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WW 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WW TEMPLATE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McConnell_HFHF_PP_Template</Template>
  <TotalTime>11288</TotalTime>
  <Words>742</Words>
  <Application>Microsoft Office PowerPoint</Application>
  <PresentationFormat>On-screen Show (4:3)</PresentationFormat>
  <Paragraphs>182</Paragraphs>
  <Slides>31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McConnell_HFHF_PP_Template</vt:lpstr>
      <vt:lpstr>Slide 1</vt:lpstr>
      <vt:lpstr>Phases of Respiration</vt:lpstr>
      <vt:lpstr>Slide 3</vt:lpstr>
      <vt:lpstr>The Respiratory System</vt:lpstr>
      <vt:lpstr>Respiratory System</vt:lpstr>
      <vt:lpstr>The Nasal Cavities</vt:lpstr>
      <vt:lpstr>The Pharynx </vt:lpstr>
      <vt:lpstr>The Larynx</vt:lpstr>
      <vt:lpstr>Slide 9</vt:lpstr>
      <vt:lpstr>Slide 10</vt:lpstr>
      <vt:lpstr>The Trachea</vt:lpstr>
      <vt:lpstr>The Bronchi</vt:lpstr>
      <vt:lpstr>The Lungs </vt:lpstr>
      <vt:lpstr>The Lungs </vt:lpstr>
      <vt:lpstr>The Bronchioles and Alveoli</vt:lpstr>
      <vt:lpstr>The Lungs and Pleurae </vt:lpstr>
      <vt:lpstr>The Process of Respiration</vt:lpstr>
      <vt:lpstr>Pulmonary Ventilation</vt:lpstr>
      <vt:lpstr>Slide 19</vt:lpstr>
      <vt:lpstr>Gas Exchange</vt:lpstr>
      <vt:lpstr>Slide 21</vt:lpstr>
      <vt:lpstr>Transport of Oxygen </vt:lpstr>
      <vt:lpstr>Transport of Carbon Dioxide</vt:lpstr>
      <vt:lpstr>Regulation of Respiration </vt:lpstr>
      <vt:lpstr>Nervous Control </vt:lpstr>
      <vt:lpstr>Chemical Control </vt:lpstr>
      <vt:lpstr>Abnormal Ventilation</vt:lpstr>
      <vt:lpstr>Breathing Patterns </vt:lpstr>
      <vt:lpstr>Some Terms for Altered Breathing </vt:lpstr>
      <vt:lpstr>Results of Inadequate Breathing </vt:lpstr>
      <vt:lpstr>Age and the Respiratory Tract</vt:lpstr>
    </vt:vector>
  </TitlesOfParts>
  <Company>Wolters Kluwer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2: Chemistry, Matter, and Life</dc:title>
  <dc:creator>J Taylor</dc:creator>
  <cp:lastModifiedBy>winxp</cp:lastModifiedBy>
  <cp:revision>472</cp:revision>
  <cp:lastPrinted>2012-02-18T19:19:53Z</cp:lastPrinted>
  <dcterms:created xsi:type="dcterms:W3CDTF">2011-04-12T12:59:12Z</dcterms:created>
  <dcterms:modified xsi:type="dcterms:W3CDTF">2016-05-31T18:19:58Z</dcterms:modified>
</cp:coreProperties>
</file>