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1"/>
  </p:notesMasterIdLst>
  <p:handoutMasterIdLst>
    <p:handoutMasterId r:id="rId42"/>
  </p:handoutMasterIdLst>
  <p:sldIdLst>
    <p:sldId id="750" r:id="rId2"/>
    <p:sldId id="1179" r:id="rId3"/>
    <p:sldId id="1181" r:id="rId4"/>
    <p:sldId id="1182" r:id="rId5"/>
    <p:sldId id="1180" r:id="rId6"/>
    <p:sldId id="1184" r:id="rId7"/>
    <p:sldId id="1218" r:id="rId8"/>
    <p:sldId id="1217" r:id="rId9"/>
    <p:sldId id="1186" r:id="rId10"/>
    <p:sldId id="1187" r:id="rId11"/>
    <p:sldId id="1188" r:id="rId12"/>
    <p:sldId id="1189" r:id="rId13"/>
    <p:sldId id="1190" r:id="rId14"/>
    <p:sldId id="1191" r:id="rId15"/>
    <p:sldId id="1192" r:id="rId16"/>
    <p:sldId id="1193" r:id="rId17"/>
    <p:sldId id="1194" r:id="rId18"/>
    <p:sldId id="1195" r:id="rId19"/>
    <p:sldId id="1196" r:id="rId20"/>
    <p:sldId id="1197" r:id="rId21"/>
    <p:sldId id="1198" r:id="rId22"/>
    <p:sldId id="1199" r:id="rId23"/>
    <p:sldId id="1200" r:id="rId24"/>
    <p:sldId id="1202" r:id="rId25"/>
    <p:sldId id="1203" r:id="rId26"/>
    <p:sldId id="1204" r:id="rId27"/>
    <p:sldId id="1205" r:id="rId28"/>
    <p:sldId id="1219" r:id="rId29"/>
    <p:sldId id="1206" r:id="rId30"/>
    <p:sldId id="1207" r:id="rId31"/>
    <p:sldId id="1208" r:id="rId32"/>
    <p:sldId id="1209" r:id="rId33"/>
    <p:sldId id="1210" r:id="rId34"/>
    <p:sldId id="1211" r:id="rId35"/>
    <p:sldId id="1212" r:id="rId36"/>
    <p:sldId id="1213" r:id="rId37"/>
    <p:sldId id="1214" r:id="rId38"/>
    <p:sldId id="1215" r:id="rId39"/>
    <p:sldId id="1216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2060"/>
    <a:srgbClr val="0C66C0"/>
    <a:srgbClr val="FFFFFF"/>
    <a:srgbClr val="CC0000"/>
    <a:srgbClr val="1B7EE1"/>
    <a:srgbClr val="1666B6"/>
    <a:srgbClr val="1974CF"/>
    <a:srgbClr val="1973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3849" autoAdjust="0"/>
  </p:normalViewPr>
  <p:slideViewPr>
    <p:cSldViewPr snapToGrid="0">
      <p:cViewPr varScale="1">
        <p:scale>
          <a:sx n="69" d="100"/>
          <a:sy n="69" d="100"/>
        </p:scale>
        <p:origin x="-552" y="-96"/>
      </p:cViewPr>
      <p:guideLst>
        <p:guide orient="horz" pos="2160"/>
        <p:guide orient="horz" pos="842"/>
        <p:guide orient="horz" pos="4094"/>
        <p:guide orient="horz" pos="355"/>
        <p:guide orient="horz" pos="539"/>
        <p:guide orient="horz" pos="21"/>
        <p:guide orient="horz" pos="4048"/>
        <p:guide orient="horz" pos="960"/>
        <p:guide pos="2880"/>
        <p:guide pos="5456"/>
        <p:guide pos="849"/>
        <p:guide pos="5759"/>
        <p:guide pos="5758"/>
        <p:guide pos="5662"/>
        <p:guide/>
        <p:guide pos="206"/>
      </p:guideLst>
    </p:cSldViewPr>
  </p:slideViewPr>
  <p:outlineViewPr>
    <p:cViewPr>
      <p:scale>
        <a:sx n="33" d="100"/>
        <a:sy n="33" d="100"/>
      </p:scale>
      <p:origin x="0" y="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928"/>
    </p:cViewPr>
  </p:sorterViewPr>
  <p:notesViewPr>
    <p:cSldViewPr snapToGrid="0">
      <p:cViewPr varScale="1">
        <p:scale>
          <a:sx n="80" d="100"/>
          <a:sy n="80" d="100"/>
        </p:scale>
        <p:origin x="-1974" y="-78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6E95D055-EAFE-4AC3-98DE-AF952B99B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6559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6827" y="4389120"/>
            <a:ext cx="5140960" cy="41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AB95A0F6-BE71-442A-B023-3F00EB2D0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5635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47AA6D-AE12-4FEF-9929-12B850234FCD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43EDBFB-E4E2-4463-91C3-5B4BB07D8A2D}" type="slidenum">
              <a:rPr lang="en-US" altLang="en-US" sz="1200" smtClean="0">
                <a:latin typeface="Times New Roman" pitchFamily="18" charset="0"/>
              </a:rPr>
              <a:pPr/>
              <a:t>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8" tIns="47024" rIns="95668" bIns="47024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30EF16FB-67F4-4BFD-B18D-C69D532215B7}" type="slidenum">
              <a:rPr lang="en-US" altLang="en-US" sz="1200">
                <a:latin typeface="Times New Roman" pitchFamily="18" charset="0"/>
              </a:rPr>
              <a:pPr algn="r"/>
              <a:t>8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8" tIns="47024" rIns="95668" bIns="47024" anchor="b"/>
          <a:lstStyle/>
          <a:p>
            <a:pPr algn="r" defTabSz="946307" eaLnBrk="0" hangingPunct="0"/>
            <a:fld id="{A6AF757A-D052-4387-A28B-5687373EF859}" type="slidenum">
              <a:rPr lang="en-US" sz="1200">
                <a:latin typeface="Times New Roman" pitchFamily="18" charset="0"/>
              </a:rPr>
              <a:pPr algn="r" defTabSz="946307" eaLnBrk="0" hangingPunct="0"/>
              <a:t>25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8" tIns="47024" rIns="95668" bIns="47024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AD484318-90B2-4034-80B4-75A3AB632B36}" type="slidenum">
              <a:rPr lang="en-US" altLang="en-US" sz="1200">
                <a:latin typeface="Times New Roman" pitchFamily="18" charset="0"/>
              </a:rPr>
              <a:pPr algn="r"/>
              <a:t>28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 smtClean="0"/>
              <a:t>Copyright © 2016 Wolters Kluwer Health | Lippincott Williams &amp; Wilkins </a:t>
            </a:r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4082" y="3724275"/>
            <a:ext cx="4057096" cy="775597"/>
          </a:xfrm>
          <a:effectLst/>
        </p:spPr>
        <p:txBody>
          <a:bodyPr anchorCtr="1"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4081" y="5307013"/>
            <a:ext cx="4057095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343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106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7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3121"/>
            <a:ext cx="8516202" cy="388937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C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120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  <a:solidFill>
            <a:schemeClr val="lt1"/>
          </a:solidFill>
          <a:effectLst/>
        </p:spPr>
        <p:txBody>
          <a:bodyPr anchor="t"/>
          <a:lstStyle>
            <a:lvl1pPr algn="l">
              <a:defRPr sz="4000" b="1" cap="all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5237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305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37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013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6651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090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76999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9543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38163"/>
            <a:ext cx="8543925" cy="384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41425"/>
            <a:ext cx="85169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8743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WK_CMYK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23050"/>
            <a:ext cx="13176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 userDrawn="1"/>
        </p:nvSpPr>
        <p:spPr bwMode="auto">
          <a:xfrm>
            <a:off x="0" y="651700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dirty="0" smtClean="0"/>
              <a:t>Copyright © 2016 </a:t>
            </a:r>
            <a:r>
              <a:rPr lang="en-US" sz="1000" dirty="0" err="1" smtClean="0"/>
              <a:t>Wolters</a:t>
            </a:r>
            <a:r>
              <a:rPr lang="en-US" sz="1000" dirty="0" smtClean="0"/>
              <a:t> Kluwer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338319" y="2919889"/>
            <a:ext cx="4561841" cy="22159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b" anchorCtr="1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altLang="en-US" sz="3200" b="1" dirty="0" smtClean="0">
              <a:solidFill>
                <a:srgbClr val="0C66C0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altLang="en-US" sz="3200" b="1" dirty="0" smtClean="0">
                <a:solidFill>
                  <a:srgbClr val="0C66C0"/>
                </a:solidFill>
                <a:latin typeface="+mj-lt"/>
                <a:cs typeface="Arial" pitchFamily="34" charset="0"/>
              </a:rPr>
              <a:t>Chapter 17</a:t>
            </a:r>
            <a:endParaRPr lang="en-US" altLang="en-US" sz="3200" b="1" dirty="0">
              <a:solidFill>
                <a:srgbClr val="0C66C0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altLang="en-US" sz="3200" b="1" dirty="0">
              <a:solidFill>
                <a:srgbClr val="0C66C0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0C66C0"/>
                </a:solidFill>
                <a:latin typeface="+mj-lt"/>
              </a:rPr>
              <a:t>The Digestive System</a:t>
            </a:r>
            <a:endParaRPr lang="en-US" altLang="en-US" sz="3200" b="1" dirty="0">
              <a:solidFill>
                <a:srgbClr val="0C66C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6" name="Picture 2" descr="\\172.24.161.56\lww\01_Logistics\Cohen-SFHB-11e_9781496317728\13_Ancillaries\1_Input\Power points\JPEG images\ChapterOpener\CohenSFHB11-CO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" y="1483360"/>
            <a:ext cx="3785870" cy="499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332" y="6019800"/>
            <a:ext cx="8613668" cy="457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>
                <a:solidFill>
                  <a:schemeClr val="accent1"/>
                </a:solidFill>
              </a:rPr>
              <a:t>The mouth.</a:t>
            </a:r>
          </a:p>
        </p:txBody>
      </p:sp>
      <p:pic>
        <p:nvPicPr>
          <p:cNvPr id="12291" name="Picture 4" descr="E:\Projects\IRCD\Cohen 9e\Images for PPTs\Resized\11264.fig17.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437" y="0"/>
            <a:ext cx="5715422" cy="5943600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707" y="1295401"/>
            <a:ext cx="8524153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charset="-128"/>
              </a:rPr>
              <a:t>The Teeth</a:t>
            </a:r>
            <a:endParaRPr lang="en-US" smtClean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1035" y="1981200"/>
            <a:ext cx="4229142" cy="4419600"/>
          </a:xfrm>
        </p:spPr>
        <p:txBody>
          <a:bodyPr/>
          <a:lstStyle/>
          <a:p>
            <a:r>
              <a:rPr lang="en-US" sz="2400" smtClean="0">
                <a:solidFill>
                  <a:srgbClr val="000000"/>
                </a:solidFill>
              </a:rPr>
              <a:t>Deciduous teeth (baby teeth)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20 teeth</a:t>
            </a:r>
          </a:p>
          <a:p>
            <a:r>
              <a:rPr lang="en-US" sz="2400" smtClean="0">
                <a:solidFill>
                  <a:srgbClr val="000000"/>
                </a:solidFill>
              </a:rPr>
              <a:t>Adult permanent teeth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32 teeth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Incisors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*Cuspids (canines or eyeteeth)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Molars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3873" y="1981200"/>
            <a:ext cx="4230831" cy="4051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</a:rPr>
              <a:t>Structure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</a:rPr>
              <a:t>Dentin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</a:rPr>
              <a:t>Blood vessels 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</a:rPr>
              <a:t>Nerves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</a:rPr>
              <a:t>Gingiva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</a:rPr>
              <a:t>Projects above gum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</a:rPr>
              <a:t>Crown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</a:rPr>
              <a:t>Enamel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</a:rPr>
              <a:t>Hardest substance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</a:rPr>
              <a:t>Roots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solidFill>
                  <a:srgbClr val="000000"/>
                </a:solidFill>
              </a:rPr>
              <a:t>Cementum</a:t>
            </a:r>
            <a:endParaRPr lang="en-US" sz="1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Pharynx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	Also called the throat</a:t>
            </a:r>
          </a:p>
          <a:p>
            <a:r>
              <a:rPr lang="en-US" smtClean="0"/>
              <a:t>Oropharynx</a:t>
            </a:r>
          </a:p>
          <a:p>
            <a:r>
              <a:rPr lang="en-US" smtClean="0"/>
              <a:t>Palatine tonsils</a:t>
            </a:r>
          </a:p>
          <a:p>
            <a:r>
              <a:rPr lang="en-US" smtClean="0"/>
              <a:t>Nasopharynx</a:t>
            </a:r>
          </a:p>
          <a:p>
            <a:r>
              <a:rPr lang="en-US" smtClean="0"/>
              <a:t>Laryngeal pharynx</a:t>
            </a:r>
          </a:p>
          <a:p>
            <a:r>
              <a:rPr lang="en-US" smtClean="0"/>
              <a:t>Soft palate</a:t>
            </a:r>
          </a:p>
          <a:p>
            <a:r>
              <a:rPr lang="en-US" smtClean="0"/>
              <a:t>Uvula</a:t>
            </a:r>
          </a:p>
          <a:p>
            <a:r>
              <a:rPr lang="en-US" smtClean="0"/>
              <a:t>Epiglottis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Esophagus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Muscular tube</a:t>
            </a:r>
          </a:p>
          <a:p>
            <a:pPr lvl="1"/>
            <a:r>
              <a:t>No digestion occurs here</a:t>
            </a:r>
          </a:p>
          <a:p>
            <a:pPr lvl="1"/>
            <a:r>
              <a:t>Joins with stomach</a:t>
            </a:r>
          </a:p>
          <a:p>
            <a:r>
              <a:rPr lang="en-US" smtClean="0"/>
              <a:t>Esophageal hiatus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704" y="1295401"/>
            <a:ext cx="8524154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charset="-128"/>
              </a:rPr>
              <a:t>The Stomach – </a:t>
            </a:r>
            <a:r>
              <a:rPr lang="en-US" sz="2700" smtClean="0">
                <a:solidFill>
                  <a:schemeClr val="accent1"/>
                </a:solidFill>
                <a:ea typeface="ＭＳ Ｐゴシック" charset="-128"/>
              </a:rPr>
              <a:t>Structure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828800"/>
            <a:ext cx="8613668" cy="4495800"/>
          </a:xfrm>
        </p:spPr>
        <p:txBody>
          <a:bodyPr/>
          <a:lstStyle/>
          <a:p>
            <a:endParaRPr lang="en-US" sz="2100" smtClean="0">
              <a:solidFill>
                <a:srgbClr val="000000"/>
              </a:solidFill>
            </a:endParaRPr>
          </a:p>
          <a:p>
            <a:r>
              <a:rPr lang="en-US" sz="2100" smtClean="0">
                <a:solidFill>
                  <a:srgbClr val="000000"/>
                </a:solidFill>
              </a:rPr>
              <a:t>Additional angled muscle layer 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Greater and lesser curvature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Fundus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Lower esophageal sphincter (LES) (cardiac sphincter)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Pylorus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Pyloric sphincter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Rugae</a:t>
            </a:r>
          </a:p>
          <a:p>
            <a:pPr lvl="1"/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150" y="1447800"/>
            <a:ext cx="2438850" cy="5029200"/>
          </a:xfrm>
        </p:spPr>
        <p:txBody>
          <a:bodyPr/>
          <a:lstStyle/>
          <a:p>
            <a:pPr marL="0" indent="0">
              <a:buFontTx/>
              <a:buNone/>
            </a:pPr>
            <a:endParaRPr lang="en-US" b="1" smtClean="0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endParaRPr lang="en-US" b="1" smtClean="0">
              <a:solidFill>
                <a:schemeClr val="accent1"/>
              </a:solidFill>
            </a:endParaRPr>
          </a:p>
          <a:p>
            <a:pPr marL="0" indent="0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Longitudinal section of the stomach.</a:t>
            </a:r>
          </a:p>
          <a:p>
            <a:pPr marL="0" indent="0">
              <a:buFontTx/>
              <a:buNone/>
            </a:pPr>
            <a:endParaRPr lang="en-US" i="1" smtClean="0">
              <a:solidFill>
                <a:srgbClr val="990C14"/>
              </a:solidFill>
            </a:endParaRPr>
          </a:p>
          <a:p>
            <a:pPr marL="0" indent="0">
              <a:buFontTx/>
              <a:buNone/>
            </a:pPr>
            <a:endParaRPr lang="en-US" b="1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29147" cy="6415088"/>
          </a:xfrm>
          <a:prstGeom prst="rect">
            <a:avLst/>
          </a:prstGeom>
          <a:solidFill>
            <a:srgbClr val="333399"/>
          </a:solidFill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Stomach – Functions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Store food and liquid</a:t>
            </a:r>
          </a:p>
          <a:p>
            <a:r>
              <a:rPr lang="en-US" smtClean="0"/>
              <a:t>Rugae</a:t>
            </a:r>
          </a:p>
          <a:p>
            <a:r>
              <a:rPr lang="en-US" smtClean="0"/>
              <a:t>Secrete gastric juice (hydrochloric acid and pepsin)</a:t>
            </a:r>
          </a:p>
          <a:p>
            <a:r>
              <a:rPr lang="en-US" smtClean="0"/>
              <a:t>Secrete mucus</a:t>
            </a:r>
          </a:p>
          <a:p>
            <a:r>
              <a:rPr lang="en-US" smtClean="0"/>
              <a:t>Chyme: highly acidic mixture of gastric juice and food that leaves the stomach for the small intestine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9147" y="1524000"/>
            <a:ext cx="2315556" cy="45085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smtClean="0">
                <a:solidFill>
                  <a:schemeClr val="accent1"/>
                </a:solidFill>
              </a:rPr>
              <a:t>Longitudinal section of the stomach. The stomach’s interior is visible, along with a portion of the esophagus and the duodenum. </a:t>
            </a:r>
            <a:r>
              <a:rPr lang="en-US" b="1" smtClean="0"/>
              <a:t> </a:t>
            </a:r>
          </a:p>
        </p:txBody>
      </p:sp>
      <p:pic>
        <p:nvPicPr>
          <p:cNvPr id="19459" name="Picture 4" descr="19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010" y="55563"/>
            <a:ext cx="6325134" cy="6253162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Small Intestine – Structure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Duodenum</a:t>
            </a:r>
          </a:p>
          <a:p>
            <a:r>
              <a:rPr lang="en-US" smtClean="0"/>
              <a:t>Jejunum</a:t>
            </a:r>
          </a:p>
          <a:p>
            <a:r>
              <a:rPr lang="en-US" smtClean="0"/>
              <a:t>Ileum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Small Intestine – Function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Secrete mucus</a:t>
            </a:r>
          </a:p>
          <a:p>
            <a:r>
              <a:rPr lang="en-US" smtClean="0"/>
              <a:t>Secrete enzymes</a:t>
            </a:r>
          </a:p>
          <a:p>
            <a:r>
              <a:rPr lang="en-US" smtClean="0"/>
              <a:t>Absorb digested food</a:t>
            </a:r>
          </a:p>
          <a:p>
            <a:pPr lvl="1"/>
            <a:r>
              <a:t>Villi</a:t>
            </a:r>
          </a:p>
          <a:p>
            <a:pPr lvl="1"/>
            <a:r>
              <a:t>Microvilli</a:t>
            </a:r>
          </a:p>
          <a:p>
            <a:pPr lvl="1"/>
            <a:r>
              <a:t>Blood vessels</a:t>
            </a:r>
          </a:p>
          <a:p>
            <a:pPr lvl="1"/>
            <a:r>
              <a:t>Specialized lymphatic capillaries (lacteals)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775597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Function and Design of the Digestive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Chief functions</a:t>
            </a:r>
          </a:p>
          <a:p>
            <a:pPr lvl="1"/>
            <a:r>
              <a:t>Digestion</a:t>
            </a:r>
          </a:p>
          <a:p>
            <a:pPr lvl="1"/>
            <a:r>
              <a:t>Absorption</a:t>
            </a:r>
          </a:p>
          <a:p>
            <a:pPr lvl="1"/>
            <a:r>
              <a:t>Elimination</a:t>
            </a:r>
          </a:p>
          <a:p>
            <a:r>
              <a:rPr lang="en-US" smtClean="0"/>
              <a:t>Organs</a:t>
            </a:r>
          </a:p>
          <a:p>
            <a:pPr lvl="1"/>
            <a:r>
              <a:t>Digestive tract</a:t>
            </a:r>
          </a:p>
          <a:p>
            <a:pPr lvl="1"/>
            <a:r>
              <a:t>Accessory organs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710" y="6083300"/>
            <a:ext cx="8257299" cy="546100"/>
          </a:xfrm>
        </p:spPr>
        <p:txBody>
          <a:bodyPr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300" b="1" smtClean="0">
                <a:solidFill>
                  <a:schemeClr val="accent1"/>
                </a:solidFill>
              </a:rPr>
              <a:t>The small and large intestines.  </a:t>
            </a:r>
          </a:p>
        </p:txBody>
      </p:sp>
      <p:pic>
        <p:nvPicPr>
          <p:cNvPr id="22531" name="Picture 4" descr="19_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04" y="228601"/>
            <a:ext cx="8394104" cy="5730875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704" y="1295401"/>
            <a:ext cx="8524154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charset="-128"/>
              </a:rPr>
              <a:t>The Large Intestine —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012" y="2057400"/>
            <a:ext cx="8615358" cy="4419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</a:rPr>
              <a:t>Cecum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</a:rPr>
              <a:t>Ileocecal valve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</a:rPr>
              <a:t>Vermiform appendix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</a:rPr>
              <a:t>Colon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</a:rPr>
              <a:t>Ascending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</a:rPr>
              <a:t>Transverse 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</a:rPr>
              <a:t>Descending </a:t>
            </a:r>
          </a:p>
          <a:p>
            <a:pPr lvl="1">
              <a:lnSpc>
                <a:spcPct val="70000"/>
              </a:lnSpc>
            </a:pPr>
            <a:r>
              <a:rPr sz="2000">
                <a:solidFill>
                  <a:srgbClr val="000000"/>
                </a:solidFill>
              </a:rPr>
              <a:t>Sigmoid 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</a:rPr>
              <a:t>Rectum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</a:rPr>
              <a:t>Anal canal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rgbClr val="000000"/>
                </a:solidFill>
              </a:rPr>
              <a:t>Anus</a:t>
            </a:r>
          </a:p>
          <a:p>
            <a:pPr>
              <a:lnSpc>
                <a:spcPct val="7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Large Intestine – Function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Secrete mucus</a:t>
            </a:r>
          </a:p>
          <a:p>
            <a:r>
              <a:rPr lang="en-US" smtClean="0"/>
              <a:t>Reabsorb some water</a:t>
            </a:r>
          </a:p>
          <a:p>
            <a:r>
              <a:rPr lang="en-US" smtClean="0"/>
              <a:t>*Form feces (stool)</a:t>
            </a:r>
          </a:p>
          <a:p>
            <a:r>
              <a:rPr lang="en-US" smtClean="0"/>
              <a:t>Defecation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Accessory Organs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Release secretions through ducts into digestive tract</a:t>
            </a:r>
          </a:p>
          <a:p>
            <a:r>
              <a:rPr lang="en-US" smtClean="0"/>
              <a:t>Salivary glands to mouth</a:t>
            </a:r>
          </a:p>
          <a:p>
            <a:r>
              <a:rPr lang="en-US" smtClean="0"/>
              <a:t>All other organs to duodenum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775597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Salivary Glands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Functions of saliva</a:t>
            </a:r>
          </a:p>
          <a:p>
            <a:pPr lvl="1"/>
            <a:r>
              <a:t>Moistens food</a:t>
            </a:r>
          </a:p>
          <a:p>
            <a:pPr lvl="1"/>
            <a:r>
              <a:t>Facilitates mastication and deglutition</a:t>
            </a:r>
          </a:p>
          <a:p>
            <a:pPr lvl="1"/>
            <a:r>
              <a:t>Helps keep teeth and mouth clean</a:t>
            </a:r>
          </a:p>
          <a:p>
            <a:r>
              <a:rPr lang="en-US" smtClean="0"/>
              <a:t>Production of saliva</a:t>
            </a:r>
          </a:p>
          <a:p>
            <a:pPr lvl="1"/>
            <a:r>
              <a:t>Parotid glands</a:t>
            </a:r>
          </a:p>
          <a:p>
            <a:pPr lvl="2"/>
            <a:r>
              <a:rPr lang="en-US" smtClean="0"/>
              <a:t>Largest, located inferior and anterior to ear</a:t>
            </a:r>
          </a:p>
          <a:p>
            <a:pPr lvl="1"/>
            <a:r>
              <a:t>Submandibular (submaxillary) glands</a:t>
            </a:r>
          </a:p>
          <a:p>
            <a:pPr lvl="1"/>
            <a:r>
              <a:t>Sublingual glands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00634" y="571500"/>
            <a:ext cx="8360325" cy="331788"/>
          </a:xfrm>
          <a:solidFill>
            <a:schemeClr val="bg1"/>
          </a:solidFill>
        </p:spPr>
        <p:txBody>
          <a:bodyPr/>
          <a:lstStyle/>
          <a:p>
            <a:r>
              <a:rPr lang="en-US" sz="2400" smtClean="0">
                <a:ea typeface="ＭＳ Ｐゴシック" charset="-128"/>
                <a:cs typeface="Arial" pitchFamily="34" charset="0"/>
              </a:rPr>
              <a:t>Figure 17-8 </a:t>
            </a:r>
            <a:r>
              <a:rPr lang="en-US" sz="2000" b="0" smtClean="0">
                <a:solidFill>
                  <a:srgbClr val="002060"/>
                </a:solidFill>
                <a:ea typeface="ＭＳ Ｐゴシック" charset="-128"/>
                <a:cs typeface="Arial" pitchFamily="34" charset="0"/>
              </a:rPr>
              <a:t>Salivary glands.</a:t>
            </a:r>
          </a:p>
        </p:txBody>
      </p:sp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327658" y="6162675"/>
            <a:ext cx="833330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CC0000"/>
                </a:solidFill>
                <a:latin typeface="Verdana" pitchFamily="34" charset="0"/>
              </a:rPr>
              <a:t>Which salivary glands are directly below the tongue?</a:t>
            </a:r>
          </a:p>
        </p:txBody>
      </p:sp>
      <p:pic>
        <p:nvPicPr>
          <p:cNvPr id="28676" name="Picture 5" descr="fig_19.8.gif                                                   00766D72Macintosh HD                   C16C13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707" y="1133475"/>
            <a:ext cx="8221831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Liver – Structure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Right, left lobes</a:t>
            </a:r>
          </a:p>
          <a:p>
            <a:r>
              <a:rPr lang="en-US" smtClean="0"/>
              <a:t>Portal vein</a:t>
            </a:r>
          </a:p>
          <a:p>
            <a:r>
              <a:rPr lang="en-US" smtClean="0"/>
              <a:t>Hepatic artery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Liver – Function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Manufacture bile </a:t>
            </a:r>
          </a:p>
          <a:p>
            <a:r>
              <a:rPr lang="en-US" smtClean="0"/>
              <a:t>**Store glycogen, convert to glucose</a:t>
            </a:r>
          </a:p>
          <a:p>
            <a:r>
              <a:rPr lang="en-US" smtClean="0"/>
              <a:t>Modify fats</a:t>
            </a:r>
          </a:p>
          <a:p>
            <a:r>
              <a:rPr lang="en-US" smtClean="0"/>
              <a:t>Store vitamins, iron</a:t>
            </a:r>
          </a:p>
          <a:p>
            <a:r>
              <a:rPr lang="en-US" smtClean="0"/>
              <a:t>Form blood plasma proteins</a:t>
            </a:r>
          </a:p>
          <a:p>
            <a:r>
              <a:rPr lang="en-US" smtClean="0"/>
              <a:t>**Destroy old red blood cells</a:t>
            </a:r>
          </a:p>
          <a:p>
            <a:r>
              <a:rPr lang="en-US" smtClean="0"/>
              <a:t>**Synthesize urea</a:t>
            </a:r>
          </a:p>
          <a:p>
            <a:r>
              <a:rPr lang="en-US" smtClean="0"/>
              <a:t>Detoxify harmful substances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327062" y="521840"/>
            <a:ext cx="8361362" cy="387798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  <a:cs typeface="Arial" charset="0"/>
              </a:rPr>
              <a:t>Accessory Organs </a:t>
            </a:r>
            <a:endParaRPr lang="en-US" altLang="en-US" b="0" dirty="0" smtClean="0">
              <a:solidFill>
                <a:srgbClr val="00206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369888" y="5743354"/>
            <a:ext cx="83343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200" dirty="0">
                <a:solidFill>
                  <a:srgbClr val="CC0000"/>
                </a:solidFill>
                <a:latin typeface="Verdana" pitchFamily="34" charset="0"/>
                <a:cs typeface="Arial" charset="0"/>
              </a:rPr>
              <a:t>Into which part of the small intestine do these accessory organs secrete?</a:t>
            </a:r>
          </a:p>
        </p:txBody>
      </p:sp>
      <p:pic>
        <p:nvPicPr>
          <p:cNvPr id="52228" name="Picture 17" descr="\\pchns-f02\PRODUCTION\LWW\Share\Cohen-13e\JPG\Ch19\Cohen-13e-ch019-image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32" y="1280160"/>
            <a:ext cx="6353476" cy="423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8546" y="3941904"/>
            <a:ext cx="134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17-9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Bile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Emulsifies fat</a:t>
            </a:r>
          </a:p>
          <a:p>
            <a:r>
              <a:rPr lang="en-US" smtClean="0"/>
              <a:t>Flows from liver through cystic duct</a:t>
            </a:r>
          </a:p>
          <a:p>
            <a:r>
              <a:rPr lang="en-US" smtClean="0"/>
              <a:t>Is stored in gallbladder</a:t>
            </a:r>
          </a:p>
          <a:p>
            <a:r>
              <a:rPr lang="en-US" smtClean="0"/>
              <a:t>Flows through cystic duct and common bile duct to duodenum when needed</a:t>
            </a:r>
          </a:p>
          <a:p>
            <a:pPr lvl="1"/>
            <a:r>
              <a:t>Common bile duct-cystic duct and hepatic duct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684" y="1616075"/>
            <a:ext cx="8524153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charset="-128"/>
              </a:rPr>
              <a:t>The Peritoneum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2346326"/>
            <a:ext cx="8613668" cy="3368675"/>
          </a:xfrm>
        </p:spPr>
        <p:txBody>
          <a:bodyPr/>
          <a:lstStyle/>
          <a:p>
            <a:pPr>
              <a:buFontTx/>
              <a:buNone/>
            </a:pPr>
            <a:r>
              <a:rPr lang="en-US" sz="2100" smtClean="0">
                <a:solidFill>
                  <a:srgbClr val="000000"/>
                </a:solidFill>
              </a:rPr>
              <a:t>Membrane that lines the abdominopelvic cavity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*Parietal peritoneum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*Visceral peritoneum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Mesentery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Mesocolon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*Greater omentum</a:t>
            </a:r>
          </a:p>
          <a:p>
            <a:r>
              <a:rPr lang="en-US" sz="2100" smtClean="0">
                <a:solidFill>
                  <a:srgbClr val="000000"/>
                </a:solidFill>
              </a:rPr>
              <a:t>*Lesser omentum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Gallbladder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Muscular sac on inferior surface of liver</a:t>
            </a:r>
          </a:p>
          <a:p>
            <a:r>
              <a:rPr lang="en-US" smtClean="0"/>
              <a:t>Stores bile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775597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Pancreas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Releases enzymes that digest fats, proteins, carbohydrates, and nucleic acids</a:t>
            </a:r>
          </a:p>
          <a:p>
            <a:r>
              <a:rPr lang="en-US" smtClean="0"/>
              <a:t>Produces alkaline (basic) fluid to neutralize acidic chyme in small intestine</a:t>
            </a:r>
          </a:p>
          <a:p>
            <a:r>
              <a:rPr lang="en-US" smtClean="0"/>
              <a:t>Produces insulin and glucagon to regulate sugar metabolism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775597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Enzymes and the Digestive Process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Enzymes</a:t>
            </a:r>
          </a:p>
          <a:p>
            <a:r>
              <a:rPr lang="en-US" smtClean="0"/>
              <a:t>Speed up rate of chemical reactions</a:t>
            </a:r>
          </a:p>
          <a:p>
            <a:r>
              <a:rPr lang="en-US" smtClean="0"/>
              <a:t>Are not changed or used up in reactions</a:t>
            </a:r>
          </a:p>
          <a:p>
            <a:r>
              <a:rPr lang="en-US" smtClean="0"/>
              <a:t>Are proteins</a:t>
            </a:r>
          </a:p>
          <a:p>
            <a:r>
              <a:rPr lang="en-US" smtClean="0"/>
              <a:t>Are highly specific in their actions</a:t>
            </a:r>
          </a:p>
          <a:p>
            <a:pPr lvl="1"/>
            <a:r>
              <a:t>Ex. CHO-digesting enzyme amylase splits starch into the disaccharide maltose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775597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Role of Water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Process of digestion technically hydrolysis (split by water)</a:t>
            </a:r>
          </a:p>
          <a:p>
            <a:r>
              <a:rPr lang="en-US" smtClean="0"/>
              <a:t>Water is used to</a:t>
            </a:r>
          </a:p>
          <a:p>
            <a:r>
              <a:rPr lang="en-US" smtClean="0"/>
              <a:t>Produce digestive juices</a:t>
            </a:r>
          </a:p>
          <a:p>
            <a:r>
              <a:rPr lang="en-US" smtClean="0"/>
              <a:t>Dilute food</a:t>
            </a:r>
          </a:p>
          <a:p>
            <a:r>
              <a:rPr lang="en-US" smtClean="0"/>
              <a:t>Aid chemical process of digestion</a:t>
            </a:r>
          </a:p>
          <a:p>
            <a:r>
              <a:rPr lang="en-US" smtClean="0"/>
              <a:t>Added to nutrient molecules as they are split by enzymes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704" y="1219201"/>
            <a:ext cx="8524154" cy="384175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charset="-128"/>
              </a:rPr>
              <a:t>Digestion, Step-by-Step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752600"/>
            <a:ext cx="8613668" cy="480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</a:rPr>
              <a:t>Mouth </a:t>
            </a:r>
          </a:p>
          <a:p>
            <a:pPr lvl="1">
              <a:lnSpc>
                <a:spcPct val="70000"/>
              </a:lnSpc>
            </a:pPr>
            <a:r>
              <a:rPr sz="1600">
                <a:solidFill>
                  <a:srgbClr val="000000"/>
                </a:solidFill>
              </a:rPr>
              <a:t>Chews food, mixes with saliva</a:t>
            </a:r>
          </a:p>
          <a:p>
            <a:pPr lvl="1">
              <a:lnSpc>
                <a:spcPct val="70000"/>
              </a:lnSpc>
            </a:pPr>
            <a:r>
              <a:rPr sz="1600">
                <a:solidFill>
                  <a:srgbClr val="000000"/>
                </a:solidFill>
              </a:rPr>
              <a:t>Some starches changed to sugars</a:t>
            </a:r>
          </a:p>
          <a:p>
            <a:pPr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</a:rPr>
              <a:t>Stomach </a:t>
            </a:r>
          </a:p>
          <a:p>
            <a:pPr lvl="1">
              <a:lnSpc>
                <a:spcPct val="70000"/>
              </a:lnSpc>
            </a:pPr>
            <a:r>
              <a:rPr sz="1600">
                <a:solidFill>
                  <a:srgbClr val="000000"/>
                </a:solidFill>
              </a:rPr>
              <a:t>Secretes hydrochloric acid, enzymes </a:t>
            </a:r>
          </a:p>
          <a:p>
            <a:pPr lvl="1">
              <a:lnSpc>
                <a:spcPct val="70000"/>
              </a:lnSpc>
            </a:pPr>
            <a:r>
              <a:rPr sz="1600">
                <a:solidFill>
                  <a:srgbClr val="000000"/>
                </a:solidFill>
              </a:rPr>
              <a:t>Secretes mucus</a:t>
            </a:r>
          </a:p>
          <a:p>
            <a:pPr lvl="1">
              <a:lnSpc>
                <a:spcPct val="70000"/>
              </a:lnSpc>
            </a:pPr>
            <a:r>
              <a:rPr sz="1600">
                <a:solidFill>
                  <a:srgbClr val="000000"/>
                </a:solidFill>
              </a:rPr>
              <a:t>Forms chyme</a:t>
            </a:r>
          </a:p>
          <a:p>
            <a:pPr lvl="1">
              <a:lnSpc>
                <a:spcPct val="70000"/>
              </a:lnSpc>
            </a:pPr>
            <a:r>
              <a:rPr sz="1600">
                <a:solidFill>
                  <a:srgbClr val="000000"/>
                </a:solidFill>
              </a:rPr>
              <a:t>Begins digestion of proteins (with pepsin)</a:t>
            </a:r>
          </a:p>
          <a:p>
            <a:pPr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</a:rPr>
              <a:t>Small intestine</a:t>
            </a:r>
          </a:p>
          <a:p>
            <a:pPr lvl="1">
              <a:lnSpc>
                <a:spcPct val="70000"/>
              </a:lnSpc>
            </a:pPr>
            <a:r>
              <a:rPr sz="1600">
                <a:solidFill>
                  <a:srgbClr val="000000"/>
                </a:solidFill>
              </a:rPr>
              <a:t>Mixes chyme with bile</a:t>
            </a:r>
          </a:p>
          <a:p>
            <a:pPr lvl="1">
              <a:lnSpc>
                <a:spcPct val="70000"/>
              </a:lnSpc>
            </a:pPr>
            <a:r>
              <a:rPr sz="1600">
                <a:solidFill>
                  <a:srgbClr val="000000"/>
                </a:solidFill>
              </a:rPr>
              <a:t>*Receives pancreatic juice enzymes</a:t>
            </a:r>
          </a:p>
          <a:p>
            <a:pPr lvl="2"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</a:rPr>
              <a:t>Lipase, amylase, trypsin (protease), nucleases</a:t>
            </a:r>
          </a:p>
          <a:p>
            <a:pPr lvl="1">
              <a:lnSpc>
                <a:spcPct val="70000"/>
              </a:lnSpc>
            </a:pPr>
            <a:r>
              <a:rPr sz="1600">
                <a:solidFill>
                  <a:srgbClr val="000000"/>
                </a:solidFill>
              </a:rPr>
              <a:t>Produces enzymes</a:t>
            </a:r>
          </a:p>
          <a:p>
            <a:pPr lvl="2">
              <a:lnSpc>
                <a:spcPct val="70000"/>
              </a:lnSpc>
            </a:pPr>
            <a:r>
              <a:rPr lang="en-US" sz="1600" smtClean="0">
                <a:solidFill>
                  <a:srgbClr val="000000"/>
                </a:solidFill>
              </a:rPr>
              <a:t>Maltase, sucrase, lactase</a:t>
            </a:r>
          </a:p>
          <a:p>
            <a:pPr lvl="1">
              <a:lnSpc>
                <a:spcPct val="70000"/>
              </a:lnSpc>
            </a:pPr>
            <a:r>
              <a:rPr sz="1600"/>
              <a:t>Emulsifies fats</a:t>
            </a:r>
          </a:p>
          <a:p>
            <a:pPr>
              <a:lnSpc>
                <a:spcPct val="70000"/>
              </a:lnSpc>
            </a:pPr>
            <a:endParaRPr lang="en-US" sz="16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Absorption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Villi in mucosa of small intestine</a:t>
            </a:r>
          </a:p>
          <a:p>
            <a:pPr lvl="1"/>
            <a:r>
              <a:t>Arteriole and venule bridged with capillaries (lacteals)</a:t>
            </a:r>
          </a:p>
          <a:p>
            <a:r>
              <a:rPr lang="en-US" smtClean="0"/>
              <a:t>Capillaries absorb</a:t>
            </a:r>
          </a:p>
          <a:p>
            <a:pPr lvl="1"/>
            <a:r>
              <a:t>Simple sugars</a:t>
            </a:r>
          </a:p>
          <a:p>
            <a:pPr lvl="1"/>
            <a:r>
              <a:t>Small proteins</a:t>
            </a:r>
          </a:p>
          <a:p>
            <a:pPr lvl="1"/>
            <a:r>
              <a:t>Amino acids</a:t>
            </a:r>
          </a:p>
          <a:p>
            <a:pPr lvl="1"/>
            <a:r>
              <a:t>Simple fatty acids</a:t>
            </a:r>
          </a:p>
          <a:p>
            <a:pPr lvl="1"/>
            <a:r>
              <a:t>Water</a:t>
            </a:r>
          </a:p>
          <a:p>
            <a:r>
              <a:rPr lang="en-US" smtClean="0"/>
              <a:t>Portal system transports nutrients to liver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775597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Absorption of Fats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Lacteals absorb fat</a:t>
            </a:r>
          </a:p>
          <a:p>
            <a:r>
              <a:rPr lang="en-US" smtClean="0"/>
              <a:t>Fat/lymph mixture (chyle) drains from small intestine</a:t>
            </a:r>
          </a:p>
          <a:p>
            <a:r>
              <a:rPr lang="en-US" smtClean="0"/>
              <a:t>Chyle merges with lymphatic circulation, enters blood in veins near heart</a:t>
            </a:r>
          </a:p>
          <a:p>
            <a:r>
              <a:rPr lang="en-US" smtClean="0"/>
              <a:t>Liver further processes absorbed fats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684" y="1231900"/>
            <a:ext cx="8524153" cy="76835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Control of Digestion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012" y="1676400"/>
            <a:ext cx="8615358" cy="4876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Nervous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</a:rPr>
              <a:t>Parasympathetic stimulation increases activity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</a:rPr>
              <a:t>Sympathetic stimulation decreases activity</a:t>
            </a:r>
          </a:p>
          <a:p>
            <a:pPr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Hormonal</a:t>
            </a:r>
          </a:p>
          <a:p>
            <a:pPr lvl="1">
              <a:lnSpc>
                <a:spcPct val="70000"/>
              </a:lnSpc>
            </a:pPr>
            <a:r>
              <a:rPr sz="1800">
                <a:solidFill>
                  <a:srgbClr val="000000"/>
                </a:solidFill>
              </a:rPr>
              <a:t>Digestive organs produce hormones</a:t>
            </a:r>
          </a:p>
          <a:p>
            <a:pPr lvl="2"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Gastrin</a:t>
            </a:r>
          </a:p>
          <a:p>
            <a:pPr lvl="3"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Promotes motility</a:t>
            </a:r>
          </a:p>
          <a:p>
            <a:pPr lvl="2"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Gastric-inhibitory peptide (GIP)</a:t>
            </a:r>
          </a:p>
          <a:p>
            <a:pPr lvl="3"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Inhibits release of gastric juice</a:t>
            </a:r>
          </a:p>
          <a:p>
            <a:pPr lvl="3"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Stimulates insulin release</a:t>
            </a:r>
          </a:p>
          <a:p>
            <a:pPr lvl="2"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Secretin</a:t>
            </a:r>
          </a:p>
          <a:p>
            <a:pPr lvl="3"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Stimulates pancreas to release water and bicarb</a:t>
            </a:r>
          </a:p>
          <a:p>
            <a:pPr lvl="2">
              <a:lnSpc>
                <a:spcPct val="70000"/>
              </a:lnSpc>
            </a:pPr>
            <a:r>
              <a:rPr lang="en-US" sz="1800" smtClean="0">
                <a:solidFill>
                  <a:srgbClr val="000000"/>
                </a:solidFill>
              </a:rPr>
              <a:t>Cholecystokinin</a:t>
            </a:r>
          </a:p>
          <a:p>
            <a:pPr lvl="3">
              <a:lnSpc>
                <a:spcPct val="70000"/>
              </a:lnSpc>
            </a:pPr>
            <a:r>
              <a:rPr lang="en-US" sz="1800" smtClean="0"/>
              <a:t>Causes gallbladder to release bile</a:t>
            </a:r>
          </a:p>
          <a:p>
            <a:pPr>
              <a:lnSpc>
                <a:spcPct val="70000"/>
              </a:lnSpc>
            </a:pPr>
            <a:endParaRPr lang="en-US" sz="180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775597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Hunger and Appetite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Hunger </a:t>
            </a:r>
          </a:p>
          <a:p>
            <a:pPr lvl="1"/>
            <a:r>
              <a:t>Hypothalamic centers regulate</a:t>
            </a:r>
          </a:p>
          <a:p>
            <a:pPr lvl="1"/>
            <a:r>
              <a:t>Blood nutrient levels stimulate</a:t>
            </a:r>
          </a:p>
          <a:p>
            <a:pPr lvl="1"/>
            <a:r>
              <a:t>Satisfied by adequate meal</a:t>
            </a:r>
          </a:p>
          <a:p>
            <a:r>
              <a:rPr lang="en-US" smtClean="0"/>
              <a:t>Appetite</a:t>
            </a:r>
          </a:p>
          <a:p>
            <a:pPr lvl="1"/>
            <a:r>
              <a:t>No relationship to need for food</a:t>
            </a:r>
          </a:p>
          <a:p>
            <a:pPr lvl="1"/>
            <a:r>
              <a:t>May not be satisfied by adequate meal</a:t>
            </a:r>
          </a:p>
          <a:p>
            <a:pPr lvl="1"/>
            <a:r>
              <a:t>Leptin; hormone produced in adipose tissue; involved in weight regulation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775597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Aging and the Digestive System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Loss of appetite</a:t>
            </a:r>
          </a:p>
          <a:p>
            <a:r>
              <a:rPr lang="en-US" smtClean="0"/>
              <a:t>Difficulty swallowing</a:t>
            </a:r>
          </a:p>
          <a:p>
            <a:r>
              <a:rPr lang="en-US" smtClean="0"/>
              <a:t>Decreased digestive organ activity</a:t>
            </a:r>
          </a:p>
          <a:p>
            <a:r>
              <a:rPr lang="en-US" smtClean="0"/>
              <a:t>Digestive disorders</a:t>
            </a:r>
          </a:p>
          <a:p>
            <a:r>
              <a:rPr lang="en-US" smtClean="0"/>
              <a:t>Tumors and cancer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Peritoneum (cont’d)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Peritoneal cavity: space between two layers of the membrane</a:t>
            </a:r>
          </a:p>
          <a:p>
            <a:r>
              <a:rPr lang="en-US" smtClean="0"/>
              <a:t>Greater peritoneal cavity: main portion, located in abdominal cavity, extends into pelvic cavity</a:t>
            </a:r>
          </a:p>
          <a:p>
            <a:r>
              <a:rPr lang="en-US" smtClean="0"/>
              <a:t>Lesser peritoneal cavity: extends to the liver and the back attachment of the diaphragm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684" y="1231900"/>
            <a:ext cx="8524153" cy="768350"/>
          </a:xfrm>
        </p:spPr>
        <p:txBody>
          <a:bodyPr/>
          <a:lstStyle/>
          <a:p>
            <a:r>
              <a:rPr lang="en-US" smtClean="0">
                <a:solidFill>
                  <a:schemeClr val="accent1"/>
                </a:solidFill>
                <a:ea typeface="ＭＳ Ｐゴシック" charset="-128"/>
              </a:rPr>
              <a:t>The Wall of the Digestive Tract</a:t>
            </a:r>
            <a:r>
              <a:rPr lang="en-US" smtClean="0">
                <a:solidFill>
                  <a:srgbClr val="000000"/>
                </a:solidFill>
                <a:ea typeface="ＭＳ Ｐゴシック" charset="-128"/>
              </a:rPr>
              <a:t/>
            </a:r>
            <a:br>
              <a:rPr lang="en-US" smtClean="0">
                <a:solidFill>
                  <a:srgbClr val="000000"/>
                </a:solidFill>
                <a:ea typeface="ＭＳ Ｐゴシック" charset="-128"/>
              </a:rPr>
            </a:br>
            <a:endParaRPr lang="en-US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1035" y="2346326"/>
            <a:ext cx="4229142" cy="368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Mucous membrane (mucosa)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Digestive juice-secreting cells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*Mucus-secreting cells (goblet cells)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Submucosa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Connective tissue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Contains blood vessels and nerves that help regulate digestion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3873" y="2346326"/>
            <a:ext cx="4230831" cy="368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Smooth muscle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Inner layer - circular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Outer layer - longitudinal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Peristalsis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Serous membrane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Epithelium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olidFill>
                  <a:srgbClr val="000000"/>
                </a:solidFill>
              </a:rPr>
              <a:t>Loose connective tissue</a:t>
            </a:r>
            <a:endParaRPr lang="en-US" sz="2000" smtClean="0"/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38735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Organs of the Digestive Tract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Alimentary tract or gastrointestinal (GI) tract</a:t>
            </a:r>
          </a:p>
          <a:p>
            <a:r>
              <a:rPr lang="en-US" smtClean="0"/>
              <a:t>Mouth</a:t>
            </a:r>
          </a:p>
          <a:p>
            <a:r>
              <a:rPr lang="en-US" smtClean="0"/>
              <a:t>Pharynx</a:t>
            </a:r>
          </a:p>
          <a:p>
            <a:r>
              <a:rPr lang="en-US" smtClean="0"/>
              <a:t>Esophagus</a:t>
            </a:r>
          </a:p>
          <a:p>
            <a:r>
              <a:rPr lang="en-US" smtClean="0"/>
              <a:t>Stomach</a:t>
            </a:r>
          </a:p>
          <a:p>
            <a:r>
              <a:rPr lang="en-US" smtClean="0"/>
              <a:t>Small intestine</a:t>
            </a:r>
          </a:p>
          <a:p>
            <a:r>
              <a:rPr lang="en-US" smtClean="0"/>
              <a:t>Large intestine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0038" y="375920"/>
            <a:ext cx="4607242" cy="53371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  <a:cs typeface="Arial" charset="0"/>
              </a:rPr>
              <a:t>The Digestive System</a:t>
            </a:r>
            <a:endParaRPr lang="en-US" altLang="en-US" b="0" dirty="0" smtClean="0">
              <a:solidFill>
                <a:srgbClr val="00206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482600" y="3237945"/>
            <a:ext cx="330065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200" dirty="0">
                <a:solidFill>
                  <a:srgbClr val="CC0000"/>
                </a:solidFill>
                <a:latin typeface="Verdana" pitchFamily="34" charset="0"/>
                <a:cs typeface="Arial" charset="0"/>
              </a:rPr>
              <a:t>Which accessory organs of digestion secrete into the mouth?</a:t>
            </a:r>
          </a:p>
        </p:txBody>
      </p:sp>
      <p:pic>
        <p:nvPicPr>
          <p:cNvPr id="16388" name="Picture 17" descr="\\pchns-f02\PRODUCTION\LWW\Share\Cohen-13e\JPG\Ch19\Cohen-13e-ch019-image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04"/>
          <a:stretch/>
        </p:blipFill>
        <p:spPr bwMode="auto">
          <a:xfrm>
            <a:off x="3918374" y="1300480"/>
            <a:ext cx="4779798" cy="525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0639" y="6136622"/>
            <a:ext cx="134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Fig. 17-1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286385" y="5734997"/>
            <a:ext cx="84960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200" dirty="0">
                <a:solidFill>
                  <a:srgbClr val="CC0000"/>
                </a:solidFill>
                <a:latin typeface="Verdana" pitchFamily="34" charset="0"/>
                <a:cs typeface="Arial" charset="0"/>
              </a:rPr>
              <a:t>Which part of the peritoneum is around the small intestine?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560" y="325783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17-2A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300038" y="406400"/>
            <a:ext cx="4942522" cy="387798"/>
          </a:xfrm>
          <a:solidFill>
            <a:schemeClr val="bg1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  <a:cs typeface="Arial" charset="0"/>
              </a:rPr>
              <a:t>The Peritoneum </a:t>
            </a:r>
            <a:endParaRPr lang="en-US" altLang="en-US" b="0" dirty="0" smtClean="0">
              <a:solidFill>
                <a:srgbClr val="002060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739" y="1061403"/>
            <a:ext cx="6731951" cy="44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146" y="533400"/>
            <a:ext cx="8515709" cy="775597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The Mouth</a:t>
            </a:r>
            <a:br>
              <a:rPr lang="en-US" smtClean="0">
                <a:ea typeface="ＭＳ Ｐゴシック" charset="-128"/>
              </a:rPr>
            </a:br>
            <a:endParaRPr lang="en-US" smtClean="0">
              <a:ea typeface="ＭＳ Ｐゴシック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35" y="1241425"/>
            <a:ext cx="8498819" cy="5049838"/>
          </a:xfrm>
        </p:spPr>
        <p:txBody>
          <a:bodyPr/>
          <a:lstStyle/>
          <a:p>
            <a:r>
              <a:rPr lang="en-US" smtClean="0"/>
              <a:t>Also called oral cavity, processes food by</a:t>
            </a:r>
          </a:p>
          <a:p>
            <a:r>
              <a:rPr lang="en-US" smtClean="0"/>
              <a:t>Ingestion</a:t>
            </a:r>
          </a:p>
          <a:p>
            <a:r>
              <a:rPr lang="en-US" smtClean="0"/>
              <a:t>Mastication</a:t>
            </a:r>
          </a:p>
          <a:p>
            <a:r>
              <a:rPr lang="en-US" smtClean="0"/>
              <a:t>Mixing with saliva</a:t>
            </a:r>
          </a:p>
          <a:p>
            <a:r>
              <a:rPr lang="en-US" smtClean="0"/>
              <a:t>Deglutition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cConnell_HFHF_PP_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McConnell_HFHF_PP_Template</Template>
  <TotalTime>15460</TotalTime>
  <Words>963</Words>
  <Application>Microsoft Office PowerPoint</Application>
  <PresentationFormat>On-screen Show (4:3)</PresentationFormat>
  <Paragraphs>266</Paragraphs>
  <Slides>39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McConnell_HFHF_PP_Template</vt:lpstr>
      <vt:lpstr>Slide 1</vt:lpstr>
      <vt:lpstr>Function and Design of the Digestive System</vt:lpstr>
      <vt:lpstr>The Peritoneum</vt:lpstr>
      <vt:lpstr>The Peritoneum (cont’d)</vt:lpstr>
      <vt:lpstr>The Wall of the Digestive Tract </vt:lpstr>
      <vt:lpstr>Organs of the Digestive Tract</vt:lpstr>
      <vt:lpstr>The Digestive System</vt:lpstr>
      <vt:lpstr>The Peritoneum </vt:lpstr>
      <vt:lpstr>The Mouth </vt:lpstr>
      <vt:lpstr>Slide 10</vt:lpstr>
      <vt:lpstr>The Teeth</vt:lpstr>
      <vt:lpstr>The Pharynx</vt:lpstr>
      <vt:lpstr>The Esophagus</vt:lpstr>
      <vt:lpstr>The Stomach – Structure</vt:lpstr>
      <vt:lpstr>Slide 15</vt:lpstr>
      <vt:lpstr>The Stomach – Functions</vt:lpstr>
      <vt:lpstr>Slide 17</vt:lpstr>
      <vt:lpstr>The Small Intestine – Structure</vt:lpstr>
      <vt:lpstr>The Small Intestine – Function</vt:lpstr>
      <vt:lpstr>Slide 20</vt:lpstr>
      <vt:lpstr>The Large Intestine — Structure</vt:lpstr>
      <vt:lpstr>The Large Intestine – Function</vt:lpstr>
      <vt:lpstr>The Accessory Organs</vt:lpstr>
      <vt:lpstr>The Salivary Glands </vt:lpstr>
      <vt:lpstr>Figure 17-8 Salivary glands.</vt:lpstr>
      <vt:lpstr>The Liver – Structure</vt:lpstr>
      <vt:lpstr>The Liver – Function</vt:lpstr>
      <vt:lpstr>Accessory Organs </vt:lpstr>
      <vt:lpstr>Bile</vt:lpstr>
      <vt:lpstr>Gallbladder</vt:lpstr>
      <vt:lpstr>The Pancreas </vt:lpstr>
      <vt:lpstr>Enzymes and the Digestive Process </vt:lpstr>
      <vt:lpstr>The Role of Water </vt:lpstr>
      <vt:lpstr>Digestion, Step-by-Step</vt:lpstr>
      <vt:lpstr>Absorption</vt:lpstr>
      <vt:lpstr>Absorption of Fats </vt:lpstr>
      <vt:lpstr>Control of Digestion </vt:lpstr>
      <vt:lpstr>Hunger and Appetite </vt:lpstr>
      <vt:lpstr>Aging and the Digestive System </vt:lpstr>
    </vt:vector>
  </TitlesOfParts>
  <Company>Wolters Kluwer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Chemistry, Matter, and Life</dc:title>
  <dc:creator>J Taylor</dc:creator>
  <cp:lastModifiedBy>winxp</cp:lastModifiedBy>
  <cp:revision>523</cp:revision>
  <cp:lastPrinted>2012-02-18T19:19:53Z</cp:lastPrinted>
  <dcterms:created xsi:type="dcterms:W3CDTF">2011-04-12T12:59:12Z</dcterms:created>
  <dcterms:modified xsi:type="dcterms:W3CDTF">2016-05-31T18:43:12Z</dcterms:modified>
</cp:coreProperties>
</file>