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39"/>
  </p:notesMasterIdLst>
  <p:handoutMasterIdLst>
    <p:handoutMasterId r:id="rId40"/>
  </p:handoutMasterIdLst>
  <p:sldIdLst>
    <p:sldId id="750" r:id="rId2"/>
    <p:sldId id="1188" r:id="rId3"/>
    <p:sldId id="1189" r:id="rId4"/>
    <p:sldId id="1133" r:id="rId5"/>
    <p:sldId id="1134" r:id="rId6"/>
    <p:sldId id="1201" r:id="rId7"/>
    <p:sldId id="1200" r:id="rId8"/>
    <p:sldId id="1162" r:id="rId9"/>
    <p:sldId id="1202" r:id="rId10"/>
    <p:sldId id="1165" r:id="rId11"/>
    <p:sldId id="1166" r:id="rId12"/>
    <p:sldId id="1169" r:id="rId13"/>
    <p:sldId id="1203" r:id="rId14"/>
    <p:sldId id="1204" r:id="rId15"/>
    <p:sldId id="1205" r:id="rId16"/>
    <p:sldId id="1172" r:id="rId17"/>
    <p:sldId id="1173" r:id="rId18"/>
    <p:sldId id="1174" r:id="rId19"/>
    <p:sldId id="1206" r:id="rId20"/>
    <p:sldId id="1176" r:id="rId21"/>
    <p:sldId id="1177" r:id="rId22"/>
    <p:sldId id="1178" r:id="rId23"/>
    <p:sldId id="1179" r:id="rId24"/>
    <p:sldId id="1180" r:id="rId25"/>
    <p:sldId id="1181" r:id="rId26"/>
    <p:sldId id="1182" r:id="rId27"/>
    <p:sldId id="1183" r:id="rId28"/>
    <p:sldId id="1184" r:id="rId29"/>
    <p:sldId id="1185" r:id="rId30"/>
    <p:sldId id="1186" r:id="rId31"/>
    <p:sldId id="1187" r:id="rId32"/>
    <p:sldId id="1191" r:id="rId33"/>
    <p:sldId id="1192" r:id="rId34"/>
    <p:sldId id="1193" r:id="rId35"/>
    <p:sldId id="1207" r:id="rId36"/>
    <p:sldId id="1197" r:id="rId37"/>
    <p:sldId id="1198" r:id="rId3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C66C0"/>
    <a:srgbClr val="CC9900"/>
    <a:srgbClr val="002060"/>
    <a:srgbClr val="CC0000"/>
    <a:srgbClr val="1B7EE1"/>
    <a:srgbClr val="1666B6"/>
    <a:srgbClr val="1974CF"/>
    <a:srgbClr val="1973C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4552" autoAdjust="0"/>
  </p:normalViewPr>
  <p:slideViewPr>
    <p:cSldViewPr snapToGrid="0">
      <p:cViewPr varScale="1">
        <p:scale>
          <a:sx n="69" d="100"/>
          <a:sy n="69" d="100"/>
        </p:scale>
        <p:origin x="-552" y="-108"/>
      </p:cViewPr>
      <p:guideLst>
        <p:guide orient="horz" pos="4101"/>
        <p:guide orient="horz" pos="355"/>
        <p:guide orient="horz" pos="539"/>
        <p:guide orient="horz"/>
        <p:guide orient="horz" pos="4048"/>
        <p:guide orient="horz" pos="3882"/>
        <p:guide orient="horz" pos="851"/>
        <p:guide orient="horz" pos="717"/>
        <p:guide pos="2880"/>
        <p:guide pos="5456"/>
        <p:guide pos="2022"/>
        <p:guide pos="5759"/>
        <p:guide pos="5758"/>
        <p:guide pos="5662"/>
        <p:guide/>
        <p:guide pos="206"/>
      </p:guideLst>
    </p:cSldViewPr>
  </p:slideViewPr>
  <p:outlineViewPr>
    <p:cViewPr>
      <p:scale>
        <a:sx n="33" d="100"/>
        <a:sy n="33" d="100"/>
      </p:scale>
      <p:origin x="0" y="69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3" d="100"/>
        <a:sy n="163" d="100"/>
      </p:scale>
      <p:origin x="0" y="24224"/>
    </p:cViewPr>
  </p:sorterViewPr>
  <p:notesViewPr>
    <p:cSldViewPr snapToGrid="0">
      <p:cViewPr varScale="1">
        <p:scale>
          <a:sx n="80" d="100"/>
          <a:sy n="80" d="100"/>
        </p:scale>
        <p:origin x="-1974" y="-78"/>
      </p:cViewPr>
      <p:guideLst>
        <p:guide orient="horz" pos="2927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6218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t" anchorCtr="0" compatLnSpc="1">
            <a:prstTxWarp prst="textNoShape">
              <a:avLst/>
            </a:prstTxWarp>
          </a:bodyPr>
          <a:lstStyle>
            <a:lvl1pPr algn="l" defTabSz="946307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4183" y="1"/>
            <a:ext cx="3036217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t" anchorCtr="0" compatLnSpc="1">
            <a:prstTxWarp prst="textNoShape">
              <a:avLst/>
            </a:prstTxWarp>
          </a:bodyPr>
          <a:lstStyle>
            <a:lvl1pPr algn="r" defTabSz="946307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179"/>
            <a:ext cx="3036218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b" anchorCtr="0" compatLnSpc="1">
            <a:prstTxWarp prst="textNoShape">
              <a:avLst/>
            </a:prstTxWarp>
          </a:bodyPr>
          <a:lstStyle>
            <a:lvl1pPr algn="l" defTabSz="946307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4183" y="8831179"/>
            <a:ext cx="3036217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b" anchorCtr="0" compatLnSpc="1">
            <a:prstTxWarp prst="textNoShape">
              <a:avLst/>
            </a:prstTxWarp>
          </a:bodyPr>
          <a:lstStyle>
            <a:lvl1pPr algn="r" defTabSz="946307" eaLnBrk="0" hangingPunct="0">
              <a:defRPr sz="1200"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60950E0C-0A6F-49AD-9B7C-72AD7B8900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15356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6218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t" anchorCtr="0" compatLnSpc="1">
            <a:prstTxWarp prst="textNoShape">
              <a:avLst/>
            </a:prstTxWarp>
          </a:bodyPr>
          <a:lstStyle>
            <a:lvl1pPr algn="l" defTabSz="946307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4183" y="1"/>
            <a:ext cx="3036217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t" anchorCtr="0" compatLnSpc="1">
            <a:prstTxWarp prst="textNoShape">
              <a:avLst/>
            </a:prstTxWarp>
          </a:bodyPr>
          <a:lstStyle>
            <a:lvl1pPr algn="r" defTabSz="946307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696913"/>
            <a:ext cx="4643438" cy="34813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56827" y="4389120"/>
            <a:ext cx="5140960" cy="418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179"/>
            <a:ext cx="3036218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b" anchorCtr="0" compatLnSpc="1">
            <a:prstTxWarp prst="textNoShape">
              <a:avLst/>
            </a:prstTxWarp>
          </a:bodyPr>
          <a:lstStyle>
            <a:lvl1pPr algn="l" defTabSz="946307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4183" y="8831179"/>
            <a:ext cx="3036217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b" anchorCtr="0" compatLnSpc="1">
            <a:prstTxWarp prst="textNoShape">
              <a:avLst/>
            </a:prstTxWarp>
          </a:bodyPr>
          <a:lstStyle>
            <a:lvl1pPr algn="r" defTabSz="946307" eaLnBrk="0" hangingPunct="0">
              <a:defRPr sz="1200"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832B43C2-C518-429A-8F4B-C8952DEE13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12390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A32C766-0A49-44AA-8EA1-4D3FE142BD62}" type="slidenum">
              <a:rPr lang="en-US" altLang="en-US" sz="1200" smtClean="0">
                <a:latin typeface="Times New Roman" pitchFamily="18" charset="0"/>
              </a:rPr>
              <a:pPr/>
              <a:t>1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C4111F7-D0FF-4FF5-8082-857B5AC49A77}" type="slidenum">
              <a:rPr lang="en-US" altLang="en-US" sz="1200" smtClean="0">
                <a:latin typeface="Times New Roman" pitchFamily="18" charset="0"/>
              </a:rPr>
              <a:pPr/>
              <a:t>4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4B4C472-06E7-4969-8679-77062835B950}" type="slidenum">
              <a:rPr lang="en-US" altLang="en-US" sz="1200" smtClean="0">
                <a:latin typeface="Times New Roman" pitchFamily="18" charset="0"/>
              </a:rPr>
              <a:pPr/>
              <a:t>9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76804" name="Slide Number Placeholder 3"/>
          <p:cNvSpPr txBox="1">
            <a:spLocks noGrp="1"/>
          </p:cNvSpPr>
          <p:nvPr/>
        </p:nvSpPr>
        <p:spPr bwMode="auto">
          <a:xfrm>
            <a:off x="3974183" y="8831179"/>
            <a:ext cx="3036217" cy="46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8" tIns="47024" rIns="95668" bIns="47024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8706C684-CA15-4724-A39B-82EE8052A990}" type="slidenum">
              <a:rPr lang="en-US" altLang="en-US" sz="1200">
                <a:latin typeface="Times New Roman" pitchFamily="18" charset="0"/>
              </a:rPr>
              <a:pPr algn="r"/>
              <a:t>14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77828" name="Slide Number Placeholder 3"/>
          <p:cNvSpPr txBox="1">
            <a:spLocks noGrp="1"/>
          </p:cNvSpPr>
          <p:nvPr/>
        </p:nvSpPr>
        <p:spPr bwMode="auto">
          <a:xfrm>
            <a:off x="3974183" y="8831179"/>
            <a:ext cx="3036217" cy="46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8" tIns="47024" rIns="95668" bIns="47024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C80DC708-BEF7-4C15-B559-21E6911200E3}" type="slidenum">
              <a:rPr lang="en-US" altLang="en-US" sz="1200">
                <a:latin typeface="Times New Roman" pitchFamily="18" charset="0"/>
              </a:rPr>
              <a:pPr algn="r"/>
              <a:t>15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81924" name="Slide Number Placeholder 3"/>
          <p:cNvSpPr txBox="1">
            <a:spLocks noGrp="1"/>
          </p:cNvSpPr>
          <p:nvPr/>
        </p:nvSpPr>
        <p:spPr bwMode="auto">
          <a:xfrm>
            <a:off x="3974183" y="8831179"/>
            <a:ext cx="3036217" cy="46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8" tIns="47024" rIns="95668" bIns="47024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079E3B71-3D11-46E7-BE6E-B44EFA8C6CAE}" type="slidenum">
              <a:rPr lang="en-US" altLang="en-US" sz="1200">
                <a:latin typeface="Times New Roman" pitchFamily="18" charset="0"/>
              </a:rPr>
              <a:pPr algn="r"/>
              <a:t>19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 smtClean="0"/>
              <a:t>Copyright © 2016  Wolters Kluwer Health | Lippincott Williams &amp; Wilkins </a:t>
            </a:r>
          </a:p>
        </p:txBody>
      </p:sp>
      <p:sp>
        <p:nvSpPr>
          <p:cNvPr id="181265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3964082" y="3724275"/>
            <a:ext cx="4057096" cy="775597"/>
          </a:xfrm>
          <a:effectLst/>
        </p:spPr>
        <p:txBody>
          <a:bodyPr anchorCtr="1"/>
          <a:lstStyle>
            <a:lvl1pPr algn="ctr">
              <a:defRPr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1266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3964081" y="5307013"/>
            <a:ext cx="4057095" cy="533400"/>
          </a:xfrm>
        </p:spPr>
        <p:txBody>
          <a:bodyPr lIns="91440" tIns="45720" rIns="91440" bIns="45720"/>
          <a:lstStyle>
            <a:lvl1pPr marL="0" indent="0" algn="ctr">
              <a:buFontTx/>
              <a:buNone/>
              <a:defRPr sz="1800"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6" descr="ppt_open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288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91353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11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9263" y="1611313"/>
            <a:ext cx="2155825" cy="4421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1611313"/>
            <a:ext cx="6316663" cy="4421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778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900" y="533121"/>
            <a:ext cx="8516202" cy="388937"/>
          </a:xfrm>
          <a:ln>
            <a:noFill/>
          </a:ln>
          <a:effectLst/>
        </p:spPr>
        <p:txBody>
          <a:bodyPr/>
          <a:lstStyle>
            <a:lvl1pPr>
              <a:defRPr>
                <a:ln>
                  <a:noFill/>
                </a:ln>
                <a:solidFill>
                  <a:srgbClr val="C0000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240837"/>
            <a:ext cx="8499901" cy="5050780"/>
          </a:xfrm>
        </p:spPr>
        <p:txBody>
          <a:bodyPr/>
          <a:lstStyle>
            <a:lvl1pPr marL="280988" indent="-280988">
              <a:defRPr>
                <a:latin typeface="+mn-lt"/>
                <a:cs typeface="Arial" pitchFamily="34" charset="0"/>
              </a:defRPr>
            </a:lvl1pPr>
            <a:lvl2pPr marL="862013" indent="-404813">
              <a:defRPr lang="en-US" sz="22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buFontTx/>
              <a:buNone/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8374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107996"/>
          </a:xfrm>
          <a:solidFill>
            <a:schemeClr val="lt1"/>
          </a:solidFill>
          <a:effectLst/>
        </p:spPr>
        <p:txBody>
          <a:bodyPr anchor="t"/>
          <a:lstStyle>
            <a:lvl1pPr algn="l">
              <a:defRPr sz="4000" b="1" cap="all"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+mn-lt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34600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346325"/>
            <a:ext cx="4230688" cy="3686175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288" y="2346325"/>
            <a:ext cx="4230687" cy="3686175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0076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798"/>
          </a:xfrm>
          <a:effectLst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6898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0279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6938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53998"/>
          </a:xfrm>
        </p:spPr>
        <p:txBody>
          <a:bodyPr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322544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276999"/>
          </a:xfrm>
        </p:spPr>
        <p:txBody>
          <a:bodyPr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386327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0038" y="538163"/>
            <a:ext cx="8543925" cy="3841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0038" y="1241425"/>
            <a:ext cx="8516937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Text Box 8"/>
          <p:cNvSpPr txBox="1">
            <a:spLocks noChangeArrowheads="1"/>
          </p:cNvSpPr>
          <p:nvPr/>
        </p:nvSpPr>
        <p:spPr bwMode="auto">
          <a:xfrm>
            <a:off x="6003925" y="6089650"/>
            <a:ext cx="2820988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029" name="Text Box 11"/>
          <p:cNvSpPr txBox="1">
            <a:spLocks noChangeArrowheads="1"/>
          </p:cNvSpPr>
          <p:nvPr/>
        </p:nvSpPr>
        <p:spPr bwMode="auto">
          <a:xfrm>
            <a:off x="303213" y="6581775"/>
            <a:ext cx="8840787" cy="2698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en-US" sz="1000" dirty="0" smtClean="0"/>
          </a:p>
        </p:txBody>
      </p:sp>
      <p:pic>
        <p:nvPicPr>
          <p:cNvPr id="1031" name="Picture 8" descr="WK_CMYK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623050"/>
            <a:ext cx="131762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0" y="108743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 Box 23"/>
          <p:cNvSpPr txBox="1">
            <a:spLocks noChangeArrowheads="1"/>
          </p:cNvSpPr>
          <p:nvPr userDrawn="1"/>
        </p:nvSpPr>
        <p:spPr bwMode="auto">
          <a:xfrm>
            <a:off x="0" y="6559550"/>
            <a:ext cx="9144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 smtClean="0"/>
              <a:t>Copyright © 2016 </a:t>
            </a:r>
            <a:r>
              <a:rPr lang="en-US" sz="1000" dirty="0" err="1" smtClean="0"/>
              <a:t>Wolters</a:t>
            </a:r>
            <a:r>
              <a:rPr lang="en-US" sz="1000" dirty="0" smtClean="0"/>
              <a:t> Kluwer •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9pPr>
    </p:titleStyle>
    <p:bodyStyle>
      <a:lvl1pPr marL="280988" indent="-280988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1pPr>
      <a:lvl2pPr marL="862013" indent="-404813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–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2pPr>
      <a:lvl3pPr marL="1204913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4295775" y="3185426"/>
            <a:ext cx="4620843" cy="17727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b" anchorCtr="1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altLang="en-US" sz="3200" b="1" dirty="0" smtClean="0">
                <a:solidFill>
                  <a:srgbClr val="0C66C0"/>
                </a:solidFill>
                <a:latin typeface="+mj-lt"/>
                <a:cs typeface="Arial" charset="0"/>
              </a:rPr>
              <a:t>Chapter 19</a:t>
            </a:r>
            <a:endParaRPr lang="en-US" altLang="en-US" sz="3200" b="1" dirty="0">
              <a:solidFill>
                <a:srgbClr val="0C66C0"/>
              </a:solidFill>
              <a:latin typeface="+mj-lt"/>
              <a:cs typeface="Arial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altLang="en-US" sz="3200" b="1" dirty="0">
                <a:solidFill>
                  <a:srgbClr val="0C66C0"/>
                </a:solidFill>
                <a:latin typeface="+mj-lt"/>
                <a:cs typeface="Arial" charset="0"/>
              </a:rPr>
              <a:t/>
            </a:r>
            <a:br>
              <a:rPr lang="en-US" altLang="en-US" sz="3200" b="1" dirty="0">
                <a:solidFill>
                  <a:srgbClr val="0C66C0"/>
                </a:solidFill>
                <a:latin typeface="+mj-lt"/>
                <a:cs typeface="Arial" charset="0"/>
              </a:rPr>
            </a:br>
            <a:r>
              <a:rPr lang="en-US" sz="3200" b="1" dirty="0">
                <a:solidFill>
                  <a:srgbClr val="0C66C0"/>
                </a:solidFill>
                <a:latin typeface="+mj-lt"/>
              </a:rPr>
              <a:t>The Urinary </a:t>
            </a:r>
            <a:r>
              <a:rPr lang="en-US" sz="3200" b="1" dirty="0" smtClean="0">
                <a:solidFill>
                  <a:srgbClr val="0C66C0"/>
                </a:solidFill>
                <a:latin typeface="+mj-lt"/>
              </a:rPr>
              <a:t>System and Body Fluids </a:t>
            </a:r>
            <a:endParaRPr lang="en-US" altLang="en-US" sz="3200" b="1" dirty="0">
              <a:solidFill>
                <a:srgbClr val="0C66C0"/>
              </a:solidFill>
              <a:latin typeface="+mj-lt"/>
              <a:cs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1350963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\\172.24.161.56\lww\01_Logistics\Cohen-SFHB-11e_9781496317728\13_Ancillaries\1_Input\Power points\JPEG images\ChapterOpener\CohenSFHB11-CO-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225" y="1581150"/>
            <a:ext cx="3727450" cy="503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33400"/>
            <a:ext cx="8515350" cy="388938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Kidney Activities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r>
              <a:rPr lang="en-US" dirty="0" smtClean="0"/>
              <a:t>Excretion</a:t>
            </a:r>
          </a:p>
          <a:p>
            <a:pPr lvl="1"/>
            <a:r>
              <a:t>Urea</a:t>
            </a:r>
          </a:p>
          <a:p>
            <a:r>
              <a:rPr lang="en-US" dirty="0" smtClean="0"/>
              <a:t>Homeostasis of body fluids</a:t>
            </a:r>
            <a:endParaRPr lang="en-US" dirty="0" smtClean="0"/>
          </a:p>
          <a:p>
            <a:r>
              <a:rPr lang="en-US" dirty="0" smtClean="0"/>
              <a:t>Blood pressure regulation</a:t>
            </a:r>
          </a:p>
          <a:p>
            <a:pPr lvl="1"/>
            <a:r>
              <a:t>Angiotensin</a:t>
            </a:r>
          </a:p>
          <a:p>
            <a:pPr lvl="1"/>
            <a:r>
              <a:t>Aldosterone</a:t>
            </a:r>
          </a:p>
          <a:p>
            <a:r>
              <a:rPr lang="en-US" dirty="0" smtClean="0"/>
              <a:t>Hormone production</a:t>
            </a:r>
          </a:p>
          <a:p>
            <a:pPr lvl="1"/>
            <a:r>
              <a:rPr lang="en-US" dirty="0" smtClean="0"/>
              <a:t>Red </a:t>
            </a:r>
            <a:r>
              <a:rPr lang="en-US" dirty="0" smtClean="0"/>
              <a:t>blood cell production </a:t>
            </a:r>
            <a:r>
              <a:rPr lang="en-US" dirty="0" smtClean="0"/>
              <a:t>regulation (EPO)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33400"/>
            <a:ext cx="8515350" cy="388938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Kidney Structure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r>
              <a:rPr lang="en-US" dirty="0" smtClean="0"/>
              <a:t>*Membranous </a:t>
            </a:r>
            <a:r>
              <a:rPr lang="en-US" dirty="0" smtClean="0"/>
              <a:t>renal capsule of fibrous connective tissue</a:t>
            </a:r>
          </a:p>
          <a:p>
            <a:r>
              <a:rPr lang="en-US" dirty="0" smtClean="0"/>
              <a:t>Adipose capsule of fat</a:t>
            </a:r>
          </a:p>
          <a:p>
            <a:r>
              <a:rPr lang="en-US" dirty="0" smtClean="0"/>
              <a:t>Fascia anchors kidney to peritoneum and abdominal wall</a:t>
            </a:r>
          </a:p>
          <a:p>
            <a:r>
              <a:rPr lang="en-US" dirty="0" smtClean="0"/>
              <a:t>*Retroperitoneal space</a:t>
            </a:r>
          </a:p>
          <a:p>
            <a:r>
              <a:rPr lang="en-US" dirty="0" smtClean="0"/>
              <a:t>Right kidney lower than left to accommodate liver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33400"/>
            <a:ext cx="8515350" cy="388938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Kidney Organization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r>
              <a:rPr lang="en-US" smtClean="0"/>
              <a:t>Hilum</a:t>
            </a:r>
          </a:p>
          <a:p>
            <a:r>
              <a:rPr lang="en-US" smtClean="0"/>
              <a:t>Renal cortex (outer portion)</a:t>
            </a:r>
          </a:p>
          <a:p>
            <a:r>
              <a:rPr lang="en-US" smtClean="0"/>
              <a:t>Renal medulla (inner portion)</a:t>
            </a:r>
          </a:p>
          <a:p>
            <a:pPr lvl="1"/>
            <a:r>
              <a:t>Renal pyramids</a:t>
            </a:r>
          </a:p>
          <a:p>
            <a:r>
              <a:rPr lang="en-US" smtClean="0"/>
              <a:t>Renal pelvis-funnel shaped basin that forms the upper end of the ureter</a:t>
            </a:r>
          </a:p>
          <a:p>
            <a:pPr lvl="1"/>
            <a:r>
              <a:t>Calyces</a:t>
            </a:r>
          </a:p>
          <a:p>
            <a:pPr lvl="2"/>
            <a:r>
              <a:rPr lang="en-US" smtClean="0"/>
              <a:t>Collect urine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0988" y="489258"/>
            <a:ext cx="8515350" cy="39498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  <a:cs typeface="Arial" charset="0"/>
              </a:rPr>
              <a:t>The Nephron and Its Blood Supply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988" y="1201738"/>
            <a:ext cx="8499475" cy="5037137"/>
          </a:xfrm>
        </p:spPr>
        <p:txBody>
          <a:bodyPr/>
          <a:lstStyle/>
          <a:p>
            <a:pPr marL="0" lvl="1" indent="0">
              <a:lnSpc>
                <a:spcPct val="150000"/>
              </a:lnSpc>
              <a:buNone/>
              <a:defRPr/>
            </a:pPr>
            <a:r>
              <a:rPr altLang="en-US" smtClean="0">
                <a:ea typeface="ＭＳ Ｐゴシック" pitchFamily="34" charset="-128"/>
                <a:cs typeface="Arial" charset="0"/>
              </a:rPr>
              <a:t>*Nephron- </a:t>
            </a:r>
            <a:r>
              <a:rPr/>
              <a:t>Creates urine</a:t>
            </a:r>
          </a:p>
          <a:p>
            <a:pPr marL="346075" indent="-346075">
              <a:lnSpc>
                <a:spcPct val="150000"/>
              </a:lnSpc>
              <a:defRPr/>
            </a:pPr>
            <a:r>
              <a:rPr lang="en-US" altLang="en-US" dirty="0" err="1" smtClean="0">
                <a:ea typeface="ＭＳ Ｐゴシック" pitchFamily="34" charset="-128"/>
                <a:cs typeface="Arial" charset="0"/>
              </a:rPr>
              <a:t>Glomerular</a:t>
            </a:r>
            <a:r>
              <a:rPr lang="en-US" altLang="en-US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altLang="en-US" dirty="0" smtClean="0">
                <a:ea typeface="ＭＳ Ｐゴシック" pitchFamily="34" charset="-128"/>
                <a:cs typeface="Arial" charset="0"/>
              </a:rPr>
              <a:t>capsule</a:t>
            </a:r>
          </a:p>
          <a:p>
            <a:pPr marL="346075" indent="-346075">
              <a:lnSpc>
                <a:spcPct val="150000"/>
              </a:lnSpc>
              <a:defRPr/>
            </a:pPr>
            <a:r>
              <a:rPr lang="en-US" altLang="en-US" dirty="0" smtClean="0">
                <a:ea typeface="ＭＳ Ｐゴシック" pitchFamily="34" charset="-128"/>
                <a:cs typeface="Arial" charset="0"/>
              </a:rPr>
              <a:t>Renal tubule</a:t>
            </a:r>
          </a:p>
          <a:p>
            <a:pPr marL="927100" lvl="1" indent="-346075">
              <a:lnSpc>
                <a:spcPct val="150000"/>
              </a:lnSpc>
              <a:buFont typeface="Verdana" pitchFamily="34" charset="0"/>
              <a:buChar char="–"/>
              <a:defRPr/>
            </a:pPr>
            <a:r>
              <a:rPr lang="en-US" altLang="en-US" dirty="0" smtClean="0">
                <a:ea typeface="ＭＳ Ｐゴシック" pitchFamily="34" charset="-128"/>
                <a:cs typeface="Arial" charset="0"/>
              </a:rPr>
              <a:t>Proximal tubule</a:t>
            </a:r>
          </a:p>
          <a:p>
            <a:pPr marL="927100" lvl="1" indent="-346075">
              <a:lnSpc>
                <a:spcPct val="150000"/>
              </a:lnSpc>
              <a:buFont typeface="Verdana" pitchFamily="34" charset="0"/>
              <a:buChar char="–"/>
              <a:defRPr/>
            </a:pPr>
            <a:r>
              <a:rPr lang="en-US" altLang="en-US" dirty="0" smtClean="0">
                <a:ea typeface="ＭＳ Ｐゴシック" pitchFamily="34" charset="-128"/>
                <a:cs typeface="Arial" charset="0"/>
              </a:rPr>
              <a:t>Nephron loop</a:t>
            </a:r>
          </a:p>
          <a:p>
            <a:pPr marL="927100" lvl="1" indent="-346075">
              <a:lnSpc>
                <a:spcPct val="150000"/>
              </a:lnSpc>
              <a:buFont typeface="Verdana" pitchFamily="34" charset="0"/>
              <a:buChar char="–"/>
              <a:defRPr/>
            </a:pPr>
            <a:r>
              <a:rPr lang="en-US" altLang="en-US" dirty="0" smtClean="0">
                <a:ea typeface="ＭＳ Ｐゴシック" pitchFamily="34" charset="-128"/>
                <a:cs typeface="Arial" charset="0"/>
              </a:rPr>
              <a:t>Distal tubule</a:t>
            </a:r>
          </a:p>
          <a:p>
            <a:pPr>
              <a:lnSpc>
                <a:spcPct val="150000"/>
              </a:lnSpc>
              <a:buFont typeface="Times New Roman" pitchFamily="18" charset="0"/>
              <a:buChar char="●"/>
              <a:defRPr/>
            </a:pPr>
            <a:r>
              <a:rPr lang="en-US" dirty="0" smtClean="0">
                <a:ea typeface="ＭＳ Ｐゴシック" pitchFamily="34" charset="-128"/>
                <a:cs typeface="Arial" charset="0"/>
              </a:rPr>
              <a:t>Collecting duct</a:t>
            </a:r>
            <a:endParaRPr dirty="0"/>
          </a:p>
          <a:p>
            <a:pPr marL="0" indent="0">
              <a:buFontTx/>
              <a:buNone/>
              <a:defRPr/>
            </a:pPr>
            <a:endParaRPr lang="en-US" b="1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780363" y="1205723"/>
            <a:ext cx="4083271" cy="380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80988" indent="-280988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CC9900"/>
              </a:buClr>
              <a:buChar char="•"/>
              <a:defRPr sz="2200">
                <a:solidFill>
                  <a:srgbClr val="002060"/>
                </a:solidFill>
                <a:latin typeface="+mn-lt"/>
                <a:ea typeface="ＭＳ Ｐゴシック" charset="-128"/>
                <a:cs typeface="Arial" pitchFamily="34" charset="0"/>
              </a:defRPr>
            </a:lvl1pPr>
            <a:lvl2pPr marL="862013" indent="-404813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CC9900"/>
              </a:buClr>
              <a:buChar char="–"/>
              <a:defRPr lang="en-US" sz="22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Arial" pitchFamily="34" charset="0"/>
              </a:defRPr>
            </a:lvl2pPr>
            <a:lvl3pPr marL="1204913" indent="-228600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CC9900"/>
              </a:buClr>
              <a:buChar char="•"/>
              <a:defRPr sz="2200">
                <a:solidFill>
                  <a:srgbClr val="002060"/>
                </a:solidFill>
                <a:latin typeface="+mn-lt"/>
                <a:ea typeface="ＭＳ Ｐゴシック" charset="-128"/>
                <a:cs typeface="Arial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CC9900"/>
              </a:buClr>
              <a:buFontTx/>
              <a:buNone/>
              <a:defRPr sz="2200">
                <a:solidFill>
                  <a:srgbClr val="002060"/>
                </a:solidFill>
                <a:latin typeface="+mn-lt"/>
                <a:ea typeface="ＭＳ Ｐゴシック" charset="-128"/>
                <a:cs typeface="Arial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CC9900"/>
              </a:buClr>
              <a:buChar char="•"/>
              <a:defRPr sz="2200">
                <a:solidFill>
                  <a:srgbClr val="002060"/>
                </a:solidFill>
                <a:latin typeface="+mn-lt"/>
                <a:ea typeface="ＭＳ Ｐゴシック" charset="-128"/>
                <a:cs typeface="Arial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CC9900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CC9900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CC9900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CC9900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US" altLang="en-US" dirty="0" smtClean="0">
                <a:ea typeface="ＭＳ Ｐゴシック" pitchFamily="34" charset="-128"/>
                <a:cs typeface="Arial" charset="0"/>
              </a:rPr>
              <a:t>*Blood </a:t>
            </a:r>
            <a:r>
              <a:rPr lang="en-US" altLang="en-US" dirty="0" smtClean="0">
                <a:ea typeface="ＭＳ Ｐゴシック" pitchFamily="34" charset="-128"/>
                <a:cs typeface="Arial" charset="0"/>
              </a:rPr>
              <a:t>supply</a:t>
            </a:r>
          </a:p>
          <a:p>
            <a:pPr marL="693738" lvl="1" indent="-347663">
              <a:lnSpc>
                <a:spcPct val="150000"/>
              </a:lnSpc>
              <a:buFont typeface="Verdana" panose="020B0604030504040204" pitchFamily="34" charset="0"/>
              <a:buChar char="•"/>
              <a:defRPr/>
            </a:pPr>
            <a:r>
              <a:rPr lang="en-US" altLang="en-US" dirty="0" smtClean="0">
                <a:ea typeface="ＭＳ Ｐゴシック" pitchFamily="34" charset="-128"/>
                <a:cs typeface="Arial" charset="0"/>
              </a:rPr>
              <a:t>Afferent arteriole</a:t>
            </a:r>
          </a:p>
          <a:p>
            <a:pPr marL="693738" lvl="1" indent="-347663">
              <a:lnSpc>
                <a:spcPct val="150000"/>
              </a:lnSpc>
              <a:buFont typeface="Verdana" panose="020B0604030504040204" pitchFamily="34" charset="0"/>
              <a:buChar char="•"/>
              <a:defRPr/>
            </a:pPr>
            <a:r>
              <a:rPr lang="en-US" altLang="en-US" dirty="0" smtClean="0">
                <a:ea typeface="ＭＳ Ｐゴシック" pitchFamily="34" charset="-128"/>
                <a:cs typeface="Arial" charset="0"/>
              </a:rPr>
              <a:t>Glomerulus</a:t>
            </a:r>
          </a:p>
          <a:p>
            <a:pPr marL="693738" lvl="1" indent="-347663">
              <a:lnSpc>
                <a:spcPct val="150000"/>
              </a:lnSpc>
              <a:buFont typeface="Verdana" panose="020B0604030504040204" pitchFamily="34" charset="0"/>
              <a:buChar char="•"/>
              <a:defRPr/>
            </a:pPr>
            <a:r>
              <a:rPr lang="en-US" altLang="en-US" dirty="0" smtClean="0">
                <a:ea typeface="ＭＳ Ｐゴシック" pitchFamily="34" charset="-128"/>
                <a:cs typeface="Arial" charset="0"/>
              </a:rPr>
              <a:t>Efferent arteriole</a:t>
            </a:r>
          </a:p>
          <a:p>
            <a:pPr marL="693738" lvl="1" indent="-347663">
              <a:lnSpc>
                <a:spcPct val="150000"/>
              </a:lnSpc>
              <a:buFont typeface="Verdana" panose="020B0604030504040204" pitchFamily="34" charset="0"/>
              <a:buChar char="•"/>
              <a:defRPr/>
            </a:pPr>
            <a:r>
              <a:rPr lang="en-US" altLang="en-US" dirty="0" smtClean="0">
                <a:ea typeface="ＭＳ Ｐゴシック" pitchFamily="34" charset="-128"/>
                <a:cs typeface="Arial" charset="0"/>
              </a:rPr>
              <a:t>Peritubular capillaries</a:t>
            </a:r>
          </a:p>
          <a:p>
            <a:pPr lvl="1"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b="1" dirty="0" smtClean="0"/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16" descr="\\pchns-f02\PRODUCTION\LWW\Share\Cohen-13e\JPG\Ch22\Cohen-13e-ch022-image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1152525"/>
            <a:ext cx="5986869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4788" y="439738"/>
            <a:ext cx="8515350" cy="4841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00000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00000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00000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00000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00000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latin typeface="+mj-lt"/>
                <a:ea typeface="ＭＳ Ｐゴシック" pitchFamily="34" charset="-128"/>
                <a:cs typeface="Arial" charset="0"/>
              </a:rPr>
              <a:t>Kidney Structure (cont.)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80856" y="4093409"/>
            <a:ext cx="134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Fig</a:t>
            </a:r>
            <a:r>
              <a:rPr lang="en-US" altLang="en-US" sz="1800" b="1" dirty="0">
                <a:solidFill>
                  <a:srgbClr val="C00000"/>
                </a:solidFill>
                <a:latin typeface="Verdana" pitchFamily="34" charset="0"/>
              </a:rPr>
              <a:t>. </a:t>
            </a:r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19-4</a:t>
            </a:r>
            <a:endParaRPr lang="en-US" altLang="en-US" sz="1800" b="1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314325" y="5736215"/>
            <a:ext cx="83248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2200" dirty="0">
                <a:solidFill>
                  <a:srgbClr val="CC0000"/>
                </a:solidFill>
                <a:latin typeface="Verdana" pitchFamily="34" charset="0"/>
                <a:cs typeface="Arial" charset="0"/>
              </a:rPr>
              <a:t>What is the outer region of the kidney called? What is the inner region of the kidney called?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81100"/>
            <a:ext cx="9144000" cy="4590060"/>
          </a:xfrm>
          <a:prstGeom prst="rect">
            <a:avLst/>
          </a:prstGeom>
        </p:spPr>
      </p:pic>
      <p:sp>
        <p:nvSpPr>
          <p:cNvPr id="24579" name="TextBox 6"/>
          <p:cNvSpPr txBox="1">
            <a:spLocks noChangeArrowheads="1"/>
          </p:cNvSpPr>
          <p:nvPr/>
        </p:nvSpPr>
        <p:spPr bwMode="auto">
          <a:xfrm>
            <a:off x="211138" y="5773738"/>
            <a:ext cx="83343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2200" dirty="0">
                <a:solidFill>
                  <a:srgbClr val="CC0000"/>
                </a:solidFill>
                <a:latin typeface="Verdana" pitchFamily="34" charset="0"/>
                <a:cs typeface="Arial" charset="0"/>
              </a:rPr>
              <a:t>The nephron is associated with two capillary beds. Which capillary bed receives blood first?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7637" y="522644"/>
            <a:ext cx="6812621" cy="3889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00000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00000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00000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00000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00000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latin typeface="+mj-lt"/>
                <a:ea typeface="ＭＳ Ｐゴシック" pitchFamily="34" charset="-128"/>
                <a:cs typeface="Arial" charset="0"/>
              </a:rPr>
              <a:t>Nephron’s Blood Supply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7929" y="5133480"/>
            <a:ext cx="1516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Fig</a:t>
            </a:r>
            <a:r>
              <a:rPr lang="en-US" altLang="en-US" sz="1800" b="1" dirty="0">
                <a:solidFill>
                  <a:srgbClr val="C00000"/>
                </a:solidFill>
                <a:latin typeface="Verdana" pitchFamily="34" charset="0"/>
              </a:rPr>
              <a:t>. </a:t>
            </a:r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19-5B</a:t>
            </a:r>
            <a:endParaRPr lang="en-US" altLang="en-US" sz="1800" b="1" dirty="0">
              <a:solidFill>
                <a:srgbClr val="C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666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77000" y="2209800"/>
            <a:ext cx="2466975" cy="3822700"/>
          </a:xfrm>
        </p:spPr>
        <p:txBody>
          <a:bodyPr/>
          <a:lstStyle/>
          <a:p>
            <a:pPr marL="0" indent="0">
              <a:buFontTx/>
              <a:buNone/>
            </a:pPr>
            <a:endParaRPr lang="en-US" sz="2000" b="1" smtClean="0">
              <a:solidFill>
                <a:schemeClr val="accent1"/>
              </a:solidFill>
            </a:endParaRPr>
          </a:p>
          <a:p>
            <a:pPr marL="0" indent="0">
              <a:buFontTx/>
              <a:buNone/>
            </a:pPr>
            <a:endParaRPr lang="en-US" sz="2000" b="1" smtClean="0">
              <a:solidFill>
                <a:schemeClr val="accent1"/>
              </a:solidFill>
            </a:endParaRPr>
          </a:p>
          <a:p>
            <a:pPr marL="0" indent="0">
              <a:buFontTx/>
              <a:buNone/>
            </a:pPr>
            <a:r>
              <a:rPr lang="en-US" sz="2400" b="1" smtClean="0">
                <a:solidFill>
                  <a:schemeClr val="accent1"/>
                </a:solidFill>
              </a:rPr>
              <a:t>A nephron and its blood supply. </a:t>
            </a:r>
          </a:p>
          <a:p>
            <a:pPr marL="0" indent="0">
              <a:buFontTx/>
              <a:buNone/>
            </a:pPr>
            <a:endParaRPr lang="en-US" sz="2400" b="1" smtClean="0">
              <a:solidFill>
                <a:schemeClr val="accent1"/>
              </a:solidFill>
            </a:endParaRPr>
          </a:p>
        </p:txBody>
      </p:sp>
      <p:pic>
        <p:nvPicPr>
          <p:cNvPr id="14339" name="Picture 3" descr="22_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5791200" cy="6572250"/>
          </a:xfrm>
          <a:prstGeom prst="rect">
            <a:avLst/>
          </a:prstGeom>
          <a:noFill/>
          <a:ln w="76200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33400"/>
            <a:ext cx="8515350" cy="388938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Formation of Urine</a:t>
            </a:r>
            <a:br>
              <a:rPr lang="en-US" smtClean="0">
                <a:ea typeface="ＭＳ Ｐゴシック" charset="-128"/>
              </a:rPr>
            </a:br>
            <a:endParaRPr lang="en-US" smtClean="0">
              <a:ea typeface="ＭＳ Ｐゴシック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r>
              <a:rPr lang="en-US" smtClean="0"/>
              <a:t>Glomerular filtration</a:t>
            </a:r>
          </a:p>
          <a:p>
            <a:pPr lvl="1"/>
            <a:r>
              <a:t>Glomerular filtrate</a:t>
            </a:r>
          </a:p>
          <a:p>
            <a:r>
              <a:rPr lang="en-US" smtClean="0"/>
              <a:t>Tubular reabsorption</a:t>
            </a:r>
          </a:p>
          <a:p>
            <a:pPr lvl="1"/>
            <a:r>
              <a:t>Diffusion</a:t>
            </a:r>
          </a:p>
          <a:p>
            <a:pPr lvl="1"/>
            <a:r>
              <a:t>Osmosis</a:t>
            </a:r>
          </a:p>
          <a:p>
            <a:pPr lvl="1"/>
            <a:r>
              <a:t>Active transport</a:t>
            </a:r>
          </a:p>
          <a:p>
            <a:r>
              <a:rPr lang="en-US" smtClean="0"/>
              <a:t>Tubular secretion</a:t>
            </a:r>
          </a:p>
          <a:p>
            <a:r>
              <a:rPr lang="en-US" smtClean="0"/>
              <a:t>Countercurrent mechanism</a:t>
            </a:r>
          </a:p>
          <a:p>
            <a:pPr lvl="1"/>
            <a:r>
              <a:t>Concentration of urine</a:t>
            </a:r>
          </a:p>
          <a:p>
            <a:pPr lvl="1"/>
            <a:r>
              <a:t>Antidiuretic hormone (ADH)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5562600" cy="6248400"/>
          </a:xfrm>
          <a:prstGeom prst="rect">
            <a:avLst/>
          </a:prstGeom>
          <a:solidFill>
            <a:srgbClr val="333399"/>
          </a:solidFill>
          <a:ln w="76200">
            <a:solidFill>
              <a:srgbClr val="333399"/>
            </a:solidFill>
            <a:miter lim="800000"/>
            <a:headEnd/>
            <a:tailEnd/>
          </a:ln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6019800" y="1905000"/>
            <a:ext cx="28194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>
              <a:solidFill>
                <a:schemeClr val="accent1"/>
              </a:solidFill>
              <a:latin typeface="Verdana" pitchFamily="34" charset="0"/>
            </a:endParaRPr>
          </a:p>
          <a:p>
            <a:r>
              <a:rPr lang="en-US" b="1">
                <a:solidFill>
                  <a:schemeClr val="accent1"/>
                </a:solidFill>
                <a:latin typeface="Verdana" pitchFamily="34" charset="0"/>
              </a:rPr>
              <a:t>Filtration process in the formation of</a:t>
            </a:r>
          </a:p>
          <a:p>
            <a:r>
              <a:rPr lang="en-US" b="1">
                <a:solidFill>
                  <a:schemeClr val="accent1"/>
                </a:solidFill>
                <a:latin typeface="Verdana" pitchFamily="34" charset="0"/>
              </a:rPr>
              <a:t>urine. </a:t>
            </a:r>
          </a:p>
          <a:p>
            <a:endParaRPr lang="en-US" b="1">
              <a:solidFill>
                <a:schemeClr val="accent1"/>
              </a:solidFill>
              <a:latin typeface="Verdana" pitchFamily="34" charset="0"/>
            </a:endParaRPr>
          </a:p>
          <a:p>
            <a:endParaRPr lang="en-US" b="1">
              <a:solidFill>
                <a:schemeClr val="accent1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1169" y="507709"/>
            <a:ext cx="7400256" cy="3889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00000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00000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00000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00000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00000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6EC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latin typeface="+mj-lt"/>
                <a:ea typeface="ＭＳ Ｐゴシック" pitchFamily="34" charset="-128"/>
                <a:cs typeface="Arial" charset="0"/>
              </a:rPr>
              <a:t>Urine Concentration: ADH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20765" y="6041563"/>
            <a:ext cx="15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Fig</a:t>
            </a:r>
            <a:r>
              <a:rPr lang="en-US" altLang="en-US" sz="1800" b="1" dirty="0">
                <a:solidFill>
                  <a:srgbClr val="C00000"/>
                </a:solidFill>
                <a:latin typeface="Verdana" pitchFamily="34" charset="0"/>
              </a:rPr>
              <a:t>. </a:t>
            </a:r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19-8B</a:t>
            </a:r>
            <a:endParaRPr lang="en-US" altLang="en-US" sz="1800" b="1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35620" y="1076388"/>
            <a:ext cx="4230688" cy="5333937"/>
          </a:xfrm>
        </p:spPr>
        <p:txBody>
          <a:bodyPr/>
          <a:lstStyle/>
          <a:p>
            <a:r>
              <a:rPr lang="en-US" sz="2200" dirty="0" smtClean="0">
                <a:latin typeface="+mn-lt"/>
              </a:rPr>
              <a:t>ADH stimulates aquaporin insertion into collecting duct membranes.</a:t>
            </a:r>
          </a:p>
          <a:p>
            <a:endParaRPr lang="en-US" sz="2200" dirty="0" smtClean="0">
              <a:latin typeface="+mn-lt"/>
            </a:endParaRPr>
          </a:p>
          <a:p>
            <a:r>
              <a:rPr lang="en-US" sz="2200" dirty="0" smtClean="0">
                <a:latin typeface="+mn-lt"/>
              </a:rPr>
              <a:t>Water moves down medullary gradient by osmosis.</a:t>
            </a:r>
          </a:p>
          <a:p>
            <a:endParaRPr lang="en-US" sz="2200" dirty="0" smtClean="0">
              <a:latin typeface="+mn-lt"/>
            </a:endParaRPr>
          </a:p>
          <a:p>
            <a:r>
              <a:rPr lang="en-US" sz="2200" dirty="0" smtClean="0">
                <a:latin typeface="+mn-lt"/>
              </a:rPr>
              <a:t>Urine becomes more concentrated.</a:t>
            </a:r>
          </a:p>
          <a:p>
            <a:endParaRPr lang="en-US" sz="2200" dirty="0" smtClean="0">
              <a:latin typeface="+mn-lt"/>
            </a:endParaRPr>
          </a:p>
          <a:p>
            <a:r>
              <a:rPr lang="en-US" sz="2200" dirty="0" smtClean="0">
                <a:latin typeface="+mn-lt"/>
              </a:rPr>
              <a:t>Blood becomes less concentrated.</a:t>
            </a:r>
            <a:endParaRPr lang="en-US" sz="22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25" y="1157288"/>
            <a:ext cx="35052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8311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33400"/>
            <a:ext cx="8515350" cy="388938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BODY FLUIDS:</a:t>
            </a:r>
            <a:br>
              <a:rPr lang="en-US" smtClean="0">
                <a:ea typeface="ＭＳ Ｐゴシック" charset="-128"/>
              </a:rPr>
            </a:br>
            <a:r>
              <a:rPr lang="en-US" smtClean="0">
                <a:ea typeface="ＭＳ Ｐゴシック" charset="-128"/>
              </a:rPr>
              <a:t>The Importance of Water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r>
              <a:rPr lang="en-US" smtClean="0"/>
              <a:t>Body fluid maintenance</a:t>
            </a:r>
          </a:p>
          <a:p>
            <a:r>
              <a:rPr lang="en-US" smtClean="0"/>
              <a:t>Thirst mechanism maintains volume</a:t>
            </a:r>
          </a:p>
          <a:p>
            <a:r>
              <a:rPr lang="en-US" smtClean="0"/>
              <a:t>Kidney activity regulates volume and composition</a:t>
            </a:r>
          </a:p>
          <a:p>
            <a:r>
              <a:rPr lang="en-US" smtClean="0"/>
              <a:t>Hormones regulate fluid volume and electrolytes</a:t>
            </a:r>
          </a:p>
          <a:p>
            <a:r>
              <a:rPr lang="en-US" smtClean="0"/>
              <a:t>Buffers, respiration, and kidney function regulate pH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5715000"/>
            <a:ext cx="8613775" cy="85090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b="1" smtClean="0">
                <a:solidFill>
                  <a:schemeClr val="accent1"/>
                </a:solidFill>
              </a:rPr>
              <a:t>Summary of urine formation in a nephron.</a:t>
            </a:r>
          </a:p>
          <a:p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18435" name="Picture 3" descr="22_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8343900" cy="3151188"/>
          </a:xfrm>
          <a:prstGeom prst="rect">
            <a:avLst/>
          </a:prstGeom>
          <a:noFill/>
          <a:ln w="76200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33400"/>
            <a:ext cx="8515350" cy="388938"/>
          </a:xfrm>
        </p:spPr>
        <p:txBody>
          <a:bodyPr/>
          <a:lstStyle/>
          <a:p>
            <a:r>
              <a:rPr lang="en-US" dirty="0" err="1" smtClean="0"/>
              <a:t>Juxtaglomerular</a:t>
            </a:r>
            <a:r>
              <a:rPr lang="en-US" dirty="0" smtClean="0"/>
              <a:t> apparatus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Specialized cells that regulate kidney function</a:t>
            </a:r>
          </a:p>
          <a:p>
            <a:pPr lvl="1"/>
            <a:r>
              <a:t>Found where the DCT makes contact with the afferent arteriole</a:t>
            </a:r>
          </a:p>
          <a:p>
            <a:r>
              <a:rPr lang="en-US" dirty="0" smtClean="0"/>
              <a:t>Triggered by low blood pressure</a:t>
            </a:r>
          </a:p>
          <a:p>
            <a:pPr lvl="1"/>
            <a:r>
              <a:t>Secretes renin enzyme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0200" y="5181600"/>
            <a:ext cx="8613775" cy="1676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100" b="1" smtClean="0">
                <a:solidFill>
                  <a:schemeClr val="accent1"/>
                </a:solidFill>
              </a:rPr>
              <a:t>Structure of the juxtaglomerular (JG) apparatus. Note how the distal convoluted tubule contacts the afferent arteriole (right). Cells in these two structures make up the JG apparatus.  </a:t>
            </a:r>
            <a:endParaRPr lang="en-US" sz="2100" smtClean="0"/>
          </a:p>
        </p:txBody>
      </p:sp>
      <p:pic>
        <p:nvPicPr>
          <p:cNvPr id="20483" name="Picture 3" descr="22_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38725"/>
          </a:xfrm>
          <a:prstGeom prst="rect">
            <a:avLst/>
          </a:prstGeom>
          <a:noFill/>
          <a:ln w="76200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33400"/>
            <a:ext cx="8515350" cy="388938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The Ureters</a:t>
            </a:r>
            <a:br>
              <a:rPr lang="en-US" smtClean="0">
                <a:ea typeface="ＭＳ Ｐゴシック" charset="-128"/>
              </a:rPr>
            </a:br>
            <a:endParaRPr lang="en-US" smtClean="0">
              <a:ea typeface="ＭＳ Ｐゴシック" charset="-128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r>
              <a:rPr lang="en-US" smtClean="0"/>
              <a:t>Long, slender, muscular tubes</a:t>
            </a:r>
          </a:p>
          <a:p>
            <a:pPr lvl="1"/>
            <a:r>
              <a:t>Epithelial cell lining</a:t>
            </a:r>
          </a:p>
          <a:p>
            <a:pPr lvl="1"/>
            <a:r>
              <a:t>Involuntary muscle layer</a:t>
            </a:r>
          </a:p>
          <a:p>
            <a:pPr lvl="1"/>
            <a:r>
              <a:t>Fibrous connective tissue coat</a:t>
            </a:r>
          </a:p>
          <a:p>
            <a:r>
              <a:rPr lang="en-US" smtClean="0"/>
              <a:t>Entirely extraperitoneal</a:t>
            </a:r>
          </a:p>
          <a:p>
            <a:r>
              <a:rPr lang="en-US" smtClean="0"/>
              <a:t>Extend from kidney to urinary bladder</a:t>
            </a:r>
          </a:p>
          <a:p>
            <a:r>
              <a:rPr lang="en-US" smtClean="0"/>
              <a:t>Move urine by gravity and peristalsis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33400"/>
            <a:ext cx="8515350" cy="388938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The Urinary Bladder</a:t>
            </a:r>
            <a:br>
              <a:rPr lang="en-US" smtClean="0">
                <a:ea typeface="ＭＳ Ｐゴシック" charset="-128"/>
              </a:rPr>
            </a:br>
            <a:endParaRPr lang="en-US" smtClean="0">
              <a:ea typeface="ＭＳ Ｐゴシック" charset="-128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r>
              <a:rPr lang="en-US" smtClean="0"/>
              <a:t>Temporary reservoir for urine</a:t>
            </a:r>
          </a:p>
          <a:p>
            <a:r>
              <a:rPr lang="en-US" smtClean="0"/>
              <a:t>Multiple layers</a:t>
            </a:r>
          </a:p>
          <a:p>
            <a:r>
              <a:rPr lang="en-US" smtClean="0"/>
              <a:t>Mucous membrane</a:t>
            </a:r>
          </a:p>
          <a:p>
            <a:pPr lvl="1"/>
            <a:r>
              <a:t>Transitional epithelium</a:t>
            </a:r>
          </a:p>
          <a:p>
            <a:pPr lvl="1"/>
            <a:r>
              <a:t>Rugae</a:t>
            </a:r>
          </a:p>
          <a:p>
            <a:pPr lvl="1"/>
            <a:r>
              <a:t>Connective tissue</a:t>
            </a:r>
          </a:p>
          <a:p>
            <a:pPr lvl="1"/>
            <a:r>
              <a:t>Three-layered coat of involuntary muscle tissue</a:t>
            </a:r>
          </a:p>
          <a:p>
            <a:pPr lvl="1"/>
            <a:r>
              <a:t>Incomplete coat of peritoneum</a:t>
            </a:r>
          </a:p>
          <a:p>
            <a:r>
              <a:rPr lang="en-US" smtClean="0"/>
              <a:t>Trigone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5589588" cy="6542088"/>
          </a:xfrm>
          <a:prstGeom prst="rect">
            <a:avLst/>
          </a:prstGeom>
          <a:solidFill>
            <a:srgbClr val="333399"/>
          </a:solidFill>
          <a:ln w="76200">
            <a:solidFill>
              <a:srgbClr val="333399"/>
            </a:solidFill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096000" y="2286000"/>
            <a:ext cx="27432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chemeClr val="accent1"/>
                </a:solidFill>
                <a:latin typeface="Verdana" pitchFamily="34" charset="0"/>
              </a:rPr>
              <a:t>Interior of the male urinary bladder. </a:t>
            </a:r>
          </a:p>
          <a:p>
            <a:pPr eaLnBrk="0" hangingPunct="0"/>
            <a:endParaRPr lang="en-US" sz="2000" i="1">
              <a:solidFill>
                <a:srgbClr val="990C14"/>
              </a:solidFill>
              <a:latin typeface="Times" pitchFamily="18" charset="0"/>
            </a:endParaRPr>
          </a:p>
          <a:p>
            <a:pPr eaLnBrk="0" hangingPunct="0"/>
            <a:endParaRPr lang="en-US" sz="2000" i="1">
              <a:solidFill>
                <a:srgbClr val="990C14"/>
              </a:solidFill>
              <a:latin typeface="Times" pitchFamily="18" charset="0"/>
            </a:endParaRPr>
          </a:p>
          <a:p>
            <a:pPr eaLnBrk="0" hangingPunct="0"/>
            <a:endParaRPr lang="en-US" sz="2000" i="1">
              <a:solidFill>
                <a:srgbClr val="990C14"/>
              </a:solidFill>
              <a:latin typeface="Times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33400"/>
            <a:ext cx="8515350" cy="388938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The Urethra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r>
              <a:rPr lang="en-US" smtClean="0"/>
              <a:t>Tube that extends from the bladder to the outside</a:t>
            </a:r>
          </a:p>
          <a:p>
            <a:r>
              <a:rPr lang="en-US" smtClean="0"/>
              <a:t>Male</a:t>
            </a:r>
          </a:p>
          <a:p>
            <a:pPr lvl="1"/>
            <a:r>
              <a:t>Part of both reproductive and urinary systems</a:t>
            </a:r>
          </a:p>
          <a:p>
            <a:r>
              <a:rPr lang="en-US" smtClean="0"/>
              <a:t>Female</a:t>
            </a:r>
          </a:p>
          <a:p>
            <a:pPr lvl="1"/>
            <a:r>
              <a:t>Entirely separate from reproductive system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33400"/>
            <a:ext cx="8515350" cy="388938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Urination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r>
              <a:rPr lang="en-US" smtClean="0"/>
              <a:t>Process of expelling urine from bladder (micturition)</a:t>
            </a:r>
          </a:p>
          <a:p>
            <a:r>
              <a:rPr lang="en-US" smtClean="0"/>
              <a:t>Involuntary control</a:t>
            </a:r>
          </a:p>
          <a:p>
            <a:pPr lvl="1"/>
            <a:r>
              <a:t>Internal urethral sphincter</a:t>
            </a:r>
          </a:p>
          <a:p>
            <a:r>
              <a:rPr lang="en-US" smtClean="0"/>
              <a:t>Voluntary control</a:t>
            </a:r>
          </a:p>
          <a:p>
            <a:pPr lvl="1"/>
            <a:r>
              <a:t>External urethral sphincter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33400"/>
            <a:ext cx="8515350" cy="388938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The Urine</a:t>
            </a:r>
            <a:br>
              <a:rPr lang="en-US" smtClean="0">
                <a:ea typeface="ＭＳ Ｐゴシック" charset="-128"/>
              </a:rPr>
            </a:br>
            <a:endParaRPr lang="en-US" smtClean="0">
              <a:ea typeface="ＭＳ Ｐゴシック" charset="-128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r>
              <a:rPr lang="en-US" smtClean="0"/>
              <a:t>95% water, 5% dissolved solids and gases</a:t>
            </a:r>
          </a:p>
          <a:p>
            <a:r>
              <a:rPr lang="en-US" smtClean="0"/>
              <a:t>pH averages 6.0</a:t>
            </a:r>
          </a:p>
          <a:p>
            <a:r>
              <a:rPr lang="en-US" smtClean="0"/>
              <a:t>Specific gravity measures amount of dissolved substances</a:t>
            </a:r>
          </a:p>
          <a:p>
            <a:pPr lvl="1"/>
            <a:r>
              <a:t>Normal range 1.002 to 1.040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33400"/>
            <a:ext cx="8515350" cy="388938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Normal Constituents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r>
              <a:rPr lang="en-US" smtClean="0"/>
              <a:t>Dissolved solids normally found in urine</a:t>
            </a:r>
          </a:p>
          <a:p>
            <a:r>
              <a:rPr lang="en-US" smtClean="0"/>
              <a:t>Nitrogenous waste products</a:t>
            </a:r>
          </a:p>
          <a:p>
            <a:pPr lvl="1"/>
            <a:r>
              <a:t>Urea</a:t>
            </a:r>
          </a:p>
          <a:p>
            <a:pPr lvl="1"/>
            <a:r>
              <a:t>Uric acid</a:t>
            </a:r>
          </a:p>
          <a:p>
            <a:pPr lvl="1"/>
            <a:r>
              <a:t>Creatinine</a:t>
            </a:r>
          </a:p>
          <a:p>
            <a:r>
              <a:rPr lang="en-US" smtClean="0"/>
              <a:t>Electrolytes</a:t>
            </a:r>
          </a:p>
          <a:p>
            <a:pPr lvl="1"/>
            <a:r>
              <a:t>Sodium chloride</a:t>
            </a:r>
          </a:p>
          <a:p>
            <a:pPr lvl="1"/>
            <a:r>
              <a:t>Sulfates</a:t>
            </a:r>
          </a:p>
          <a:p>
            <a:pPr lvl="1"/>
            <a:r>
              <a:t>Phosphates</a:t>
            </a:r>
          </a:p>
          <a:p>
            <a:r>
              <a:rPr lang="en-US" smtClean="0"/>
              <a:t>Pigment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33400"/>
            <a:ext cx="8515350" cy="388938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Fluid Compartments</a:t>
            </a:r>
            <a:br>
              <a:rPr lang="en-US" smtClean="0">
                <a:ea typeface="ＭＳ Ｐゴシック" charset="-128"/>
              </a:rPr>
            </a:br>
            <a:endParaRPr lang="en-US" smtClean="0">
              <a:ea typeface="ＭＳ Ｐゴシック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r>
              <a:rPr lang="en-US" smtClean="0"/>
              <a:t>Intracellular fluid (ICF)</a:t>
            </a:r>
          </a:p>
          <a:p>
            <a:pPr lvl="1"/>
            <a:r>
              <a:t>Two-thirds to three-fourths of all body fluids</a:t>
            </a:r>
          </a:p>
          <a:p>
            <a:r>
              <a:rPr lang="en-US" smtClean="0"/>
              <a:t>Extracellular fluid (ECF)</a:t>
            </a:r>
          </a:p>
          <a:p>
            <a:pPr lvl="1"/>
            <a:r>
              <a:t>Interstitial fluid</a:t>
            </a:r>
          </a:p>
          <a:p>
            <a:pPr lvl="1"/>
            <a:r>
              <a:t>Blood plasma</a:t>
            </a:r>
          </a:p>
          <a:p>
            <a:pPr lvl="1"/>
            <a:r>
              <a:t>Lymph</a:t>
            </a:r>
          </a:p>
          <a:p>
            <a:pPr lvl="1"/>
            <a:r>
              <a:t>Fluid in special compartments 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95400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Abnormal Constituents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905000"/>
            <a:ext cx="8613775" cy="4648200"/>
          </a:xfrm>
        </p:spPr>
        <p:txBody>
          <a:bodyPr/>
          <a:lstStyle/>
          <a:p>
            <a:pPr>
              <a:lnSpc>
                <a:spcPct val="70000"/>
              </a:lnSpc>
              <a:buFontTx/>
              <a:buNone/>
            </a:pPr>
            <a:r>
              <a:rPr lang="en-US" sz="1800" smtClean="0">
                <a:solidFill>
                  <a:srgbClr val="000000"/>
                </a:solidFill>
              </a:rPr>
              <a:t>Urinalysis is evaluation of urine</a:t>
            </a:r>
          </a:p>
          <a:p>
            <a:pPr>
              <a:lnSpc>
                <a:spcPct val="70000"/>
              </a:lnSpc>
            </a:pPr>
            <a:r>
              <a:rPr lang="en-US" sz="1800" smtClean="0">
                <a:solidFill>
                  <a:srgbClr val="000000"/>
                </a:solidFill>
              </a:rPr>
              <a:t>Glucose</a:t>
            </a:r>
          </a:p>
          <a:p>
            <a:pPr lvl="1">
              <a:lnSpc>
                <a:spcPct val="70000"/>
              </a:lnSpc>
            </a:pPr>
            <a:r>
              <a:rPr sz="1800">
                <a:solidFill>
                  <a:srgbClr val="000000"/>
                </a:solidFill>
              </a:rPr>
              <a:t>Glycosuria</a:t>
            </a:r>
          </a:p>
          <a:p>
            <a:pPr>
              <a:lnSpc>
                <a:spcPct val="70000"/>
              </a:lnSpc>
            </a:pPr>
            <a:r>
              <a:rPr lang="en-US" sz="1800" smtClean="0">
                <a:solidFill>
                  <a:srgbClr val="000000"/>
                </a:solidFill>
              </a:rPr>
              <a:t>Albumin</a:t>
            </a:r>
          </a:p>
          <a:p>
            <a:pPr lvl="1">
              <a:lnSpc>
                <a:spcPct val="70000"/>
              </a:lnSpc>
            </a:pPr>
            <a:r>
              <a:rPr sz="1800">
                <a:solidFill>
                  <a:srgbClr val="000000"/>
                </a:solidFill>
              </a:rPr>
              <a:t>Albuminuria</a:t>
            </a:r>
          </a:p>
          <a:p>
            <a:pPr>
              <a:lnSpc>
                <a:spcPct val="70000"/>
              </a:lnSpc>
            </a:pPr>
            <a:r>
              <a:rPr lang="en-US" sz="1800" smtClean="0">
                <a:solidFill>
                  <a:srgbClr val="000000"/>
                </a:solidFill>
              </a:rPr>
              <a:t>Blood</a:t>
            </a:r>
          </a:p>
          <a:p>
            <a:pPr lvl="1">
              <a:lnSpc>
                <a:spcPct val="70000"/>
              </a:lnSpc>
            </a:pPr>
            <a:r>
              <a:rPr sz="1800">
                <a:solidFill>
                  <a:srgbClr val="000000"/>
                </a:solidFill>
              </a:rPr>
              <a:t>Hematuria</a:t>
            </a:r>
          </a:p>
          <a:p>
            <a:pPr>
              <a:lnSpc>
                <a:spcPct val="70000"/>
              </a:lnSpc>
            </a:pPr>
            <a:r>
              <a:rPr lang="en-US" sz="1800" smtClean="0">
                <a:solidFill>
                  <a:srgbClr val="000000"/>
                </a:solidFill>
              </a:rPr>
              <a:t>Ketones</a:t>
            </a:r>
          </a:p>
          <a:p>
            <a:pPr lvl="1">
              <a:lnSpc>
                <a:spcPct val="70000"/>
              </a:lnSpc>
            </a:pPr>
            <a:r>
              <a:rPr sz="1800">
                <a:solidFill>
                  <a:srgbClr val="000000"/>
                </a:solidFill>
              </a:rPr>
              <a:t>Diabetes mellitus and starvation</a:t>
            </a:r>
          </a:p>
          <a:p>
            <a:pPr>
              <a:lnSpc>
                <a:spcPct val="70000"/>
              </a:lnSpc>
            </a:pPr>
            <a:r>
              <a:rPr lang="en-US" sz="1800" smtClean="0">
                <a:solidFill>
                  <a:srgbClr val="000000"/>
                </a:solidFill>
              </a:rPr>
              <a:t>White blood cells</a:t>
            </a:r>
          </a:p>
          <a:p>
            <a:pPr lvl="1">
              <a:lnSpc>
                <a:spcPct val="70000"/>
              </a:lnSpc>
            </a:pPr>
            <a:r>
              <a:rPr sz="1800">
                <a:solidFill>
                  <a:srgbClr val="000000"/>
                </a:solidFill>
              </a:rPr>
              <a:t>Pyuria</a:t>
            </a:r>
          </a:p>
          <a:p>
            <a:pPr>
              <a:lnSpc>
                <a:spcPct val="70000"/>
              </a:lnSpc>
            </a:pPr>
            <a:r>
              <a:rPr lang="en-US" sz="1800" smtClean="0">
                <a:solidFill>
                  <a:srgbClr val="000000"/>
                </a:solidFill>
              </a:rPr>
              <a:t>Casts</a:t>
            </a:r>
          </a:p>
          <a:p>
            <a:pPr lvl="1">
              <a:lnSpc>
                <a:spcPct val="70000"/>
              </a:lnSpc>
            </a:pPr>
            <a:r>
              <a:rPr sz="1800">
                <a:solidFill>
                  <a:srgbClr val="000000"/>
                </a:solidFill>
              </a:rPr>
              <a:t>Nephron disease</a:t>
            </a:r>
            <a:endParaRPr sz="1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33400"/>
            <a:ext cx="8515350" cy="388938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The Effects of Aging</a:t>
            </a:r>
            <a:br>
              <a:rPr lang="en-US" smtClean="0">
                <a:ea typeface="ＭＳ Ｐゴシック" charset="-128"/>
              </a:rPr>
            </a:br>
            <a:endParaRPr lang="en-US" smtClean="0">
              <a:ea typeface="ＭＳ Ｐゴシック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r>
              <a:rPr lang="en-US" smtClean="0"/>
              <a:t>Loss of ability to concentrate urine</a:t>
            </a:r>
          </a:p>
          <a:p>
            <a:r>
              <a:rPr lang="en-US" smtClean="0"/>
              <a:t>Decrease in number and size of nephrons</a:t>
            </a:r>
          </a:p>
          <a:p>
            <a:r>
              <a:rPr lang="en-US" smtClean="0"/>
              <a:t>Increase in blood urea nitrogen (BUN)</a:t>
            </a:r>
          </a:p>
          <a:p>
            <a:r>
              <a:rPr lang="en-US" smtClean="0"/>
              <a:t>Urinary infections</a:t>
            </a:r>
          </a:p>
          <a:p>
            <a:r>
              <a:rPr lang="en-US" smtClean="0"/>
              <a:t>Prostate enlargement</a:t>
            </a:r>
          </a:p>
          <a:p>
            <a:r>
              <a:rPr lang="en-US" smtClean="0"/>
              <a:t>Decreased bladder capacity</a:t>
            </a:r>
          </a:p>
          <a:p>
            <a:r>
              <a:rPr lang="en-US" smtClean="0"/>
              <a:t>Incontinence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33400"/>
            <a:ext cx="8515350" cy="388938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Water Balance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r>
              <a:rPr lang="en-US" dirty="0" smtClean="0"/>
              <a:t>Water </a:t>
            </a:r>
            <a:r>
              <a:rPr lang="en-US" dirty="0" smtClean="0"/>
              <a:t>loss from </a:t>
            </a:r>
          </a:p>
          <a:p>
            <a:pPr lvl="1"/>
            <a:r>
              <a:t>Kidneys </a:t>
            </a:r>
          </a:p>
          <a:p>
            <a:pPr lvl="1"/>
            <a:r>
              <a:t>Skin </a:t>
            </a:r>
          </a:p>
          <a:p>
            <a:pPr lvl="1"/>
            <a:r>
              <a:t>Lungs</a:t>
            </a:r>
          </a:p>
          <a:p>
            <a:pPr lvl="1"/>
            <a:r>
              <a:t>Intestinal tract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4572000" cy="6796088"/>
          </a:xfrm>
          <a:prstGeom prst="rect">
            <a:avLst/>
          </a:prstGeom>
          <a:solidFill>
            <a:srgbClr val="333399"/>
          </a:solidFill>
          <a:ln w="76200">
            <a:solidFill>
              <a:srgbClr val="333399"/>
            </a:solidFill>
            <a:miter lim="800000"/>
            <a:headEnd/>
            <a:tailEnd/>
          </a:ln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5562600" y="3200400"/>
            <a:ext cx="3581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chemeClr val="accent1"/>
                </a:solidFill>
                <a:latin typeface="Verdana" pitchFamily="34" charset="0"/>
              </a:rPr>
              <a:t>Daily gain and loss of water</a:t>
            </a:r>
            <a:r>
              <a:rPr lang="en-US" sz="1800" b="1">
                <a:latin typeface="Times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33400"/>
            <a:ext cx="8515350" cy="388938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Sense of Thirst</a:t>
            </a:r>
            <a:br>
              <a:rPr lang="en-US" smtClean="0">
                <a:ea typeface="ＭＳ Ｐゴシック" charset="-128"/>
              </a:rPr>
            </a:br>
            <a:endParaRPr lang="en-US" smtClean="0">
              <a:ea typeface="ＭＳ Ｐゴシック" charset="-128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r>
              <a:rPr lang="en-US" smtClean="0"/>
              <a:t>Control center for thirst</a:t>
            </a:r>
          </a:p>
          <a:p>
            <a:r>
              <a:rPr lang="en-US" smtClean="0"/>
              <a:t>Located in hypothalamus</a:t>
            </a:r>
          </a:p>
          <a:p>
            <a:r>
              <a:rPr lang="en-US" smtClean="0"/>
              <a:t>Regulates total fluid volume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427038"/>
            <a:ext cx="8515350" cy="395287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  <a:cs typeface="Arial" charset="0"/>
              </a:rPr>
              <a:t>Control of Urine Output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128713"/>
            <a:ext cx="8701179" cy="5414962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dirty="0" smtClean="0"/>
              <a:t>Kidneys receive information about body fluid volume, composition</a:t>
            </a:r>
          </a:p>
          <a:p>
            <a:pPr lvl="1">
              <a:lnSpc>
                <a:spcPct val="150000"/>
              </a:lnSpc>
              <a:defRPr/>
            </a:pPr>
            <a:r>
              <a:rPr lang="en-US" dirty="0" smtClean="0"/>
              <a:t>Blood pressure, total body sodium content indicate body fluid volume (remember water follows salt)</a:t>
            </a:r>
          </a:p>
          <a:p>
            <a:pPr lvl="1">
              <a:lnSpc>
                <a:spcPct val="150000"/>
              </a:lnSpc>
              <a:defRPr/>
            </a:pPr>
            <a:r>
              <a:rPr lang="en-US" dirty="0" smtClean="0"/>
              <a:t>Blood osmotic pressure, individual ion concentrations indicate fluid composition</a:t>
            </a:r>
          </a:p>
          <a:p>
            <a:pPr>
              <a:lnSpc>
                <a:spcPct val="150000"/>
              </a:lnSpc>
              <a:defRPr/>
            </a:pPr>
            <a:r>
              <a:rPr lang="en-US" dirty="0" smtClean="0"/>
              <a:t>Involves hormone signals</a:t>
            </a:r>
          </a:p>
          <a:p>
            <a:pPr lvl="1">
              <a:lnSpc>
                <a:spcPct val="150000"/>
              </a:lnSpc>
              <a:defRPr/>
            </a:pPr>
            <a:r>
              <a:rPr dirty="0" smtClean="0"/>
              <a:t>Aldosterone</a:t>
            </a:r>
            <a:r>
              <a:rPr lang="en-US" dirty="0" smtClean="0"/>
              <a:t>, a</a:t>
            </a:r>
            <a:r>
              <a:rPr dirty="0" smtClean="0"/>
              <a:t>ntidiuretic </a:t>
            </a:r>
            <a:r>
              <a:rPr dirty="0"/>
              <a:t>hormone (ADH</a:t>
            </a:r>
            <a:r>
              <a:rPr dirty="0" smtClean="0"/>
              <a:t>)</a:t>
            </a:r>
            <a:r>
              <a:rPr lang="en-US" dirty="0" smtClean="0"/>
              <a:t>, a</a:t>
            </a:r>
            <a:r>
              <a:rPr dirty="0" smtClean="0"/>
              <a:t>ngiotensin </a:t>
            </a:r>
            <a:r>
              <a:rPr dirty="0"/>
              <a:t>II (ATII</a:t>
            </a:r>
            <a:r>
              <a:rPr dirty="0" smtClean="0"/>
              <a:t>)</a:t>
            </a:r>
            <a:r>
              <a:rPr lang="en-US" dirty="0" smtClean="0"/>
              <a:t>, a</a:t>
            </a:r>
            <a:r>
              <a:rPr dirty="0" smtClean="0"/>
              <a:t>trial </a:t>
            </a:r>
            <a:r>
              <a:rPr dirty="0"/>
              <a:t>natriuretic peptide (ANP)</a:t>
            </a:r>
          </a:p>
        </p:txBody>
      </p:sp>
    </p:spTree>
    <p:extLst>
      <p:ext uri="{BB962C8B-B14F-4D97-AF65-F5344CB8AC3E}">
        <p14:creationId xmlns="" xmlns:p14="http://schemas.microsoft.com/office/powerpoint/2010/main" val="209088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33400"/>
            <a:ext cx="8515350" cy="388938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Acid–Base Balance</a:t>
            </a:r>
            <a:br>
              <a:rPr lang="en-US" smtClean="0">
                <a:ea typeface="ＭＳ Ｐゴシック" charset="-128"/>
              </a:rPr>
            </a:br>
            <a:endParaRPr lang="en-US" smtClean="0">
              <a:ea typeface="ＭＳ Ｐゴシック" charset="-128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r>
              <a:rPr lang="en-US" smtClean="0"/>
              <a:t>pH scale measures hydrogen ion (H+) concentration</a:t>
            </a:r>
          </a:p>
          <a:p>
            <a:r>
              <a:rPr lang="en-US" smtClean="0"/>
              <a:t>Body fluids have normal pH of 7.35 to 7.45</a:t>
            </a:r>
          </a:p>
          <a:p>
            <a:r>
              <a:rPr lang="en-US" smtClean="0"/>
              <a:t>Three-tenths of a point shift in either direction is fatal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33400"/>
            <a:ext cx="8515350" cy="388938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Regulation of pH</a:t>
            </a:r>
            <a:br>
              <a:rPr lang="en-US" smtClean="0">
                <a:ea typeface="ＭＳ Ｐゴシック" charset="-128"/>
              </a:rPr>
            </a:br>
            <a:endParaRPr lang="en-US" smtClean="0">
              <a:ea typeface="ＭＳ Ｐゴシック" charset="-128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r>
              <a:rPr lang="en-US" smtClean="0"/>
              <a:t>Buffer systems accept or release ions as needed </a:t>
            </a:r>
          </a:p>
          <a:p>
            <a:pPr lvl="1"/>
            <a:r>
              <a:t>Bicarbonate</a:t>
            </a:r>
          </a:p>
          <a:p>
            <a:pPr lvl="1"/>
            <a:r>
              <a:t>Phosphate</a:t>
            </a:r>
          </a:p>
          <a:p>
            <a:pPr lvl="1"/>
            <a:r>
              <a:t>Proteins</a:t>
            </a:r>
          </a:p>
          <a:p>
            <a:r>
              <a:rPr lang="en-US" smtClean="0"/>
              <a:t>Respiration provides short-term regulation</a:t>
            </a:r>
          </a:p>
          <a:p>
            <a:r>
              <a:rPr lang="en-US" smtClean="0"/>
              <a:t>Kidney function provides long-term regulation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17" descr="\\pchns-f02\PRODUCTION\LWW\Share\Cohen-13e\JPG\Ch21\Cohen-13e-ch021-image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4" y="1304924"/>
            <a:ext cx="4883543" cy="506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3285" y="5543911"/>
            <a:ext cx="134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Fig</a:t>
            </a:r>
            <a:r>
              <a:rPr lang="en-US" altLang="en-US" sz="1800" b="1" dirty="0">
                <a:solidFill>
                  <a:srgbClr val="C00000"/>
                </a:solidFill>
                <a:latin typeface="Verdana" pitchFamily="34" charset="0"/>
              </a:rPr>
              <a:t>. </a:t>
            </a:r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19-1</a:t>
            </a:r>
            <a:endParaRPr lang="en-US" altLang="en-US" sz="1800" b="1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33350" y="419100"/>
            <a:ext cx="6008388" cy="51726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  <a:cs typeface="Arial" charset="0"/>
              </a:rPr>
              <a:t>Fluid Compartments (cont.)</a:t>
            </a:r>
            <a:endParaRPr lang="en-US" altLang="en-US" b="0" dirty="0" smtClean="0">
              <a:solidFill>
                <a:srgbClr val="00206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152229" y="3325236"/>
            <a:ext cx="392926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2200" dirty="0">
                <a:solidFill>
                  <a:srgbClr val="CC0000"/>
                </a:solidFill>
                <a:latin typeface="Verdana" pitchFamily="34" charset="0"/>
                <a:cs typeface="Arial" charset="0"/>
              </a:rPr>
              <a:t>What are some avenues through which water is lost?</a:t>
            </a:r>
          </a:p>
        </p:txBody>
      </p:sp>
    </p:spTree>
    <p:extLst>
      <p:ext uri="{BB962C8B-B14F-4D97-AF65-F5344CB8AC3E}">
        <p14:creationId xmlns="" xmlns:p14="http://schemas.microsoft.com/office/powerpoint/2010/main" val="233451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27358"/>
            <a:ext cx="8515350" cy="39498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  <a:cs typeface="Arial" charset="0"/>
              </a:rPr>
              <a:t>Water and Its Functions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pPr marL="346075" indent="-346075">
              <a:lnSpc>
                <a:spcPct val="200000"/>
              </a:lnSpc>
              <a:defRPr/>
            </a:pPr>
            <a:r>
              <a:rPr lang="en-US" dirty="0" smtClean="0"/>
              <a:t>Water is important as:</a:t>
            </a:r>
          </a:p>
          <a:p>
            <a:pPr marL="927100" lvl="1" indent="-346075">
              <a:lnSpc>
                <a:spcPct val="200000"/>
              </a:lnSpc>
              <a:defRPr/>
            </a:pPr>
            <a:r>
              <a:rPr lang="en-US" dirty="0" smtClean="0"/>
              <a:t>S</a:t>
            </a:r>
            <a:r>
              <a:rPr dirty="0" smtClean="0"/>
              <a:t>olvent</a:t>
            </a:r>
            <a:endParaRPr dirty="0"/>
          </a:p>
          <a:p>
            <a:pPr marL="927100" lvl="1" indent="-346075">
              <a:lnSpc>
                <a:spcPct val="200000"/>
              </a:lnSpc>
              <a:defRPr/>
            </a:pPr>
            <a:r>
              <a:rPr lang="en-US" dirty="0" smtClean="0"/>
              <a:t>T</a:t>
            </a:r>
            <a:r>
              <a:rPr dirty="0" smtClean="0"/>
              <a:t>ransport </a:t>
            </a:r>
            <a:r>
              <a:rPr dirty="0"/>
              <a:t>medium</a:t>
            </a:r>
          </a:p>
          <a:p>
            <a:pPr marL="927100" lvl="1" indent="-346075">
              <a:lnSpc>
                <a:spcPct val="200000"/>
              </a:lnSpc>
              <a:defRPr/>
            </a:pPr>
            <a:r>
              <a:rPr lang="en-US" dirty="0" smtClean="0"/>
              <a:t>P</a:t>
            </a:r>
            <a:r>
              <a:rPr dirty="0" smtClean="0"/>
              <a:t>articipant </a:t>
            </a:r>
            <a:r>
              <a:rPr dirty="0"/>
              <a:t>in metabolic reactions</a:t>
            </a:r>
          </a:p>
        </p:txBody>
      </p:sp>
    </p:spTree>
    <p:extLst>
      <p:ext uri="{BB962C8B-B14F-4D97-AF65-F5344CB8AC3E}">
        <p14:creationId xmlns="" xmlns:p14="http://schemas.microsoft.com/office/powerpoint/2010/main" val="187511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Fluids and Blood Pressure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Sodium is the major extracellular ion</a:t>
            </a:r>
          </a:p>
          <a:p>
            <a:r>
              <a:rPr lang="en-US" dirty="0" smtClean="0"/>
              <a:t>Sodium major determinant of body water content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33400"/>
            <a:ext cx="8515350" cy="388938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Electrolytes and Their Functions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41424"/>
            <a:ext cx="8499475" cy="5270211"/>
          </a:xfrm>
        </p:spPr>
        <p:txBody>
          <a:bodyPr/>
          <a:lstStyle/>
          <a:p>
            <a:r>
              <a:rPr lang="en-US" sz="1800" dirty="0" smtClean="0"/>
              <a:t>Conduct electrical current in solution</a:t>
            </a:r>
          </a:p>
          <a:p>
            <a:r>
              <a:rPr lang="en-US" sz="1800" dirty="0" smtClean="0"/>
              <a:t>Positive ions (</a:t>
            </a:r>
            <a:r>
              <a:rPr lang="en-US" sz="1800" dirty="0" err="1" smtClean="0"/>
              <a:t>cations</a:t>
            </a:r>
            <a:r>
              <a:rPr lang="en-US" sz="1800" dirty="0" smtClean="0"/>
              <a:t>)</a:t>
            </a:r>
          </a:p>
          <a:p>
            <a:pPr lvl="1"/>
            <a:r>
              <a:rPr sz="1800"/>
              <a:t>Sodium </a:t>
            </a:r>
            <a:endParaRPr sz="1800" smtClean="0"/>
          </a:p>
          <a:p>
            <a:pPr lvl="2"/>
            <a:r>
              <a:rPr lang="en-US" sz="1800" dirty="0" smtClean="0"/>
              <a:t>Maintains osmotic balance and body fluid volume</a:t>
            </a:r>
            <a:endParaRPr sz="1800"/>
          </a:p>
          <a:p>
            <a:pPr lvl="1"/>
            <a:r>
              <a:rPr sz="1800"/>
              <a:t>Potassium </a:t>
            </a:r>
          </a:p>
          <a:p>
            <a:pPr lvl="1"/>
            <a:r>
              <a:rPr sz="1800" smtClean="0"/>
              <a:t>Calcium</a:t>
            </a:r>
          </a:p>
          <a:p>
            <a:pPr lvl="2"/>
            <a:r>
              <a:rPr lang="en-US" sz="1800" dirty="0" smtClean="0"/>
              <a:t>Required for bone formation, muscle contraction, nerve impulse transmission and blood clotting</a:t>
            </a:r>
            <a:endParaRPr sz="1800"/>
          </a:p>
          <a:p>
            <a:r>
              <a:rPr lang="en-US" sz="1800" dirty="0" smtClean="0"/>
              <a:t>Negative ions (anions)</a:t>
            </a:r>
          </a:p>
          <a:p>
            <a:pPr lvl="1"/>
            <a:r>
              <a:rPr sz="1800" smtClean="0"/>
              <a:t>Phosphate</a:t>
            </a:r>
          </a:p>
          <a:p>
            <a:pPr lvl="2"/>
            <a:r>
              <a:rPr lang="en-US" sz="1800" dirty="0" smtClean="0"/>
              <a:t>Most abundant</a:t>
            </a:r>
          </a:p>
          <a:p>
            <a:pPr lvl="2"/>
            <a:r>
              <a:rPr lang="en-US" sz="1800" dirty="0" err="1" smtClean="0"/>
              <a:t>Esential</a:t>
            </a:r>
            <a:r>
              <a:rPr lang="en-US" sz="1800" dirty="0" smtClean="0"/>
              <a:t> CHO metabolism, bone formation and acid base balance</a:t>
            </a:r>
            <a:endParaRPr sz="1800"/>
          </a:p>
          <a:p>
            <a:pPr lvl="1"/>
            <a:r>
              <a:rPr sz="1800"/>
              <a:t>Chloride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33400"/>
            <a:ext cx="8515350" cy="388938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Systems involved in Excretion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r>
              <a:rPr lang="en-US" dirty="0" smtClean="0"/>
              <a:t>Urinary</a:t>
            </a:r>
          </a:p>
          <a:p>
            <a:pPr lvl="1"/>
            <a:r>
              <a:rPr lang="en-US" dirty="0" smtClean="0"/>
              <a:t>A</a:t>
            </a:r>
            <a:r>
              <a:rPr smtClean="0"/>
              <a:t>lso called the excretory system</a:t>
            </a:r>
          </a:p>
          <a:p>
            <a:pPr lvl="1"/>
            <a:r>
              <a:rPr lang="en-US" dirty="0" smtClean="0"/>
              <a:t>Two kidneys</a:t>
            </a:r>
          </a:p>
          <a:p>
            <a:pPr lvl="1"/>
            <a:r>
              <a:rPr lang="en-US" dirty="0" smtClean="0"/>
              <a:t>Two </a:t>
            </a:r>
            <a:r>
              <a:rPr lang="en-US" dirty="0" err="1" smtClean="0"/>
              <a:t>ureters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Single urinary bladder</a:t>
            </a:r>
          </a:p>
          <a:p>
            <a:pPr lvl="1"/>
            <a:r>
              <a:rPr lang="en-US" dirty="0" smtClean="0"/>
              <a:t>Single urethra</a:t>
            </a:r>
          </a:p>
          <a:p>
            <a:r>
              <a:rPr lang="en-US" dirty="0" smtClean="0"/>
              <a:t>Digestive</a:t>
            </a:r>
            <a:endParaRPr lang="en-US" dirty="0" smtClean="0"/>
          </a:p>
          <a:p>
            <a:r>
              <a:rPr lang="en-US" dirty="0" smtClean="0"/>
              <a:t>Respiratory</a:t>
            </a:r>
          </a:p>
          <a:p>
            <a:r>
              <a:rPr lang="en-US" dirty="0" err="1" smtClean="0"/>
              <a:t>Integumentary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367560" y="5749667"/>
            <a:ext cx="83343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2200" dirty="0">
                <a:solidFill>
                  <a:srgbClr val="CC0000"/>
                </a:solidFill>
                <a:latin typeface="Verdana" pitchFamily="34" charset="0"/>
                <a:cs typeface="Arial" charset="0"/>
              </a:rPr>
              <a:t>Identify the structure that carries urine to and from the bladder.</a:t>
            </a:r>
          </a:p>
        </p:txBody>
      </p:sp>
      <p:sp>
        <p:nvSpPr>
          <p:cNvPr id="14341" name="Rectangle 2"/>
          <p:cNvSpPr txBox="1">
            <a:spLocks noChangeArrowheads="1"/>
          </p:cNvSpPr>
          <p:nvPr/>
        </p:nvSpPr>
        <p:spPr bwMode="auto">
          <a:xfrm>
            <a:off x="292100" y="508308"/>
            <a:ext cx="3236872" cy="39498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C00000"/>
                </a:solidFill>
                <a:latin typeface="Verdana" pitchFamily="34" charset="0"/>
                <a:cs typeface="Arial" charset="0"/>
              </a:rPr>
              <a:t>Urinary System</a:t>
            </a:r>
            <a:endParaRPr lang="en-US" altLang="en-US" sz="2800" b="1" dirty="0">
              <a:solidFill>
                <a:srgbClr val="C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9076" y="5450331"/>
            <a:ext cx="1178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Fig19-3</a:t>
            </a:r>
            <a:endParaRPr lang="en-US" altLang="en-US" sz="1800" b="1" dirty="0">
              <a:solidFill>
                <a:srgbClr val="C00000"/>
              </a:solidFill>
              <a:latin typeface="Verdana" pitchFamily="34" charset="0"/>
            </a:endParaRPr>
          </a:p>
        </p:txBody>
      </p:sp>
      <p:pic>
        <p:nvPicPr>
          <p:cNvPr id="3074" name="Picture 2" descr="\\172.24.161.56\lww\01_Logistics\Cohen-SFHB-11e_9781496317728\13_Ancillaries\1_Input\Power points\JPEG images\Images\CohenSFHB11e-ch019-image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28726"/>
            <a:ext cx="7829550" cy="4257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cConnell_HFHF_PP_Template">
  <a:themeElements>
    <a:clrScheme name="">
      <a:dk1>
        <a:srgbClr val="000000"/>
      </a:dk1>
      <a:lt1>
        <a:srgbClr val="FFFFFF"/>
      </a:lt1>
      <a:dk2>
        <a:srgbClr val="006B76"/>
      </a:dk2>
      <a:lt2>
        <a:srgbClr val="000000"/>
      </a:lt2>
      <a:accent1>
        <a:srgbClr val="186EC4"/>
      </a:accent1>
      <a:accent2>
        <a:srgbClr val="CC9900"/>
      </a:accent2>
      <a:accent3>
        <a:srgbClr val="FFFFFF"/>
      </a:accent3>
      <a:accent4>
        <a:srgbClr val="000000"/>
      </a:accent4>
      <a:accent5>
        <a:srgbClr val="ABBADE"/>
      </a:accent5>
      <a:accent6>
        <a:srgbClr val="B98A00"/>
      </a:accent6>
      <a:hlink>
        <a:srgbClr val="FF0000"/>
      </a:hlink>
      <a:folHlink>
        <a:srgbClr val="009900"/>
      </a:folHlink>
    </a:clrScheme>
    <a:fontScheme name="LWW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WW 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WW TEMPLAT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WW 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McConnell_HFHF_PP_Template</Template>
  <TotalTime>13559</TotalTime>
  <Words>896</Words>
  <Application>Microsoft Office PowerPoint</Application>
  <PresentationFormat>On-screen Show (4:3)</PresentationFormat>
  <Paragraphs>233</Paragraphs>
  <Slides>37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McConnell_HFHF_PP_Template</vt:lpstr>
      <vt:lpstr>Slide 1</vt:lpstr>
      <vt:lpstr>BODY FLUIDS: The Importance of Water</vt:lpstr>
      <vt:lpstr>Fluid Compartments </vt:lpstr>
      <vt:lpstr>Fluid Compartments (cont.)</vt:lpstr>
      <vt:lpstr>Water and Its Functions</vt:lpstr>
      <vt:lpstr>Body Fluids and Blood Pressure </vt:lpstr>
      <vt:lpstr>Electrolytes and Their Functions</vt:lpstr>
      <vt:lpstr>Systems involved in Excretion</vt:lpstr>
      <vt:lpstr>Slide 9</vt:lpstr>
      <vt:lpstr>Kidney Activities</vt:lpstr>
      <vt:lpstr>Kidney Structure</vt:lpstr>
      <vt:lpstr>Kidney Organization</vt:lpstr>
      <vt:lpstr>The Nephron and Its Blood Supply</vt:lpstr>
      <vt:lpstr>Slide 14</vt:lpstr>
      <vt:lpstr>Slide 15</vt:lpstr>
      <vt:lpstr>Slide 16</vt:lpstr>
      <vt:lpstr>Formation of Urine </vt:lpstr>
      <vt:lpstr>Slide 18</vt:lpstr>
      <vt:lpstr>Slide 19</vt:lpstr>
      <vt:lpstr>Slide 20</vt:lpstr>
      <vt:lpstr>Juxtaglomerular apparatus</vt:lpstr>
      <vt:lpstr>Slide 22</vt:lpstr>
      <vt:lpstr>The Ureters </vt:lpstr>
      <vt:lpstr>The Urinary Bladder </vt:lpstr>
      <vt:lpstr>Slide 25</vt:lpstr>
      <vt:lpstr>The Urethra</vt:lpstr>
      <vt:lpstr>Urination</vt:lpstr>
      <vt:lpstr>The Urine </vt:lpstr>
      <vt:lpstr>Normal Constituents</vt:lpstr>
      <vt:lpstr>Abnormal Constituents</vt:lpstr>
      <vt:lpstr>The Effects of Aging </vt:lpstr>
      <vt:lpstr>Water Balance</vt:lpstr>
      <vt:lpstr>Slide 33</vt:lpstr>
      <vt:lpstr>Sense of Thirst </vt:lpstr>
      <vt:lpstr>Control of Urine Output</vt:lpstr>
      <vt:lpstr>Acid–Base Balance </vt:lpstr>
      <vt:lpstr>Regulation of pH </vt:lpstr>
    </vt:vector>
  </TitlesOfParts>
  <Company>Wolters Kluwer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Chemistry, Matter, and Life</dc:title>
  <dc:creator>J Taylor</dc:creator>
  <cp:lastModifiedBy>winxp</cp:lastModifiedBy>
  <cp:revision>533</cp:revision>
  <cp:lastPrinted>2012-02-18T19:19:53Z</cp:lastPrinted>
  <dcterms:created xsi:type="dcterms:W3CDTF">2011-04-12T12:59:12Z</dcterms:created>
  <dcterms:modified xsi:type="dcterms:W3CDTF">2016-06-02T13:01:58Z</dcterms:modified>
</cp:coreProperties>
</file>