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5"/>
  </p:notesMasterIdLst>
  <p:handoutMasterIdLst>
    <p:handoutMasterId r:id="rId36"/>
  </p:handoutMasterIdLst>
  <p:sldIdLst>
    <p:sldId id="750" r:id="rId2"/>
    <p:sldId id="1053" r:id="rId3"/>
    <p:sldId id="1057" r:id="rId4"/>
    <p:sldId id="1140" r:id="rId5"/>
    <p:sldId id="1141" r:id="rId6"/>
    <p:sldId id="1142" r:id="rId7"/>
    <p:sldId id="1023" r:id="rId8"/>
    <p:sldId id="1144" r:id="rId9"/>
    <p:sldId id="1148" r:id="rId10"/>
    <p:sldId id="1024" r:id="rId11"/>
    <p:sldId id="1025" r:id="rId12"/>
    <p:sldId id="1060" r:id="rId13"/>
    <p:sldId id="1075" r:id="rId14"/>
    <p:sldId id="1032" r:id="rId15"/>
    <p:sldId id="1172" r:id="rId16"/>
    <p:sldId id="1153" r:id="rId17"/>
    <p:sldId id="1154" r:id="rId18"/>
    <p:sldId id="1155" r:id="rId19"/>
    <p:sldId id="1037" r:id="rId20"/>
    <p:sldId id="1156" r:id="rId21"/>
    <p:sldId id="1098" r:id="rId22"/>
    <p:sldId id="1038" r:id="rId23"/>
    <p:sldId id="1157" r:id="rId24"/>
    <p:sldId id="1158" r:id="rId25"/>
    <p:sldId id="1159" r:id="rId26"/>
    <p:sldId id="1105" r:id="rId27"/>
    <p:sldId id="1160" r:id="rId28"/>
    <p:sldId id="1173" r:id="rId29"/>
    <p:sldId id="1108" r:id="rId30"/>
    <p:sldId id="1138" r:id="rId31"/>
    <p:sldId id="1222" r:id="rId32"/>
    <p:sldId id="1174" r:id="rId33"/>
    <p:sldId id="1175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6CC"/>
    <a:srgbClr val="CC0000"/>
    <a:srgbClr val="002060"/>
    <a:srgbClr val="1B7EE1"/>
    <a:srgbClr val="1666B6"/>
    <a:srgbClr val="1974CF"/>
    <a:srgbClr val="1973CD"/>
    <a:srgbClr val="0C66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81" autoAdjust="0"/>
    <p:restoredTop sz="93673" autoAdjust="0"/>
  </p:normalViewPr>
  <p:slideViewPr>
    <p:cSldViewPr snapToGrid="0">
      <p:cViewPr varScale="1">
        <p:scale>
          <a:sx n="69" d="100"/>
          <a:sy n="69" d="100"/>
        </p:scale>
        <p:origin x="-552" y="-96"/>
      </p:cViewPr>
      <p:guideLst>
        <p:guide orient="horz" pos="4101"/>
        <p:guide orient="horz" pos="355"/>
        <p:guide orient="horz" pos="539"/>
        <p:guide orient="horz"/>
        <p:guide orient="horz" pos="4048"/>
        <p:guide orient="horz" pos="3882"/>
        <p:guide orient="horz" pos="851"/>
        <p:guide orient="horz" pos="717"/>
        <p:guide pos="2880"/>
        <p:guide pos="5456"/>
        <p:guide pos="2022"/>
        <p:guide pos="5752"/>
        <p:guide pos="5758"/>
        <p:guide pos="5662"/>
        <p:guide/>
        <p:guide pos="206"/>
      </p:guideLst>
    </p:cSldViewPr>
  </p:slideViewPr>
  <p:outlineViewPr>
    <p:cViewPr>
      <p:scale>
        <a:sx n="33" d="100"/>
        <a:sy n="33" d="100"/>
      </p:scale>
      <p:origin x="0" y="6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927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B92740C2-A5F4-46D0-B796-1CBC7A71DA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5378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6913"/>
            <a:ext cx="4643438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56827" y="4389120"/>
            <a:ext cx="5140960" cy="418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D51C579-3C7D-4B84-91C0-55508311B6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7440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4466" indent="-290179" defTabSz="946307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0717" indent="-232143" defTabSz="946307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25003" indent="-232143" defTabSz="946307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89290" indent="-232143" defTabSz="946307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E78250-E016-4ED8-9C53-5D17264535BA}" type="slidenum">
              <a:rPr lang="en-US" altLang="en-US" sz="1200" smtClean="0"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4F046AA3-BA86-4496-9AAC-2B65617E7E3F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7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525365EE-3458-43AF-9671-278F96B419DB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10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9830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0BB3F33E-1304-413E-A917-7CFFD896C9AB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11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BCAC8E88-CAFE-4A16-A2AD-100C2F47A7A3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14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5476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BCAC8E88-CAFE-4A16-A2AD-100C2F47A7A3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15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2FC1ACBB-A1B1-452B-9A5C-0CE9F1E0EB64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19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AA0C2F7A-CBF6-4467-88F1-02C270C4245C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22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</a:pPr>
            <a:fld id="{13FB26EA-D847-4FF9-8D7D-4110B1BE7026}" type="slidenum">
              <a:rPr lang="en-US" altLang="en-US" sz="1200">
                <a:latin typeface="Times New Roman" pitchFamily="18" charset="0"/>
              </a:rPr>
              <a:pPr algn="r">
                <a:spcBef>
                  <a:spcPct val="0"/>
                </a:spcBef>
              </a:pPr>
              <a:t>30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 Wolters Kluwer Health | Lippincott Williams &amp; Wilkins </a:t>
            </a:r>
          </a:p>
        </p:txBody>
      </p:sp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964082" y="3724275"/>
            <a:ext cx="4057096" cy="775597"/>
          </a:xfrm>
          <a:effectLst/>
        </p:spPr>
        <p:txBody>
          <a:bodyPr anchorCtr="1"/>
          <a:lstStyle>
            <a:lvl1pPr algn="ctr"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964081" y="5307013"/>
            <a:ext cx="4057095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6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420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0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988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33121"/>
            <a:ext cx="8516202" cy="388937"/>
          </a:xfrm>
          <a:ln>
            <a:noFill/>
          </a:ln>
          <a:effectLst/>
        </p:spPr>
        <p:txBody>
          <a:bodyPr/>
          <a:lstStyle>
            <a:lvl1pPr>
              <a:defRPr>
                <a:ln>
                  <a:noFill/>
                </a:ln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050780"/>
          </a:xfrm>
        </p:spPr>
        <p:txBody>
          <a:bodyPr/>
          <a:lstStyle>
            <a:lvl1pPr marL="280988" indent="-280988">
              <a:defRPr>
                <a:latin typeface="+mn-lt"/>
                <a:cs typeface="Arial" pitchFamily="34" charset="0"/>
              </a:defRPr>
            </a:lvl1pPr>
            <a:lvl2pPr marL="862013" indent="-404813">
              <a:defRPr lang="en-US" sz="2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>
              <a:defRPr>
                <a:latin typeface="+mn-lt"/>
                <a:cs typeface="Arial" pitchFamily="34" charset="0"/>
              </a:defRPr>
            </a:lvl3pPr>
            <a:lvl4pPr>
              <a:buFontTx/>
              <a:buNone/>
              <a:defRPr>
                <a:latin typeface="+mn-lt"/>
                <a:cs typeface="Arial" pitchFamily="34" charset="0"/>
              </a:defRPr>
            </a:lvl4pPr>
            <a:lvl5pP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0318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  <a:solidFill>
            <a:schemeClr val="lt1"/>
          </a:solidFill>
          <a:effectLst/>
        </p:spPr>
        <p:txBody>
          <a:bodyPr anchor="t"/>
          <a:lstStyle>
            <a:lvl1pPr algn="l">
              <a:defRPr sz="4000" b="1" cap="all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9761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156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4998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2750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5659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399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62813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76999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45934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538163"/>
            <a:ext cx="8543925" cy="3841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241425"/>
            <a:ext cx="85169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303213" y="6581775"/>
            <a:ext cx="8840787" cy="2698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1000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8743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23050"/>
            <a:ext cx="13176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3"/>
          <p:cNvSpPr txBox="1">
            <a:spLocks noChangeArrowheads="1"/>
          </p:cNvSpPr>
          <p:nvPr userDrawn="1"/>
        </p:nvSpPr>
        <p:spPr bwMode="auto">
          <a:xfrm>
            <a:off x="31899" y="6545593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</a:t>
            </a:r>
            <a:r>
              <a:rPr lang="en-US" sz="1000" dirty="0" err="1" smtClean="0"/>
              <a:t>Wolters</a:t>
            </a:r>
            <a:r>
              <a:rPr lang="en-US" sz="1000" dirty="0" smtClean="0"/>
              <a:t> Kluwer • 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3976577" y="2919540"/>
            <a:ext cx="5007935" cy="2215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b" anchorCtr="1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altLang="en-US" sz="3200" b="1" dirty="0" smtClean="0">
                <a:solidFill>
                  <a:srgbClr val="0066CC"/>
                </a:solidFill>
                <a:latin typeface="+mj-lt"/>
                <a:cs typeface="Arial" charset="0"/>
              </a:rPr>
              <a:t>Chapter 20</a:t>
            </a:r>
            <a:endParaRPr lang="en-US" altLang="en-US" sz="3200" b="1" dirty="0">
              <a:solidFill>
                <a:srgbClr val="0066CC"/>
              </a:solidFill>
              <a:latin typeface="+mj-lt"/>
              <a:cs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altLang="en-US" sz="3200" b="1" dirty="0">
              <a:solidFill>
                <a:srgbClr val="0066CC"/>
              </a:solidFill>
              <a:latin typeface="+mj-lt"/>
              <a:cs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0066CC"/>
                </a:solidFill>
                <a:latin typeface="+mj-lt"/>
              </a:rPr>
              <a:t>The Male </a:t>
            </a:r>
            <a:r>
              <a:rPr lang="en-US" sz="3200" b="1" dirty="0" smtClean="0">
                <a:solidFill>
                  <a:srgbClr val="0066CC"/>
                </a:solidFill>
                <a:latin typeface="+mj-lt"/>
              </a:rPr>
              <a:t>and Female Reproductive </a:t>
            </a:r>
            <a:r>
              <a:rPr lang="en-US" sz="3200" b="1" dirty="0">
                <a:solidFill>
                  <a:srgbClr val="0066CC"/>
                </a:solidFill>
                <a:latin typeface="+mj-lt"/>
              </a:rPr>
              <a:t>Systems</a:t>
            </a:r>
            <a:endParaRPr lang="en-US" altLang="en-US" sz="3200" b="1" dirty="0">
              <a:solidFill>
                <a:srgbClr val="0066CC"/>
              </a:solidFill>
              <a:latin typeface="+mj-lt"/>
              <a:cs typeface="Arial" charset="0"/>
            </a:endParaRPr>
          </a:p>
        </p:txBody>
      </p:sp>
      <p:pic>
        <p:nvPicPr>
          <p:cNvPr id="1026" name="Picture 2" descr="\\172.24.161.56\lww\01_Logistics\Cohen-SFHB-11e_9781496317728\13_Ancillaries\1_Input\Power points\JPEG images\ChapterOpener\CohenSFHB11-CO-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865" y="1605523"/>
            <a:ext cx="3616694" cy="4954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36607" y="457201"/>
            <a:ext cx="4058946" cy="53701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The Testes (cont.)</a:t>
            </a:r>
          </a:p>
        </p:txBody>
      </p:sp>
      <p:sp>
        <p:nvSpPr>
          <p:cNvPr id="30723" name="TextBox 6"/>
          <p:cNvSpPr txBox="1">
            <a:spLocks noChangeArrowheads="1"/>
          </p:cNvSpPr>
          <p:nvPr/>
        </p:nvSpPr>
        <p:spPr bwMode="auto">
          <a:xfrm>
            <a:off x="331094" y="6101140"/>
            <a:ext cx="81643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Where are the interstitial cells located?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3936" y="5683147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20-3A and B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86" y="1148311"/>
            <a:ext cx="8825023" cy="450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327025" y="6175375"/>
            <a:ext cx="8334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What organelles provide energy for sperm cell motility?</a:t>
            </a:r>
          </a:p>
        </p:txBody>
      </p:sp>
      <p:pic>
        <p:nvPicPr>
          <p:cNvPr id="31748" name="Picture 17" descr="\\pchns-f02\PRODUCTION\LWW\Share\Cohen-13e\JPG\Ch23\Cohen-13e-ch023-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69" y="1288770"/>
            <a:ext cx="4669187" cy="479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3911" y="533400"/>
            <a:ext cx="8515351" cy="3889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A Spermatozoon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5585" y="5205337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20-4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333" y="2149060"/>
            <a:ext cx="3302000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69900" indent="-346075">
              <a:buClr>
                <a:schemeClr val="accent2"/>
              </a:buClr>
              <a:buFont typeface="Times New Roman" pitchFamily="18" charset="0"/>
              <a:buChar char="●"/>
              <a:defRPr/>
            </a:pPr>
            <a:r>
              <a:rPr lang="en-US" sz="2200" dirty="0" smtClean="0"/>
              <a:t>Production </a:t>
            </a:r>
            <a:r>
              <a:rPr lang="en-US" sz="2200" dirty="0"/>
              <a:t>begins at puberty</a:t>
            </a:r>
          </a:p>
          <a:p>
            <a:pPr marL="469900" indent="-346075">
              <a:buClr>
                <a:schemeClr val="accent2"/>
              </a:buClr>
              <a:buFont typeface="Times New Roman" pitchFamily="18" charset="0"/>
              <a:buChar char="●"/>
              <a:defRPr/>
            </a:pPr>
            <a:r>
              <a:rPr lang="en-US" sz="2200" dirty="0" smtClean="0"/>
              <a:t>Acrosome: contains enzymes</a:t>
            </a:r>
            <a:endParaRPr lang="en-US" sz="2200" dirty="0"/>
          </a:p>
          <a:p>
            <a:pPr marL="469900" indent="-346075">
              <a:buClr>
                <a:schemeClr val="accent2"/>
              </a:buClr>
              <a:buFont typeface="Times New Roman" pitchFamily="18" charset="0"/>
              <a:buChar char="●"/>
              <a:defRPr/>
            </a:pPr>
            <a:r>
              <a:rPr lang="en-US" sz="2200" dirty="0" smtClean="0"/>
              <a:t>Flagellum: propels sperm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208653"/>
            <a:ext cx="8515350" cy="38779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Hormonal Control of Male </a:t>
            </a:r>
            <a:r>
              <a:rPr lang="en-US" altLang="en-US" dirty="0" smtClean="0">
                <a:ea typeface="ＭＳ Ｐゴシック" pitchFamily="34" charset="-128"/>
                <a:cs typeface="Arial" charset="0"/>
              </a:rPr>
              <a:t>Reproduction</a:t>
            </a:r>
            <a:endParaRPr lang="en-US" altLang="en-US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2491" y="1159597"/>
            <a:ext cx="8499475" cy="52355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b="1" dirty="0" smtClean="0"/>
              <a:t>Testicular Activity</a:t>
            </a:r>
          </a:p>
          <a:p>
            <a:pPr>
              <a:defRPr/>
            </a:pPr>
            <a:r>
              <a:rPr lang="en-US" sz="2000" dirty="0" smtClean="0"/>
              <a:t>Controlled by two hormones from the anterior pituitary</a:t>
            </a:r>
          </a:p>
          <a:p>
            <a:pPr lvl="1">
              <a:lnSpc>
                <a:spcPct val="150000"/>
              </a:lnSpc>
              <a:defRPr/>
            </a:pPr>
            <a:r>
              <a:rPr sz="2000" dirty="0"/>
              <a:t>Follicle-stimulating hormone (FSH)</a:t>
            </a:r>
          </a:p>
          <a:p>
            <a:pPr lvl="1">
              <a:lnSpc>
                <a:spcPct val="150000"/>
              </a:lnSpc>
              <a:defRPr/>
            </a:pPr>
            <a:r>
              <a:rPr sz="2000" dirty="0"/>
              <a:t>Luteinizing hormone (</a:t>
            </a:r>
            <a:r>
              <a:rPr sz="2000"/>
              <a:t>LH</a:t>
            </a:r>
            <a:r>
              <a:rPr sz="2000" smtClean="0"/>
              <a:t>)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000" dirty="0" smtClean="0"/>
              <a:t>testosterone</a:t>
            </a:r>
            <a:endParaRPr sz="2000" dirty="0"/>
          </a:p>
          <a:p>
            <a:pPr marL="0" indent="-123825">
              <a:buFontTx/>
              <a:buNone/>
              <a:defRPr/>
            </a:pPr>
            <a:r>
              <a:rPr lang="en-US" sz="2000" b="1" dirty="0" smtClean="0"/>
              <a:t>Testosterone</a:t>
            </a:r>
          </a:p>
          <a:p>
            <a:pPr marL="219075" indent="-342900">
              <a:defRPr/>
            </a:pPr>
            <a:r>
              <a:rPr lang="en-US" sz="2000" dirty="0" smtClean="0"/>
              <a:t>Functions:</a:t>
            </a:r>
          </a:p>
          <a:p>
            <a:pPr marL="800100" lvl="1" indent="-342900">
              <a:defRPr/>
            </a:pPr>
            <a:r>
              <a:rPr sz="2000" dirty="0"/>
              <a:t>Development and maintenance of the male reproductive accessory organs</a:t>
            </a:r>
          </a:p>
          <a:p>
            <a:pPr marL="800100" lvl="1" indent="-342900">
              <a:defRPr/>
            </a:pPr>
            <a:r>
              <a:rPr sz="2000" dirty="0"/>
              <a:t>Development of spermatozoa</a:t>
            </a:r>
          </a:p>
          <a:p>
            <a:pPr marL="800100" lvl="1" indent="-342900">
              <a:defRPr/>
            </a:pPr>
            <a:r>
              <a:rPr sz="2000" dirty="0"/>
              <a:t>Development of secondary sex characteristics</a:t>
            </a:r>
            <a:br>
              <a:rPr sz="2000" dirty="0"/>
            </a:br>
            <a:r>
              <a:rPr sz="2000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33400"/>
            <a:ext cx="8515350" cy="388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Effects of Aging on Male Reproduction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lnSpc>
                <a:spcPct val="150000"/>
              </a:lnSpc>
              <a:defRPr/>
            </a:pPr>
            <a:r>
              <a:rPr lang="en-US" dirty="0" smtClean="0"/>
              <a:t>Decrease in testosterone and spermatozoa production</a:t>
            </a:r>
          </a:p>
          <a:p>
            <a:pPr marL="346075" indent="-346075">
              <a:lnSpc>
                <a:spcPct val="150000"/>
              </a:lnSpc>
              <a:defRPr/>
            </a:pPr>
            <a:r>
              <a:rPr lang="en-US" dirty="0" smtClean="0"/>
              <a:t>Decline in sperm motility and quality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Erectile dysfunction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Benign prostatic hypertrophy (BPH)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6"/>
          <p:cNvSpPr txBox="1">
            <a:spLocks noChangeArrowheads="1"/>
          </p:cNvSpPr>
          <p:nvPr/>
        </p:nvSpPr>
        <p:spPr bwMode="auto">
          <a:xfrm>
            <a:off x="157692" y="5716441"/>
            <a:ext cx="89863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What is the deepest part of the uterus called? The most inferior portion?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6325" y="404037"/>
            <a:ext cx="8515351" cy="51830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Female Reproductive System (cont.)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7853" y="534290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20-6A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651" y="1275907"/>
            <a:ext cx="8771861" cy="413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4828" y="499730"/>
            <a:ext cx="8515351" cy="4877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Female Reproductive System (cont.)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6902" y="6193903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20-6B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140" y="1158948"/>
            <a:ext cx="8495413" cy="493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208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6525" y="515938"/>
            <a:ext cx="8515350" cy="39528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Accessory Organs: The Uterus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195388"/>
            <a:ext cx="8499475" cy="5184147"/>
          </a:xfrm>
        </p:spPr>
        <p:txBody>
          <a:bodyPr/>
          <a:lstStyle/>
          <a:p>
            <a:pPr>
              <a:defRPr/>
            </a:pPr>
            <a:r>
              <a:rPr dirty="0" smtClean="0"/>
              <a:t>Pear</a:t>
            </a:r>
            <a:r>
              <a:rPr dirty="0"/>
              <a:t>-shaped muscular </a:t>
            </a:r>
            <a:r>
              <a:rPr dirty="0" smtClean="0"/>
              <a:t>organ</a:t>
            </a:r>
            <a:r>
              <a:rPr lang="en-CA" dirty="0" smtClean="0"/>
              <a:t> </a:t>
            </a:r>
            <a:r>
              <a:rPr dirty="0" smtClean="0"/>
              <a:t>in </a:t>
            </a:r>
            <a:r>
              <a:rPr dirty="0"/>
              <a:t>which fetus develops and matures</a:t>
            </a:r>
          </a:p>
          <a:p>
            <a:pPr>
              <a:defRPr/>
            </a:pPr>
            <a:r>
              <a:rPr lang="en-CA" dirty="0" smtClean="0"/>
              <a:t>Three r</a:t>
            </a:r>
            <a:r>
              <a:rPr dirty="0" smtClean="0"/>
              <a:t>egions</a:t>
            </a:r>
            <a:endParaRPr dirty="0"/>
          </a:p>
          <a:p>
            <a:pPr lvl="1">
              <a:defRPr/>
            </a:pPr>
            <a:r>
              <a:rPr dirty="0" smtClean="0"/>
              <a:t>Body </a:t>
            </a:r>
            <a:r>
              <a:rPr dirty="0"/>
              <a:t>(corpus)</a:t>
            </a:r>
          </a:p>
          <a:p>
            <a:pPr lvl="1">
              <a:defRPr/>
            </a:pPr>
            <a:r>
              <a:rPr dirty="0"/>
              <a:t>Cervix (neck)</a:t>
            </a:r>
          </a:p>
          <a:p>
            <a:pPr lvl="1">
              <a:defRPr/>
            </a:pPr>
            <a:r>
              <a:rPr dirty="0"/>
              <a:t>Fundus</a:t>
            </a:r>
          </a:p>
          <a:p>
            <a:pPr>
              <a:defRPr/>
            </a:pPr>
            <a:r>
              <a:rPr lang="en-CA" dirty="0" smtClean="0"/>
              <a:t>Three layers</a:t>
            </a:r>
            <a:endParaRPr dirty="0"/>
          </a:p>
          <a:p>
            <a:pPr lvl="1">
              <a:defRPr/>
            </a:pPr>
            <a:r>
              <a:rPr lang="en-US" dirty="0" smtClean="0"/>
              <a:t>Peritoneum (perimetrium)</a:t>
            </a:r>
          </a:p>
          <a:p>
            <a:pPr lvl="1">
              <a:defRPr/>
            </a:pPr>
            <a:r>
              <a:rPr lang="en-US" dirty="0" smtClean="0"/>
              <a:t>Myometrium</a:t>
            </a:r>
          </a:p>
          <a:p>
            <a:pPr lvl="1">
              <a:defRPr/>
            </a:pPr>
            <a:r>
              <a:rPr lang="en-US" dirty="0" err="1" smtClean="0"/>
              <a:t>Endometrium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Uterus lining</a:t>
            </a: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50" y="590102"/>
            <a:ext cx="8515350" cy="38779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Accessory Organs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284" y="1265273"/>
            <a:ext cx="8750595" cy="514663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Uterine tubes (oviducts or fallopian tubes)</a:t>
            </a:r>
          </a:p>
          <a:p>
            <a:pPr lvl="1">
              <a:defRPr/>
            </a:pPr>
            <a:r>
              <a:rPr dirty="0"/>
              <a:t>Muscular structure extending from the uterus to a point near the ovary</a:t>
            </a:r>
          </a:p>
          <a:p>
            <a:pPr lvl="1">
              <a:defRPr/>
            </a:pPr>
            <a:r>
              <a:rPr dirty="0" smtClean="0"/>
              <a:t>Fimbriae</a:t>
            </a:r>
          </a:p>
          <a:p>
            <a:pPr lvl="1">
              <a:defRPr/>
            </a:pPr>
            <a:endParaRPr dirty="0"/>
          </a:p>
          <a:p>
            <a:pPr>
              <a:defRPr/>
            </a:pPr>
            <a:r>
              <a:rPr lang="en-US" dirty="0" smtClean="0"/>
              <a:t>The vagina</a:t>
            </a:r>
          </a:p>
          <a:p>
            <a:pPr lvl="1">
              <a:defRPr/>
            </a:pPr>
            <a:r>
              <a:rPr dirty="0"/>
              <a:t>Fornix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Posterior fornix</a:t>
            </a:r>
          </a:p>
          <a:p>
            <a:pPr lvl="1">
              <a:defRPr/>
            </a:pPr>
            <a:r>
              <a:rPr dirty="0"/>
              <a:t>Rectouterine pouch</a:t>
            </a:r>
          </a:p>
          <a:p>
            <a:pPr lvl="1">
              <a:defRPr/>
            </a:pPr>
            <a:r>
              <a:rPr dirty="0"/>
              <a:t>Hymen</a:t>
            </a:r>
          </a:p>
          <a:p>
            <a:pPr lvl="1">
              <a:defRPr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Accessory Organs (cont.)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414130"/>
            <a:ext cx="8499475" cy="5029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greater vestibular glands (</a:t>
            </a:r>
            <a:r>
              <a:rPr lang="en-US" dirty="0"/>
              <a:t>B</a:t>
            </a:r>
            <a:r>
              <a:rPr lang="en-US" dirty="0" smtClean="0"/>
              <a:t>artholin)</a:t>
            </a:r>
          </a:p>
          <a:p>
            <a:pPr lvl="1">
              <a:defRPr/>
            </a:pPr>
            <a:r>
              <a:rPr lang="en-US" dirty="0" smtClean="0"/>
              <a:t>Secrete </a:t>
            </a:r>
            <a:r>
              <a:rPr dirty="0" smtClean="0"/>
              <a:t>mucus</a:t>
            </a:r>
            <a:r>
              <a:rPr lang="en-US" dirty="0"/>
              <a:t> </a:t>
            </a:r>
            <a:r>
              <a:rPr lang="en-US" dirty="0" smtClean="0"/>
              <a:t>into the vestibule</a:t>
            </a:r>
          </a:p>
          <a:p>
            <a:pPr lvl="1">
              <a:defRPr/>
            </a:pPr>
            <a:r>
              <a:rPr dirty="0"/>
              <a:t>Provide </a:t>
            </a:r>
            <a:r>
              <a:rPr dirty="0" smtClean="0"/>
              <a:t>lubrication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dirty="0" smtClean="0"/>
              <a:t>External </a:t>
            </a:r>
            <a:r>
              <a:rPr dirty="0"/>
              <a:t>genitalia (vulva)	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Labia (labia majora and labia minora)</a:t>
            </a:r>
          </a:p>
          <a:p>
            <a:pPr lvl="1">
              <a:defRPr/>
            </a:pPr>
            <a:r>
              <a:rPr lang="en-US" dirty="0" smtClean="0"/>
              <a:t>Clitoris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Mons pubis</a:t>
            </a:r>
          </a:p>
          <a:p>
            <a:pPr lvl="2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6" descr="\\pchns-f02\PRODUCTION\LWW\Share\Cohen-13e\JPG\Ch23\Cohen-13e-ch023-image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5" y="1392865"/>
            <a:ext cx="7449953" cy="471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31775" y="423863"/>
            <a:ext cx="8515350" cy="3952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The External Genitalia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9232" y="6194165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20-7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605145"/>
            <a:ext cx="8594725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Sexual Reproduction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869" y="1207206"/>
            <a:ext cx="8499475" cy="5278438"/>
          </a:xfrm>
        </p:spPr>
        <p:txBody>
          <a:bodyPr/>
          <a:lstStyle/>
          <a:p>
            <a:pPr marL="346075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Requires males </a:t>
            </a:r>
            <a:r>
              <a:rPr lang="en-US" dirty="0">
                <a:ea typeface="ＭＳ Ｐゴシック" charset="0"/>
              </a:rPr>
              <a:t>and females</a:t>
            </a:r>
          </a:p>
          <a:p>
            <a:pPr marL="346075" indent="-346075">
              <a:lnSpc>
                <a:spcPct val="100000"/>
              </a:lnSpc>
              <a:defRPr/>
            </a:pPr>
            <a:r>
              <a:rPr lang="en-US" dirty="0">
                <a:ea typeface="ＭＳ Ｐゴシック" charset="0"/>
              </a:rPr>
              <a:t>Specialized sex cells (germ cells or gametes)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dirty="0">
                <a:ea typeface="ＭＳ Ｐゴシック" charset="0"/>
              </a:rPr>
              <a:t>Male cells are spermatozoa (sperm cells).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dirty="0">
                <a:ea typeface="ＭＳ Ｐゴシック" charset="0"/>
              </a:rPr>
              <a:t>Female cells are ova (egg cells)</a:t>
            </a:r>
            <a:r>
              <a:rPr dirty="0" smtClean="0">
                <a:ea typeface="ＭＳ Ｐゴシック" charset="0"/>
              </a:rPr>
              <a:t>.</a:t>
            </a:r>
            <a:endParaRPr lang="en-US" dirty="0" smtClean="0">
              <a:ea typeface="ＭＳ Ｐゴシック" charset="0"/>
            </a:endParaRPr>
          </a:p>
          <a:p>
            <a:pPr marL="112713" indent="-347663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Gametes produced by meiosis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Results in gametes with half the normal chromosome number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Male and female gametes combine to produce cell with normal chromosome number</a:t>
            </a:r>
            <a:endParaRPr dirty="0">
              <a:ea typeface="ＭＳ Ｐゴシック" charset="0"/>
            </a:endParaRPr>
          </a:p>
          <a:p>
            <a:pPr>
              <a:lnSpc>
                <a:spcPct val="100000"/>
              </a:lnSpc>
              <a:defRPr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Ovaries and Ova 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281113"/>
            <a:ext cx="8499475" cy="5049837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dirty="0" smtClean="0"/>
              <a:t>Ovaries are located in the pelvic cavity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Ovaries produce ova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Ovarian follicle:</a:t>
            </a:r>
            <a:endParaRPr lang="en-US" dirty="0"/>
          </a:p>
          <a:p>
            <a:pPr lvl="1">
              <a:lnSpc>
                <a:spcPct val="150000"/>
              </a:lnSpc>
              <a:defRPr/>
            </a:pPr>
            <a:r>
              <a:rPr dirty="0"/>
              <a:t>Protects ovum</a:t>
            </a:r>
          </a:p>
          <a:p>
            <a:pPr lvl="1">
              <a:lnSpc>
                <a:spcPct val="150000"/>
              </a:lnSpc>
              <a:defRPr/>
            </a:pPr>
            <a:r>
              <a:rPr dirty="0"/>
              <a:t>Produces ovarian hormones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Ovaries contain gametes at birth.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Female Reproductive Cycle (cont.)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806" y="1241425"/>
            <a:ext cx="8813800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/>
              <a:t>Controlled by pituitary hormones </a:t>
            </a:r>
            <a:r>
              <a:rPr lang="en-US" dirty="0"/>
              <a:t>L</a:t>
            </a:r>
            <a:r>
              <a:rPr lang="en-US" dirty="0" smtClean="0"/>
              <a:t>H and FSH, which are regulated by the hypothalamus</a:t>
            </a:r>
          </a:p>
          <a:p>
            <a:pPr marL="346075" indent="-346075">
              <a:defRPr/>
            </a:pPr>
            <a:endParaRPr lang="en-US" dirty="0" smtClean="0"/>
          </a:p>
          <a:p>
            <a:pPr marL="346075" indent="-346075">
              <a:defRPr/>
            </a:pPr>
            <a:r>
              <a:rPr lang="en-US" dirty="0" smtClean="0"/>
              <a:t>Cyclic pattern of hormonal activity</a:t>
            </a:r>
          </a:p>
          <a:p>
            <a:pPr marL="346075" indent="-346075">
              <a:defRPr/>
            </a:pPr>
            <a:endParaRPr lang="en-US" dirty="0" smtClean="0"/>
          </a:p>
          <a:p>
            <a:pPr marL="346075" indent="-346075">
              <a:defRPr/>
            </a:pPr>
            <a:r>
              <a:rPr lang="en-US" dirty="0" smtClean="0"/>
              <a:t>Each cycle begins with menstruation</a:t>
            </a:r>
          </a:p>
          <a:p>
            <a:pPr marL="346075" indent="-346075">
              <a:defRPr/>
            </a:pPr>
            <a:endParaRPr lang="en-US" dirty="0" smtClean="0"/>
          </a:p>
          <a:p>
            <a:pPr marL="346075" indent="-346075">
              <a:defRPr/>
            </a:pPr>
            <a:r>
              <a:rPr lang="en-US" dirty="0" smtClean="0"/>
              <a:t>One cycle </a:t>
            </a:r>
            <a:r>
              <a:rPr lang="en-US" dirty="0"/>
              <a:t>a</a:t>
            </a:r>
            <a:r>
              <a:rPr dirty="0" smtClean="0"/>
              <a:t>verages </a:t>
            </a:r>
            <a:r>
              <a:rPr dirty="0"/>
              <a:t>28 </a:t>
            </a:r>
            <a:r>
              <a:rPr dirty="0" smtClean="0"/>
              <a:t>days</a:t>
            </a:r>
            <a:endParaRPr lang="en-US" dirty="0" smtClean="0"/>
          </a:p>
          <a:p>
            <a:pPr marL="346075" indent="-346075">
              <a:defRPr/>
            </a:pPr>
            <a:endParaRPr dirty="0"/>
          </a:p>
          <a:p>
            <a:pPr marL="346075" indent="-346075">
              <a:defRPr/>
            </a:pPr>
            <a:r>
              <a:rPr dirty="0" smtClean="0"/>
              <a:t>Ovulation</a:t>
            </a:r>
            <a:r>
              <a:rPr lang="en-US" dirty="0" smtClean="0"/>
              <a:t> (release of ovum) separates cycle into into preovulatory (follicular) and postovulatory (luteal) phases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233916" y="2288646"/>
            <a:ext cx="372139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What ovarian hormone peaks closest to ovulation? What ovarian hormone peaks after ovulation?</a:t>
            </a:r>
          </a:p>
        </p:txBody>
      </p:sp>
      <p:pic>
        <p:nvPicPr>
          <p:cNvPr id="59396" name="Picture 17" descr="\\pchns-f02\PRODUCTION\LWW\Share\Cohen-13e\JPG\Ch23\Cohen-13e-ch023-image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78" y="1297171"/>
            <a:ext cx="4430536" cy="517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38223" y="548283"/>
            <a:ext cx="8515350" cy="396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Reproductive Cycle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4953" y="5952438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20-9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853" y="160825"/>
            <a:ext cx="8515350" cy="78277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Female Reproductive Cycle: Preovulatory Phase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/>
              <a:t>Preovulatory Phase</a:t>
            </a:r>
          </a:p>
          <a:p>
            <a:pPr marL="346075" indent="-346075">
              <a:lnSpc>
                <a:spcPct val="150000"/>
              </a:lnSpc>
              <a:defRPr/>
            </a:pPr>
            <a:r>
              <a:rPr lang="en-US" dirty="0"/>
              <a:t>Several follicles enter final </a:t>
            </a:r>
            <a:r>
              <a:rPr lang="en-US" dirty="0" smtClean="0"/>
              <a:t>stages </a:t>
            </a:r>
            <a:r>
              <a:rPr lang="en-US" dirty="0"/>
              <a:t>of </a:t>
            </a:r>
            <a:r>
              <a:rPr lang="en-US" dirty="0" smtClean="0"/>
              <a:t>maturation</a:t>
            </a:r>
            <a:endParaRPr lang="en-US" dirty="0"/>
          </a:p>
          <a:p>
            <a:pPr marL="346075" indent="-346075">
              <a:lnSpc>
                <a:spcPct val="150000"/>
              </a:lnSpc>
              <a:defRPr/>
            </a:pPr>
            <a:r>
              <a:rPr lang="en-US" dirty="0" smtClean="0"/>
              <a:t>*Increased </a:t>
            </a:r>
            <a:r>
              <a:rPr lang="en-US" dirty="0"/>
              <a:t>production of </a:t>
            </a:r>
            <a:r>
              <a:rPr lang="en-US" dirty="0" smtClean="0"/>
              <a:t>estrogen</a:t>
            </a:r>
            <a:endParaRPr lang="en-US" dirty="0"/>
          </a:p>
          <a:p>
            <a:pPr marL="693738" lvl="1" indent="-347663">
              <a:lnSpc>
                <a:spcPct val="150000"/>
              </a:lnSpc>
              <a:defRPr/>
            </a:pPr>
            <a:r>
              <a:rPr dirty="0"/>
              <a:t>Prepares the endometrium</a:t>
            </a:r>
          </a:p>
          <a:p>
            <a:pPr marL="1036638" lvl="2" indent="-347663">
              <a:lnSpc>
                <a:spcPct val="150000"/>
              </a:lnSpc>
              <a:defRPr/>
            </a:pPr>
            <a:r>
              <a:rPr dirty="0"/>
              <a:t>Elongates uterine </a:t>
            </a:r>
            <a:r>
              <a:rPr dirty="0" smtClean="0"/>
              <a:t>secreto</a:t>
            </a:r>
            <a:r>
              <a:rPr lang="en-US" dirty="0" smtClean="0"/>
              <a:t>ry</a:t>
            </a:r>
            <a:r>
              <a:rPr dirty="0" smtClean="0"/>
              <a:t> </a:t>
            </a:r>
            <a:r>
              <a:rPr dirty="0"/>
              <a:t>glands</a:t>
            </a:r>
          </a:p>
          <a:p>
            <a:pPr marL="1036638" lvl="2" indent="-347663">
              <a:lnSpc>
                <a:spcPct val="150000"/>
              </a:lnSpc>
              <a:defRPr/>
            </a:pPr>
            <a:r>
              <a:rPr dirty="0"/>
              <a:t>Proliferative </a:t>
            </a:r>
            <a:r>
              <a:rPr dirty="0" smtClean="0"/>
              <a:t>phase</a:t>
            </a:r>
            <a:r>
              <a:rPr lang="en-US" dirty="0" smtClean="0"/>
              <a:t> in the uterus</a:t>
            </a:r>
            <a:endParaRPr dirty="0"/>
          </a:p>
          <a:p>
            <a:pPr marL="693738" lvl="1" indent="-347663">
              <a:lnSpc>
                <a:spcPct val="150000"/>
              </a:lnSpc>
              <a:defRPr/>
            </a:pPr>
            <a:r>
              <a:rPr dirty="0"/>
              <a:t>Inhibits release of FSH</a:t>
            </a:r>
          </a:p>
          <a:p>
            <a:pPr marL="0" indent="0">
              <a:buFontTx/>
              <a:buNone/>
              <a:defRPr/>
            </a:pPr>
            <a:endParaRPr lang="en-US" b="1" dirty="0" smtClean="0"/>
          </a:p>
          <a:p>
            <a:pPr marL="0" indent="0">
              <a:buFontTx/>
              <a:buNone/>
              <a:defRPr/>
            </a:pPr>
            <a:endParaRPr lang="en-US" b="1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146741"/>
            <a:ext cx="8515350" cy="77559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Female Reproductive Cycle: Ovulation and the Postovulatory Phase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 anchor="ctr"/>
          <a:lstStyle/>
          <a:p>
            <a:pPr marL="346075" indent="-346075">
              <a:defRPr/>
            </a:pPr>
            <a:r>
              <a:rPr lang="en-US" dirty="0" smtClean="0"/>
              <a:t>LH </a:t>
            </a:r>
            <a:r>
              <a:rPr lang="en-US" dirty="0"/>
              <a:t>surge in </a:t>
            </a:r>
            <a:r>
              <a:rPr lang="en-US" dirty="0" smtClean="0"/>
              <a:t>blood</a:t>
            </a:r>
            <a:endParaRPr lang="en-US" dirty="0"/>
          </a:p>
          <a:p>
            <a:pPr marL="693738" lvl="1" indent="-347663">
              <a:defRPr/>
            </a:pPr>
            <a:r>
              <a:rPr dirty="0"/>
              <a:t>Causes ovulation</a:t>
            </a:r>
          </a:p>
          <a:p>
            <a:pPr marL="693738" lvl="1" indent="-347663">
              <a:defRPr/>
            </a:pPr>
            <a:r>
              <a:rPr smtClean="0"/>
              <a:t>*Transforms </a:t>
            </a:r>
            <a:r>
              <a:rPr dirty="0"/>
              <a:t>ruptured follicle into corpus luteum that secretes estrogen and progesterone</a:t>
            </a:r>
          </a:p>
          <a:p>
            <a:pPr marL="346075" indent="-346075">
              <a:defRPr/>
            </a:pPr>
            <a:r>
              <a:rPr lang="en-US" dirty="0"/>
              <a:t>Endometrium </a:t>
            </a:r>
            <a:r>
              <a:rPr lang="en-US" dirty="0" smtClean="0"/>
              <a:t>continues to thicken</a:t>
            </a:r>
            <a:endParaRPr lang="en-US" dirty="0"/>
          </a:p>
          <a:p>
            <a:pPr marL="346075" indent="-346075">
              <a:defRPr/>
            </a:pPr>
            <a:r>
              <a:rPr lang="en-US" dirty="0"/>
              <a:t>Glands and blood vessels increase in </a:t>
            </a:r>
            <a:r>
              <a:rPr lang="en-US" dirty="0" smtClean="0"/>
              <a:t>size</a:t>
            </a:r>
          </a:p>
          <a:p>
            <a:pPr marL="927100" lvl="1" indent="-346075">
              <a:defRPr/>
            </a:pPr>
            <a:r>
              <a:rPr dirty="0"/>
              <a:t>Secretory phase in the uterus</a:t>
            </a:r>
          </a:p>
          <a:p>
            <a:pPr marL="346075" indent="-346075">
              <a:defRPr/>
            </a:pPr>
            <a:r>
              <a:rPr lang="en-US" dirty="0" smtClean="0"/>
              <a:t>*FSH </a:t>
            </a:r>
            <a:r>
              <a:rPr lang="en-US" dirty="0"/>
              <a:t>and LH are </a:t>
            </a:r>
            <a:r>
              <a:rPr lang="en-US" dirty="0" smtClean="0"/>
              <a:t>inhibited via estrogen and progesterone feedback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542925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Menstruation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b="1" dirty="0" smtClean="0"/>
          </a:p>
          <a:p>
            <a:pPr marL="346075" indent="-346075">
              <a:lnSpc>
                <a:spcPct val="150000"/>
              </a:lnSpc>
              <a:defRPr/>
            </a:pPr>
            <a:r>
              <a:rPr lang="en-US" dirty="0"/>
              <a:t>If ovum is not fertilized, corpus luteum </a:t>
            </a:r>
            <a:r>
              <a:rPr lang="en-US" dirty="0" smtClean="0"/>
              <a:t>degenerates</a:t>
            </a:r>
            <a:endParaRPr lang="en-US" dirty="0"/>
          </a:p>
          <a:p>
            <a:pPr marL="693738" lvl="1" indent="-347663">
              <a:lnSpc>
                <a:spcPct val="150000"/>
              </a:lnSpc>
              <a:defRPr/>
            </a:pPr>
            <a:r>
              <a:rPr dirty="0"/>
              <a:t>Estrogen, progesterone levels decrease</a:t>
            </a:r>
          </a:p>
          <a:p>
            <a:pPr marL="112713" indent="-347663">
              <a:lnSpc>
                <a:spcPct val="150000"/>
              </a:lnSpc>
              <a:defRPr/>
            </a:pPr>
            <a:r>
              <a:rPr lang="en-US" dirty="0" smtClean="0"/>
              <a:t>Endometrium </a:t>
            </a:r>
            <a:r>
              <a:rPr lang="en-US" dirty="0"/>
              <a:t>degenerates, produces </a:t>
            </a:r>
            <a:r>
              <a:rPr lang="en-US" dirty="0" smtClean="0"/>
              <a:t>menses</a:t>
            </a:r>
            <a:endParaRPr lang="en-US" dirty="0"/>
          </a:p>
          <a:p>
            <a:pPr marL="346075" indent="-346075">
              <a:lnSpc>
                <a:spcPct val="150000"/>
              </a:lnSpc>
              <a:defRPr/>
            </a:pPr>
            <a:r>
              <a:rPr lang="en-US" dirty="0"/>
              <a:t>Endometrium begins to </a:t>
            </a:r>
            <a:r>
              <a:rPr lang="en-US" dirty="0" smtClean="0"/>
              <a:t>rebuild</a:t>
            </a:r>
            <a:endParaRPr lang="en-US" dirty="0"/>
          </a:p>
          <a:p>
            <a:pPr marL="280988" lvl="1" indent="-280988">
              <a:lnSpc>
                <a:spcPct val="150000"/>
              </a:lnSpc>
              <a:buFontTx/>
              <a:buChar char="•"/>
              <a:defRPr/>
            </a:pPr>
            <a:r>
              <a:rPr smtClean="0"/>
              <a:t>*The </a:t>
            </a:r>
            <a:r>
              <a:rPr dirty="0"/>
              <a:t>decrease of estrogen and progesterone levels allows </a:t>
            </a:r>
            <a:r>
              <a:rPr lang="en-US" dirty="0" smtClean="0"/>
              <a:t>increased </a:t>
            </a:r>
            <a:r>
              <a:rPr dirty="0" smtClean="0"/>
              <a:t>release </a:t>
            </a:r>
            <a:r>
              <a:rPr dirty="0"/>
              <a:t>of FSH from the </a:t>
            </a:r>
            <a:r>
              <a:rPr/>
              <a:t>anterior </a:t>
            </a:r>
            <a:r>
              <a:rPr smtClean="0"/>
              <a:t>pituitary preventing follicular development and ovulation</a:t>
            </a:r>
            <a:endParaRPr dirty="0"/>
          </a:p>
          <a:p>
            <a:pPr marL="0" indent="0">
              <a:buFontTx/>
              <a:buNone/>
              <a:defRPr/>
            </a:pPr>
            <a:endParaRPr lang="en-US" b="1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Menopause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63" y="1298575"/>
            <a:ext cx="8499475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/>
              <a:t>Menstruation ceases</a:t>
            </a:r>
          </a:p>
          <a:p>
            <a:pPr marL="346075" indent="-346075">
              <a:defRPr/>
            </a:pPr>
            <a:r>
              <a:rPr lang="en-US" dirty="0" smtClean="0"/>
              <a:t>Normal ovarian function declines</a:t>
            </a:r>
          </a:p>
          <a:p>
            <a:pPr marL="693738" lvl="1" indent="-347663">
              <a:defRPr/>
            </a:pPr>
            <a:r>
              <a:rPr dirty="0"/>
              <a:t>Follicles stop maturing</a:t>
            </a:r>
          </a:p>
          <a:p>
            <a:pPr marL="693738" lvl="1" indent="-347663">
              <a:defRPr/>
            </a:pPr>
            <a:r>
              <a:rPr dirty="0"/>
              <a:t>No appreciable amounts of estrogen and progesterone produced</a:t>
            </a:r>
          </a:p>
          <a:p>
            <a:pPr marL="346075" indent="-346075">
              <a:defRPr/>
            </a:pPr>
            <a:r>
              <a:rPr lang="en-US" dirty="0" smtClean="0"/>
              <a:t>Effects of menopause may include nervous symptoms, anxiety, insomnia, and “hot flashes” (resulting from low levels of estrogen)</a:t>
            </a:r>
          </a:p>
          <a:p>
            <a:pPr marL="346075" indent="-346075">
              <a:defRPr/>
            </a:pPr>
            <a:r>
              <a:rPr lang="en-US" dirty="0" smtClean="0"/>
              <a:t>Uterus, oviducts, vagina, vulva become somewhat atrophied</a:t>
            </a:r>
          </a:p>
          <a:p>
            <a:pPr marL="346075" indent="-346075">
              <a:defRPr/>
            </a:pPr>
            <a:r>
              <a:rPr lang="en-US" dirty="0" smtClean="0"/>
              <a:t>Vaginal mucosa becomes thinner, dryer, more sensitive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Hormone Replacement Therapy (HRT)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1552352"/>
            <a:ext cx="8499475" cy="4538885"/>
          </a:xfrm>
        </p:spPr>
        <p:txBody>
          <a:bodyPr/>
          <a:lstStyle/>
          <a:p>
            <a:pPr marL="346075" indent="-346075">
              <a:lnSpc>
                <a:spcPct val="150000"/>
              </a:lnSpc>
              <a:defRPr/>
            </a:pPr>
            <a:r>
              <a:rPr dirty="0" smtClean="0"/>
              <a:t>Combination </a:t>
            </a:r>
            <a:r>
              <a:rPr dirty="0"/>
              <a:t>of estrogen with synthetic progesterone prescribed to relieve menopause discomfort</a:t>
            </a:r>
          </a:p>
          <a:p>
            <a:pPr marL="346075" indent="-346075">
              <a:lnSpc>
                <a:spcPct val="150000"/>
              </a:lnSpc>
              <a:defRPr/>
            </a:pPr>
            <a:r>
              <a:rPr dirty="0"/>
              <a:t>Increases breast cancer risk </a:t>
            </a:r>
          </a:p>
          <a:p>
            <a:pPr marL="346075" indent="-346075">
              <a:lnSpc>
                <a:spcPct val="150000"/>
              </a:lnSpc>
              <a:defRPr/>
            </a:pPr>
            <a:r>
              <a:rPr dirty="0"/>
              <a:t>Increases thrombosis and embolism risk </a:t>
            </a:r>
          </a:p>
          <a:p>
            <a:pPr marL="346075" indent="-346075">
              <a:lnSpc>
                <a:spcPct val="150000"/>
              </a:lnSpc>
              <a:defRPr/>
            </a:pPr>
            <a:r>
              <a:rPr dirty="0"/>
              <a:t>Risks increase with duration of therapy</a:t>
            </a:r>
          </a:p>
          <a:p>
            <a:pPr marL="346075" indent="-346075">
              <a:lnSpc>
                <a:spcPct val="150000"/>
              </a:lnSpc>
              <a:defRPr/>
            </a:pPr>
            <a:endParaRPr lang="en-US" dirty="0" smtClean="0"/>
          </a:p>
          <a:p>
            <a:pPr>
              <a:lnSpc>
                <a:spcPct val="15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27078"/>
            <a:ext cx="8516202" cy="394980"/>
          </a:xfrm>
        </p:spPr>
        <p:txBody>
          <a:bodyPr/>
          <a:lstStyle/>
          <a:p>
            <a:r>
              <a:rPr lang="en-US" dirty="0" smtClean="0"/>
              <a:t>Contraceptive Methods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77293989"/>
              </p:ext>
            </p:extLst>
          </p:nvPr>
        </p:nvGraphicFramePr>
        <p:xfrm>
          <a:off x="330200" y="1241425"/>
          <a:ext cx="849947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69"/>
                <a:gridCol w="2124869"/>
                <a:gridCol w="2124869"/>
                <a:gridCol w="21248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Surgical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Hormonal (Female)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Barrier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Tubal ligation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Birth control pills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Male condom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Spermicide alone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Vasectomy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Birth control shot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Female condom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Fertility awareness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Birth control patch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Diaphragm</a:t>
                      </a:r>
                      <a:r>
                        <a:rPr lang="en-US" baseline="0" dirty="0" smtClean="0"/>
                        <a:t> (with spermicide)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Birth control 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Contraceptive sponge (with spermicide)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Intrauterine device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899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Birth Control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/>
              <a:t>Artificial means to prevent fertilization of the ovum</a:t>
            </a:r>
          </a:p>
          <a:p>
            <a:pPr marL="346075" indent="-346075">
              <a:defRPr/>
            </a:pPr>
            <a:r>
              <a:rPr lang="en-US" dirty="0" smtClean="0"/>
              <a:t>Surgical sterilization</a:t>
            </a:r>
          </a:p>
          <a:p>
            <a:pPr marL="927100" lvl="1" indent="-346075">
              <a:defRPr/>
            </a:pPr>
            <a:r>
              <a:rPr dirty="0"/>
              <a:t>Tubal ligation (female)</a:t>
            </a:r>
          </a:p>
          <a:p>
            <a:pPr marL="927100" lvl="1" indent="-346075">
              <a:defRPr/>
            </a:pPr>
            <a:r>
              <a:rPr dirty="0"/>
              <a:t>Vasectomy (male)</a:t>
            </a:r>
          </a:p>
          <a:p>
            <a:pPr marL="346075" indent="-346075">
              <a:defRPr/>
            </a:pPr>
            <a:r>
              <a:rPr lang="en-US" dirty="0" smtClean="0"/>
              <a:t>Hormonal methods for women</a:t>
            </a:r>
          </a:p>
          <a:p>
            <a:pPr marL="112713" indent="-347663">
              <a:defRPr/>
            </a:pPr>
            <a:r>
              <a:rPr dirty="0"/>
              <a:t>Male contraceptive pill still under investigation</a:t>
            </a:r>
          </a:p>
          <a:p>
            <a:pPr marL="346075" indent="-346075">
              <a:defRPr/>
            </a:pPr>
            <a:r>
              <a:rPr lang="en-US" dirty="0" smtClean="0"/>
              <a:t>Mifepristone (RU-486) (morning-after pill) is a drug taken after conception to terminate an early pregnancy</a:t>
            </a:r>
          </a:p>
          <a:p>
            <a:pPr marL="346075" indent="-346075">
              <a:defRPr/>
            </a:pPr>
            <a:r>
              <a:rPr lang="en-US" dirty="0" smtClean="0"/>
              <a:t>Male and female condoms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222" y="139560"/>
            <a:ext cx="8515350" cy="78277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Functions of the Male Reproductive System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en-US" dirty="0" smtClean="0"/>
              <a:t>Manufacture spermatozoa</a:t>
            </a:r>
          </a:p>
          <a:p>
            <a:pPr>
              <a:lnSpc>
                <a:spcPct val="200000"/>
              </a:lnSpc>
              <a:defRPr/>
            </a:pPr>
            <a:r>
              <a:rPr lang="en-US" dirty="0" smtClean="0"/>
              <a:t>Deliver spermatozoa to the female in semen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16" descr="\\pchns-f02\PRODUCTION\LWW\Share\Cohen-13e\JPG\Ch23\Cohen-13e-ch023-image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1" y="1557867"/>
            <a:ext cx="808074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14325" y="527050"/>
            <a:ext cx="8515350" cy="395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Male and Female Condoms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2394" y="6109105"/>
            <a:ext cx="150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20-10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STI’s</a:t>
            </a:r>
          </a:p>
          <a:p>
            <a:pPr lvl="1"/>
            <a:r>
              <a:rPr lang="en-US" dirty="0" smtClean="0"/>
              <a:t>C</a:t>
            </a:r>
            <a:r>
              <a:rPr smtClean="0"/>
              <a:t>hlamydia</a:t>
            </a:r>
          </a:p>
          <a:p>
            <a:pPr lvl="1"/>
            <a:r>
              <a:rPr lang="en-US" dirty="0" smtClean="0"/>
              <a:t>G</a:t>
            </a:r>
            <a:r>
              <a:rPr smtClean="0"/>
              <a:t>onorrhea</a:t>
            </a:r>
          </a:p>
          <a:p>
            <a:pPr lvl="1"/>
            <a:r>
              <a:rPr lang="en-US" dirty="0" smtClean="0"/>
              <a:t>H</a:t>
            </a:r>
            <a:r>
              <a:rPr smtClean="0"/>
              <a:t>erpes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524" y="1338263"/>
            <a:ext cx="8499475" cy="4583112"/>
          </a:xfrm>
        </p:spPr>
        <p:txBody>
          <a:bodyPr/>
          <a:lstStyle/>
          <a:p>
            <a:pPr marL="346075" indent="-346075">
              <a:defRPr/>
            </a:pPr>
            <a:r>
              <a:rPr lang="en-CA" dirty="0" smtClean="0"/>
              <a:t>Infertility: </a:t>
            </a:r>
            <a:r>
              <a:rPr lang="en-US" dirty="0" smtClean="0">
                <a:latin typeface="Verdana" pitchFamily="34" charset="0"/>
              </a:rPr>
              <a:t>inability </a:t>
            </a:r>
            <a:r>
              <a:rPr lang="en-US" dirty="0">
                <a:latin typeface="Verdana" pitchFamily="34" charset="0"/>
              </a:rPr>
              <a:t>of a couple to achieve pregnancy after having regular, unprotected sexual intercourse for at least </a:t>
            </a:r>
            <a:r>
              <a:rPr lang="en-US" dirty="0" smtClean="0">
                <a:latin typeface="Verdana" pitchFamily="34" charset="0"/>
              </a:rPr>
              <a:t>1 year</a:t>
            </a:r>
          </a:p>
          <a:p>
            <a:pPr marL="346075" indent="-346075">
              <a:defRPr/>
            </a:pPr>
            <a:endParaRPr lang="en-US" dirty="0">
              <a:latin typeface="Verdana" pitchFamily="34" charset="0"/>
            </a:endParaRPr>
          </a:p>
          <a:p>
            <a:pPr marL="346075" indent="-346075">
              <a:defRPr/>
            </a:pPr>
            <a:r>
              <a:rPr lang="en-CA" dirty="0" smtClean="0"/>
              <a:t>Causes of male infertility</a:t>
            </a:r>
          </a:p>
          <a:p>
            <a:pPr marL="927100" lvl="1" indent="-346075">
              <a:defRPr/>
            </a:pPr>
            <a:r>
              <a:rPr lang="en-US" dirty="0"/>
              <a:t>L</a:t>
            </a:r>
            <a:r>
              <a:rPr lang="en-US" dirty="0" smtClean="0"/>
              <a:t>ow sperm count</a:t>
            </a:r>
          </a:p>
          <a:p>
            <a:pPr marL="927100" lvl="1" indent="-346075">
              <a:defRPr/>
            </a:pPr>
            <a:r>
              <a:rPr lang="en-US" dirty="0" smtClean="0"/>
              <a:t>Abnormal sperm shape</a:t>
            </a:r>
          </a:p>
          <a:p>
            <a:pPr marL="927100" lvl="1" indent="-346075">
              <a:defRPr/>
            </a:pPr>
            <a:r>
              <a:rPr lang="en-US" dirty="0" smtClean="0"/>
              <a:t>Low sperm motility</a:t>
            </a:r>
            <a:endParaRPr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80975" y="601970"/>
            <a:ext cx="8515350" cy="394980"/>
          </a:xfrm>
          <a:prstGeom prst="rect">
            <a:avLst/>
          </a:prstGeom>
          <a:solidFill>
            <a:schemeClr val="l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ln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ea typeface="ＭＳ Ｐゴシック" pitchFamily="34" charset="-128"/>
                <a:cs typeface="Arial" charset="0"/>
              </a:rPr>
              <a:t>Male Infertility</a:t>
            </a:r>
          </a:p>
        </p:txBody>
      </p:sp>
    </p:spTree>
    <p:extLst>
      <p:ext uri="{BB962C8B-B14F-4D97-AF65-F5344CB8AC3E}">
        <p14:creationId xmlns="" xmlns:p14="http://schemas.microsoft.com/office/powerpoint/2010/main" val="2444851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313" y="1282700"/>
            <a:ext cx="8499475" cy="4683125"/>
          </a:xfrm>
        </p:spPr>
        <p:txBody>
          <a:bodyPr anchor="ctr"/>
          <a:lstStyle/>
          <a:p>
            <a:pPr marL="346075" indent="-346075">
              <a:defRPr/>
            </a:pPr>
            <a:r>
              <a:rPr dirty="0" smtClean="0"/>
              <a:t>Endocrine disorders</a:t>
            </a:r>
            <a:endParaRPr dirty="0"/>
          </a:p>
          <a:p>
            <a:pPr marL="346075" indent="-346075">
              <a:defRPr/>
            </a:pPr>
            <a:r>
              <a:rPr dirty="0"/>
              <a:t>Abnormalities in structure and function of reproductive </a:t>
            </a:r>
            <a:r>
              <a:rPr dirty="0" smtClean="0"/>
              <a:t>organs</a:t>
            </a:r>
            <a:endParaRPr lang="en-US" dirty="0" smtClean="0"/>
          </a:p>
          <a:p>
            <a:pPr marL="927100" lvl="1" indent="-346075">
              <a:defRPr/>
            </a:pPr>
            <a:r>
              <a:rPr lang="en-US" dirty="0" smtClean="0"/>
              <a:t>Presence of inflammation or scar tissue in uterine tubes</a:t>
            </a:r>
          </a:p>
          <a:p>
            <a:pPr marL="346075" indent="-346075">
              <a:defRPr/>
            </a:pPr>
            <a:r>
              <a:rPr dirty="0"/>
              <a:t>Endometriosis</a:t>
            </a:r>
          </a:p>
          <a:p>
            <a:pPr marL="346075" indent="-346075">
              <a:defRPr/>
            </a:pPr>
            <a:r>
              <a:rPr dirty="0"/>
              <a:t>Early menopause</a:t>
            </a:r>
          </a:p>
          <a:p>
            <a:pPr marL="346075" indent="-346075">
              <a:defRPr/>
            </a:pPr>
            <a:r>
              <a:rPr dirty="0"/>
              <a:t>Malnutrition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3350" y="601970"/>
            <a:ext cx="8515350" cy="394980"/>
          </a:xfrm>
          <a:prstGeom prst="rect">
            <a:avLst/>
          </a:prstGeom>
          <a:solidFill>
            <a:schemeClr val="l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ln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ea typeface="ＭＳ Ｐゴシック" pitchFamily="34" charset="-128"/>
                <a:cs typeface="Arial" charset="0"/>
              </a:rPr>
              <a:t>Causes of Female Infertility</a:t>
            </a:r>
          </a:p>
        </p:txBody>
      </p:sp>
    </p:spTree>
    <p:extLst>
      <p:ext uri="{BB962C8B-B14F-4D97-AF65-F5344CB8AC3E}">
        <p14:creationId xmlns="" xmlns:p14="http://schemas.microsoft.com/office/powerpoint/2010/main" val="4007458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Spermatozoa Pathway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Testes (discussed later)</a:t>
            </a:r>
          </a:p>
          <a:p>
            <a:pPr>
              <a:defRPr/>
            </a:pPr>
            <a:r>
              <a:rPr lang="en-US" dirty="0" smtClean="0"/>
              <a:t>Epididymis</a:t>
            </a:r>
          </a:p>
          <a:p>
            <a:pPr lvl="1">
              <a:defRPr/>
            </a:pPr>
            <a:r>
              <a:rPr dirty="0"/>
              <a:t>Coiled tube located on the surface of the testis</a:t>
            </a:r>
          </a:p>
          <a:p>
            <a:pPr lvl="1">
              <a:defRPr/>
            </a:pPr>
            <a:r>
              <a:rPr dirty="0"/>
              <a:t>Temporarily stores sperm cells</a:t>
            </a:r>
          </a:p>
          <a:p>
            <a:pPr>
              <a:defRPr/>
            </a:pPr>
            <a:r>
              <a:rPr lang="en-US" dirty="0" smtClean="0"/>
              <a:t>Ductus deferens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dirty="0" smtClean="0"/>
              <a:t>Ampulla</a:t>
            </a:r>
            <a:r>
              <a:rPr lang="en-CA" dirty="0" smtClean="0"/>
              <a:t> (enlarged portion)</a:t>
            </a:r>
            <a:endParaRPr dirty="0"/>
          </a:p>
          <a:p>
            <a:pPr>
              <a:defRPr/>
            </a:pPr>
            <a:r>
              <a:rPr dirty="0" smtClean="0"/>
              <a:t>Ejaculatory duct</a:t>
            </a:r>
            <a:endParaRPr lang="en-CA" dirty="0" smtClean="0"/>
          </a:p>
          <a:p>
            <a:pPr>
              <a:defRPr/>
            </a:pPr>
            <a:r>
              <a:rPr lang="en-CA" dirty="0" smtClean="0"/>
              <a:t>Urethra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Functions of Semen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268913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Semen</a:t>
            </a:r>
          </a:p>
          <a:p>
            <a:pPr lvl="1">
              <a:defRPr/>
            </a:pPr>
            <a:r>
              <a:rPr lang="en-CA" dirty="0"/>
              <a:t>Ph </a:t>
            </a:r>
            <a:r>
              <a:rPr lang="en-CA" dirty="0" smtClean="0"/>
              <a:t>7.2-7.8</a:t>
            </a:r>
            <a:endParaRPr lang="en-US" dirty="0" smtClean="0"/>
          </a:p>
          <a:p>
            <a:pPr>
              <a:defRPr/>
            </a:pPr>
            <a:r>
              <a:rPr smtClean="0"/>
              <a:t>Nourishes </a:t>
            </a:r>
            <a:r>
              <a:rPr dirty="0"/>
              <a:t>spermatozoa</a:t>
            </a:r>
          </a:p>
          <a:p>
            <a:pPr>
              <a:lnSpc>
                <a:spcPct val="150000"/>
              </a:lnSpc>
              <a:defRPr/>
            </a:pPr>
            <a:r>
              <a:rPr dirty="0"/>
              <a:t>Transports spermatozoa</a:t>
            </a:r>
          </a:p>
          <a:p>
            <a:pPr>
              <a:lnSpc>
                <a:spcPct val="150000"/>
              </a:lnSpc>
              <a:defRPr/>
            </a:pPr>
            <a:r>
              <a:rPr dirty="0"/>
              <a:t>Neutralizes the acidity of the male urethra and female vagina</a:t>
            </a:r>
          </a:p>
          <a:p>
            <a:pPr>
              <a:lnSpc>
                <a:spcPct val="150000"/>
              </a:lnSpc>
              <a:defRPr/>
            </a:pPr>
            <a:r>
              <a:rPr dirty="0"/>
              <a:t>Lubricates the reproductive tract</a:t>
            </a:r>
          </a:p>
          <a:p>
            <a:pPr>
              <a:lnSpc>
                <a:spcPct val="150000"/>
              </a:lnSpc>
              <a:defRPr/>
            </a:pPr>
            <a:r>
              <a:rPr dirty="0"/>
              <a:t>Prevents infection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Male Reproductive Exocrine Glands 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Seminal vesicle </a:t>
            </a:r>
          </a:p>
          <a:p>
            <a:pPr lvl="1">
              <a:defRPr/>
            </a:pPr>
            <a:r>
              <a:rPr sz="2000" dirty="0"/>
              <a:t>Twisted muscular </a:t>
            </a:r>
            <a:r>
              <a:rPr sz="2000" dirty="0" smtClean="0"/>
              <a:t>tube</a:t>
            </a:r>
            <a:r>
              <a:rPr lang="en-US" sz="2000" dirty="0" smtClean="0"/>
              <a:t> </a:t>
            </a:r>
            <a:r>
              <a:rPr sz="2000" dirty="0" smtClean="0"/>
              <a:t>posterior </a:t>
            </a:r>
            <a:r>
              <a:rPr lang="en-US" sz="2000" dirty="0" smtClean="0"/>
              <a:t>to </a:t>
            </a:r>
            <a:r>
              <a:rPr sz="2000" dirty="0" smtClean="0"/>
              <a:t>urinary </a:t>
            </a:r>
            <a:r>
              <a:rPr sz="2000" dirty="0"/>
              <a:t>bladder</a:t>
            </a:r>
          </a:p>
          <a:p>
            <a:pPr lvl="1">
              <a:defRPr/>
            </a:pPr>
            <a:r>
              <a:rPr sz="2000" dirty="0"/>
              <a:t>Produces </a:t>
            </a:r>
            <a:r>
              <a:rPr lang="en-US" sz="2000" dirty="0" smtClean="0"/>
              <a:t>nourishing, </a:t>
            </a:r>
            <a:r>
              <a:rPr sz="2000" dirty="0" smtClean="0"/>
              <a:t>alkaline </a:t>
            </a:r>
            <a:r>
              <a:rPr sz="2000" dirty="0"/>
              <a:t>secretion containing simple </a:t>
            </a:r>
            <a:r>
              <a:rPr sz="2000" smtClean="0"/>
              <a:t>sugar</a:t>
            </a:r>
            <a:r>
              <a:rPr lang="en-US" sz="2000" dirty="0" smtClean="0"/>
              <a:t>s</a:t>
            </a:r>
          </a:p>
          <a:p>
            <a:pPr lvl="1">
              <a:defRPr/>
            </a:pPr>
            <a:r>
              <a:rPr lang="en-US" sz="2000" dirty="0" smtClean="0"/>
              <a:t>M</a:t>
            </a:r>
            <a:r>
              <a:rPr sz="2000" smtClean="0"/>
              <a:t>akes up large part of the semens volume</a:t>
            </a:r>
            <a:endParaRPr sz="2000" dirty="0"/>
          </a:p>
          <a:p>
            <a:pPr>
              <a:defRPr/>
            </a:pPr>
            <a:r>
              <a:rPr lang="en-US" sz="2000" dirty="0" smtClean="0"/>
              <a:t>Prostate gland</a:t>
            </a:r>
          </a:p>
          <a:p>
            <a:pPr lvl="1">
              <a:defRPr/>
            </a:pPr>
            <a:r>
              <a:rPr sz="2000" dirty="0"/>
              <a:t>Located inferior to the </a:t>
            </a:r>
            <a:r>
              <a:rPr sz="2000"/>
              <a:t>urinary </a:t>
            </a:r>
            <a:r>
              <a:rPr sz="2000" smtClean="0"/>
              <a:t>bladder, surrounds the first part of the urethra</a:t>
            </a:r>
            <a:endParaRPr sz="2000" dirty="0"/>
          </a:p>
          <a:p>
            <a:pPr lvl="1">
              <a:defRPr/>
            </a:pPr>
            <a:r>
              <a:rPr sz="2000" dirty="0" smtClean="0"/>
              <a:t>Alkaline </a:t>
            </a:r>
            <a:r>
              <a:rPr sz="2000" dirty="0"/>
              <a:t>secretion neutralizes vaginal acidity </a:t>
            </a:r>
            <a:endParaRPr lang="en-US" sz="2000" dirty="0"/>
          </a:p>
          <a:p>
            <a:pPr>
              <a:lnSpc>
                <a:spcPct val="100000"/>
              </a:lnSpc>
              <a:defRPr/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Bulbourethral </a:t>
            </a:r>
            <a:r>
              <a:rPr lang="en-US" altLang="en-US" sz="2000" dirty="0">
                <a:ea typeface="ＭＳ Ｐゴシック" pitchFamily="34" charset="-128"/>
                <a:cs typeface="Arial" charset="0"/>
              </a:rPr>
              <a:t>glands (Cowper glands)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Located </a:t>
            </a:r>
            <a:r>
              <a:rPr lang="en-US" altLang="en-US" sz="2000" dirty="0">
                <a:ea typeface="ＭＳ Ｐゴシック" pitchFamily="34" charset="-128"/>
                <a:cs typeface="Arial" charset="0"/>
              </a:rPr>
              <a:t>in the pelvic floor inferior to the prostate</a:t>
            </a:r>
          </a:p>
          <a:p>
            <a:pPr lvl="1">
              <a:lnSpc>
                <a:spcPct val="100000"/>
              </a:lnSpc>
            </a:pPr>
            <a:r>
              <a:rPr lang="en-US" altLang="en-US" sz="2000" dirty="0">
                <a:ea typeface="ＭＳ Ｐゴシック" pitchFamily="34" charset="-128"/>
                <a:cs typeface="Arial" charset="0"/>
              </a:rPr>
              <a:t>Secrete mucus to lubricate the urethra and penis tip</a:t>
            </a:r>
          </a:p>
          <a:p>
            <a:pPr lvl="1">
              <a:defRPr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327025" y="6138863"/>
            <a:ext cx="8334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–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60000"/>
              </a:spcBef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CC9900"/>
              </a:buClr>
              <a:buChar char="•"/>
              <a:defRPr sz="2200">
                <a:solidFill>
                  <a:srgbClr val="002060"/>
                </a:solidFill>
                <a:latin typeface="Verdana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rgbClr val="CC0000"/>
                </a:solidFill>
              </a:rPr>
              <a:t>What subdivision of the penis contains the urethra?</a:t>
            </a:r>
          </a:p>
        </p:txBody>
      </p:sp>
      <p:pic>
        <p:nvPicPr>
          <p:cNvPr id="26628" name="Picture 18" descr="\\pchns-f02\PRODUCTION\LWW\Share\Cohen-13e\JPG\Ch23\Cohen-13e-ch023-image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02" y="1350080"/>
            <a:ext cx="61214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5425" y="444500"/>
            <a:ext cx="8515350" cy="3889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j-lt"/>
                <a:ea typeface="ＭＳ Ｐゴシック" pitchFamily="34" charset="-128"/>
                <a:cs typeface="Arial" charset="0"/>
              </a:rPr>
              <a:t>The Penis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9666" y="5657483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20-2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Penis (cont.)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Parts</a:t>
            </a:r>
          </a:p>
          <a:p>
            <a:pPr lvl="1">
              <a:buFont typeface="Verdana" panose="020B0604030504040204" pitchFamily="34" charset="0"/>
              <a:buChar char="‒"/>
              <a:defRPr/>
            </a:pPr>
            <a:r>
              <a:rPr dirty="0" smtClean="0"/>
              <a:t>Corpus </a:t>
            </a:r>
            <a:r>
              <a:rPr dirty="0"/>
              <a:t>spongiosum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Glans penis: distal enlargement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Prepuce</a:t>
            </a:r>
          </a:p>
          <a:p>
            <a:pPr lvl="4">
              <a:buFont typeface="Verdana" panose="020B0604030504040204" pitchFamily="34" charset="0"/>
              <a:buChar char="‒"/>
              <a:defRPr/>
            </a:pPr>
            <a:r>
              <a:rPr lang="en-CA" dirty="0" smtClean="0"/>
              <a:t>Removed by c</a:t>
            </a:r>
            <a:r>
              <a:rPr dirty="0" smtClean="0"/>
              <a:t>ircumcision</a:t>
            </a:r>
            <a:endParaRPr lang="en-US" dirty="0" smtClean="0"/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Contains urethra</a:t>
            </a:r>
          </a:p>
          <a:p>
            <a:pPr lvl="1">
              <a:buFont typeface="Verdana" panose="020B0604030504040204" pitchFamily="34" charset="0"/>
              <a:buChar char="‒"/>
              <a:defRPr/>
            </a:pPr>
            <a:r>
              <a:rPr dirty="0"/>
              <a:t>Corpora cavernosa</a:t>
            </a:r>
          </a:p>
          <a:p>
            <a:pPr marL="395288" indent="-342900">
              <a:buFont typeface="Symbol" panose="05050102010706020507" pitchFamily="18" charset="2"/>
              <a:buChar char="·"/>
              <a:defRPr/>
            </a:pPr>
            <a:r>
              <a:rPr lang="en-US" dirty="0" smtClean="0"/>
              <a:t>Erection: blood spaces in corpora fill with blood</a:t>
            </a:r>
          </a:p>
          <a:p>
            <a:pPr marL="395288" indent="-342900">
              <a:buFont typeface="Symbol" panose="05050102010706020507" pitchFamily="18" charset="2"/>
              <a:buChar char="·"/>
              <a:defRPr/>
            </a:pPr>
            <a:r>
              <a:rPr lang="en-US" dirty="0" smtClean="0"/>
              <a:t>Ejaculation: semen passes through urethra</a:t>
            </a:r>
          </a:p>
          <a:p>
            <a:pPr lvl="3">
              <a:defRPr/>
            </a:pPr>
            <a:endParaRPr lang="en-US" dirty="0" smtClean="0"/>
          </a:p>
          <a:p>
            <a:pPr lvl="2"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358"/>
            <a:ext cx="8515350" cy="39498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Testes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5"/>
            <a:ext cx="4178004" cy="5049838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smtClean="0"/>
              <a:t>Contained in scrotum</a:t>
            </a:r>
            <a:endParaRPr lang="en-US" dirty="0"/>
          </a:p>
          <a:p>
            <a:pPr marL="346075" indent="-346075">
              <a:defRPr/>
            </a:pPr>
            <a:r>
              <a:rPr lang="en-US" dirty="0" smtClean="0"/>
              <a:t>In fetus, descends through inguinal </a:t>
            </a:r>
            <a:r>
              <a:rPr lang="en-US" dirty="0"/>
              <a:t>canal</a:t>
            </a:r>
          </a:p>
          <a:p>
            <a:pPr marL="346075" indent="-346075">
              <a:defRPr/>
            </a:pPr>
            <a:r>
              <a:rPr lang="en-US" dirty="0" smtClean="0"/>
              <a:t>Suspended by the spermatic </a:t>
            </a:r>
            <a:r>
              <a:rPr lang="en-US" dirty="0"/>
              <a:t>cord</a:t>
            </a:r>
          </a:p>
          <a:p>
            <a:pPr marL="346075" indent="-346075">
              <a:defRPr/>
            </a:pPr>
            <a:endParaRPr lang="en-US" dirty="0" smtClean="0"/>
          </a:p>
          <a:p>
            <a:pPr marL="346075" indent="-346075">
              <a:defRPr/>
            </a:pPr>
            <a:r>
              <a:rPr lang="en-US" dirty="0" smtClean="0"/>
              <a:t>Internal structure</a:t>
            </a:r>
          </a:p>
          <a:p>
            <a:pPr marL="927100" lvl="1" indent="-346075">
              <a:defRPr/>
            </a:pPr>
            <a:r>
              <a:rPr dirty="0"/>
              <a:t>Seminiferous tubules</a:t>
            </a:r>
          </a:p>
          <a:p>
            <a:pPr marL="1270000" lvl="2" indent="-346075">
              <a:defRPr/>
            </a:pPr>
            <a:r>
              <a:rPr dirty="0"/>
              <a:t>Sustentacular cells</a:t>
            </a:r>
          </a:p>
          <a:p>
            <a:pPr marL="927100" lvl="1" indent="-346075">
              <a:defRPr/>
            </a:pPr>
            <a:r>
              <a:rPr dirty="0"/>
              <a:t>Interstitial cells</a:t>
            </a:r>
          </a:p>
          <a:p>
            <a:pPr lvl="1">
              <a:defRPr/>
            </a:pPr>
            <a:endParaRPr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lvl="2"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83610" y="589579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20-3C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10782"/>
            <a:ext cx="4435549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cConnell_HFHF_PP_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McConnell_HFHF_PP_Template</Template>
  <TotalTime>12599</TotalTime>
  <Words>1062</Words>
  <Application>Microsoft Office PowerPoint</Application>
  <PresentationFormat>On-screen Show (4:3)</PresentationFormat>
  <Paragraphs>248</Paragraphs>
  <Slides>33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McConnell_HFHF_PP_Template</vt:lpstr>
      <vt:lpstr>Slide 1</vt:lpstr>
      <vt:lpstr>Sexual Reproduction</vt:lpstr>
      <vt:lpstr>Functions of the Male Reproductive System</vt:lpstr>
      <vt:lpstr>Spermatozoa Pathway</vt:lpstr>
      <vt:lpstr>Functions of Semen</vt:lpstr>
      <vt:lpstr>Male Reproductive Exocrine Glands </vt:lpstr>
      <vt:lpstr>Slide 7</vt:lpstr>
      <vt:lpstr>The Penis (cont.)</vt:lpstr>
      <vt:lpstr>The Testes</vt:lpstr>
      <vt:lpstr>Slide 10</vt:lpstr>
      <vt:lpstr>Slide 11</vt:lpstr>
      <vt:lpstr>Hormonal Control of Male Reproduction</vt:lpstr>
      <vt:lpstr>The Effects of Aging on Male Reproduction</vt:lpstr>
      <vt:lpstr>Slide 14</vt:lpstr>
      <vt:lpstr>Slide 15</vt:lpstr>
      <vt:lpstr>Accessory Organs: The Uterus</vt:lpstr>
      <vt:lpstr>Accessory Organs</vt:lpstr>
      <vt:lpstr>Accessory Organs (cont.)</vt:lpstr>
      <vt:lpstr>Slide 19</vt:lpstr>
      <vt:lpstr>The Ovaries and Ova </vt:lpstr>
      <vt:lpstr>The Female Reproductive Cycle (cont.)</vt:lpstr>
      <vt:lpstr>Slide 22</vt:lpstr>
      <vt:lpstr>The Female Reproductive Cycle: Preovulatory Phase</vt:lpstr>
      <vt:lpstr>The Female Reproductive Cycle: Ovulation and the Postovulatory Phase</vt:lpstr>
      <vt:lpstr>Menstruation</vt:lpstr>
      <vt:lpstr>Menopause</vt:lpstr>
      <vt:lpstr>Hormone Replacement Therapy (HRT)</vt:lpstr>
      <vt:lpstr>Contraceptive Methods</vt:lpstr>
      <vt:lpstr>Birth Control</vt:lpstr>
      <vt:lpstr>Slide 30</vt:lpstr>
      <vt:lpstr>Health Maintenance</vt:lpstr>
      <vt:lpstr>Slide 32</vt:lpstr>
      <vt:lpstr>Slide 33</vt:lpstr>
    </vt:vector>
  </TitlesOfParts>
  <Company>Wolters Kluwer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Chemistry, Matter, and Life</dc:title>
  <dc:creator>J Taylor</dc:creator>
  <cp:lastModifiedBy>winxp</cp:lastModifiedBy>
  <cp:revision>544</cp:revision>
  <cp:lastPrinted>2012-02-18T19:19:53Z</cp:lastPrinted>
  <dcterms:created xsi:type="dcterms:W3CDTF">2011-04-12T12:59:12Z</dcterms:created>
  <dcterms:modified xsi:type="dcterms:W3CDTF">2016-06-02T13:18:51Z</dcterms:modified>
</cp:coreProperties>
</file>