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3" r:id="rId1"/>
  </p:sldMasterIdLst>
  <p:notesMasterIdLst>
    <p:notesMasterId r:id="rId25"/>
  </p:notesMasterIdLst>
  <p:handoutMasterIdLst>
    <p:handoutMasterId r:id="rId26"/>
  </p:handoutMasterIdLst>
  <p:sldIdLst>
    <p:sldId id="288" r:id="rId2"/>
    <p:sldId id="363" r:id="rId3"/>
    <p:sldId id="364" r:id="rId4"/>
    <p:sldId id="366" r:id="rId5"/>
    <p:sldId id="367" r:id="rId6"/>
    <p:sldId id="368" r:id="rId7"/>
    <p:sldId id="371" r:id="rId8"/>
    <p:sldId id="383" r:id="rId9"/>
    <p:sldId id="353" r:id="rId10"/>
    <p:sldId id="384" r:id="rId11"/>
    <p:sldId id="372" r:id="rId12"/>
    <p:sldId id="385" r:id="rId13"/>
    <p:sldId id="373" r:id="rId14"/>
    <p:sldId id="381" r:id="rId15"/>
    <p:sldId id="355" r:id="rId16"/>
    <p:sldId id="374" r:id="rId17"/>
    <p:sldId id="377" r:id="rId18"/>
    <p:sldId id="387" r:id="rId19"/>
    <p:sldId id="378" r:id="rId20"/>
    <p:sldId id="386" r:id="rId21"/>
    <p:sldId id="357" r:id="rId22"/>
    <p:sldId id="382" r:id="rId23"/>
    <p:sldId id="388" r:id="rId24"/>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Arial" charset="0"/>
        <a:ea typeface="ＭＳ Ｐゴシック" charset="0"/>
        <a:cs typeface="+mn-cs"/>
      </a:defRPr>
    </a:lvl1pPr>
    <a:lvl2pPr marL="457200" algn="l" rtl="0" fontAlgn="base">
      <a:spcBef>
        <a:spcPct val="0"/>
      </a:spcBef>
      <a:spcAft>
        <a:spcPct val="0"/>
      </a:spcAft>
      <a:defRPr sz="2400" kern="1200">
        <a:solidFill>
          <a:schemeClr val="tx1"/>
        </a:solidFill>
        <a:latin typeface="Arial" charset="0"/>
        <a:ea typeface="ＭＳ Ｐゴシック" charset="0"/>
        <a:cs typeface="+mn-cs"/>
      </a:defRPr>
    </a:lvl2pPr>
    <a:lvl3pPr marL="914400" algn="l" rtl="0" fontAlgn="base">
      <a:spcBef>
        <a:spcPct val="0"/>
      </a:spcBef>
      <a:spcAft>
        <a:spcPct val="0"/>
      </a:spcAft>
      <a:defRPr sz="2400" kern="1200">
        <a:solidFill>
          <a:schemeClr val="tx1"/>
        </a:solidFill>
        <a:latin typeface="Arial" charset="0"/>
        <a:ea typeface="ＭＳ Ｐゴシック" charset="0"/>
        <a:cs typeface="+mn-cs"/>
      </a:defRPr>
    </a:lvl3pPr>
    <a:lvl4pPr marL="1371600" algn="l" rtl="0" fontAlgn="base">
      <a:spcBef>
        <a:spcPct val="0"/>
      </a:spcBef>
      <a:spcAft>
        <a:spcPct val="0"/>
      </a:spcAft>
      <a:defRPr sz="2400" kern="1200">
        <a:solidFill>
          <a:schemeClr val="tx1"/>
        </a:solidFill>
        <a:latin typeface="Arial" charset="0"/>
        <a:ea typeface="ＭＳ Ｐゴシック" charset="0"/>
        <a:cs typeface="+mn-cs"/>
      </a:defRPr>
    </a:lvl4pPr>
    <a:lvl5pPr marL="1828800" algn="l" rtl="0" fontAlgn="base">
      <a:spcBef>
        <a:spcPct val="0"/>
      </a:spcBef>
      <a:spcAft>
        <a:spcPct val="0"/>
      </a:spcAft>
      <a:defRPr sz="2400" kern="1200">
        <a:solidFill>
          <a:schemeClr val="tx1"/>
        </a:solidFill>
        <a:latin typeface="Arial" charset="0"/>
        <a:ea typeface="ＭＳ Ｐゴシック" charset="0"/>
        <a:cs typeface="+mn-cs"/>
      </a:defRPr>
    </a:lvl5pPr>
    <a:lvl6pPr marL="2286000" algn="l" defTabSz="457200" rtl="0" eaLnBrk="1" latinLnBrk="0" hangingPunct="1">
      <a:defRPr sz="2400" kern="1200">
        <a:solidFill>
          <a:schemeClr val="tx1"/>
        </a:solidFill>
        <a:latin typeface="Arial" charset="0"/>
        <a:ea typeface="ＭＳ Ｐゴシック" charset="0"/>
        <a:cs typeface="+mn-cs"/>
      </a:defRPr>
    </a:lvl6pPr>
    <a:lvl7pPr marL="2743200" algn="l" defTabSz="457200" rtl="0" eaLnBrk="1" latinLnBrk="0" hangingPunct="1">
      <a:defRPr sz="2400" kern="1200">
        <a:solidFill>
          <a:schemeClr val="tx1"/>
        </a:solidFill>
        <a:latin typeface="Arial" charset="0"/>
        <a:ea typeface="ＭＳ Ｐゴシック" charset="0"/>
        <a:cs typeface="+mn-cs"/>
      </a:defRPr>
    </a:lvl7pPr>
    <a:lvl8pPr marL="3200400" algn="l" defTabSz="457200" rtl="0" eaLnBrk="1" latinLnBrk="0" hangingPunct="1">
      <a:defRPr sz="2400" kern="1200">
        <a:solidFill>
          <a:schemeClr val="tx1"/>
        </a:solidFill>
        <a:latin typeface="Arial" charset="0"/>
        <a:ea typeface="ＭＳ Ｐゴシック" charset="0"/>
        <a:cs typeface="+mn-cs"/>
      </a:defRPr>
    </a:lvl8pPr>
    <a:lvl9pPr marL="3657600" algn="l" defTabSz="457200" rtl="0" eaLnBrk="1" latinLnBrk="0" hangingPunct="1">
      <a:defRPr sz="2400" kern="1200">
        <a:solidFill>
          <a:schemeClr val="tx1"/>
        </a:solidFill>
        <a:latin typeface="Arial"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a:srgbClr val="1974CF"/>
    <a:srgbClr val="1B7EE1"/>
    <a:srgbClr val="1973CD"/>
    <a:srgbClr val="1666B6"/>
    <a:srgbClr val="0C66C0"/>
    <a:srgbClr val="0066CC"/>
    <a:srgbClr val="0099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62" autoAdjust="0"/>
    <p:restoredTop sz="93606" autoAdjust="0"/>
  </p:normalViewPr>
  <p:slideViewPr>
    <p:cSldViewPr snapToGrid="0">
      <p:cViewPr varScale="1">
        <p:scale>
          <a:sx n="69" d="100"/>
          <a:sy n="69" d="100"/>
        </p:scale>
        <p:origin x="-552" y="-96"/>
      </p:cViewPr>
      <p:guideLst>
        <p:guide orient="horz" pos="2160"/>
        <p:guide pos="2880"/>
        <p:guide pos="273"/>
      </p:guideLst>
    </p:cSldViewPr>
  </p:slideViewPr>
  <p:outlineViewPr>
    <p:cViewPr>
      <p:scale>
        <a:sx n="33" d="100"/>
        <a:sy n="33" d="100"/>
      </p:scale>
      <p:origin x="0" y="2318"/>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6" d="100"/>
          <a:sy n="56" d="100"/>
        </p:scale>
        <p:origin x="-1152" y="-90"/>
      </p:cViewPr>
      <p:guideLst>
        <p:guide orient="horz" pos="2927"/>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1"/>
            <a:ext cx="3036218" cy="465221"/>
          </a:xfrm>
          <a:prstGeom prst="rect">
            <a:avLst/>
          </a:prstGeom>
          <a:noFill/>
          <a:ln w="9525">
            <a:noFill/>
            <a:miter lim="800000"/>
            <a:headEnd/>
            <a:tailEnd/>
          </a:ln>
          <a:effectLst/>
        </p:spPr>
        <p:txBody>
          <a:bodyPr vert="horz" wrap="square" lIns="95668" tIns="47024" rIns="95668" bIns="47024" numCol="1" anchor="t" anchorCtr="0" compatLnSpc="1">
            <a:prstTxWarp prst="textNoShape">
              <a:avLst/>
            </a:prstTxWarp>
          </a:bodyPr>
          <a:lstStyle>
            <a:lvl1pPr algn="l" defTabSz="946307" eaLnBrk="0" hangingPunct="0">
              <a:defRPr sz="1200" dirty="0">
                <a:latin typeface="Times New Roman" pitchFamily="18" charset="0"/>
                <a:ea typeface="+mn-ea"/>
              </a:defRPr>
            </a:lvl1pPr>
          </a:lstStyle>
          <a:p>
            <a:pPr>
              <a:defRPr/>
            </a:pPr>
            <a:endParaRPr lang="en-US" dirty="0"/>
          </a:p>
        </p:txBody>
      </p:sp>
      <p:sp>
        <p:nvSpPr>
          <p:cNvPr id="3075" name="Rectangle 3"/>
          <p:cNvSpPr>
            <a:spLocks noGrp="1" noChangeArrowheads="1"/>
          </p:cNvSpPr>
          <p:nvPr>
            <p:ph type="dt" sz="quarter" idx="1"/>
          </p:nvPr>
        </p:nvSpPr>
        <p:spPr bwMode="auto">
          <a:xfrm>
            <a:off x="3974183" y="1"/>
            <a:ext cx="3036217" cy="465221"/>
          </a:xfrm>
          <a:prstGeom prst="rect">
            <a:avLst/>
          </a:prstGeom>
          <a:noFill/>
          <a:ln w="9525">
            <a:noFill/>
            <a:miter lim="800000"/>
            <a:headEnd/>
            <a:tailEnd/>
          </a:ln>
          <a:effectLst/>
        </p:spPr>
        <p:txBody>
          <a:bodyPr vert="horz" wrap="square" lIns="95668" tIns="47024" rIns="95668" bIns="47024" numCol="1" anchor="t" anchorCtr="0" compatLnSpc="1">
            <a:prstTxWarp prst="textNoShape">
              <a:avLst/>
            </a:prstTxWarp>
          </a:bodyPr>
          <a:lstStyle>
            <a:lvl1pPr algn="r" defTabSz="946307" eaLnBrk="0" hangingPunct="0">
              <a:defRPr sz="1200" dirty="0">
                <a:latin typeface="Times New Roman" pitchFamily="18" charset="0"/>
                <a:ea typeface="+mn-ea"/>
              </a:defRPr>
            </a:lvl1pPr>
          </a:lstStyle>
          <a:p>
            <a:pPr>
              <a:defRPr/>
            </a:pPr>
            <a:endParaRPr lang="en-US" dirty="0"/>
          </a:p>
        </p:txBody>
      </p:sp>
      <p:sp>
        <p:nvSpPr>
          <p:cNvPr id="3076" name="Rectangle 4"/>
          <p:cNvSpPr>
            <a:spLocks noGrp="1" noChangeArrowheads="1"/>
          </p:cNvSpPr>
          <p:nvPr>
            <p:ph type="ftr" sz="quarter" idx="2"/>
          </p:nvPr>
        </p:nvSpPr>
        <p:spPr bwMode="auto">
          <a:xfrm>
            <a:off x="0" y="8831179"/>
            <a:ext cx="3036218" cy="465221"/>
          </a:xfrm>
          <a:prstGeom prst="rect">
            <a:avLst/>
          </a:prstGeom>
          <a:noFill/>
          <a:ln w="9525">
            <a:noFill/>
            <a:miter lim="800000"/>
            <a:headEnd/>
            <a:tailEnd/>
          </a:ln>
          <a:effectLst/>
        </p:spPr>
        <p:txBody>
          <a:bodyPr vert="horz" wrap="square" lIns="95668" tIns="47024" rIns="95668" bIns="47024" numCol="1" anchor="b" anchorCtr="0" compatLnSpc="1">
            <a:prstTxWarp prst="textNoShape">
              <a:avLst/>
            </a:prstTxWarp>
          </a:bodyPr>
          <a:lstStyle>
            <a:lvl1pPr algn="l" defTabSz="946307" eaLnBrk="0" hangingPunct="0">
              <a:defRPr sz="1200" dirty="0">
                <a:latin typeface="Times New Roman" pitchFamily="18" charset="0"/>
                <a:ea typeface="+mn-ea"/>
              </a:defRPr>
            </a:lvl1pPr>
          </a:lstStyle>
          <a:p>
            <a:pPr>
              <a:defRPr/>
            </a:pPr>
            <a:endParaRPr lang="en-US" dirty="0"/>
          </a:p>
        </p:txBody>
      </p:sp>
      <p:sp>
        <p:nvSpPr>
          <p:cNvPr id="3077" name="Rectangle 5"/>
          <p:cNvSpPr>
            <a:spLocks noGrp="1" noChangeArrowheads="1"/>
          </p:cNvSpPr>
          <p:nvPr>
            <p:ph type="sldNum" sz="quarter" idx="3"/>
          </p:nvPr>
        </p:nvSpPr>
        <p:spPr bwMode="auto">
          <a:xfrm>
            <a:off x="3974183" y="8831179"/>
            <a:ext cx="3036217" cy="465221"/>
          </a:xfrm>
          <a:prstGeom prst="rect">
            <a:avLst/>
          </a:prstGeom>
          <a:noFill/>
          <a:ln w="9525">
            <a:noFill/>
            <a:miter lim="800000"/>
            <a:headEnd/>
            <a:tailEnd/>
          </a:ln>
          <a:effectLst/>
        </p:spPr>
        <p:txBody>
          <a:bodyPr vert="horz" wrap="square" lIns="95668" tIns="47024" rIns="95668" bIns="47024" numCol="1" anchor="b" anchorCtr="0" compatLnSpc="1">
            <a:prstTxWarp prst="textNoShape">
              <a:avLst/>
            </a:prstTxWarp>
          </a:bodyPr>
          <a:lstStyle>
            <a:lvl1pPr algn="r" defTabSz="946307" eaLnBrk="0" hangingPunct="0">
              <a:defRPr sz="1200">
                <a:latin typeface="Times New Roman" charset="0"/>
              </a:defRPr>
            </a:lvl1pPr>
          </a:lstStyle>
          <a:p>
            <a:fld id="{8BBDF114-E00C-9043-8609-003BAFE96B38}" type="slidenum">
              <a:rPr lang="en-US"/>
              <a:pPr/>
              <a:t>‹#›</a:t>
            </a:fld>
            <a:endParaRPr lang="en-US" dirty="0"/>
          </a:p>
        </p:txBody>
      </p:sp>
    </p:spTree>
    <p:extLst>
      <p:ext uri="{BB962C8B-B14F-4D97-AF65-F5344CB8AC3E}">
        <p14:creationId xmlns="" xmlns:p14="http://schemas.microsoft.com/office/powerpoint/2010/main" val="25434239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1"/>
            <a:ext cx="3036218" cy="465221"/>
          </a:xfrm>
          <a:prstGeom prst="rect">
            <a:avLst/>
          </a:prstGeom>
          <a:noFill/>
          <a:ln w="9525">
            <a:noFill/>
            <a:miter lim="800000"/>
            <a:headEnd/>
            <a:tailEnd/>
          </a:ln>
          <a:effectLst/>
        </p:spPr>
        <p:txBody>
          <a:bodyPr vert="horz" wrap="square" lIns="95668" tIns="47024" rIns="95668" bIns="47024" numCol="1" anchor="t" anchorCtr="0" compatLnSpc="1">
            <a:prstTxWarp prst="textNoShape">
              <a:avLst/>
            </a:prstTxWarp>
          </a:bodyPr>
          <a:lstStyle>
            <a:lvl1pPr algn="l" defTabSz="946307" eaLnBrk="0" hangingPunct="0">
              <a:defRPr sz="1200" dirty="0">
                <a:latin typeface="Times New Roman" pitchFamily="18" charset="0"/>
                <a:ea typeface="+mn-ea"/>
              </a:defRPr>
            </a:lvl1pPr>
          </a:lstStyle>
          <a:p>
            <a:pPr>
              <a:defRPr/>
            </a:pPr>
            <a:endParaRPr lang="en-US" dirty="0"/>
          </a:p>
        </p:txBody>
      </p:sp>
      <p:sp>
        <p:nvSpPr>
          <p:cNvPr id="2051" name="Rectangle 3"/>
          <p:cNvSpPr>
            <a:spLocks noGrp="1" noChangeArrowheads="1"/>
          </p:cNvSpPr>
          <p:nvPr>
            <p:ph type="dt" idx="1"/>
          </p:nvPr>
        </p:nvSpPr>
        <p:spPr bwMode="auto">
          <a:xfrm>
            <a:off x="3974183" y="1"/>
            <a:ext cx="3036217" cy="465221"/>
          </a:xfrm>
          <a:prstGeom prst="rect">
            <a:avLst/>
          </a:prstGeom>
          <a:noFill/>
          <a:ln w="9525">
            <a:noFill/>
            <a:miter lim="800000"/>
            <a:headEnd/>
            <a:tailEnd/>
          </a:ln>
          <a:effectLst/>
        </p:spPr>
        <p:txBody>
          <a:bodyPr vert="horz" wrap="square" lIns="95668" tIns="47024" rIns="95668" bIns="47024" numCol="1" anchor="t" anchorCtr="0" compatLnSpc="1">
            <a:prstTxWarp prst="textNoShape">
              <a:avLst/>
            </a:prstTxWarp>
          </a:bodyPr>
          <a:lstStyle>
            <a:lvl1pPr algn="r" defTabSz="946307" eaLnBrk="0" hangingPunct="0">
              <a:defRPr sz="1200" dirty="0">
                <a:latin typeface="Times New Roman" pitchFamily="18" charset="0"/>
                <a:ea typeface="+mn-ea"/>
              </a:defRPr>
            </a:lvl1pPr>
          </a:lstStyle>
          <a:p>
            <a:pPr>
              <a:defRPr/>
            </a:pPr>
            <a:endParaRPr lang="en-US" dirty="0"/>
          </a:p>
        </p:txBody>
      </p:sp>
      <p:sp>
        <p:nvSpPr>
          <p:cNvPr id="33796" name="Rectangle 4"/>
          <p:cNvSpPr>
            <a:spLocks noGrp="1" noRot="1" noChangeAspect="1" noChangeArrowheads="1" noTextEdit="1"/>
          </p:cNvSpPr>
          <p:nvPr>
            <p:ph type="sldImg" idx="2"/>
          </p:nvPr>
        </p:nvSpPr>
        <p:spPr bwMode="auto">
          <a:xfrm>
            <a:off x="1187450" y="696913"/>
            <a:ext cx="4643438" cy="3481387"/>
          </a:xfrm>
          <a:prstGeom prst="rect">
            <a:avLst/>
          </a:prstGeom>
          <a:noFill/>
          <a:ln w="12700">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053" name="Rectangle 5"/>
          <p:cNvSpPr>
            <a:spLocks noGrp="1" noChangeArrowheads="1"/>
          </p:cNvSpPr>
          <p:nvPr>
            <p:ph type="body" sz="quarter" idx="3"/>
          </p:nvPr>
        </p:nvSpPr>
        <p:spPr bwMode="auto">
          <a:xfrm>
            <a:off x="856827" y="4389120"/>
            <a:ext cx="5140960" cy="4188594"/>
          </a:xfrm>
          <a:prstGeom prst="rect">
            <a:avLst/>
          </a:prstGeom>
          <a:noFill/>
          <a:ln w="9525">
            <a:noFill/>
            <a:miter lim="800000"/>
            <a:headEnd/>
            <a:tailEnd/>
          </a:ln>
          <a:effectLst/>
        </p:spPr>
        <p:txBody>
          <a:bodyPr vert="horz" wrap="square" lIns="95668" tIns="47024" rIns="95668" bIns="4702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0" y="8831179"/>
            <a:ext cx="3036218" cy="465221"/>
          </a:xfrm>
          <a:prstGeom prst="rect">
            <a:avLst/>
          </a:prstGeom>
          <a:noFill/>
          <a:ln w="9525">
            <a:noFill/>
            <a:miter lim="800000"/>
            <a:headEnd/>
            <a:tailEnd/>
          </a:ln>
          <a:effectLst/>
        </p:spPr>
        <p:txBody>
          <a:bodyPr vert="horz" wrap="square" lIns="95668" tIns="47024" rIns="95668" bIns="47024" numCol="1" anchor="b" anchorCtr="0" compatLnSpc="1">
            <a:prstTxWarp prst="textNoShape">
              <a:avLst/>
            </a:prstTxWarp>
          </a:bodyPr>
          <a:lstStyle>
            <a:lvl1pPr algn="l" defTabSz="946307" eaLnBrk="0" hangingPunct="0">
              <a:defRPr sz="1200" dirty="0">
                <a:latin typeface="Times New Roman" pitchFamily="18" charset="0"/>
                <a:ea typeface="+mn-ea"/>
              </a:defRPr>
            </a:lvl1pPr>
          </a:lstStyle>
          <a:p>
            <a:pPr>
              <a:defRPr/>
            </a:pPr>
            <a:endParaRPr lang="en-US" dirty="0"/>
          </a:p>
        </p:txBody>
      </p:sp>
      <p:sp>
        <p:nvSpPr>
          <p:cNvPr id="2055" name="Rectangle 7"/>
          <p:cNvSpPr>
            <a:spLocks noGrp="1" noChangeArrowheads="1"/>
          </p:cNvSpPr>
          <p:nvPr>
            <p:ph type="sldNum" sz="quarter" idx="5"/>
          </p:nvPr>
        </p:nvSpPr>
        <p:spPr bwMode="auto">
          <a:xfrm>
            <a:off x="3974183" y="8831179"/>
            <a:ext cx="3036217" cy="465221"/>
          </a:xfrm>
          <a:prstGeom prst="rect">
            <a:avLst/>
          </a:prstGeom>
          <a:noFill/>
          <a:ln w="9525">
            <a:noFill/>
            <a:miter lim="800000"/>
            <a:headEnd/>
            <a:tailEnd/>
          </a:ln>
          <a:effectLst/>
        </p:spPr>
        <p:txBody>
          <a:bodyPr vert="horz" wrap="square" lIns="95668" tIns="47024" rIns="95668" bIns="47024" numCol="1" anchor="b" anchorCtr="0" compatLnSpc="1">
            <a:prstTxWarp prst="textNoShape">
              <a:avLst/>
            </a:prstTxWarp>
          </a:bodyPr>
          <a:lstStyle>
            <a:lvl1pPr algn="r" defTabSz="946307" eaLnBrk="0" hangingPunct="0">
              <a:defRPr sz="1200">
                <a:latin typeface="Times New Roman" charset="0"/>
              </a:defRPr>
            </a:lvl1pPr>
          </a:lstStyle>
          <a:p>
            <a:fld id="{1CC3326B-82E1-A94A-8BFA-244D6D8CEAF8}" type="slidenum">
              <a:rPr lang="en-US"/>
              <a:pPr/>
              <a:t>‹#›</a:t>
            </a:fld>
            <a:endParaRPr lang="en-US" dirty="0"/>
          </a:p>
        </p:txBody>
      </p:sp>
    </p:spTree>
    <p:extLst>
      <p:ext uri="{BB962C8B-B14F-4D97-AF65-F5344CB8AC3E}">
        <p14:creationId xmlns="" xmlns:p14="http://schemas.microsoft.com/office/powerpoint/2010/main" val="19089130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400" kern="1200">
        <a:solidFill>
          <a:schemeClr val="tx1"/>
        </a:solidFill>
        <a:latin typeface="Arial" charset="0"/>
        <a:ea typeface="ＭＳ Ｐゴシック" charset="0"/>
        <a:cs typeface="+mn-cs"/>
      </a:defRPr>
    </a:lvl1pPr>
    <a:lvl2pPr marL="457200" algn="l" rtl="0" eaLnBrk="0" fontAlgn="base" hangingPunct="0">
      <a:spcBef>
        <a:spcPct val="30000"/>
      </a:spcBef>
      <a:spcAft>
        <a:spcPct val="0"/>
      </a:spcAft>
      <a:defRPr sz="14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4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4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4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9"/>
          <p:cNvSpPr>
            <a:spLocks noChangeArrowheads="1"/>
          </p:cNvSpPr>
          <p:nvPr userDrawn="1"/>
        </p:nvSpPr>
        <p:spPr bwMode="auto">
          <a:xfrm>
            <a:off x="1219200" y="2667000"/>
            <a:ext cx="6705600" cy="3505200"/>
          </a:xfrm>
          <a:prstGeom prst="rect">
            <a:avLst/>
          </a:prstGeom>
          <a:noFill/>
          <a:ln w="19050">
            <a:solidFill>
              <a:srgbClr val="1974CF"/>
            </a:solidFill>
            <a:miter lim="800000"/>
            <a:headEnd/>
            <a:tailEnd/>
          </a:ln>
          <a:effectLst/>
        </p:spPr>
        <p:txBody>
          <a:bodyPr wrap="none" anchor="ctr"/>
          <a:lstStyle/>
          <a:p>
            <a:pPr algn="ctr">
              <a:defRPr/>
            </a:pPr>
            <a:endParaRPr lang="en-US" dirty="0">
              <a:ea typeface="+mn-ea"/>
            </a:endParaRPr>
          </a:p>
        </p:txBody>
      </p:sp>
      <p:sp>
        <p:nvSpPr>
          <p:cNvPr id="181265" name="Rectangle 17"/>
          <p:cNvSpPr>
            <a:spLocks noGrp="1" noChangeArrowheads="1"/>
          </p:cNvSpPr>
          <p:nvPr>
            <p:ph type="ctrTitle"/>
          </p:nvPr>
        </p:nvSpPr>
        <p:spPr>
          <a:xfrm>
            <a:off x="1223963" y="3724275"/>
            <a:ext cx="6692900" cy="838200"/>
          </a:xfrm>
          <a:effectLst/>
        </p:spPr>
        <p:txBody>
          <a:bodyPr anchorCtr="1"/>
          <a:lstStyle>
            <a:lvl1pPr algn="ctr">
              <a:defRPr/>
            </a:lvl1pPr>
          </a:lstStyle>
          <a:p>
            <a:r>
              <a:rPr lang="en-US"/>
              <a:t>Click to edit Master title style</a:t>
            </a:r>
          </a:p>
        </p:txBody>
      </p:sp>
      <p:sp>
        <p:nvSpPr>
          <p:cNvPr id="181266" name="Rectangle 18"/>
          <p:cNvSpPr>
            <a:spLocks noGrp="1" noChangeArrowheads="1"/>
          </p:cNvSpPr>
          <p:nvPr>
            <p:ph type="subTitle" idx="1"/>
          </p:nvPr>
        </p:nvSpPr>
        <p:spPr>
          <a:xfrm>
            <a:off x="1371600" y="5307013"/>
            <a:ext cx="6400800" cy="533400"/>
          </a:xfrm>
        </p:spPr>
        <p:txBody>
          <a:bodyPr lIns="91440" tIns="45720" rIns="91440" bIns="45720"/>
          <a:lstStyle>
            <a:lvl1pPr marL="0" indent="0" algn="ctr">
              <a:buFontTx/>
              <a:buNone/>
              <a:defRPr sz="1800"/>
            </a:lvl1pPr>
          </a:lstStyle>
          <a:p>
            <a:r>
              <a:rPr lang="en-US"/>
              <a:t>Click to edit Master subtitle style</a:t>
            </a:r>
          </a:p>
        </p:txBody>
      </p:sp>
      <p:pic>
        <p:nvPicPr>
          <p:cNvPr id="7" name="Picture 15" descr="ppt_opener.jpg"/>
          <p:cNvPicPr>
            <a:picLocks noChangeAspect="1"/>
          </p:cNvPicPr>
          <p:nvPr userDrawn="1"/>
        </p:nvPicPr>
        <p:blipFill>
          <a:blip r:embed="rId2" cstate="email">
            <a:extLst>
              <a:ext uri="{28A0092B-C50C-407E-A947-70E740481C1C}">
                <a14:useLocalDpi xmlns="" xmlns:a14="http://schemas.microsoft.com/office/drawing/2010/main" val="0"/>
              </a:ext>
            </a:extLst>
          </a:blip>
          <a:srcRect/>
          <a:stretch>
            <a:fillRect/>
          </a:stretch>
        </p:blipFill>
        <p:spPr bwMode="auto">
          <a:xfrm>
            <a:off x="0" y="381000"/>
            <a:ext cx="9144000" cy="6477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2099605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 xmlns:p14="http://schemas.microsoft.com/office/powerpoint/2010/main" val="1927387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99263" y="1611313"/>
            <a:ext cx="2155825" cy="44211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200" y="1611313"/>
            <a:ext cx="6316663" cy="44211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 xmlns:p14="http://schemas.microsoft.com/office/powerpoint/2010/main" val="1690670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 xmlns:p14="http://schemas.microsoft.com/office/powerpoint/2010/main" val="1117110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 xmlns:p14="http://schemas.microsoft.com/office/powerpoint/2010/main" val="2244896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200" y="2346325"/>
            <a:ext cx="4230688" cy="36861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13288" y="2346325"/>
            <a:ext cx="4230687" cy="36861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 xmlns:p14="http://schemas.microsoft.com/office/powerpoint/2010/main" val="3105046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 xmlns:p14="http://schemas.microsoft.com/office/powerpoint/2010/main" val="877603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 xmlns:p14="http://schemas.microsoft.com/office/powerpoint/2010/main" val="3429403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4050617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 xmlns:p14="http://schemas.microsoft.com/office/powerpoint/2010/main" val="468658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 xmlns:p14="http://schemas.microsoft.com/office/powerpoint/2010/main" val="416262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0227" name="Rectangle 3"/>
          <p:cNvSpPr>
            <a:spLocks noGrp="1" noChangeArrowheads="1"/>
          </p:cNvSpPr>
          <p:nvPr>
            <p:ph type="title"/>
          </p:nvPr>
        </p:nvSpPr>
        <p:spPr bwMode="auto">
          <a:xfrm>
            <a:off x="430213" y="1611313"/>
            <a:ext cx="8524875" cy="388937"/>
          </a:xfrm>
          <a:prstGeom prst="rect">
            <a:avLst/>
          </a:prstGeom>
          <a:noFill/>
          <a:ln w="9525">
            <a:noFill/>
            <a:miter lim="800000"/>
            <a:headEnd/>
            <a:tailEnd/>
          </a:ln>
          <a:effectLst>
            <a:outerShdw dist="17961" dir="2700000" algn="ctr" rotWithShape="0">
              <a:schemeClr val="bg2"/>
            </a:outerShdw>
          </a:effectLst>
        </p:spPr>
        <p:txBody>
          <a:bodyPr vert="horz" wrap="square" lIns="0" tIns="0" rIns="0" bIns="0" numCol="1" anchor="b" anchorCtr="0" compatLnSpc="1">
            <a:prstTxWarp prst="textNoShape">
              <a:avLst/>
            </a:prstTxWarp>
            <a:spAutoFit/>
          </a:bodyPr>
          <a:lstStyle/>
          <a:p>
            <a:pPr lvl="0"/>
            <a:r>
              <a:rPr lang="en-US" smtClean="0"/>
              <a:t>Click to edit Master title style</a:t>
            </a:r>
          </a:p>
        </p:txBody>
      </p:sp>
      <p:sp>
        <p:nvSpPr>
          <p:cNvPr id="1027" name="Rectangle 4"/>
          <p:cNvSpPr>
            <a:spLocks noGrp="1" noChangeArrowheads="1"/>
          </p:cNvSpPr>
          <p:nvPr>
            <p:ph type="body" idx="1"/>
          </p:nvPr>
        </p:nvSpPr>
        <p:spPr bwMode="auto">
          <a:xfrm>
            <a:off x="330200" y="2346325"/>
            <a:ext cx="8613775" cy="36861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0232" name="Text Box 8"/>
          <p:cNvSpPr txBox="1">
            <a:spLocks noChangeArrowheads="1"/>
          </p:cNvSpPr>
          <p:nvPr userDrawn="1"/>
        </p:nvSpPr>
        <p:spPr bwMode="auto">
          <a:xfrm>
            <a:off x="6003925" y="6089650"/>
            <a:ext cx="2820988" cy="457200"/>
          </a:xfrm>
          <a:prstGeom prst="rect">
            <a:avLst/>
          </a:prstGeom>
          <a:noFill/>
          <a:ln w="9525">
            <a:noFill/>
            <a:miter lim="800000"/>
            <a:headEnd/>
            <a:tailEnd/>
          </a:ln>
          <a:effectLst/>
        </p:spPr>
        <p:txBody>
          <a:bodyPr>
            <a:spAutoFit/>
          </a:bodyPr>
          <a:lstStyle/>
          <a:p>
            <a:pPr>
              <a:defRPr/>
            </a:pPr>
            <a:endParaRPr lang="en-US" dirty="0">
              <a:ea typeface="+mn-ea"/>
            </a:endParaRPr>
          </a:p>
        </p:txBody>
      </p:sp>
      <p:sp>
        <p:nvSpPr>
          <p:cNvPr id="180235" name="Text Box 11"/>
          <p:cNvSpPr txBox="1">
            <a:spLocks noChangeArrowheads="1"/>
          </p:cNvSpPr>
          <p:nvPr userDrawn="1"/>
        </p:nvSpPr>
        <p:spPr bwMode="auto">
          <a:xfrm>
            <a:off x="303213" y="6581775"/>
            <a:ext cx="8840787" cy="269875"/>
          </a:xfrm>
          <a:prstGeom prst="rect">
            <a:avLst/>
          </a:prstGeom>
          <a:noFill/>
          <a:ln w="9525">
            <a:noFill/>
            <a:miter lim="800000"/>
            <a:headEnd/>
            <a:tailEnd/>
          </a:ln>
          <a:effectLst/>
        </p:spPr>
        <p:txBody>
          <a:bodyPr/>
          <a:lstStyle/>
          <a:p>
            <a:pPr algn="r">
              <a:spcBef>
                <a:spcPct val="50000"/>
              </a:spcBef>
              <a:tabLst>
                <a:tab pos="7485063" algn="l"/>
              </a:tabLst>
              <a:defRPr/>
            </a:pPr>
            <a:endParaRPr lang="en-US" sz="1000" dirty="0">
              <a:ea typeface="+mn-ea"/>
            </a:endParaRPr>
          </a:p>
        </p:txBody>
      </p:sp>
      <p:cxnSp>
        <p:nvCxnSpPr>
          <p:cNvPr id="8" name="Straight Connector 7"/>
          <p:cNvCxnSpPr/>
          <p:nvPr userDrawn="1"/>
        </p:nvCxnSpPr>
        <p:spPr>
          <a:xfrm>
            <a:off x="0" y="1158875"/>
            <a:ext cx="9144000" cy="0"/>
          </a:xfrm>
          <a:prstGeom prst="line">
            <a:avLst/>
          </a:prstGeom>
          <a:ln>
            <a:solidFill>
              <a:schemeClr val="accent1"/>
            </a:solidFill>
          </a:ln>
        </p:spPr>
        <p:style>
          <a:lnRef idx="1">
            <a:schemeClr val="dk1"/>
          </a:lnRef>
          <a:fillRef idx="0">
            <a:schemeClr val="dk1"/>
          </a:fillRef>
          <a:effectRef idx="0">
            <a:schemeClr val="dk1"/>
          </a:effectRef>
          <a:fontRef idx="minor">
            <a:schemeClr val="tx1"/>
          </a:fontRef>
        </p:style>
      </p:cxnSp>
      <p:sp>
        <p:nvSpPr>
          <p:cNvPr id="9" name="Text Box 13"/>
          <p:cNvSpPr txBox="1">
            <a:spLocks noChangeArrowheads="1"/>
          </p:cNvSpPr>
          <p:nvPr userDrawn="1"/>
        </p:nvSpPr>
        <p:spPr bwMode="auto">
          <a:xfrm>
            <a:off x="0" y="6588125"/>
            <a:ext cx="9144000" cy="246063"/>
          </a:xfrm>
          <a:prstGeom prst="rect">
            <a:avLst/>
          </a:prstGeom>
          <a:noFill/>
          <a:ln>
            <a:noFill/>
          </a:ln>
          <a:effectLst/>
          <a:extLst/>
        </p:spPr>
        <p:txBody>
          <a:bodyPr/>
          <a:lstStyle>
            <a:lvl1pPr algn="l" eaLnBrk="0" hangingPunct="0">
              <a:tabLst>
                <a:tab pos="7485063" algn="l"/>
              </a:tabLst>
              <a:defRPr sz="2400">
                <a:solidFill>
                  <a:schemeClr val="tx1"/>
                </a:solidFill>
                <a:latin typeface="Times New Roman" pitchFamily="18" charset="0"/>
              </a:defRPr>
            </a:lvl1pPr>
            <a:lvl2pPr algn="l" eaLnBrk="0" hangingPunct="0">
              <a:tabLst>
                <a:tab pos="7485063" algn="l"/>
              </a:tabLst>
              <a:defRPr sz="2400">
                <a:solidFill>
                  <a:schemeClr val="tx1"/>
                </a:solidFill>
                <a:latin typeface="Times New Roman" pitchFamily="18" charset="0"/>
              </a:defRPr>
            </a:lvl2pPr>
            <a:lvl3pPr algn="l" eaLnBrk="0" hangingPunct="0">
              <a:tabLst>
                <a:tab pos="7485063" algn="l"/>
              </a:tabLst>
              <a:defRPr sz="2400">
                <a:solidFill>
                  <a:schemeClr val="tx1"/>
                </a:solidFill>
                <a:latin typeface="Times New Roman" pitchFamily="18" charset="0"/>
              </a:defRPr>
            </a:lvl3pPr>
            <a:lvl4pPr algn="l" eaLnBrk="0" hangingPunct="0">
              <a:tabLst>
                <a:tab pos="7485063" algn="l"/>
              </a:tabLst>
              <a:defRPr sz="2400">
                <a:solidFill>
                  <a:schemeClr val="tx1"/>
                </a:solidFill>
                <a:latin typeface="Times New Roman" pitchFamily="18" charset="0"/>
              </a:defRPr>
            </a:lvl4pPr>
            <a:lvl5pPr algn="l" eaLnBrk="0" hangingPunct="0">
              <a:tabLst>
                <a:tab pos="7485063" algn="l"/>
              </a:tabLst>
              <a:defRPr sz="2400">
                <a:solidFill>
                  <a:schemeClr val="tx1"/>
                </a:solidFill>
                <a:latin typeface="Times New Roman" pitchFamily="18" charset="0"/>
              </a:defRPr>
            </a:lvl5pPr>
            <a:lvl6pPr eaLnBrk="0" fontAlgn="base" hangingPunct="0">
              <a:spcBef>
                <a:spcPct val="0"/>
              </a:spcBef>
              <a:spcAft>
                <a:spcPct val="0"/>
              </a:spcAft>
              <a:tabLst>
                <a:tab pos="7485063" algn="l"/>
              </a:tabLst>
              <a:defRPr sz="2400">
                <a:solidFill>
                  <a:schemeClr val="tx1"/>
                </a:solidFill>
                <a:latin typeface="Times New Roman" pitchFamily="18" charset="0"/>
              </a:defRPr>
            </a:lvl6pPr>
            <a:lvl7pPr eaLnBrk="0" fontAlgn="base" hangingPunct="0">
              <a:spcBef>
                <a:spcPct val="0"/>
              </a:spcBef>
              <a:spcAft>
                <a:spcPct val="0"/>
              </a:spcAft>
              <a:tabLst>
                <a:tab pos="7485063" algn="l"/>
              </a:tabLst>
              <a:defRPr sz="2400">
                <a:solidFill>
                  <a:schemeClr val="tx1"/>
                </a:solidFill>
                <a:latin typeface="Times New Roman" pitchFamily="18" charset="0"/>
              </a:defRPr>
            </a:lvl7pPr>
            <a:lvl8pPr eaLnBrk="0" fontAlgn="base" hangingPunct="0">
              <a:spcBef>
                <a:spcPct val="0"/>
              </a:spcBef>
              <a:spcAft>
                <a:spcPct val="0"/>
              </a:spcAft>
              <a:tabLst>
                <a:tab pos="7485063" algn="l"/>
              </a:tabLst>
              <a:defRPr sz="2400">
                <a:solidFill>
                  <a:schemeClr val="tx1"/>
                </a:solidFill>
                <a:latin typeface="Times New Roman" pitchFamily="18" charset="0"/>
              </a:defRPr>
            </a:lvl8pPr>
            <a:lvl9pPr eaLnBrk="0" fontAlgn="base" hangingPunct="0">
              <a:spcBef>
                <a:spcPct val="0"/>
              </a:spcBef>
              <a:spcAft>
                <a:spcPct val="0"/>
              </a:spcAft>
              <a:tabLst>
                <a:tab pos="7485063" algn="l"/>
              </a:tabLst>
              <a:defRPr sz="2400">
                <a:solidFill>
                  <a:schemeClr val="tx1"/>
                </a:solidFill>
                <a:latin typeface="Times New Roman" pitchFamily="18" charset="0"/>
              </a:defRPr>
            </a:lvl9pPr>
          </a:lstStyle>
          <a:p>
            <a:pPr algn="ctr">
              <a:defRPr/>
            </a:pPr>
            <a:r>
              <a:rPr lang="en-US" sz="1000" dirty="0" smtClean="0">
                <a:latin typeface="Arial" pitchFamily="34" charset="0"/>
                <a:ea typeface="MS PGothic" pitchFamily="34" charset="-128"/>
                <a:cs typeface="Arial" pitchFamily="34" charset="0"/>
              </a:rPr>
              <a:t>Copyright © 2017 Wolters Kluwer • All Rights Reserved</a:t>
            </a:r>
            <a:endParaRPr lang="en-US" sz="1000" dirty="0">
              <a:latin typeface="Arial" pitchFamily="34" charset="0"/>
              <a:ea typeface="MS PGothic" pitchFamily="34" charset="-128"/>
              <a:cs typeface="Arial" pitchFamily="34" charset="0"/>
            </a:endParaRPr>
          </a:p>
        </p:txBody>
      </p:sp>
      <p:pic>
        <p:nvPicPr>
          <p:cNvPr id="10" name="Picture 14" descr="WK_CMYK.jpg"/>
          <p:cNvPicPr>
            <a:picLocks noChangeAspect="1"/>
          </p:cNvPicPr>
          <p:nvPr userDrawn="1"/>
        </p:nvPicPr>
        <p:blipFill>
          <a:blip r:embed="rId13" cstate="email">
            <a:extLst>
              <a:ext uri="{28A0092B-C50C-407E-A947-70E740481C1C}">
                <a14:useLocalDpi xmlns="" xmlns:a14="http://schemas.microsoft.com/office/drawing/2010/main" val="0"/>
              </a:ext>
            </a:extLst>
          </a:blip>
          <a:srcRect/>
          <a:stretch>
            <a:fillRect/>
          </a:stretch>
        </p:blipFill>
        <p:spPr bwMode="auto">
          <a:xfrm>
            <a:off x="457200" y="6600825"/>
            <a:ext cx="1317625" cy="209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37"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xStyles>
    <p:titleStyle>
      <a:lvl1pPr algn="l" rtl="0" eaLnBrk="0" fontAlgn="base" hangingPunct="0">
        <a:lnSpc>
          <a:spcPct val="90000"/>
        </a:lnSpc>
        <a:spcBef>
          <a:spcPct val="0"/>
        </a:spcBef>
        <a:spcAft>
          <a:spcPct val="0"/>
        </a:spcAft>
        <a:defRPr sz="2800" b="1">
          <a:solidFill>
            <a:srgbClr val="186EC4"/>
          </a:solidFill>
          <a:latin typeface="+mj-lt"/>
          <a:ea typeface="ＭＳ Ｐゴシック" charset="0"/>
          <a:cs typeface="+mj-cs"/>
        </a:defRPr>
      </a:lvl1pPr>
      <a:lvl2pPr algn="l" rtl="0" eaLnBrk="0" fontAlgn="base" hangingPunct="0">
        <a:lnSpc>
          <a:spcPct val="90000"/>
        </a:lnSpc>
        <a:spcBef>
          <a:spcPct val="0"/>
        </a:spcBef>
        <a:spcAft>
          <a:spcPct val="0"/>
        </a:spcAft>
        <a:defRPr sz="2800" b="1">
          <a:solidFill>
            <a:srgbClr val="186EC4"/>
          </a:solidFill>
          <a:latin typeface="Verdana" pitchFamily="34" charset="0"/>
          <a:ea typeface="ＭＳ Ｐゴシック" charset="0"/>
        </a:defRPr>
      </a:lvl2pPr>
      <a:lvl3pPr algn="l" rtl="0" eaLnBrk="0" fontAlgn="base" hangingPunct="0">
        <a:lnSpc>
          <a:spcPct val="90000"/>
        </a:lnSpc>
        <a:spcBef>
          <a:spcPct val="0"/>
        </a:spcBef>
        <a:spcAft>
          <a:spcPct val="0"/>
        </a:spcAft>
        <a:defRPr sz="2800" b="1">
          <a:solidFill>
            <a:srgbClr val="186EC4"/>
          </a:solidFill>
          <a:latin typeface="Verdana" pitchFamily="34" charset="0"/>
          <a:ea typeface="ＭＳ Ｐゴシック" charset="0"/>
        </a:defRPr>
      </a:lvl3pPr>
      <a:lvl4pPr algn="l" rtl="0" eaLnBrk="0" fontAlgn="base" hangingPunct="0">
        <a:lnSpc>
          <a:spcPct val="90000"/>
        </a:lnSpc>
        <a:spcBef>
          <a:spcPct val="0"/>
        </a:spcBef>
        <a:spcAft>
          <a:spcPct val="0"/>
        </a:spcAft>
        <a:defRPr sz="2800" b="1">
          <a:solidFill>
            <a:srgbClr val="186EC4"/>
          </a:solidFill>
          <a:latin typeface="Verdana" pitchFamily="34" charset="0"/>
          <a:ea typeface="ＭＳ Ｐゴシック" charset="0"/>
        </a:defRPr>
      </a:lvl4pPr>
      <a:lvl5pPr algn="l" rtl="0" eaLnBrk="0" fontAlgn="base" hangingPunct="0">
        <a:lnSpc>
          <a:spcPct val="90000"/>
        </a:lnSpc>
        <a:spcBef>
          <a:spcPct val="0"/>
        </a:spcBef>
        <a:spcAft>
          <a:spcPct val="0"/>
        </a:spcAft>
        <a:defRPr sz="2800" b="1">
          <a:solidFill>
            <a:srgbClr val="186EC4"/>
          </a:solidFill>
          <a:latin typeface="Verdana" pitchFamily="34" charset="0"/>
          <a:ea typeface="ＭＳ Ｐゴシック" charset="0"/>
        </a:defRPr>
      </a:lvl5pPr>
      <a:lvl6pPr marL="457200" algn="l" rtl="0" fontAlgn="base">
        <a:lnSpc>
          <a:spcPct val="90000"/>
        </a:lnSpc>
        <a:spcBef>
          <a:spcPct val="0"/>
        </a:spcBef>
        <a:spcAft>
          <a:spcPct val="0"/>
        </a:spcAft>
        <a:defRPr sz="2800" b="1">
          <a:solidFill>
            <a:srgbClr val="186EC4"/>
          </a:solidFill>
          <a:latin typeface="Verdana" pitchFamily="34" charset="0"/>
        </a:defRPr>
      </a:lvl6pPr>
      <a:lvl7pPr marL="914400" algn="l" rtl="0" fontAlgn="base">
        <a:lnSpc>
          <a:spcPct val="90000"/>
        </a:lnSpc>
        <a:spcBef>
          <a:spcPct val="0"/>
        </a:spcBef>
        <a:spcAft>
          <a:spcPct val="0"/>
        </a:spcAft>
        <a:defRPr sz="2800" b="1">
          <a:solidFill>
            <a:srgbClr val="186EC4"/>
          </a:solidFill>
          <a:latin typeface="Verdana" pitchFamily="34" charset="0"/>
        </a:defRPr>
      </a:lvl7pPr>
      <a:lvl8pPr marL="1371600" algn="l" rtl="0" fontAlgn="base">
        <a:lnSpc>
          <a:spcPct val="90000"/>
        </a:lnSpc>
        <a:spcBef>
          <a:spcPct val="0"/>
        </a:spcBef>
        <a:spcAft>
          <a:spcPct val="0"/>
        </a:spcAft>
        <a:defRPr sz="2800" b="1">
          <a:solidFill>
            <a:srgbClr val="186EC4"/>
          </a:solidFill>
          <a:latin typeface="Verdana" pitchFamily="34" charset="0"/>
        </a:defRPr>
      </a:lvl8pPr>
      <a:lvl9pPr marL="1828800" algn="l" rtl="0" fontAlgn="base">
        <a:lnSpc>
          <a:spcPct val="90000"/>
        </a:lnSpc>
        <a:spcBef>
          <a:spcPct val="0"/>
        </a:spcBef>
        <a:spcAft>
          <a:spcPct val="0"/>
        </a:spcAft>
        <a:defRPr sz="2800" b="1">
          <a:solidFill>
            <a:srgbClr val="186EC4"/>
          </a:solidFill>
          <a:latin typeface="Verdana" pitchFamily="34" charset="0"/>
        </a:defRPr>
      </a:lvl9pPr>
    </p:titleStyle>
    <p:bodyStyle>
      <a:lvl1pPr marL="280988" indent="-280988" algn="l" rtl="0" eaLnBrk="0" fontAlgn="base" hangingPunct="0">
        <a:lnSpc>
          <a:spcPct val="90000"/>
        </a:lnSpc>
        <a:spcBef>
          <a:spcPct val="60000"/>
        </a:spcBef>
        <a:spcAft>
          <a:spcPct val="0"/>
        </a:spcAft>
        <a:buClr>
          <a:srgbClr val="CC9900"/>
        </a:buClr>
        <a:buChar char="•"/>
        <a:defRPr sz="2200">
          <a:solidFill>
            <a:schemeClr val="tx1"/>
          </a:solidFill>
          <a:latin typeface="+mn-lt"/>
          <a:ea typeface="ＭＳ Ｐゴシック" charset="0"/>
          <a:cs typeface="+mn-cs"/>
        </a:defRPr>
      </a:lvl1pPr>
      <a:lvl2pPr marL="862013" indent="-404813" algn="l" rtl="0" eaLnBrk="0" fontAlgn="base" hangingPunct="0">
        <a:lnSpc>
          <a:spcPct val="90000"/>
        </a:lnSpc>
        <a:spcBef>
          <a:spcPct val="60000"/>
        </a:spcBef>
        <a:spcAft>
          <a:spcPct val="0"/>
        </a:spcAft>
        <a:buClr>
          <a:srgbClr val="CC9900"/>
        </a:buClr>
        <a:buChar char="–"/>
        <a:defRPr sz="2200">
          <a:solidFill>
            <a:schemeClr val="tx1"/>
          </a:solidFill>
          <a:latin typeface="+mn-lt"/>
          <a:ea typeface="ＭＳ Ｐゴシック" charset="0"/>
        </a:defRPr>
      </a:lvl2pPr>
      <a:lvl3pPr marL="1204913" indent="-228600" algn="l" rtl="0" eaLnBrk="0" fontAlgn="base" hangingPunct="0">
        <a:lnSpc>
          <a:spcPct val="90000"/>
        </a:lnSpc>
        <a:spcBef>
          <a:spcPct val="60000"/>
        </a:spcBef>
        <a:spcAft>
          <a:spcPct val="0"/>
        </a:spcAft>
        <a:buClr>
          <a:srgbClr val="CC9900"/>
        </a:buClr>
        <a:buChar char="•"/>
        <a:defRPr sz="2200">
          <a:solidFill>
            <a:schemeClr val="tx1"/>
          </a:solidFill>
          <a:latin typeface="+mn-lt"/>
          <a:ea typeface="ＭＳ Ｐゴシック" charset="0"/>
        </a:defRPr>
      </a:lvl3pPr>
      <a:lvl4pPr marL="1600200" indent="-228600" algn="l" rtl="0" eaLnBrk="0" fontAlgn="base" hangingPunct="0">
        <a:lnSpc>
          <a:spcPct val="90000"/>
        </a:lnSpc>
        <a:spcBef>
          <a:spcPct val="60000"/>
        </a:spcBef>
        <a:spcAft>
          <a:spcPct val="0"/>
        </a:spcAft>
        <a:buClr>
          <a:srgbClr val="CC9900"/>
        </a:buClr>
        <a:buChar char="•"/>
        <a:defRPr sz="2200">
          <a:solidFill>
            <a:schemeClr val="tx1"/>
          </a:solidFill>
          <a:latin typeface="+mn-lt"/>
          <a:ea typeface="ＭＳ Ｐゴシック" charset="0"/>
        </a:defRPr>
      </a:lvl4pPr>
      <a:lvl5pPr marL="2057400" indent="-228600" algn="l" rtl="0" eaLnBrk="0" fontAlgn="base" hangingPunct="0">
        <a:lnSpc>
          <a:spcPct val="90000"/>
        </a:lnSpc>
        <a:spcBef>
          <a:spcPct val="60000"/>
        </a:spcBef>
        <a:spcAft>
          <a:spcPct val="0"/>
        </a:spcAft>
        <a:buClr>
          <a:srgbClr val="CC9900"/>
        </a:buClr>
        <a:buChar char="•"/>
        <a:defRPr sz="2200">
          <a:solidFill>
            <a:schemeClr val="tx1"/>
          </a:solidFill>
          <a:latin typeface="+mn-lt"/>
          <a:ea typeface="ＭＳ Ｐゴシック" charset="0"/>
        </a:defRPr>
      </a:lvl5pPr>
      <a:lvl6pPr marL="2514600" indent="-228600" algn="l" rtl="0" fontAlgn="base">
        <a:lnSpc>
          <a:spcPct val="90000"/>
        </a:lnSpc>
        <a:spcBef>
          <a:spcPct val="60000"/>
        </a:spcBef>
        <a:spcAft>
          <a:spcPct val="0"/>
        </a:spcAft>
        <a:buClr>
          <a:srgbClr val="CC9900"/>
        </a:buClr>
        <a:buChar char="•"/>
        <a:defRPr sz="2200">
          <a:solidFill>
            <a:schemeClr val="tx1"/>
          </a:solidFill>
          <a:latin typeface="+mn-lt"/>
        </a:defRPr>
      </a:lvl6pPr>
      <a:lvl7pPr marL="2971800" indent="-228600" algn="l" rtl="0" fontAlgn="base">
        <a:lnSpc>
          <a:spcPct val="90000"/>
        </a:lnSpc>
        <a:spcBef>
          <a:spcPct val="60000"/>
        </a:spcBef>
        <a:spcAft>
          <a:spcPct val="0"/>
        </a:spcAft>
        <a:buClr>
          <a:srgbClr val="CC9900"/>
        </a:buClr>
        <a:buChar char="•"/>
        <a:defRPr sz="2200">
          <a:solidFill>
            <a:schemeClr val="tx1"/>
          </a:solidFill>
          <a:latin typeface="+mn-lt"/>
        </a:defRPr>
      </a:lvl7pPr>
      <a:lvl8pPr marL="3429000" indent="-228600" algn="l" rtl="0" fontAlgn="base">
        <a:lnSpc>
          <a:spcPct val="90000"/>
        </a:lnSpc>
        <a:spcBef>
          <a:spcPct val="60000"/>
        </a:spcBef>
        <a:spcAft>
          <a:spcPct val="0"/>
        </a:spcAft>
        <a:buClr>
          <a:srgbClr val="CC9900"/>
        </a:buClr>
        <a:buChar char="•"/>
        <a:defRPr sz="2200">
          <a:solidFill>
            <a:schemeClr val="tx1"/>
          </a:solidFill>
          <a:latin typeface="+mn-lt"/>
        </a:defRPr>
      </a:lvl8pPr>
      <a:lvl9pPr marL="3886200" indent="-228600" algn="l" rtl="0" fontAlgn="base">
        <a:lnSpc>
          <a:spcPct val="90000"/>
        </a:lnSpc>
        <a:spcBef>
          <a:spcPct val="60000"/>
        </a:spcBef>
        <a:spcAft>
          <a:spcPct val="0"/>
        </a:spcAft>
        <a:buClr>
          <a:srgbClr val="CC9900"/>
        </a:buClr>
        <a:buChar char="•"/>
        <a:defRPr sz="2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065213" y="2952750"/>
            <a:ext cx="7099300" cy="2076450"/>
          </a:xfrm>
          <a:prstGeom prst="rect">
            <a:avLst/>
          </a:prstGeom>
          <a:ln w="25400" cap="flat" cmpd="sng" algn="ctr">
            <a:noFill/>
            <a:prstDash val="solid"/>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a:lstStyle>
            <a:lvl1pPr algn="l" rtl="0" eaLnBrk="0" fontAlgn="base" hangingPunct="0">
              <a:lnSpc>
                <a:spcPct val="90000"/>
              </a:lnSpc>
              <a:spcBef>
                <a:spcPct val="0"/>
              </a:spcBef>
              <a:spcAft>
                <a:spcPct val="0"/>
              </a:spcAft>
              <a:defRPr sz="2800" b="1">
                <a:solidFill>
                  <a:schemeClr val="dk1"/>
                </a:solidFill>
                <a:latin typeface="+mn-lt"/>
                <a:ea typeface="+mn-ea"/>
                <a:cs typeface="+mn-cs"/>
              </a:defRPr>
            </a:lvl1pPr>
            <a:lvl2pPr algn="l" rtl="0" eaLnBrk="0" fontAlgn="base" hangingPunct="0">
              <a:lnSpc>
                <a:spcPct val="90000"/>
              </a:lnSpc>
              <a:spcBef>
                <a:spcPct val="0"/>
              </a:spcBef>
              <a:spcAft>
                <a:spcPct val="0"/>
              </a:spcAft>
              <a:defRPr sz="2800" b="1">
                <a:solidFill>
                  <a:schemeClr val="dk1"/>
                </a:solidFill>
                <a:latin typeface="+mn-lt"/>
                <a:ea typeface="+mn-ea"/>
                <a:cs typeface="+mn-cs"/>
              </a:defRPr>
            </a:lvl2pPr>
            <a:lvl3pPr algn="l" rtl="0" eaLnBrk="0" fontAlgn="base" hangingPunct="0">
              <a:lnSpc>
                <a:spcPct val="90000"/>
              </a:lnSpc>
              <a:spcBef>
                <a:spcPct val="0"/>
              </a:spcBef>
              <a:spcAft>
                <a:spcPct val="0"/>
              </a:spcAft>
              <a:defRPr sz="2800" b="1">
                <a:solidFill>
                  <a:schemeClr val="dk1"/>
                </a:solidFill>
                <a:latin typeface="+mn-lt"/>
                <a:ea typeface="+mn-ea"/>
                <a:cs typeface="+mn-cs"/>
              </a:defRPr>
            </a:lvl3pPr>
            <a:lvl4pPr algn="l" rtl="0" eaLnBrk="0" fontAlgn="base" hangingPunct="0">
              <a:lnSpc>
                <a:spcPct val="90000"/>
              </a:lnSpc>
              <a:spcBef>
                <a:spcPct val="0"/>
              </a:spcBef>
              <a:spcAft>
                <a:spcPct val="0"/>
              </a:spcAft>
              <a:defRPr sz="2800" b="1">
                <a:solidFill>
                  <a:schemeClr val="dk1"/>
                </a:solidFill>
                <a:latin typeface="+mn-lt"/>
                <a:ea typeface="+mn-ea"/>
                <a:cs typeface="+mn-cs"/>
              </a:defRPr>
            </a:lvl4pPr>
            <a:lvl5pPr algn="l" rtl="0" eaLnBrk="0" fontAlgn="base" hangingPunct="0">
              <a:lnSpc>
                <a:spcPct val="90000"/>
              </a:lnSpc>
              <a:spcBef>
                <a:spcPct val="0"/>
              </a:spcBef>
              <a:spcAft>
                <a:spcPct val="0"/>
              </a:spcAft>
              <a:defRPr sz="2800" b="1">
                <a:solidFill>
                  <a:schemeClr val="dk1"/>
                </a:solidFill>
                <a:latin typeface="+mn-lt"/>
                <a:ea typeface="+mn-ea"/>
                <a:cs typeface="+mn-cs"/>
              </a:defRPr>
            </a:lvl5pPr>
            <a:lvl6pPr marL="457200" algn="l" rtl="0" fontAlgn="base">
              <a:lnSpc>
                <a:spcPct val="90000"/>
              </a:lnSpc>
              <a:spcBef>
                <a:spcPct val="0"/>
              </a:spcBef>
              <a:spcAft>
                <a:spcPct val="0"/>
              </a:spcAft>
              <a:defRPr sz="2800" b="1">
                <a:solidFill>
                  <a:schemeClr val="dk1"/>
                </a:solidFill>
                <a:latin typeface="+mn-lt"/>
                <a:ea typeface="+mn-ea"/>
                <a:cs typeface="+mn-cs"/>
              </a:defRPr>
            </a:lvl6pPr>
            <a:lvl7pPr marL="914400" algn="l" rtl="0" fontAlgn="base">
              <a:lnSpc>
                <a:spcPct val="90000"/>
              </a:lnSpc>
              <a:spcBef>
                <a:spcPct val="0"/>
              </a:spcBef>
              <a:spcAft>
                <a:spcPct val="0"/>
              </a:spcAft>
              <a:defRPr sz="2800" b="1">
                <a:solidFill>
                  <a:schemeClr val="dk1"/>
                </a:solidFill>
                <a:latin typeface="+mn-lt"/>
                <a:ea typeface="+mn-ea"/>
                <a:cs typeface="+mn-cs"/>
              </a:defRPr>
            </a:lvl7pPr>
            <a:lvl8pPr marL="1371600" algn="l" rtl="0" fontAlgn="base">
              <a:lnSpc>
                <a:spcPct val="90000"/>
              </a:lnSpc>
              <a:spcBef>
                <a:spcPct val="0"/>
              </a:spcBef>
              <a:spcAft>
                <a:spcPct val="0"/>
              </a:spcAft>
              <a:defRPr sz="2800" b="1">
                <a:solidFill>
                  <a:schemeClr val="dk1"/>
                </a:solidFill>
                <a:latin typeface="+mn-lt"/>
                <a:ea typeface="+mn-ea"/>
                <a:cs typeface="+mn-cs"/>
              </a:defRPr>
            </a:lvl8pPr>
            <a:lvl9pPr marL="1828800" algn="l" rtl="0" fontAlgn="base">
              <a:lnSpc>
                <a:spcPct val="90000"/>
              </a:lnSpc>
              <a:spcBef>
                <a:spcPct val="0"/>
              </a:spcBef>
              <a:spcAft>
                <a:spcPct val="0"/>
              </a:spcAft>
              <a:defRPr sz="2800" b="1">
                <a:solidFill>
                  <a:schemeClr val="dk1"/>
                </a:solidFill>
                <a:latin typeface="+mn-lt"/>
                <a:ea typeface="+mn-ea"/>
                <a:cs typeface="+mn-cs"/>
              </a:defRPr>
            </a:lvl9pPr>
          </a:lstStyle>
          <a:p>
            <a:pPr algn="ctr">
              <a:defRPr/>
            </a:pPr>
            <a:endParaRPr lang="en-US" dirty="0" smtClean="0"/>
          </a:p>
          <a:p>
            <a:pPr algn="ctr" eaLnBrk="1" hangingPunct="1">
              <a:defRPr/>
            </a:pPr>
            <a:r>
              <a:rPr lang="en-GB" altLang="en-US" sz="2400" dirty="0" smtClean="0">
                <a:solidFill>
                  <a:srgbClr val="1974CF"/>
                </a:solidFill>
              </a:rPr>
              <a:t>Chapter 42: </a:t>
            </a:r>
          </a:p>
          <a:p>
            <a:pPr algn="ctr" eaLnBrk="1" hangingPunct="1">
              <a:defRPr/>
            </a:pPr>
            <a:endParaRPr lang="en-GB" altLang="en-US" sz="2400" dirty="0">
              <a:solidFill>
                <a:srgbClr val="1974CF"/>
              </a:solidFill>
            </a:endParaRPr>
          </a:p>
          <a:p>
            <a:pPr algn="ctr" eaLnBrk="1" hangingPunct="1">
              <a:defRPr/>
            </a:pPr>
            <a:r>
              <a:rPr lang="en-US" sz="2400" dirty="0">
                <a:solidFill>
                  <a:srgbClr val="1974CF"/>
                </a:solidFill>
              </a:rPr>
              <a:t>Infection Control</a:t>
            </a:r>
            <a:endParaRPr lang="en-GB" altLang="en-US" sz="2400" dirty="0">
              <a:solidFill>
                <a:srgbClr val="1974CF"/>
              </a:solidFill>
            </a:endParaRPr>
          </a:p>
          <a:p>
            <a:pPr algn="ctr" eaLnBrk="1" hangingPunct="1">
              <a:defRPr/>
            </a:pPr>
            <a:endParaRPr lang="en-US" sz="2400" dirty="0">
              <a:solidFill>
                <a:schemeClr val="accent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42913" y="668450"/>
            <a:ext cx="8524875" cy="388938"/>
          </a:xfrm>
        </p:spPr>
        <p:txBody>
          <a:bodyPr/>
          <a:lstStyle/>
          <a:p>
            <a:pPr>
              <a:defRPr/>
            </a:pPr>
            <a:r>
              <a:rPr lang="en-US" dirty="0" smtClean="0">
                <a:ea typeface="+mj-ea"/>
              </a:rPr>
              <a:t>Droplet Precautions</a:t>
            </a:r>
          </a:p>
        </p:txBody>
      </p:sp>
      <p:sp>
        <p:nvSpPr>
          <p:cNvPr id="14339" name="Rectangle 3"/>
          <p:cNvSpPr>
            <a:spLocks noGrp="1" noChangeArrowheads="1"/>
          </p:cNvSpPr>
          <p:nvPr>
            <p:ph type="body" idx="1"/>
          </p:nvPr>
        </p:nvSpPr>
        <p:spPr>
          <a:xfrm>
            <a:off x="193675" y="1406353"/>
            <a:ext cx="8731250" cy="4135437"/>
          </a:xfrm>
        </p:spPr>
        <p:txBody>
          <a:bodyPr/>
          <a:lstStyle/>
          <a:p>
            <a:r>
              <a:rPr lang="en-US" dirty="0">
                <a:latin typeface="Verdana" charset="0"/>
              </a:rPr>
              <a:t>Follow Standard </a:t>
            </a:r>
            <a:r>
              <a:rPr lang="en-US" dirty="0" smtClean="0">
                <a:latin typeface="Verdana" charset="0"/>
              </a:rPr>
              <a:t>Precautions</a:t>
            </a:r>
          </a:p>
          <a:p>
            <a:r>
              <a:rPr lang="en-US" dirty="0" smtClean="0">
                <a:latin typeface="Verdana" charset="0"/>
              </a:rPr>
              <a:t>*private room or room with similarly infected client</a:t>
            </a:r>
            <a:endParaRPr lang="en-US" dirty="0" smtClean="0">
              <a:latin typeface="Verdana" charset="0"/>
            </a:endParaRPr>
          </a:p>
          <a:p>
            <a:r>
              <a:rPr lang="en-US" dirty="0" smtClean="0"/>
              <a:t>Wear </a:t>
            </a:r>
            <a:r>
              <a:rPr lang="en-US" dirty="0"/>
              <a:t>a mask when entering the room, but especially when within 3 </a:t>
            </a:r>
            <a:r>
              <a:rPr lang="en-US" dirty="0" smtClean="0"/>
              <a:t>ft </a:t>
            </a:r>
            <a:r>
              <a:rPr lang="en-US" dirty="0"/>
              <a:t>of infected </a:t>
            </a:r>
            <a:r>
              <a:rPr lang="en-US" dirty="0" smtClean="0"/>
              <a:t>client</a:t>
            </a:r>
            <a:r>
              <a:rPr lang="en-US" dirty="0" smtClean="0"/>
              <a:t>*</a:t>
            </a:r>
            <a:endParaRPr lang="en-US" dirty="0" smtClean="0"/>
          </a:p>
          <a:p>
            <a:r>
              <a:rPr lang="en-US" dirty="0" smtClean="0"/>
              <a:t>Place mask on client if transport is </a:t>
            </a:r>
            <a:r>
              <a:rPr lang="en-US" dirty="0" smtClean="0"/>
              <a:t>required*</a:t>
            </a:r>
            <a:endParaRPr lang="en-US" dirty="0" smtClean="0"/>
          </a:p>
          <a:p>
            <a:r>
              <a:rPr lang="en-US" dirty="0" smtClean="0"/>
              <a:t>Door may be open or </a:t>
            </a:r>
            <a:r>
              <a:rPr lang="en-US" dirty="0" smtClean="0"/>
              <a:t>closed*</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430213" y="697315"/>
            <a:ext cx="8524875" cy="387350"/>
          </a:xfrm>
        </p:spPr>
        <p:txBody>
          <a:bodyPr/>
          <a:lstStyle/>
          <a:p>
            <a:pPr>
              <a:defRPr/>
            </a:pPr>
            <a:r>
              <a:rPr lang="en-US" dirty="0" smtClean="0">
                <a:ea typeface="+mj-ea"/>
              </a:rPr>
              <a:t>Contact Transmission</a:t>
            </a:r>
          </a:p>
        </p:txBody>
      </p:sp>
      <p:sp>
        <p:nvSpPr>
          <p:cNvPr id="15363" name="Rectangle 3"/>
          <p:cNvSpPr>
            <a:spLocks noGrp="1" noChangeArrowheads="1"/>
          </p:cNvSpPr>
          <p:nvPr>
            <p:ph type="body" idx="1"/>
          </p:nvPr>
        </p:nvSpPr>
        <p:spPr>
          <a:xfrm>
            <a:off x="193675" y="1419628"/>
            <a:ext cx="8731250" cy="3922712"/>
          </a:xfrm>
        </p:spPr>
        <p:txBody>
          <a:bodyPr/>
          <a:lstStyle/>
          <a:p>
            <a:r>
              <a:rPr lang="en-US" dirty="0">
                <a:latin typeface="Verdana" charset="0"/>
              </a:rPr>
              <a:t>O</a:t>
            </a:r>
            <a:r>
              <a:rPr lang="en-US" dirty="0" smtClean="0">
                <a:latin typeface="Verdana" charset="0"/>
              </a:rPr>
              <a:t>ccurs </a:t>
            </a:r>
            <a:r>
              <a:rPr lang="en-US" dirty="0">
                <a:latin typeface="Verdana" charset="0"/>
              </a:rPr>
              <a:t>as a result of direct contact or indirect </a:t>
            </a:r>
            <a:r>
              <a:rPr lang="en-US" dirty="0" smtClean="0">
                <a:latin typeface="Verdana" charset="0"/>
              </a:rPr>
              <a:t>contact</a:t>
            </a:r>
          </a:p>
          <a:p>
            <a:r>
              <a:rPr lang="en-US" dirty="0" smtClean="0">
                <a:latin typeface="Verdana" charset="0"/>
              </a:rPr>
              <a:t>Examples of diseases include gastrointestinal, respiratory, skin, or wound infections, especially those that are drug resistant, MRSA, impetigo, scabies, pediculosis, VRE,  </a:t>
            </a:r>
            <a:r>
              <a:rPr lang="en-US" b="1" u="sng" dirty="0" smtClean="0">
                <a:latin typeface="Verdana" charset="0"/>
              </a:rPr>
              <a:t>herpes</a:t>
            </a:r>
            <a:r>
              <a:rPr lang="en-US" dirty="0" smtClean="0">
                <a:latin typeface="Verdana" charset="0"/>
              </a:rPr>
              <a:t>, gas gangrene, acute viral conjunctivitis, hepatitis A, smallpox, SARS, and </a:t>
            </a:r>
            <a:r>
              <a:rPr lang="en-US" dirty="0" smtClean="0">
                <a:latin typeface="Verdana" charset="0"/>
              </a:rPr>
              <a:t>EVD, </a:t>
            </a:r>
            <a:r>
              <a:rPr lang="en-US" b="1" u="sng" dirty="0" err="1" smtClean="0">
                <a:latin typeface="Verdana" charset="0"/>
              </a:rPr>
              <a:t>clostridum</a:t>
            </a:r>
            <a:r>
              <a:rPr lang="en-US" b="1" u="sng" dirty="0" smtClean="0">
                <a:latin typeface="Verdana" charset="0"/>
              </a:rPr>
              <a:t> </a:t>
            </a:r>
            <a:r>
              <a:rPr lang="en-US" b="1" u="sng" dirty="0" err="1" smtClean="0">
                <a:latin typeface="Verdana" charset="0"/>
              </a:rPr>
              <a:t>difficile</a:t>
            </a:r>
            <a:endParaRPr lang="en-US" b="1" u="sng" dirty="0">
              <a:latin typeface="Verdana"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430213" y="697315"/>
            <a:ext cx="8524875" cy="387350"/>
          </a:xfrm>
        </p:spPr>
        <p:txBody>
          <a:bodyPr/>
          <a:lstStyle/>
          <a:p>
            <a:pPr>
              <a:defRPr/>
            </a:pPr>
            <a:r>
              <a:rPr lang="en-US" dirty="0" smtClean="0">
                <a:ea typeface="+mj-ea"/>
              </a:rPr>
              <a:t>Contact Precautions</a:t>
            </a:r>
          </a:p>
        </p:txBody>
      </p:sp>
      <p:sp>
        <p:nvSpPr>
          <p:cNvPr id="16387" name="Rectangle 3"/>
          <p:cNvSpPr>
            <a:spLocks noGrp="1" noChangeArrowheads="1"/>
          </p:cNvSpPr>
          <p:nvPr>
            <p:ph type="body" idx="1"/>
          </p:nvPr>
        </p:nvSpPr>
        <p:spPr>
          <a:xfrm>
            <a:off x="193675" y="1246909"/>
            <a:ext cx="8731250" cy="5153891"/>
          </a:xfrm>
        </p:spPr>
        <p:txBody>
          <a:bodyPr/>
          <a:lstStyle/>
          <a:p>
            <a:r>
              <a:rPr lang="en-US" sz="2000" dirty="0">
                <a:latin typeface="Verdana" charset="0"/>
              </a:rPr>
              <a:t>Follow Standard </a:t>
            </a:r>
            <a:r>
              <a:rPr lang="en-US" sz="2000" dirty="0" smtClean="0">
                <a:latin typeface="Verdana" charset="0"/>
              </a:rPr>
              <a:t>Precautions</a:t>
            </a:r>
            <a:r>
              <a:rPr lang="en-US" sz="2000" dirty="0" smtClean="0">
                <a:latin typeface="Verdana" charset="0"/>
              </a:rPr>
              <a:t>-u</a:t>
            </a:r>
            <a:r>
              <a:rPr lang="en-US" sz="2000" dirty="0" smtClean="0">
                <a:latin typeface="Verdana" charset="0"/>
              </a:rPr>
              <a:t>se PPE-GLOVES!!! Maybe mask* wear gown when entering room if you or your clothing will touch client or items in room or if client is incontinent, has blood or body fluids that you may come into contact with</a:t>
            </a:r>
            <a:endParaRPr lang="en-US" sz="2000" dirty="0">
              <a:latin typeface="Verdana" charset="0"/>
            </a:endParaRPr>
          </a:p>
          <a:p>
            <a:r>
              <a:rPr lang="en-US" sz="2000" dirty="0" smtClean="0">
                <a:latin typeface="Verdana" charset="0"/>
              </a:rPr>
              <a:t>Avoid </a:t>
            </a:r>
            <a:r>
              <a:rPr lang="en-US" sz="2000" dirty="0">
                <a:latin typeface="Verdana" charset="0"/>
              </a:rPr>
              <a:t>transporting </a:t>
            </a:r>
            <a:r>
              <a:rPr lang="en-US" sz="2000" dirty="0" smtClean="0">
                <a:latin typeface="Verdana" charset="0"/>
              </a:rPr>
              <a:t>client</a:t>
            </a:r>
            <a:endParaRPr lang="en-US" sz="2000" dirty="0">
              <a:latin typeface="Verdana" charset="0"/>
            </a:endParaRPr>
          </a:p>
          <a:p>
            <a:r>
              <a:rPr lang="en-US" sz="2000" dirty="0" smtClean="0">
                <a:latin typeface="Verdana" charset="0"/>
              </a:rPr>
              <a:t>Clean </a:t>
            </a:r>
            <a:r>
              <a:rPr lang="en-US" sz="2000" dirty="0">
                <a:latin typeface="Verdana" charset="0"/>
              </a:rPr>
              <a:t>equipment and items </a:t>
            </a:r>
            <a:r>
              <a:rPr lang="en-US" sz="2000" dirty="0" smtClean="0">
                <a:latin typeface="Verdana" charset="0"/>
              </a:rPr>
              <a:t>daily</a:t>
            </a:r>
            <a:endParaRPr lang="en-US" sz="2000" dirty="0">
              <a:latin typeface="Verdana" charset="0"/>
            </a:endParaRPr>
          </a:p>
          <a:p>
            <a:r>
              <a:rPr lang="en-US" sz="2000" dirty="0" smtClean="0">
                <a:latin typeface="Verdana" charset="0"/>
              </a:rPr>
              <a:t>Use </a:t>
            </a:r>
            <a:r>
              <a:rPr lang="en-US" sz="2000" dirty="0">
                <a:latin typeface="Verdana" charset="0"/>
              </a:rPr>
              <a:t>assessment tools exclusively for infected </a:t>
            </a:r>
            <a:r>
              <a:rPr lang="en-US" sz="2000" dirty="0" smtClean="0">
                <a:latin typeface="Verdana" charset="0"/>
              </a:rPr>
              <a:t>client</a:t>
            </a:r>
            <a:endParaRPr lang="en-US" sz="2000" dirty="0">
              <a:latin typeface="Verdana" charset="0"/>
            </a:endParaRPr>
          </a:p>
          <a:p>
            <a:r>
              <a:rPr lang="en-US" sz="2000" dirty="0" smtClean="0">
                <a:latin typeface="Verdana" charset="0"/>
              </a:rPr>
              <a:t>Terminally </a:t>
            </a:r>
            <a:r>
              <a:rPr lang="en-US" sz="2000" dirty="0">
                <a:latin typeface="Verdana" charset="0"/>
              </a:rPr>
              <a:t>disinfect when precautions are no longer </a:t>
            </a:r>
            <a:r>
              <a:rPr lang="en-US" sz="2000" dirty="0" smtClean="0">
                <a:latin typeface="Verdana" charset="0"/>
              </a:rPr>
              <a:t>necessary</a:t>
            </a:r>
            <a:endParaRPr lang="en-US" sz="2000" dirty="0">
              <a:latin typeface="Verdana" charset="0"/>
            </a:endParaRPr>
          </a:p>
          <a:p>
            <a:r>
              <a:rPr lang="en-US" sz="2000" dirty="0" smtClean="0">
                <a:latin typeface="Verdana" charset="0"/>
              </a:rPr>
              <a:t>1.Door </a:t>
            </a:r>
            <a:r>
              <a:rPr lang="en-US" sz="2000" dirty="0">
                <a:latin typeface="Verdana" charset="0"/>
              </a:rPr>
              <a:t>may be open or </a:t>
            </a:r>
            <a:r>
              <a:rPr lang="en-US" sz="2000" dirty="0" smtClean="0">
                <a:latin typeface="Verdana" charset="0"/>
              </a:rPr>
              <a:t>closed</a:t>
            </a:r>
          </a:p>
          <a:p>
            <a:r>
              <a:rPr lang="en-US" sz="2000" dirty="0" smtClean="0">
                <a:latin typeface="Verdana" charset="0"/>
              </a:rPr>
              <a:t>2. placed in a room with other clients who are infected with the same MO if private room unavailable</a:t>
            </a:r>
          </a:p>
          <a:p>
            <a:r>
              <a:rPr lang="en-US" sz="2000" dirty="0" smtClean="0">
                <a:latin typeface="Verdana" charset="0"/>
              </a:rPr>
              <a:t>3. wear gloves and change after contact with infectious material</a:t>
            </a:r>
            <a:endParaRPr lang="en-US" sz="2000" dirty="0">
              <a:latin typeface="Verdana"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444500" y="688223"/>
            <a:ext cx="8524875" cy="384175"/>
          </a:xfrm>
        </p:spPr>
        <p:txBody>
          <a:bodyPr/>
          <a:lstStyle/>
          <a:p>
            <a:pPr>
              <a:defRPr/>
            </a:pPr>
            <a:r>
              <a:rPr lang="en-US" dirty="0" smtClean="0">
                <a:ea typeface="+mj-ea"/>
              </a:rPr>
              <a:t>Isolation </a:t>
            </a:r>
          </a:p>
        </p:txBody>
      </p:sp>
      <p:sp>
        <p:nvSpPr>
          <p:cNvPr id="64515" name="Rectangle 3"/>
          <p:cNvSpPr>
            <a:spLocks noGrp="1" noChangeArrowheads="1"/>
          </p:cNvSpPr>
          <p:nvPr>
            <p:ph type="body" idx="1"/>
          </p:nvPr>
        </p:nvSpPr>
        <p:spPr>
          <a:xfrm>
            <a:off x="330200" y="1364498"/>
            <a:ext cx="8613775" cy="4176712"/>
          </a:xfrm>
        </p:spPr>
        <p:txBody>
          <a:bodyPr/>
          <a:lstStyle/>
          <a:p>
            <a:r>
              <a:rPr lang="en-US" dirty="0">
                <a:latin typeface="Verdana" charset="0"/>
              </a:rPr>
              <a:t>Category-specific </a:t>
            </a:r>
            <a:r>
              <a:rPr lang="en-US" dirty="0" smtClean="0">
                <a:latin typeface="Verdana" charset="0"/>
              </a:rPr>
              <a:t>isolation</a:t>
            </a:r>
          </a:p>
          <a:p>
            <a:pPr lvl="1"/>
            <a:r>
              <a:rPr lang="en-US" dirty="0" smtClean="0">
                <a:latin typeface="Verdana" charset="0"/>
              </a:rPr>
              <a:t>It </a:t>
            </a:r>
            <a:r>
              <a:rPr lang="en-US" dirty="0">
                <a:latin typeface="Verdana" charset="0"/>
              </a:rPr>
              <a:t>is based on the client</a:t>
            </a:r>
            <a:r>
              <a:rPr lang="ja-JP" altLang="en-US" dirty="0">
                <a:latin typeface="Verdana" charset="0"/>
              </a:rPr>
              <a:t>’</a:t>
            </a:r>
            <a:r>
              <a:rPr lang="en-US" dirty="0">
                <a:latin typeface="Verdana" charset="0"/>
              </a:rPr>
              <a:t>s diagnosis. Specific types of isolation are identified using color-coded cards. The cards are posted outside the client</a:t>
            </a:r>
            <a:r>
              <a:rPr lang="ja-JP" altLang="en-US" dirty="0">
                <a:latin typeface="Verdana" charset="0"/>
              </a:rPr>
              <a:t>’</a:t>
            </a:r>
            <a:r>
              <a:rPr lang="en-US" dirty="0">
                <a:latin typeface="Verdana" charset="0"/>
              </a:rPr>
              <a:t>s </a:t>
            </a:r>
            <a:r>
              <a:rPr lang="en-US" dirty="0" smtClean="0">
                <a:latin typeface="Verdana" charset="0"/>
              </a:rPr>
              <a:t>room.</a:t>
            </a:r>
          </a:p>
          <a:p>
            <a:r>
              <a:rPr lang="en-US" dirty="0" smtClean="0">
                <a:latin typeface="Verdana" charset="0"/>
              </a:rPr>
              <a:t>Disease</a:t>
            </a:r>
            <a:r>
              <a:rPr lang="en-US" dirty="0">
                <a:latin typeface="Verdana" charset="0"/>
              </a:rPr>
              <a:t>-specific isolation</a:t>
            </a:r>
          </a:p>
          <a:p>
            <a:pPr lvl="1"/>
            <a:r>
              <a:rPr lang="en-US" dirty="0">
                <a:latin typeface="Verdana" charset="0"/>
              </a:rPr>
              <a:t>It uses a single all-purpose sign. Nurses select the items on the card that are appropriate for the specific disease that is causing isolation.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442913" y="660945"/>
            <a:ext cx="8524875" cy="384175"/>
          </a:xfrm>
        </p:spPr>
        <p:txBody>
          <a:bodyPr/>
          <a:lstStyle/>
          <a:p>
            <a:pPr>
              <a:defRPr/>
            </a:pPr>
            <a:r>
              <a:rPr lang="en-US" dirty="0" smtClean="0">
                <a:ea typeface="+mj-ea"/>
              </a:rPr>
              <a:t>Guidelines for Isolation Precautions</a:t>
            </a:r>
          </a:p>
        </p:txBody>
      </p:sp>
      <p:sp>
        <p:nvSpPr>
          <p:cNvPr id="18435" name="Rectangle 3"/>
          <p:cNvSpPr>
            <a:spLocks noGrp="1" noChangeArrowheads="1"/>
          </p:cNvSpPr>
          <p:nvPr>
            <p:ph type="body" idx="1"/>
          </p:nvPr>
        </p:nvSpPr>
        <p:spPr>
          <a:xfrm>
            <a:off x="330200" y="1405630"/>
            <a:ext cx="8586788" cy="4216400"/>
          </a:xfrm>
        </p:spPr>
        <p:txBody>
          <a:bodyPr/>
          <a:lstStyle/>
          <a:p>
            <a:r>
              <a:rPr lang="en-US" dirty="0">
                <a:latin typeface="Verdana" charset="0"/>
              </a:rPr>
              <a:t>The CDC and the Hospital Infection Control Practices Advisory Committee (HICPAC) guidelines in healthcare facilities help to reduce the risk of transmission of microorganisms from both known and unknown sources of infection.</a:t>
            </a:r>
          </a:p>
          <a:p>
            <a:r>
              <a:rPr lang="en-US" dirty="0">
                <a:latin typeface="Verdana" charset="0"/>
              </a:rPr>
              <a:t>The first and most important are Standard Precautions, designed for the care of all clients, regardless of diagnosis or infection status.</a:t>
            </a:r>
          </a:p>
          <a:p>
            <a:r>
              <a:rPr lang="en-US" dirty="0">
                <a:latin typeface="Verdana" charset="0"/>
              </a:rPr>
              <a:t>The second tier of precautions, Transmission-Based Precautions, are designed for clients with specific infections or diagnoses.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5613" y="688223"/>
            <a:ext cx="8524875" cy="384175"/>
          </a:xfrm>
        </p:spPr>
        <p:txBody>
          <a:bodyPr/>
          <a:lstStyle/>
          <a:p>
            <a:pPr>
              <a:defRPr/>
            </a:pPr>
            <a:r>
              <a:rPr lang="en-US" dirty="0" smtClean="0">
                <a:ea typeface="+mj-ea"/>
              </a:rPr>
              <a:t>Nursing Measures in Isolation</a:t>
            </a:r>
          </a:p>
        </p:txBody>
      </p:sp>
      <p:sp>
        <p:nvSpPr>
          <p:cNvPr id="19459" name="Rectangle 3"/>
          <p:cNvSpPr>
            <a:spLocks noGrp="1" noChangeArrowheads="1"/>
          </p:cNvSpPr>
          <p:nvPr>
            <p:ph type="body" idx="1"/>
          </p:nvPr>
        </p:nvSpPr>
        <p:spPr>
          <a:xfrm>
            <a:off x="330200" y="1420640"/>
            <a:ext cx="8613775" cy="4716924"/>
          </a:xfrm>
        </p:spPr>
        <p:txBody>
          <a:bodyPr/>
          <a:lstStyle/>
          <a:p>
            <a:r>
              <a:rPr lang="en-US" dirty="0">
                <a:latin typeface="Verdana" charset="0"/>
              </a:rPr>
              <a:t>Setting up a client</a:t>
            </a:r>
            <a:r>
              <a:rPr lang="ja-JP" altLang="en-US" dirty="0">
                <a:latin typeface="Verdana" charset="0"/>
              </a:rPr>
              <a:t>’</a:t>
            </a:r>
            <a:r>
              <a:rPr lang="en-US" dirty="0">
                <a:latin typeface="Verdana" charset="0"/>
              </a:rPr>
              <a:t>s room for isolation: Clients who require isolation are usually confined to their rooms in order to protect other clients, keep their environment contaminated only to that client, and facilitate concurrent and terminal disinfection.</a:t>
            </a:r>
          </a:p>
          <a:p>
            <a:pPr lvl="1"/>
            <a:r>
              <a:rPr lang="en-US" dirty="0">
                <a:latin typeface="Verdana" charset="0"/>
              </a:rPr>
              <a:t>Education and preparation: Explain the isolation precautions to the client and family.</a:t>
            </a:r>
          </a:p>
          <a:p>
            <a:pPr lvl="1"/>
            <a:r>
              <a:rPr lang="en-US" dirty="0">
                <a:latin typeface="Verdana" charset="0"/>
              </a:rPr>
              <a:t>Supplies: Private bathroom and shower, hand sanitization materials, cabinet stocked with PPE as required for the client</a:t>
            </a:r>
            <a:r>
              <a:rPr lang="ja-JP" altLang="en-US" dirty="0">
                <a:latin typeface="Verdana" charset="0"/>
              </a:rPr>
              <a:t>’</a:t>
            </a:r>
            <a:r>
              <a:rPr lang="en-US" dirty="0">
                <a:latin typeface="Verdana" charset="0"/>
              </a:rPr>
              <a:t>s condition </a:t>
            </a:r>
            <a:endParaRPr lang="en-US" dirty="0" smtClean="0">
              <a:latin typeface="Verdana" charset="0"/>
            </a:endParaRPr>
          </a:p>
          <a:p>
            <a:pPr lvl="1"/>
            <a:r>
              <a:rPr lang="en-US" dirty="0" smtClean="0">
                <a:latin typeface="Verdana" charset="0"/>
              </a:rPr>
              <a:t>*LPN, CNA, or UAP may do this</a:t>
            </a:r>
            <a:endParaRPr lang="en-US" dirty="0">
              <a:latin typeface="Verdana"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619125" y="688223"/>
            <a:ext cx="8524875" cy="384175"/>
          </a:xfrm>
        </p:spPr>
        <p:txBody>
          <a:bodyPr/>
          <a:lstStyle/>
          <a:p>
            <a:r>
              <a:rPr lang="en-US" dirty="0">
                <a:latin typeface="Verdana" charset="0"/>
              </a:rPr>
              <a:t>Nursing Measures in Isolation (</a:t>
            </a:r>
            <a:r>
              <a:rPr lang="en-US" dirty="0" smtClean="0">
                <a:latin typeface="Verdana" charset="0"/>
              </a:rPr>
              <a:t>cont.)</a:t>
            </a:r>
            <a:endParaRPr lang="en-US" dirty="0">
              <a:latin typeface="Verdana" charset="0"/>
            </a:endParaRPr>
          </a:p>
        </p:txBody>
      </p:sp>
      <p:sp>
        <p:nvSpPr>
          <p:cNvPr id="20483" name="Rectangle 3"/>
          <p:cNvSpPr>
            <a:spLocks noGrp="1" noChangeArrowheads="1"/>
          </p:cNvSpPr>
          <p:nvPr>
            <p:ph type="body" idx="1"/>
          </p:nvPr>
        </p:nvSpPr>
        <p:spPr>
          <a:xfrm>
            <a:off x="330200" y="1391485"/>
            <a:ext cx="8477250" cy="4257675"/>
          </a:xfrm>
        </p:spPr>
        <p:txBody>
          <a:bodyPr/>
          <a:lstStyle/>
          <a:p>
            <a:pPr>
              <a:lnSpc>
                <a:spcPct val="80000"/>
              </a:lnSpc>
            </a:pPr>
            <a:r>
              <a:rPr lang="en-US" dirty="0">
                <a:latin typeface="Verdana" charset="0"/>
              </a:rPr>
              <a:t>Administering medications in isolation:</a:t>
            </a:r>
            <a:r>
              <a:rPr lang="en-US" sz="2000" dirty="0">
                <a:latin typeface="Verdana" charset="0"/>
              </a:rPr>
              <a:t> </a:t>
            </a:r>
            <a:r>
              <a:rPr lang="en-US" dirty="0">
                <a:latin typeface="Verdana" charset="0"/>
              </a:rPr>
              <a:t>Follow Standard Precautions. Some suggestions include:</a:t>
            </a:r>
          </a:p>
          <a:p>
            <a:pPr lvl="1">
              <a:lnSpc>
                <a:spcPct val="80000"/>
              </a:lnSpc>
            </a:pPr>
            <a:r>
              <a:rPr lang="en-US" dirty="0">
                <a:latin typeface="Verdana" charset="0"/>
              </a:rPr>
              <a:t>Use disposable medication cups, use and discard intravenous (IV) solution bags in the client</a:t>
            </a:r>
            <a:r>
              <a:rPr lang="ja-JP" altLang="en-US">
                <a:latin typeface="Verdana" charset="0"/>
              </a:rPr>
              <a:t>’</a:t>
            </a:r>
            <a:r>
              <a:rPr lang="en-US" dirty="0">
                <a:latin typeface="Verdana" charset="0"/>
              </a:rPr>
              <a:t>s room.</a:t>
            </a:r>
          </a:p>
          <a:p>
            <a:pPr lvl="1">
              <a:lnSpc>
                <a:spcPct val="80000"/>
              </a:lnSpc>
            </a:pPr>
            <a:r>
              <a:rPr lang="en-US" dirty="0">
                <a:latin typeface="Verdana" charset="0"/>
              </a:rPr>
              <a:t>If glass items must be used in isolation, dispose of them in a separate bag that is clearly marked </a:t>
            </a:r>
            <a:r>
              <a:rPr lang="ja-JP" altLang="en-US">
                <a:latin typeface="Verdana" charset="0"/>
              </a:rPr>
              <a:t>“</a:t>
            </a:r>
            <a:r>
              <a:rPr lang="en-US" dirty="0">
                <a:latin typeface="Verdana" charset="0"/>
              </a:rPr>
              <a:t>glass.</a:t>
            </a:r>
            <a:r>
              <a:rPr lang="ja-JP" altLang="en-US">
                <a:latin typeface="Verdana" charset="0"/>
              </a:rPr>
              <a:t>”</a:t>
            </a:r>
            <a:r>
              <a:rPr lang="en-US" dirty="0">
                <a:latin typeface="Verdana" charset="0"/>
              </a:rPr>
              <a:t> This must be double-bagged out of the room.</a:t>
            </a:r>
          </a:p>
          <a:p>
            <a:pPr lvl="1">
              <a:lnSpc>
                <a:spcPct val="80000"/>
              </a:lnSpc>
            </a:pPr>
            <a:r>
              <a:rPr lang="en-US" dirty="0">
                <a:latin typeface="Verdana" charset="0"/>
              </a:rPr>
              <a:t>Dispose of all materials in the client</a:t>
            </a:r>
            <a:r>
              <a:rPr lang="ja-JP" altLang="en-US">
                <a:latin typeface="Verdana" charset="0"/>
              </a:rPr>
              <a:t>’</a:t>
            </a:r>
            <a:r>
              <a:rPr lang="en-US" dirty="0">
                <a:latin typeface="Verdana" charset="0"/>
              </a:rPr>
              <a:t>s room. The trash will be double-bagged out of the room and properly handled by the facility</a:t>
            </a:r>
            <a:r>
              <a:rPr lang="ja-JP" altLang="en-US">
                <a:latin typeface="Verdana" charset="0"/>
              </a:rPr>
              <a:t>’</a:t>
            </a:r>
            <a:r>
              <a:rPr lang="en-US" dirty="0">
                <a:latin typeface="Verdana" charset="0"/>
              </a:rPr>
              <a:t>s housekeeping department.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441325" y="660513"/>
            <a:ext cx="8524875" cy="384175"/>
          </a:xfrm>
        </p:spPr>
        <p:txBody>
          <a:bodyPr/>
          <a:lstStyle/>
          <a:p>
            <a:r>
              <a:rPr lang="en-US" dirty="0">
                <a:latin typeface="Verdana" charset="0"/>
              </a:rPr>
              <a:t>Nursing Measures in Isolation (</a:t>
            </a:r>
            <a:r>
              <a:rPr lang="en-US" dirty="0" smtClean="0">
                <a:latin typeface="Verdana" charset="0"/>
              </a:rPr>
              <a:t>cont.)</a:t>
            </a:r>
            <a:endParaRPr lang="en-US" dirty="0">
              <a:latin typeface="Verdana" charset="0"/>
            </a:endParaRPr>
          </a:p>
        </p:txBody>
      </p:sp>
      <p:sp>
        <p:nvSpPr>
          <p:cNvPr id="21507" name="Rectangle 3"/>
          <p:cNvSpPr>
            <a:spLocks noGrp="1" noChangeArrowheads="1"/>
          </p:cNvSpPr>
          <p:nvPr>
            <p:ph type="body" idx="1"/>
          </p:nvPr>
        </p:nvSpPr>
        <p:spPr>
          <a:xfrm>
            <a:off x="330200" y="1392208"/>
            <a:ext cx="8477250" cy="5050156"/>
          </a:xfrm>
        </p:spPr>
        <p:txBody>
          <a:bodyPr/>
          <a:lstStyle/>
          <a:p>
            <a:r>
              <a:rPr lang="en-US" dirty="0">
                <a:latin typeface="Verdana" charset="0"/>
              </a:rPr>
              <a:t>Sending a specimen to the laboratory: Aside from using PPE and following Standard Procedure, place the specimen into a sealable plastic bag identified with the standard </a:t>
            </a:r>
            <a:r>
              <a:rPr lang="ja-JP" altLang="en-US" dirty="0">
                <a:latin typeface="Verdana" charset="0"/>
              </a:rPr>
              <a:t>“</a:t>
            </a:r>
            <a:r>
              <a:rPr lang="en-US" dirty="0">
                <a:latin typeface="Verdana" charset="0"/>
              </a:rPr>
              <a:t>biohazard</a:t>
            </a:r>
            <a:r>
              <a:rPr lang="ja-JP" altLang="en-US" dirty="0">
                <a:latin typeface="Verdana" charset="0"/>
              </a:rPr>
              <a:t>”</a:t>
            </a:r>
            <a:r>
              <a:rPr lang="en-US" dirty="0">
                <a:latin typeface="Verdana" charset="0"/>
              </a:rPr>
              <a:t> label.</a:t>
            </a:r>
          </a:p>
          <a:p>
            <a:r>
              <a:rPr lang="en-US" dirty="0">
                <a:latin typeface="Verdana" charset="0"/>
              </a:rPr>
              <a:t>Taking vital signs: Usually, necessary equipment to take vital signs is kept in the client</a:t>
            </a:r>
            <a:r>
              <a:rPr lang="ja-JP" altLang="en-US" dirty="0">
                <a:latin typeface="Verdana" charset="0"/>
              </a:rPr>
              <a:t>’</a:t>
            </a:r>
            <a:r>
              <a:rPr lang="en-US" dirty="0">
                <a:latin typeface="Verdana" charset="0"/>
              </a:rPr>
              <a:t>s room and is disinfected when the client is no longer infectious.</a:t>
            </a:r>
          </a:p>
          <a:p>
            <a:r>
              <a:rPr lang="en-US" dirty="0" smtClean="0">
                <a:latin typeface="Verdana" charset="0"/>
              </a:rPr>
              <a:t> </a:t>
            </a:r>
            <a:endParaRPr lang="en-US" dirty="0">
              <a:latin typeface="Verdana"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086" y="613786"/>
            <a:ext cx="8524875" cy="388937"/>
          </a:xfrm>
        </p:spPr>
        <p:txBody>
          <a:bodyPr/>
          <a:lstStyle/>
          <a:p>
            <a:r>
              <a:rPr lang="en-US" dirty="0" smtClean="0">
                <a:latin typeface="Verdana" charset="0"/>
              </a:rPr>
              <a:t>*Using double-bagging</a:t>
            </a:r>
            <a:endParaRPr lang="en-US" dirty="0"/>
          </a:p>
        </p:txBody>
      </p:sp>
      <p:sp>
        <p:nvSpPr>
          <p:cNvPr id="3" name="Content Placeholder 2"/>
          <p:cNvSpPr>
            <a:spLocks noGrp="1"/>
          </p:cNvSpPr>
          <p:nvPr>
            <p:ph idx="1"/>
          </p:nvPr>
        </p:nvSpPr>
        <p:spPr>
          <a:xfrm>
            <a:off x="330200" y="1302327"/>
            <a:ext cx="8613775" cy="4730173"/>
          </a:xfrm>
        </p:spPr>
        <p:txBody>
          <a:bodyPr/>
          <a:lstStyle/>
          <a:p>
            <a:r>
              <a:rPr lang="en-US" dirty="0" smtClean="0">
                <a:latin typeface="Verdana" charset="0"/>
              </a:rPr>
              <a:t>Although refuse and linens from all clients are considered contaminated, in some types of isolation, these items are </a:t>
            </a:r>
            <a:r>
              <a:rPr lang="ja-JP" altLang="en-US" smtClean="0">
                <a:latin typeface="Verdana" charset="0"/>
              </a:rPr>
              <a:t>“</a:t>
            </a:r>
            <a:r>
              <a:rPr lang="en-US" dirty="0" smtClean="0">
                <a:latin typeface="Verdana" charset="0"/>
              </a:rPr>
              <a:t>double-bagged</a:t>
            </a:r>
            <a:r>
              <a:rPr lang="ja-JP" altLang="en-US" smtClean="0">
                <a:latin typeface="Verdana" charset="0"/>
              </a:rPr>
              <a:t>”</a:t>
            </a:r>
            <a:r>
              <a:rPr lang="en-US" dirty="0" smtClean="0">
                <a:latin typeface="Verdana" charset="0"/>
              </a:rPr>
              <a:t> out of the room</a:t>
            </a:r>
          </a:p>
          <a:p>
            <a:pPr lvl="1"/>
            <a:r>
              <a:rPr lang="en-US" dirty="0" smtClean="0">
                <a:latin typeface="Verdana" charset="0"/>
              </a:rPr>
              <a:t>1. nurse in room is contaminated</a:t>
            </a:r>
          </a:p>
          <a:p>
            <a:pPr lvl="1"/>
            <a:r>
              <a:rPr lang="en-US" dirty="0" smtClean="0">
                <a:latin typeface="Verdana" charset="0"/>
              </a:rPr>
              <a:t>2. nurse outside is clean</a:t>
            </a:r>
          </a:p>
          <a:p>
            <a:pPr lvl="1"/>
            <a:r>
              <a:rPr lang="en-US" dirty="0" smtClean="0">
                <a:latin typeface="Verdana" charset="0"/>
              </a:rPr>
              <a:t>3. both nurses wear gloves, and may need gowns or masks</a:t>
            </a:r>
          </a:p>
          <a:p>
            <a:pPr lvl="1"/>
            <a:r>
              <a:rPr lang="en-US" dirty="0" smtClean="0">
                <a:latin typeface="Verdana" charset="0"/>
              </a:rPr>
              <a:t>4. contaminated nurse places dirty items into a bag and closes the top</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619125" y="674368"/>
            <a:ext cx="8524875" cy="384175"/>
          </a:xfrm>
        </p:spPr>
        <p:txBody>
          <a:bodyPr/>
          <a:lstStyle/>
          <a:p>
            <a:r>
              <a:rPr lang="en-US" dirty="0">
                <a:latin typeface="Verdana" charset="0"/>
              </a:rPr>
              <a:t>Nursing Measures in Isolation (</a:t>
            </a:r>
            <a:r>
              <a:rPr lang="en-US" dirty="0" smtClean="0">
                <a:latin typeface="Verdana" charset="0"/>
              </a:rPr>
              <a:t>cont.)</a:t>
            </a:r>
            <a:endParaRPr lang="en-US" dirty="0">
              <a:latin typeface="Verdana" charset="0"/>
            </a:endParaRPr>
          </a:p>
        </p:txBody>
      </p:sp>
      <p:sp>
        <p:nvSpPr>
          <p:cNvPr id="22531" name="Rectangle 3"/>
          <p:cNvSpPr>
            <a:spLocks noGrp="1" noChangeArrowheads="1"/>
          </p:cNvSpPr>
          <p:nvPr>
            <p:ph type="body" idx="1"/>
          </p:nvPr>
        </p:nvSpPr>
        <p:spPr>
          <a:xfrm>
            <a:off x="206375" y="1378643"/>
            <a:ext cx="8759825" cy="4284662"/>
          </a:xfrm>
        </p:spPr>
        <p:txBody>
          <a:bodyPr/>
          <a:lstStyle/>
          <a:p>
            <a:r>
              <a:rPr lang="en-US" dirty="0">
                <a:latin typeface="Verdana" charset="0"/>
              </a:rPr>
              <a:t>Transporting the client to other departments: </a:t>
            </a:r>
          </a:p>
          <a:p>
            <a:pPr lvl="1"/>
            <a:r>
              <a:rPr lang="en-US" dirty="0">
                <a:latin typeface="Verdana" charset="0"/>
              </a:rPr>
              <a:t>Nurse and client wear PPE as needed.</a:t>
            </a:r>
          </a:p>
          <a:p>
            <a:pPr lvl="1"/>
            <a:r>
              <a:rPr lang="en-US" dirty="0">
                <a:latin typeface="Verdana" charset="0"/>
              </a:rPr>
              <a:t>Control and contain the client</a:t>
            </a:r>
            <a:r>
              <a:rPr lang="ja-JP" altLang="en-US" dirty="0">
                <a:latin typeface="Verdana" charset="0"/>
              </a:rPr>
              <a:t>’</a:t>
            </a:r>
            <a:r>
              <a:rPr lang="en-US" dirty="0">
                <a:latin typeface="Verdana" charset="0"/>
              </a:rPr>
              <a:t>s drainage.</a:t>
            </a:r>
          </a:p>
          <a:p>
            <a:pPr lvl="1"/>
            <a:r>
              <a:rPr lang="en-US" dirty="0">
                <a:latin typeface="Verdana" charset="0"/>
              </a:rPr>
              <a:t>Drape the wheelchair or stretcher with a clean sheet and wrap the client with the clean material. </a:t>
            </a:r>
          </a:p>
          <a:p>
            <a:pPr lvl="1"/>
            <a:r>
              <a:rPr lang="en-US" dirty="0">
                <a:latin typeface="Verdana" charset="0"/>
              </a:rPr>
              <a:t>Carefully disinfect the wheelchair or stretcher after use.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415925" y="702078"/>
            <a:ext cx="8524875" cy="384175"/>
          </a:xfrm>
        </p:spPr>
        <p:txBody>
          <a:bodyPr/>
          <a:lstStyle/>
          <a:p>
            <a:pPr>
              <a:defRPr/>
            </a:pPr>
            <a:r>
              <a:rPr lang="en-US" dirty="0" smtClean="0">
                <a:ea typeface="+mj-ea"/>
              </a:rPr>
              <a:t>Infection</a:t>
            </a:r>
          </a:p>
        </p:txBody>
      </p:sp>
      <p:sp>
        <p:nvSpPr>
          <p:cNvPr id="4099" name="Rectangle 3"/>
          <p:cNvSpPr>
            <a:spLocks noGrp="1" noChangeArrowheads="1"/>
          </p:cNvSpPr>
          <p:nvPr>
            <p:ph type="body" idx="1"/>
          </p:nvPr>
        </p:nvSpPr>
        <p:spPr>
          <a:xfrm>
            <a:off x="330200" y="1432328"/>
            <a:ext cx="8613775" cy="3998912"/>
          </a:xfrm>
        </p:spPr>
        <p:txBody>
          <a:bodyPr/>
          <a:lstStyle/>
          <a:p>
            <a:r>
              <a:rPr lang="en-US" dirty="0">
                <a:latin typeface="Verdana" charset="0"/>
              </a:rPr>
              <a:t>An infection is an invasion and multiplication of organisms in body tissues, particularly those causing injury to the host. </a:t>
            </a:r>
          </a:p>
          <a:p>
            <a:r>
              <a:rPr lang="en-US" dirty="0">
                <a:latin typeface="Verdana" charset="0"/>
              </a:rPr>
              <a:t>An infectious disease occurs if the chain of infection is intact. </a:t>
            </a:r>
            <a:endParaRPr lang="en-US" dirty="0" smtClean="0">
              <a:latin typeface="Verdana" charset="0"/>
            </a:endParaRPr>
          </a:p>
          <a:p>
            <a:r>
              <a:rPr lang="en-US" dirty="0" smtClean="0">
                <a:latin typeface="Verdana" charset="0"/>
              </a:rPr>
              <a:t>The </a:t>
            </a:r>
            <a:r>
              <a:rPr lang="en-US" dirty="0">
                <a:latin typeface="Verdana" charset="0"/>
              </a:rPr>
              <a:t>goal of nursing and of all of healthcare is to break this chain of infection.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619125" y="674368"/>
            <a:ext cx="8524875" cy="384175"/>
          </a:xfrm>
        </p:spPr>
        <p:txBody>
          <a:bodyPr/>
          <a:lstStyle/>
          <a:p>
            <a:r>
              <a:rPr lang="en-US" dirty="0">
                <a:latin typeface="Verdana" charset="0"/>
              </a:rPr>
              <a:t>Nursing Measures in Isolation (</a:t>
            </a:r>
            <a:r>
              <a:rPr lang="en-US" dirty="0" smtClean="0">
                <a:latin typeface="Verdana" charset="0"/>
              </a:rPr>
              <a:t>cont.)</a:t>
            </a:r>
            <a:endParaRPr lang="en-US" dirty="0">
              <a:latin typeface="Verdana" charset="0"/>
            </a:endParaRPr>
          </a:p>
        </p:txBody>
      </p:sp>
      <p:sp>
        <p:nvSpPr>
          <p:cNvPr id="23555" name="Rectangle 3"/>
          <p:cNvSpPr>
            <a:spLocks noGrp="1" noChangeArrowheads="1"/>
          </p:cNvSpPr>
          <p:nvPr>
            <p:ph type="body" idx="1"/>
          </p:nvPr>
        </p:nvSpPr>
        <p:spPr>
          <a:xfrm>
            <a:off x="206375" y="1434063"/>
            <a:ext cx="8759825" cy="4284662"/>
          </a:xfrm>
        </p:spPr>
        <p:txBody>
          <a:bodyPr/>
          <a:lstStyle/>
          <a:p>
            <a:r>
              <a:rPr lang="en-US" dirty="0">
                <a:latin typeface="Verdana" charset="0"/>
              </a:rPr>
              <a:t>Caring for the client</a:t>
            </a:r>
            <a:r>
              <a:rPr lang="ja-JP" altLang="en-US">
                <a:latin typeface="Verdana" charset="0"/>
              </a:rPr>
              <a:t>’</a:t>
            </a:r>
            <a:r>
              <a:rPr lang="en-US" dirty="0">
                <a:latin typeface="Verdana" charset="0"/>
              </a:rPr>
              <a:t>s body after death:</a:t>
            </a:r>
          </a:p>
          <a:p>
            <a:pPr lvl="1"/>
            <a:r>
              <a:rPr lang="en-US" dirty="0">
                <a:latin typeface="Verdana" charset="0"/>
              </a:rPr>
              <a:t>If a client who is in isolation dies, the nurse must take special precautions to prevent the spread of infection.</a:t>
            </a:r>
          </a:p>
          <a:p>
            <a:pPr lvl="1"/>
            <a:r>
              <a:rPr lang="en-US" dirty="0">
                <a:latin typeface="Verdana" charset="0"/>
              </a:rPr>
              <a:t>Follow the protocols of the healthcare facility.</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442913" y="687790"/>
            <a:ext cx="8524875" cy="384175"/>
          </a:xfrm>
        </p:spPr>
        <p:txBody>
          <a:bodyPr/>
          <a:lstStyle/>
          <a:p>
            <a:pPr>
              <a:defRPr/>
            </a:pPr>
            <a:r>
              <a:rPr lang="en-US" dirty="0" smtClean="0">
                <a:ea typeface="+mj-ea"/>
              </a:rPr>
              <a:t>Protective Isolation</a:t>
            </a:r>
          </a:p>
        </p:txBody>
      </p:sp>
      <p:sp>
        <p:nvSpPr>
          <p:cNvPr id="26627" name="Rectangle 3"/>
          <p:cNvSpPr>
            <a:spLocks noGrp="1" noChangeArrowheads="1"/>
          </p:cNvSpPr>
          <p:nvPr>
            <p:ph type="body" idx="1"/>
          </p:nvPr>
        </p:nvSpPr>
        <p:spPr>
          <a:xfrm>
            <a:off x="207963" y="1420640"/>
            <a:ext cx="8736012" cy="4271963"/>
          </a:xfrm>
        </p:spPr>
        <p:txBody>
          <a:bodyPr/>
          <a:lstStyle/>
          <a:p>
            <a:r>
              <a:rPr lang="en-US" dirty="0">
                <a:latin typeface="Verdana" charset="0"/>
              </a:rPr>
              <a:t>Protective isolation (</a:t>
            </a:r>
            <a:r>
              <a:rPr lang="en-US" i="1" dirty="0">
                <a:latin typeface="Verdana" charset="0"/>
              </a:rPr>
              <a:t>reverse </a:t>
            </a:r>
            <a:r>
              <a:rPr lang="en-US" dirty="0">
                <a:latin typeface="Verdana" charset="0"/>
              </a:rPr>
              <a:t>or neutropenic isolation) attempts to prevent harmful microorganisms from coming into contact with the client. </a:t>
            </a:r>
          </a:p>
          <a:p>
            <a:r>
              <a:rPr lang="en-US" dirty="0">
                <a:latin typeface="Verdana" charset="0"/>
              </a:rPr>
              <a:t>The client requires a private room or total neutropenic unit. </a:t>
            </a:r>
          </a:p>
          <a:p>
            <a:r>
              <a:rPr lang="en-US" dirty="0">
                <a:latin typeface="Verdana" charset="0"/>
              </a:rPr>
              <a:t>Persons with communicable diseases may not enter. </a:t>
            </a:r>
          </a:p>
          <a:p>
            <a:r>
              <a:rPr lang="en-US" dirty="0" smtClean="0">
                <a:latin typeface="Verdana" charset="0"/>
              </a:rPr>
              <a:t>**Others </a:t>
            </a:r>
            <a:r>
              <a:rPr lang="en-US" dirty="0">
                <a:latin typeface="Verdana" charset="0"/>
              </a:rPr>
              <a:t>entering the room must wear a mask and practice strict </a:t>
            </a:r>
            <a:r>
              <a:rPr lang="en-US" dirty="0" err="1">
                <a:latin typeface="Verdana" charset="0"/>
              </a:rPr>
              <a:t>handwashing</a:t>
            </a:r>
            <a:r>
              <a:rPr lang="en-US" dirty="0" smtClean="0">
                <a:latin typeface="Verdana" charset="0"/>
              </a:rPr>
              <a:t>.</a:t>
            </a:r>
          </a:p>
          <a:p>
            <a:r>
              <a:rPr lang="en-US" dirty="0" smtClean="0">
                <a:latin typeface="Verdana" charset="0"/>
              </a:rPr>
              <a:t>*may need to wear a gown</a:t>
            </a:r>
            <a:endParaRPr lang="en-US" dirty="0">
              <a:latin typeface="Verdana" charset="0"/>
            </a:endParaRPr>
          </a:p>
          <a:p>
            <a:r>
              <a:rPr lang="en-US" dirty="0">
                <a:latin typeface="Verdana" charset="0"/>
              </a:rPr>
              <a:t>Special linens, scrub suits, and shoe covers may be used.</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0213" y="696883"/>
            <a:ext cx="8524875" cy="388937"/>
          </a:xfrm>
        </p:spPr>
        <p:txBody>
          <a:bodyPr/>
          <a:lstStyle/>
          <a:p>
            <a:r>
              <a:rPr lang="en-US" dirty="0">
                <a:latin typeface="Verdana" charset="0"/>
              </a:rPr>
              <a:t>Protective Isolation (</a:t>
            </a:r>
            <a:r>
              <a:rPr lang="en-US" dirty="0" smtClean="0">
                <a:latin typeface="Verdana" charset="0"/>
              </a:rPr>
              <a:t>cont.)</a:t>
            </a:r>
            <a:endParaRPr lang="en-US" dirty="0">
              <a:latin typeface="Verdana" charset="0"/>
            </a:endParaRPr>
          </a:p>
        </p:txBody>
      </p:sp>
      <p:sp>
        <p:nvSpPr>
          <p:cNvPr id="27651" name="Content Placeholder 2"/>
          <p:cNvSpPr>
            <a:spLocks noGrp="1"/>
          </p:cNvSpPr>
          <p:nvPr>
            <p:ph idx="1"/>
          </p:nvPr>
        </p:nvSpPr>
        <p:spPr>
          <a:xfrm>
            <a:off x="330200" y="1431895"/>
            <a:ext cx="8613775" cy="4137025"/>
          </a:xfrm>
        </p:spPr>
        <p:txBody>
          <a:bodyPr/>
          <a:lstStyle/>
          <a:p>
            <a:r>
              <a:rPr lang="en-US" dirty="0">
                <a:latin typeface="Verdana" charset="0"/>
              </a:rPr>
              <a:t>The client cannot receive fresh fruit, fresh vegetables, or flowers.</a:t>
            </a:r>
          </a:p>
          <a:p>
            <a:r>
              <a:rPr lang="en-US" dirty="0">
                <a:latin typeface="Verdana" charset="0"/>
              </a:rPr>
              <a:t>Rectal temperatures, enemas, suppositories, intravenous and intramuscular injections, and other invasive procedures are to be avoided, if possible.</a:t>
            </a:r>
          </a:p>
          <a:p>
            <a:r>
              <a:rPr lang="en-US" dirty="0">
                <a:latin typeface="Verdana" charset="0"/>
              </a:rPr>
              <a:t>The tympanic/ear probe or forehead sensor for monitoring the client</a:t>
            </a:r>
            <a:r>
              <a:rPr lang="ja-JP" altLang="en-US">
                <a:latin typeface="Verdana" charset="0"/>
              </a:rPr>
              <a:t>’</a:t>
            </a:r>
            <a:r>
              <a:rPr lang="en-US" dirty="0">
                <a:latin typeface="Verdana" charset="0"/>
              </a:rPr>
              <a:t>s temperature is recommended. </a:t>
            </a:r>
          </a:p>
          <a:p>
            <a:r>
              <a:rPr lang="en-US" dirty="0">
                <a:latin typeface="Verdana" charset="0"/>
              </a:rPr>
              <a:t>A blood culture may be necessary if any reason exists to suspect infection.</a:t>
            </a:r>
          </a:p>
          <a:p>
            <a:r>
              <a:rPr lang="en-US" dirty="0">
                <a:latin typeface="Verdana" charset="0"/>
              </a:rPr>
              <a:t>Special air purification measures are used.</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3232" y="710768"/>
            <a:ext cx="8524875" cy="388937"/>
          </a:xfrm>
        </p:spPr>
        <p:txBody>
          <a:bodyPr/>
          <a:lstStyle/>
          <a:p>
            <a:r>
              <a:rPr lang="en-US" dirty="0" smtClean="0"/>
              <a:t>Antibiotic resistant organisms</a:t>
            </a:r>
            <a:endParaRPr lang="en-US" dirty="0"/>
          </a:p>
        </p:txBody>
      </p:sp>
      <p:sp>
        <p:nvSpPr>
          <p:cNvPr id="3" name="Content Placeholder 2"/>
          <p:cNvSpPr>
            <a:spLocks noGrp="1"/>
          </p:cNvSpPr>
          <p:nvPr>
            <p:ph idx="1"/>
          </p:nvPr>
        </p:nvSpPr>
        <p:spPr>
          <a:xfrm>
            <a:off x="330200" y="1260765"/>
            <a:ext cx="8613775" cy="4771736"/>
          </a:xfrm>
        </p:spPr>
        <p:txBody>
          <a:bodyPr/>
          <a:lstStyle/>
          <a:p>
            <a:r>
              <a:rPr lang="en-US" dirty="0" smtClean="0"/>
              <a:t>CAUTI</a:t>
            </a:r>
          </a:p>
          <a:p>
            <a:r>
              <a:rPr lang="en-US" dirty="0" smtClean="0"/>
              <a:t>MRSA</a:t>
            </a:r>
          </a:p>
          <a:p>
            <a:pPr lvl="1"/>
            <a:r>
              <a:rPr lang="en-US" dirty="0" smtClean="0"/>
              <a:t>Cultures in </a:t>
            </a:r>
            <a:r>
              <a:rPr lang="en-US" dirty="0" err="1" smtClean="0"/>
              <a:t>nares</a:t>
            </a:r>
            <a:r>
              <a:rPr lang="en-US" dirty="0" smtClean="0"/>
              <a:t> </a:t>
            </a:r>
          </a:p>
          <a:p>
            <a:pPr lvl="1"/>
            <a:r>
              <a:rPr lang="en-US" dirty="0" smtClean="0"/>
              <a:t>Cultures in specific wound sites</a:t>
            </a:r>
          </a:p>
          <a:p>
            <a:pPr lvl="1">
              <a:buNone/>
            </a:pPr>
            <a:endParaRPr lang="en-US" dirty="0" smtClean="0"/>
          </a:p>
          <a:p>
            <a:pPr lvl="1">
              <a:buNone/>
            </a:pPr>
            <a:r>
              <a:rPr lang="en-US" dirty="0" smtClean="0"/>
              <a:t>VRE</a:t>
            </a:r>
          </a:p>
          <a:p>
            <a:pPr lvl="1">
              <a:buNone/>
            </a:pPr>
            <a:r>
              <a:rPr lang="en-US" dirty="0" smtClean="0"/>
              <a:t>	</a:t>
            </a:r>
            <a:r>
              <a:rPr lang="en-US" dirty="0" smtClean="0"/>
              <a:t>cultures obtained </a:t>
            </a:r>
            <a:r>
              <a:rPr lang="en-US" dirty="0" err="1" smtClean="0"/>
              <a:t>perirectal</a:t>
            </a:r>
            <a:endParaRPr lang="en-US" dirty="0" smtClean="0"/>
          </a:p>
          <a:p>
            <a:pPr lvl="1">
              <a:buNone/>
            </a:pPr>
            <a:r>
              <a:rPr lang="en-US" dirty="0" smtClean="0"/>
              <a:t>	</a:t>
            </a:r>
            <a:r>
              <a:rPr lang="en-US" dirty="0" smtClean="0"/>
              <a:t>cultures obtained from wound or open drainage site</a:t>
            </a: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30213" y="649275"/>
            <a:ext cx="8524875" cy="394980"/>
          </a:xfrm>
        </p:spPr>
        <p:txBody>
          <a:bodyPr/>
          <a:lstStyle/>
          <a:p>
            <a:pPr>
              <a:defRPr/>
            </a:pPr>
            <a:r>
              <a:rPr lang="en-US" dirty="0" smtClean="0">
                <a:ea typeface="+mj-ea"/>
              </a:rPr>
              <a:t>Infection Control Plan</a:t>
            </a:r>
          </a:p>
        </p:txBody>
      </p:sp>
      <p:sp>
        <p:nvSpPr>
          <p:cNvPr id="5123" name="Rectangle 3"/>
          <p:cNvSpPr>
            <a:spLocks noGrp="1" noChangeArrowheads="1"/>
          </p:cNvSpPr>
          <p:nvPr>
            <p:ph type="body" idx="1"/>
          </p:nvPr>
        </p:nvSpPr>
        <p:spPr>
          <a:xfrm>
            <a:off x="330200" y="1404908"/>
            <a:ext cx="8545513" cy="4244975"/>
          </a:xfrm>
        </p:spPr>
        <p:txBody>
          <a:bodyPr/>
          <a:lstStyle/>
          <a:p>
            <a:pPr>
              <a:lnSpc>
                <a:spcPct val="80000"/>
              </a:lnSpc>
            </a:pPr>
            <a:r>
              <a:rPr lang="en-US" dirty="0" smtClean="0">
                <a:latin typeface="Verdana" charset="0"/>
              </a:rPr>
              <a:t>An </a:t>
            </a:r>
            <a:r>
              <a:rPr lang="en-US" dirty="0">
                <a:latin typeface="Verdana" charset="0"/>
              </a:rPr>
              <a:t>infection control </a:t>
            </a:r>
            <a:r>
              <a:rPr lang="en-US" dirty="0" smtClean="0">
                <a:latin typeface="Verdana" charset="0"/>
              </a:rPr>
              <a:t>committee</a:t>
            </a:r>
          </a:p>
          <a:p>
            <a:pPr>
              <a:lnSpc>
                <a:spcPct val="80000"/>
              </a:lnSpc>
            </a:pPr>
            <a:r>
              <a:rPr lang="en-US" dirty="0" smtClean="0">
                <a:latin typeface="Verdana" charset="0"/>
              </a:rPr>
              <a:t>Surveillance </a:t>
            </a:r>
            <a:r>
              <a:rPr lang="en-US" dirty="0">
                <a:latin typeface="Verdana" charset="0"/>
              </a:rPr>
              <a:t>and reporting of nosocomial </a:t>
            </a:r>
            <a:r>
              <a:rPr lang="en-US" dirty="0" smtClean="0">
                <a:latin typeface="Verdana" charset="0"/>
              </a:rPr>
              <a:t>infections</a:t>
            </a:r>
          </a:p>
          <a:p>
            <a:pPr>
              <a:lnSpc>
                <a:spcPct val="80000"/>
              </a:lnSpc>
            </a:pPr>
            <a:r>
              <a:rPr lang="en-US" dirty="0" smtClean="0">
                <a:latin typeface="Verdana" charset="0"/>
              </a:rPr>
              <a:t>An </a:t>
            </a:r>
            <a:r>
              <a:rPr lang="en-US" dirty="0">
                <a:latin typeface="Verdana" charset="0"/>
              </a:rPr>
              <a:t>employee health </a:t>
            </a:r>
            <a:r>
              <a:rPr lang="en-US" dirty="0" smtClean="0">
                <a:latin typeface="Verdana" charset="0"/>
              </a:rPr>
              <a:t>program</a:t>
            </a:r>
          </a:p>
          <a:p>
            <a:pPr>
              <a:lnSpc>
                <a:spcPct val="80000"/>
              </a:lnSpc>
            </a:pPr>
            <a:r>
              <a:rPr lang="en-US" dirty="0" smtClean="0">
                <a:latin typeface="Verdana" charset="0"/>
              </a:rPr>
              <a:t>Isolation policies</a:t>
            </a:r>
          </a:p>
          <a:p>
            <a:pPr>
              <a:lnSpc>
                <a:spcPct val="80000"/>
              </a:lnSpc>
            </a:pPr>
            <a:r>
              <a:rPr lang="en-US" dirty="0" smtClean="0">
                <a:latin typeface="Verdana" charset="0"/>
              </a:rPr>
              <a:t>Infection </a:t>
            </a:r>
            <a:r>
              <a:rPr lang="en-US" dirty="0">
                <a:latin typeface="Verdana" charset="0"/>
              </a:rPr>
              <a:t>control in-service education for </a:t>
            </a:r>
            <a:r>
              <a:rPr lang="en-US" dirty="0" smtClean="0">
                <a:latin typeface="Verdana" charset="0"/>
              </a:rPr>
              <a:t>employees</a:t>
            </a:r>
          </a:p>
          <a:p>
            <a:pPr>
              <a:lnSpc>
                <a:spcPct val="80000"/>
              </a:lnSpc>
            </a:pPr>
            <a:r>
              <a:rPr lang="en-US" dirty="0" smtClean="0">
                <a:latin typeface="Verdana" charset="0"/>
              </a:rPr>
              <a:t>Procedures </a:t>
            </a:r>
            <a:r>
              <a:rPr lang="en-US" dirty="0">
                <a:latin typeface="Verdana" charset="0"/>
              </a:rPr>
              <a:t>for environmental </a:t>
            </a:r>
            <a:r>
              <a:rPr lang="en-US" dirty="0" smtClean="0">
                <a:latin typeface="Verdana" charset="0"/>
              </a:rPr>
              <a:t>sanitation</a:t>
            </a:r>
          </a:p>
          <a:p>
            <a:pPr>
              <a:lnSpc>
                <a:spcPct val="80000"/>
              </a:lnSpc>
            </a:pPr>
            <a:r>
              <a:rPr lang="en-US" dirty="0" smtClean="0">
                <a:latin typeface="Verdana" charset="0"/>
              </a:rPr>
              <a:t>An </a:t>
            </a:r>
            <a:r>
              <a:rPr lang="en-US" dirty="0">
                <a:latin typeface="Verdana" charset="0"/>
              </a:rPr>
              <a:t>available microbiology </a:t>
            </a:r>
            <a:r>
              <a:rPr lang="en-US" dirty="0" smtClean="0">
                <a:latin typeface="Verdana" charset="0"/>
              </a:rPr>
              <a:t>laboratory</a:t>
            </a:r>
          </a:p>
          <a:p>
            <a:pPr>
              <a:lnSpc>
                <a:spcPct val="80000"/>
              </a:lnSpc>
            </a:pPr>
            <a:r>
              <a:rPr lang="en-US" dirty="0" smtClean="0">
                <a:latin typeface="Verdana" charset="0"/>
              </a:rPr>
              <a:t>Infection </a:t>
            </a:r>
            <a:r>
              <a:rPr lang="en-US" dirty="0">
                <a:latin typeface="Verdana" charset="0"/>
              </a:rPr>
              <a:t>control procedures for client care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430213" y="647830"/>
            <a:ext cx="8524875" cy="394980"/>
          </a:xfrm>
        </p:spPr>
        <p:txBody>
          <a:bodyPr/>
          <a:lstStyle/>
          <a:p>
            <a:pPr>
              <a:defRPr/>
            </a:pPr>
            <a:r>
              <a:rPr lang="en-US" dirty="0" smtClean="0">
                <a:ea typeface="+mj-ea"/>
              </a:rPr>
              <a:t>Goals of The Infection Control Committee</a:t>
            </a:r>
          </a:p>
        </p:txBody>
      </p:sp>
      <p:sp>
        <p:nvSpPr>
          <p:cNvPr id="6147" name="Rectangle 3"/>
          <p:cNvSpPr>
            <a:spLocks noGrp="1" noChangeArrowheads="1"/>
          </p:cNvSpPr>
          <p:nvPr>
            <p:ph type="body" idx="1"/>
          </p:nvPr>
        </p:nvSpPr>
        <p:spPr>
          <a:xfrm>
            <a:off x="330200" y="1421363"/>
            <a:ext cx="8613775" cy="4271962"/>
          </a:xfrm>
        </p:spPr>
        <p:txBody>
          <a:bodyPr/>
          <a:lstStyle/>
          <a:p>
            <a:r>
              <a:rPr lang="en-US" dirty="0" smtClean="0">
                <a:latin typeface="Verdana" charset="0"/>
              </a:rPr>
              <a:t>Provide </a:t>
            </a:r>
            <a:r>
              <a:rPr lang="en-US" dirty="0">
                <a:latin typeface="Verdana" charset="0"/>
              </a:rPr>
              <a:t>a central place for reporting </a:t>
            </a:r>
            <a:r>
              <a:rPr lang="en-US" dirty="0" smtClean="0">
                <a:latin typeface="Verdana" charset="0"/>
              </a:rPr>
              <a:t>infections</a:t>
            </a:r>
          </a:p>
          <a:p>
            <a:r>
              <a:rPr lang="en-US" dirty="0" smtClean="0">
                <a:latin typeface="Verdana" charset="0"/>
              </a:rPr>
              <a:t>Investigate </a:t>
            </a:r>
            <a:r>
              <a:rPr lang="en-US" dirty="0">
                <a:latin typeface="Verdana" charset="0"/>
              </a:rPr>
              <a:t>cases of </a:t>
            </a:r>
            <a:r>
              <a:rPr lang="en-US" dirty="0" smtClean="0">
                <a:latin typeface="Verdana" charset="0"/>
              </a:rPr>
              <a:t>infection</a:t>
            </a:r>
          </a:p>
          <a:p>
            <a:r>
              <a:rPr lang="en-US" dirty="0" smtClean="0">
                <a:latin typeface="Verdana" charset="0"/>
              </a:rPr>
              <a:t>Determine </a:t>
            </a:r>
            <a:r>
              <a:rPr lang="en-US" dirty="0">
                <a:latin typeface="Verdana" charset="0"/>
              </a:rPr>
              <a:t>the cause of </a:t>
            </a:r>
            <a:r>
              <a:rPr lang="en-US" dirty="0" smtClean="0">
                <a:latin typeface="Verdana" charset="0"/>
              </a:rPr>
              <a:t>infection</a:t>
            </a:r>
          </a:p>
          <a:p>
            <a:r>
              <a:rPr lang="en-US" dirty="0" smtClean="0">
                <a:latin typeface="Verdana" charset="0"/>
              </a:rPr>
              <a:t>Design </a:t>
            </a:r>
            <a:r>
              <a:rPr lang="en-US" dirty="0">
                <a:latin typeface="Verdana" charset="0"/>
              </a:rPr>
              <a:t>local protocol and policies, following national guidelines, to control infection; the committee enforces Standard and Transmission-Based Precautions for the </a:t>
            </a:r>
            <a:r>
              <a:rPr lang="en-US" dirty="0" smtClean="0">
                <a:latin typeface="Verdana" charset="0"/>
              </a:rPr>
              <a:t>facility</a:t>
            </a:r>
          </a:p>
          <a:p>
            <a:r>
              <a:rPr lang="en-US" dirty="0" smtClean="0">
                <a:latin typeface="Verdana" charset="0"/>
              </a:rPr>
              <a:t>Work </a:t>
            </a:r>
            <a:r>
              <a:rPr lang="en-US" dirty="0">
                <a:latin typeface="Verdana" charset="0"/>
              </a:rPr>
              <a:t>to prevent further </a:t>
            </a:r>
            <a:r>
              <a:rPr lang="en-US" dirty="0" smtClean="0">
                <a:latin typeface="Verdana" charset="0"/>
              </a:rPr>
              <a:t>recurrences</a:t>
            </a:r>
          </a:p>
          <a:p>
            <a:r>
              <a:rPr lang="en-US" dirty="0" smtClean="0">
                <a:latin typeface="Verdana" charset="0"/>
              </a:rPr>
              <a:t>*central place for reporting things</a:t>
            </a:r>
            <a:endParaRPr lang="en-US" dirty="0">
              <a:latin typeface="Verdana"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430213" y="700923"/>
            <a:ext cx="8524875" cy="384175"/>
          </a:xfrm>
        </p:spPr>
        <p:txBody>
          <a:bodyPr/>
          <a:lstStyle/>
          <a:p>
            <a:pPr>
              <a:defRPr/>
            </a:pPr>
            <a:r>
              <a:rPr lang="en-US" dirty="0" smtClean="0">
                <a:ea typeface="+mj-ea"/>
              </a:rPr>
              <a:t>Standard Precautions</a:t>
            </a:r>
          </a:p>
        </p:txBody>
      </p:sp>
      <p:sp>
        <p:nvSpPr>
          <p:cNvPr id="7171" name="Rectangle 3"/>
          <p:cNvSpPr>
            <a:spLocks noGrp="1" noChangeArrowheads="1"/>
          </p:cNvSpPr>
          <p:nvPr>
            <p:ph type="body" idx="1"/>
          </p:nvPr>
        </p:nvSpPr>
        <p:spPr>
          <a:xfrm>
            <a:off x="330200" y="1177635"/>
            <a:ext cx="8623300" cy="5347855"/>
          </a:xfrm>
        </p:spPr>
        <p:txBody>
          <a:bodyPr/>
          <a:lstStyle/>
          <a:p>
            <a:r>
              <a:rPr lang="en-US" dirty="0">
                <a:latin typeface="Verdana" charset="0"/>
              </a:rPr>
              <a:t>Standard Precautions are a combination of Universal Precautions and Body Substance Isolation. </a:t>
            </a:r>
          </a:p>
          <a:p>
            <a:r>
              <a:rPr lang="en-US" dirty="0">
                <a:latin typeface="Verdana" charset="0"/>
              </a:rPr>
              <a:t>These precautions apply to </a:t>
            </a:r>
            <a:endParaRPr lang="en-US" dirty="0" smtClean="0">
              <a:latin typeface="Verdana" charset="0"/>
            </a:endParaRPr>
          </a:p>
          <a:p>
            <a:pPr lvl="1"/>
            <a:r>
              <a:rPr lang="en-US" dirty="0" smtClean="0">
                <a:latin typeface="Verdana" charset="0"/>
              </a:rPr>
              <a:t>blood </a:t>
            </a:r>
            <a:r>
              <a:rPr lang="en-US" dirty="0">
                <a:latin typeface="Verdana" charset="0"/>
              </a:rPr>
              <a:t>all body </a:t>
            </a:r>
            <a:r>
              <a:rPr lang="en-US" dirty="0" smtClean="0">
                <a:latin typeface="Verdana" charset="0"/>
              </a:rPr>
              <a:t>fluids</a:t>
            </a:r>
          </a:p>
          <a:p>
            <a:pPr lvl="1"/>
            <a:r>
              <a:rPr lang="en-US" dirty="0" smtClean="0">
                <a:latin typeface="Verdana" charset="0"/>
              </a:rPr>
              <a:t> </a:t>
            </a:r>
            <a:r>
              <a:rPr lang="en-US" dirty="0">
                <a:latin typeface="Verdana" charset="0"/>
              </a:rPr>
              <a:t>secretions, and excretions (except sweat</a:t>
            </a:r>
            <a:r>
              <a:rPr lang="en-US" dirty="0" smtClean="0">
                <a:latin typeface="Verdana" charset="0"/>
              </a:rPr>
              <a:t>)</a:t>
            </a:r>
          </a:p>
          <a:p>
            <a:pPr lvl="1"/>
            <a:r>
              <a:rPr lang="en-US" dirty="0" smtClean="0">
                <a:latin typeface="Verdana" charset="0"/>
              </a:rPr>
              <a:t> </a:t>
            </a:r>
            <a:r>
              <a:rPr lang="en-US" dirty="0">
                <a:latin typeface="Verdana" charset="0"/>
              </a:rPr>
              <a:t>nonintact skin; and mucous membranes.</a:t>
            </a:r>
          </a:p>
          <a:p>
            <a:r>
              <a:rPr lang="en-US" dirty="0">
                <a:latin typeface="Verdana" charset="0"/>
              </a:rPr>
              <a:t>They are designed to reduce the risk of transmission of microorganisms from both known and unknown sources of infection.</a:t>
            </a:r>
          </a:p>
          <a:p>
            <a:r>
              <a:rPr lang="en-US" dirty="0">
                <a:latin typeface="Verdana" charset="0"/>
              </a:rPr>
              <a:t>Standard Precautions are used when caring for all clients</a:t>
            </a:r>
            <a:r>
              <a:rPr lang="en-US" dirty="0" smtClean="0">
                <a:latin typeface="Verdana" charset="0"/>
              </a:rPr>
              <a:t>.</a:t>
            </a:r>
          </a:p>
          <a:p>
            <a:r>
              <a:rPr lang="en-US" dirty="0" smtClean="0">
                <a:latin typeface="Verdana" charset="0"/>
              </a:rPr>
              <a:t>Biohazard bag used if the amount of fluid or tissue is too large or bulky to be flushed, it must be bagged in a red biohazard bag*</a:t>
            </a:r>
            <a:endParaRPr lang="en-US" dirty="0">
              <a:latin typeface="Verdana"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42913" y="660513"/>
            <a:ext cx="8524875" cy="384175"/>
          </a:xfrm>
        </p:spPr>
        <p:txBody>
          <a:bodyPr/>
          <a:lstStyle/>
          <a:p>
            <a:pPr>
              <a:defRPr/>
            </a:pPr>
            <a:r>
              <a:rPr lang="en-US" dirty="0" smtClean="0">
                <a:ea typeface="+mj-ea"/>
              </a:rPr>
              <a:t>Transmission-Based Precautions</a:t>
            </a:r>
          </a:p>
        </p:txBody>
      </p:sp>
      <p:sp>
        <p:nvSpPr>
          <p:cNvPr id="8195" name="Rectangle 3"/>
          <p:cNvSpPr>
            <a:spLocks noGrp="1" noChangeArrowheads="1"/>
          </p:cNvSpPr>
          <p:nvPr>
            <p:ph type="body" idx="1"/>
          </p:nvPr>
        </p:nvSpPr>
        <p:spPr>
          <a:xfrm>
            <a:off x="330200" y="1365220"/>
            <a:ext cx="8640763" cy="4133850"/>
          </a:xfrm>
        </p:spPr>
        <p:txBody>
          <a:bodyPr/>
          <a:lstStyle/>
          <a:p>
            <a:r>
              <a:rPr lang="en-US" dirty="0" smtClean="0">
                <a:latin typeface="Verdana" charset="0"/>
              </a:rPr>
              <a:t>*Transmission-Based </a:t>
            </a:r>
            <a:r>
              <a:rPr lang="en-US" dirty="0">
                <a:latin typeface="Verdana" charset="0"/>
              </a:rPr>
              <a:t>Precautions are implemented when caring for clients with a suspected or known infectious disease, based on the disease</a:t>
            </a:r>
            <a:r>
              <a:rPr lang="ja-JP" altLang="en-US">
                <a:latin typeface="Verdana" charset="0"/>
              </a:rPr>
              <a:t>’</a:t>
            </a:r>
            <a:r>
              <a:rPr lang="en-US" dirty="0">
                <a:latin typeface="Verdana" charset="0"/>
              </a:rPr>
              <a:t>s route of transmission. </a:t>
            </a:r>
          </a:p>
          <a:p>
            <a:r>
              <a:rPr lang="en-US" dirty="0">
                <a:latin typeface="Verdana" charset="0"/>
              </a:rPr>
              <a:t>They are designed to interrupt the transmission of epidemiologically important pathogens in healthcare facilities and to break the </a:t>
            </a:r>
            <a:r>
              <a:rPr lang="ja-JP" altLang="en-US">
                <a:latin typeface="Verdana" charset="0"/>
              </a:rPr>
              <a:t>“</a:t>
            </a:r>
            <a:r>
              <a:rPr lang="en-US" dirty="0">
                <a:latin typeface="Verdana" charset="0"/>
              </a:rPr>
              <a:t>chain of infection</a:t>
            </a:r>
            <a:r>
              <a:rPr lang="ja-JP" altLang="en-US">
                <a:latin typeface="Verdana" charset="0"/>
              </a:rPr>
              <a:t>”</a:t>
            </a:r>
            <a:r>
              <a:rPr lang="en-US" dirty="0">
                <a:latin typeface="Verdana" charset="0"/>
              </a:rPr>
              <a:t> by providing a barrier for either the client or the healthcare worker. </a:t>
            </a:r>
          </a:p>
          <a:p>
            <a:r>
              <a:rPr lang="en-US" dirty="0">
                <a:latin typeface="Verdana" charset="0"/>
              </a:rPr>
              <a:t>Clients requiring airborne precautions, droplet precautions, or contact precautions are treated with these precautions in addition to Standard Precautions.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415925" y="682305"/>
            <a:ext cx="8524875" cy="388938"/>
          </a:xfrm>
        </p:spPr>
        <p:txBody>
          <a:bodyPr/>
          <a:lstStyle/>
          <a:p>
            <a:pPr>
              <a:defRPr/>
            </a:pPr>
            <a:r>
              <a:rPr lang="en-US" dirty="0" smtClean="0">
                <a:ea typeface="+mj-ea"/>
              </a:rPr>
              <a:t>Airborne Transmission</a:t>
            </a:r>
          </a:p>
        </p:txBody>
      </p:sp>
      <p:sp>
        <p:nvSpPr>
          <p:cNvPr id="11267" name="Rectangle 3"/>
          <p:cNvSpPr>
            <a:spLocks noGrp="1" noChangeArrowheads="1"/>
          </p:cNvSpPr>
          <p:nvPr>
            <p:ph type="body" idx="1"/>
          </p:nvPr>
        </p:nvSpPr>
        <p:spPr>
          <a:xfrm>
            <a:off x="193675" y="1379075"/>
            <a:ext cx="8704263" cy="4354513"/>
          </a:xfrm>
        </p:spPr>
        <p:txBody>
          <a:bodyPr/>
          <a:lstStyle/>
          <a:p>
            <a:r>
              <a:rPr lang="en-US" dirty="0" smtClean="0">
                <a:latin typeface="Verdana" charset="0"/>
              </a:rPr>
              <a:t>*Occurs </a:t>
            </a:r>
            <a:r>
              <a:rPr lang="en-US" dirty="0">
                <a:latin typeface="Verdana" charset="0"/>
              </a:rPr>
              <a:t>when tiny microorganisms from evaporated droplets remain suspended in the air or are carried on dust </a:t>
            </a:r>
            <a:r>
              <a:rPr lang="en-US" dirty="0" smtClean="0">
                <a:latin typeface="Verdana" charset="0"/>
              </a:rPr>
              <a:t>particles</a:t>
            </a:r>
          </a:p>
          <a:p>
            <a:r>
              <a:rPr lang="en-US" dirty="0" smtClean="0">
                <a:latin typeface="Verdana" charset="0"/>
              </a:rPr>
              <a:t>Used when treating clients with TB, measles, </a:t>
            </a:r>
            <a:r>
              <a:rPr lang="en-US" b="1" u="sng" dirty="0" smtClean="0">
                <a:latin typeface="Verdana" charset="0"/>
              </a:rPr>
              <a:t>chickenpox,</a:t>
            </a:r>
            <a:r>
              <a:rPr lang="en-US" dirty="0" smtClean="0">
                <a:latin typeface="Verdana" charset="0"/>
              </a:rPr>
              <a:t> SARS, smallpox, and EVD</a:t>
            </a:r>
          </a:p>
          <a:p>
            <a:endParaRPr lang="en-US" dirty="0">
              <a:latin typeface="Verdana"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415925" y="710015"/>
            <a:ext cx="8524875" cy="388938"/>
          </a:xfrm>
        </p:spPr>
        <p:txBody>
          <a:bodyPr/>
          <a:lstStyle/>
          <a:p>
            <a:pPr>
              <a:defRPr/>
            </a:pPr>
            <a:r>
              <a:rPr lang="en-US" dirty="0" smtClean="0">
                <a:ea typeface="+mj-ea"/>
              </a:rPr>
              <a:t>Airborne Precautions </a:t>
            </a:r>
          </a:p>
        </p:txBody>
      </p:sp>
      <p:sp>
        <p:nvSpPr>
          <p:cNvPr id="12291" name="Rectangle 3"/>
          <p:cNvSpPr>
            <a:spLocks noGrp="1" noChangeArrowheads="1"/>
          </p:cNvSpPr>
          <p:nvPr>
            <p:ph type="body" idx="1"/>
          </p:nvPr>
        </p:nvSpPr>
        <p:spPr>
          <a:xfrm>
            <a:off x="193675" y="1476060"/>
            <a:ext cx="8704263" cy="4354513"/>
          </a:xfrm>
        </p:spPr>
        <p:txBody>
          <a:bodyPr/>
          <a:lstStyle/>
          <a:p>
            <a:r>
              <a:rPr lang="en-US" dirty="0" smtClean="0">
                <a:latin typeface="Verdana" charset="0"/>
              </a:rPr>
              <a:t>Private room*</a:t>
            </a:r>
          </a:p>
          <a:p>
            <a:r>
              <a:rPr lang="en-US" dirty="0" smtClean="0">
                <a:latin typeface="Verdana" charset="0"/>
              </a:rPr>
              <a:t>Negative airflow*</a:t>
            </a:r>
          </a:p>
          <a:p>
            <a:r>
              <a:rPr lang="en-US" dirty="0" smtClean="0">
                <a:latin typeface="Verdana" charset="0"/>
              </a:rPr>
              <a:t>Discharge of room air to environment or filtered before recirculation*</a:t>
            </a:r>
            <a:endParaRPr lang="en-US" dirty="0" smtClean="0">
              <a:latin typeface="Verdana" charset="0"/>
            </a:endParaRPr>
          </a:p>
          <a:p>
            <a:r>
              <a:rPr lang="en-US" dirty="0" smtClean="0">
                <a:latin typeface="Verdana" charset="0"/>
              </a:rPr>
              <a:t>Confine </a:t>
            </a:r>
            <a:r>
              <a:rPr lang="en-US" dirty="0" smtClean="0">
                <a:latin typeface="Verdana" charset="0"/>
              </a:rPr>
              <a:t>client to room</a:t>
            </a:r>
            <a:endParaRPr lang="en-US" dirty="0">
              <a:latin typeface="Verdana" charset="0"/>
            </a:endParaRPr>
          </a:p>
          <a:p>
            <a:r>
              <a:rPr lang="en-US" dirty="0"/>
              <a:t>Wear mask or particulate air filter respirator (N95 or PAPR) with pulmonary (lung) tuberculosis (TB).</a:t>
            </a:r>
            <a:r>
              <a:rPr lang="en-US" dirty="0" smtClean="0">
                <a:effectLst/>
              </a:rPr>
              <a:t> </a:t>
            </a:r>
            <a:r>
              <a:rPr lang="en-US" dirty="0" smtClean="0">
                <a:latin typeface="Verdana" charset="0"/>
              </a:rPr>
              <a:t>Use </a:t>
            </a:r>
            <a:r>
              <a:rPr lang="en-US" dirty="0">
                <a:latin typeface="Verdana" charset="0"/>
              </a:rPr>
              <a:t>Special Respiratory Precautions as protection for nurses and other direct care staff when caring for those with active TB</a:t>
            </a:r>
            <a:r>
              <a:rPr lang="en-US" dirty="0" smtClean="0">
                <a:latin typeface="Verdana" charset="0"/>
              </a:rPr>
              <a:t>.</a:t>
            </a:r>
          </a:p>
          <a:p>
            <a:r>
              <a:rPr lang="en-US" dirty="0" smtClean="0">
                <a:latin typeface="Verdana" charset="0"/>
              </a:rPr>
              <a:t>Client wears a mask if transport required</a:t>
            </a:r>
          </a:p>
          <a:p>
            <a:r>
              <a:rPr lang="en-US" dirty="0" smtClean="0">
                <a:latin typeface="Verdana" charset="0"/>
              </a:rPr>
              <a:t>Keep door closed</a:t>
            </a:r>
            <a:endParaRPr lang="en-US" dirty="0">
              <a:latin typeface="Verdana"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42913" y="668450"/>
            <a:ext cx="8524875" cy="388938"/>
          </a:xfrm>
        </p:spPr>
        <p:txBody>
          <a:bodyPr/>
          <a:lstStyle/>
          <a:p>
            <a:pPr>
              <a:defRPr/>
            </a:pPr>
            <a:r>
              <a:rPr lang="en-US" dirty="0" smtClean="0">
                <a:ea typeface="+mj-ea"/>
              </a:rPr>
              <a:t>Droplet Transmission</a:t>
            </a:r>
          </a:p>
        </p:txBody>
      </p:sp>
      <p:sp>
        <p:nvSpPr>
          <p:cNvPr id="13315" name="Rectangle 3"/>
          <p:cNvSpPr>
            <a:spLocks noGrp="1" noChangeArrowheads="1"/>
          </p:cNvSpPr>
          <p:nvPr>
            <p:ph type="body" idx="1"/>
          </p:nvPr>
        </p:nvSpPr>
        <p:spPr>
          <a:xfrm>
            <a:off x="193675" y="1434063"/>
            <a:ext cx="8731250" cy="4135437"/>
          </a:xfrm>
        </p:spPr>
        <p:txBody>
          <a:bodyPr/>
          <a:lstStyle/>
          <a:p>
            <a:r>
              <a:rPr lang="en-US" dirty="0">
                <a:latin typeface="Verdana" charset="0"/>
              </a:rPr>
              <a:t>Droplet transmission </a:t>
            </a:r>
          </a:p>
          <a:p>
            <a:pPr lvl="1"/>
            <a:r>
              <a:rPr lang="en-US" dirty="0">
                <a:latin typeface="Verdana" charset="0"/>
              </a:rPr>
              <a:t>Occurs when droplets containing microorganisms are propelled through the air from an infected person and deposited on the host</a:t>
            </a:r>
            <a:r>
              <a:rPr lang="ja-JP" altLang="en-US" dirty="0">
                <a:latin typeface="Verdana" charset="0"/>
              </a:rPr>
              <a:t>’</a:t>
            </a:r>
            <a:r>
              <a:rPr lang="en-US" dirty="0">
                <a:latin typeface="Verdana" charset="0"/>
              </a:rPr>
              <a:t>s eyes, nose, or </a:t>
            </a:r>
            <a:r>
              <a:rPr lang="en-US" dirty="0" smtClean="0">
                <a:latin typeface="Verdana" charset="0"/>
              </a:rPr>
              <a:t>mouth</a:t>
            </a:r>
          </a:p>
          <a:p>
            <a:pPr lvl="1"/>
            <a:r>
              <a:rPr lang="en-US" dirty="0" smtClean="0">
                <a:latin typeface="Verdana" charset="0"/>
              </a:rPr>
              <a:t>Examples </a:t>
            </a:r>
            <a:r>
              <a:rPr lang="en-US" dirty="0" smtClean="0">
                <a:latin typeface="Verdana" charset="0"/>
              </a:rPr>
              <a:t>include:</a:t>
            </a:r>
          </a:p>
          <a:p>
            <a:pPr lvl="1"/>
            <a:r>
              <a:rPr lang="en-US" dirty="0" smtClean="0">
                <a:latin typeface="Verdana" charset="0"/>
              </a:rPr>
              <a:t> </a:t>
            </a:r>
            <a:r>
              <a:rPr lang="en-US" b="1" u="sng" dirty="0" smtClean="0">
                <a:latin typeface="Verdana" charset="0"/>
              </a:rPr>
              <a:t>influenza, </a:t>
            </a:r>
            <a:endParaRPr lang="en-US" b="1" u="sng" dirty="0" smtClean="0">
              <a:latin typeface="Verdana" charset="0"/>
            </a:endParaRPr>
          </a:p>
          <a:p>
            <a:pPr lvl="1"/>
            <a:r>
              <a:rPr lang="en-US" b="1" u="sng" dirty="0" smtClean="0">
                <a:latin typeface="Verdana" charset="0"/>
              </a:rPr>
              <a:t>Measles</a:t>
            </a:r>
            <a:r>
              <a:rPr lang="en-US" b="1" u="sng" dirty="0" smtClean="0">
                <a:latin typeface="Verdana" charset="0"/>
              </a:rPr>
              <a:t>-s/s fever, cough, runny nose</a:t>
            </a:r>
            <a:endParaRPr lang="en-US" dirty="0" smtClean="0">
              <a:latin typeface="Verdana" charset="0"/>
            </a:endParaRPr>
          </a:p>
          <a:p>
            <a:pPr lvl="1"/>
            <a:r>
              <a:rPr lang="en-US" dirty="0" smtClean="0">
                <a:latin typeface="Verdana" charset="0"/>
              </a:rPr>
              <a:t> </a:t>
            </a:r>
            <a:r>
              <a:rPr lang="en-US" dirty="0" smtClean="0">
                <a:latin typeface="Verdana" charset="0"/>
              </a:rPr>
              <a:t>mumps, meningitis, </a:t>
            </a:r>
            <a:r>
              <a:rPr lang="en-US" b="1" u="sng" dirty="0" smtClean="0">
                <a:latin typeface="Verdana" charset="0"/>
              </a:rPr>
              <a:t>streptococcal pneumonia/pharyngitis, whooping cough,</a:t>
            </a:r>
            <a:r>
              <a:rPr lang="en-US" dirty="0" smtClean="0">
                <a:latin typeface="Verdana" charset="0"/>
              </a:rPr>
              <a:t> chicken pox, and EVD</a:t>
            </a:r>
            <a:endParaRPr lang="en-US" dirty="0">
              <a:latin typeface="Verdana" charset="0"/>
            </a:endParaRPr>
          </a:p>
          <a:p>
            <a:pPr>
              <a:buFontTx/>
              <a:buNone/>
            </a:pPr>
            <a:endParaRPr lang="en-US" dirty="0">
              <a:latin typeface="Verdana"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WW TEMPLATE">
  <a:themeElements>
    <a:clrScheme name="">
      <a:dk1>
        <a:srgbClr val="000000"/>
      </a:dk1>
      <a:lt1>
        <a:srgbClr val="FFFFFF"/>
      </a:lt1>
      <a:dk2>
        <a:srgbClr val="006B76"/>
      </a:dk2>
      <a:lt2>
        <a:srgbClr val="000000"/>
      </a:lt2>
      <a:accent1>
        <a:srgbClr val="186EC4"/>
      </a:accent1>
      <a:accent2>
        <a:srgbClr val="CC9900"/>
      </a:accent2>
      <a:accent3>
        <a:srgbClr val="FFFFFF"/>
      </a:accent3>
      <a:accent4>
        <a:srgbClr val="000000"/>
      </a:accent4>
      <a:accent5>
        <a:srgbClr val="ABBADE"/>
      </a:accent5>
      <a:accent6>
        <a:srgbClr val="B98A00"/>
      </a:accent6>
      <a:hlink>
        <a:srgbClr val="FF0000"/>
      </a:hlink>
      <a:folHlink>
        <a:srgbClr val="009900"/>
      </a:folHlink>
    </a:clrScheme>
    <a:fontScheme name="LWW TEMPLAT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LWW TEMPLATE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LWW TEMPLATE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LWW TEMPLATE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LWW TEMPLATE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LWW TEMPLATE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LWW TEMPLATE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LWW TEMPLATE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G:\Q299xx.LWW\LWW TEMPLATE.ppt</Template>
  <TotalTime>5749</TotalTime>
  <Words>1487</Words>
  <Application>Microsoft Office PowerPoint</Application>
  <PresentationFormat>On-screen Show (4:3)</PresentationFormat>
  <Paragraphs>134</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LWW TEMPLATE</vt:lpstr>
      <vt:lpstr>Slide 1</vt:lpstr>
      <vt:lpstr>Infection</vt:lpstr>
      <vt:lpstr>Infection Control Plan</vt:lpstr>
      <vt:lpstr>Goals of The Infection Control Committee</vt:lpstr>
      <vt:lpstr>Standard Precautions</vt:lpstr>
      <vt:lpstr>Transmission-Based Precautions</vt:lpstr>
      <vt:lpstr>Airborne Transmission</vt:lpstr>
      <vt:lpstr>Airborne Precautions </vt:lpstr>
      <vt:lpstr>Droplet Transmission</vt:lpstr>
      <vt:lpstr>Droplet Precautions</vt:lpstr>
      <vt:lpstr>Contact Transmission</vt:lpstr>
      <vt:lpstr>Contact Precautions</vt:lpstr>
      <vt:lpstr>Isolation </vt:lpstr>
      <vt:lpstr>Guidelines for Isolation Precautions</vt:lpstr>
      <vt:lpstr>Nursing Measures in Isolation</vt:lpstr>
      <vt:lpstr>Nursing Measures in Isolation (cont.)</vt:lpstr>
      <vt:lpstr>Nursing Measures in Isolation (cont.)</vt:lpstr>
      <vt:lpstr>*Using double-bagging</vt:lpstr>
      <vt:lpstr>Nursing Measures in Isolation (cont.)</vt:lpstr>
      <vt:lpstr>Nursing Measures in Isolation (cont.)</vt:lpstr>
      <vt:lpstr>Protective Isolation</vt:lpstr>
      <vt:lpstr>Protective Isolation (cont.)</vt:lpstr>
      <vt:lpstr>Antibiotic resistant organisms</vt:lpstr>
    </vt:vector>
  </TitlesOfParts>
  <Company>Wolters Kluwer Health - Lippincott Williams &amp; Wilkins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LWW PPT Slide Template Master</dc:title>
  <dc:creator>Dale Gray</dc:creator>
  <cp:lastModifiedBy>winxp</cp:lastModifiedBy>
  <cp:revision>239</cp:revision>
  <cp:lastPrinted>2001-01-03T19:47:24Z</cp:lastPrinted>
  <dcterms:created xsi:type="dcterms:W3CDTF">2001-02-15T19:07:27Z</dcterms:created>
  <dcterms:modified xsi:type="dcterms:W3CDTF">2017-08-23T15:32:14Z</dcterms:modified>
</cp:coreProperties>
</file>