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9"/>
  </p:notesMasterIdLst>
  <p:handoutMasterIdLst>
    <p:handoutMasterId r:id="rId30"/>
  </p:handoutMasterIdLst>
  <p:sldIdLst>
    <p:sldId id="288" r:id="rId2"/>
    <p:sldId id="516" r:id="rId3"/>
    <p:sldId id="517" r:id="rId4"/>
    <p:sldId id="482" r:id="rId5"/>
    <p:sldId id="550" r:id="rId6"/>
    <p:sldId id="532" r:id="rId7"/>
    <p:sldId id="533" r:id="rId8"/>
    <p:sldId id="484" r:id="rId9"/>
    <p:sldId id="538" r:id="rId10"/>
    <p:sldId id="534" r:id="rId11"/>
    <p:sldId id="536" r:id="rId12"/>
    <p:sldId id="537" r:id="rId13"/>
    <p:sldId id="545" r:id="rId14"/>
    <p:sldId id="554" r:id="rId15"/>
    <p:sldId id="547" r:id="rId16"/>
    <p:sldId id="494" r:id="rId17"/>
    <p:sldId id="520" r:id="rId18"/>
    <p:sldId id="527" r:id="rId19"/>
    <p:sldId id="542" r:id="rId20"/>
    <p:sldId id="535" r:id="rId21"/>
    <p:sldId id="551" r:id="rId22"/>
    <p:sldId id="546" r:id="rId23"/>
    <p:sldId id="552" r:id="rId24"/>
    <p:sldId id="500" r:id="rId25"/>
    <p:sldId id="528" r:id="rId26"/>
    <p:sldId id="502" r:id="rId27"/>
    <p:sldId id="553" r:id="rId28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1974CF"/>
    <a:srgbClr val="1B7EE1"/>
    <a:srgbClr val="1973CD"/>
    <a:srgbClr val="1666B6"/>
    <a:srgbClr val="0C66C0"/>
    <a:srgbClr val="0066CC"/>
    <a:srgbClr val="00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3783" autoAdjust="0"/>
  </p:normalViewPr>
  <p:slideViewPr>
    <p:cSldViewPr snapToGrid="0">
      <p:cViewPr varScale="1">
        <p:scale>
          <a:sx n="69" d="100"/>
          <a:sy n="69" d="100"/>
        </p:scale>
        <p:origin x="-552" y="-96"/>
      </p:cViewPr>
      <p:guideLst>
        <p:guide orient="horz" pos="2160"/>
        <p:guide pos="2880"/>
        <p:guide pos="273"/>
      </p:guideLst>
    </p:cSldViewPr>
  </p:slideViewPr>
  <p:outlineViewPr>
    <p:cViewPr>
      <p:scale>
        <a:sx n="33" d="100"/>
        <a:sy n="33" d="100"/>
      </p:scale>
      <p:origin x="0" y="14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152" y="-9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6218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8" tIns="47024" rIns="95668" bIns="47024" numCol="1" anchor="t" anchorCtr="0" compatLnSpc="1">
            <a:prstTxWarp prst="textNoShape">
              <a:avLst/>
            </a:prstTxWarp>
          </a:bodyPr>
          <a:lstStyle>
            <a:lvl1pPr algn="l" defTabSz="946307" eaLnBrk="0" hangingPunct="0">
              <a:defRPr sz="1200" dirty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4183" y="1"/>
            <a:ext cx="3036217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8" tIns="47024" rIns="95668" bIns="47024" numCol="1" anchor="t" anchorCtr="0" compatLnSpc="1">
            <a:prstTxWarp prst="textNoShape">
              <a:avLst/>
            </a:prstTxWarp>
          </a:bodyPr>
          <a:lstStyle>
            <a:lvl1pPr algn="r" defTabSz="946307" eaLnBrk="0" hangingPunct="0">
              <a:defRPr sz="1200" dirty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179"/>
            <a:ext cx="3036218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8" tIns="47024" rIns="95668" bIns="47024" numCol="1" anchor="b" anchorCtr="0" compatLnSpc="1">
            <a:prstTxWarp prst="textNoShape">
              <a:avLst/>
            </a:prstTxWarp>
          </a:bodyPr>
          <a:lstStyle>
            <a:lvl1pPr algn="l" defTabSz="946307" eaLnBrk="0" hangingPunct="0">
              <a:defRPr sz="1200" dirty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4183" y="8831179"/>
            <a:ext cx="3036217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8" tIns="47024" rIns="95668" bIns="47024" numCol="1" anchor="b" anchorCtr="0" compatLnSpc="1">
            <a:prstTxWarp prst="textNoShape">
              <a:avLst/>
            </a:prstTxWarp>
          </a:bodyPr>
          <a:lstStyle>
            <a:lvl1pPr algn="r" defTabSz="946307" eaLnBrk="0" hangingPunct="0">
              <a:defRPr sz="1200">
                <a:latin typeface="Times New Roman" charset="0"/>
              </a:defRPr>
            </a:lvl1pPr>
          </a:lstStyle>
          <a:p>
            <a:fld id="{1CDE257B-30A2-964E-9F55-9CDEFE718A9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01143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6218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8" tIns="47024" rIns="95668" bIns="47024" numCol="1" anchor="t" anchorCtr="0" compatLnSpc="1">
            <a:prstTxWarp prst="textNoShape">
              <a:avLst/>
            </a:prstTxWarp>
          </a:bodyPr>
          <a:lstStyle>
            <a:lvl1pPr algn="l" defTabSz="946307" eaLnBrk="0" hangingPunct="0">
              <a:defRPr sz="1200" dirty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4183" y="1"/>
            <a:ext cx="3036217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8" tIns="47024" rIns="95668" bIns="47024" numCol="1" anchor="t" anchorCtr="0" compatLnSpc="1">
            <a:prstTxWarp prst="textNoShape">
              <a:avLst/>
            </a:prstTxWarp>
          </a:bodyPr>
          <a:lstStyle>
            <a:lvl1pPr algn="r" defTabSz="946307" eaLnBrk="0" hangingPunct="0">
              <a:defRPr sz="1200" dirty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7450" y="696913"/>
            <a:ext cx="4643438" cy="34813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56827" y="4389120"/>
            <a:ext cx="5140960" cy="4188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8" tIns="47024" rIns="95668" bIns="470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179"/>
            <a:ext cx="3036218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8" tIns="47024" rIns="95668" bIns="47024" numCol="1" anchor="b" anchorCtr="0" compatLnSpc="1">
            <a:prstTxWarp prst="textNoShape">
              <a:avLst/>
            </a:prstTxWarp>
          </a:bodyPr>
          <a:lstStyle>
            <a:lvl1pPr algn="l" defTabSz="946307" eaLnBrk="0" hangingPunct="0">
              <a:defRPr sz="1200" dirty="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4183" y="8831179"/>
            <a:ext cx="3036217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68" tIns="47024" rIns="95668" bIns="47024" numCol="1" anchor="b" anchorCtr="0" compatLnSpc="1">
            <a:prstTxWarp prst="textNoShape">
              <a:avLst/>
            </a:prstTxWarp>
          </a:bodyPr>
          <a:lstStyle>
            <a:lvl1pPr algn="r" defTabSz="946307" eaLnBrk="0" hangingPunct="0">
              <a:defRPr sz="1200">
                <a:latin typeface="Times New Roman" charset="0"/>
              </a:defRPr>
            </a:lvl1pPr>
          </a:lstStyle>
          <a:p>
            <a:fld id="{8A67DDB6-0E80-B04D-8E2A-EEB1C05FD0D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37829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 userDrawn="1"/>
        </p:nvSpPr>
        <p:spPr bwMode="auto">
          <a:xfrm>
            <a:off x="1219200" y="2667000"/>
            <a:ext cx="6705600" cy="3505200"/>
          </a:xfrm>
          <a:prstGeom prst="rect">
            <a:avLst/>
          </a:prstGeom>
          <a:noFill/>
          <a:ln w="19050">
            <a:solidFill>
              <a:srgbClr val="1974C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81265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1223963" y="3724275"/>
            <a:ext cx="6692900" cy="838200"/>
          </a:xfrm>
          <a:effectLst/>
        </p:spPr>
        <p:txBody>
          <a:bodyPr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1266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07013"/>
            <a:ext cx="6400800" cy="533400"/>
          </a:xfrm>
        </p:spPr>
        <p:txBody>
          <a:bodyPr lIns="91440" tIns="45720" rIns="91440" bIns="45720"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15" descr="ppt_open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6606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3604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9263" y="1611313"/>
            <a:ext cx="2155825" cy="4421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0" y="1611313"/>
            <a:ext cx="6316663" cy="4421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44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519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85856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0" y="2346325"/>
            <a:ext cx="4230688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3288" y="2346325"/>
            <a:ext cx="4230687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633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178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465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69593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407620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26730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0213" y="1611313"/>
            <a:ext cx="85248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0200" y="2346325"/>
            <a:ext cx="861377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0232" name="Text Box 8"/>
          <p:cNvSpPr txBox="1">
            <a:spLocks noChangeArrowheads="1"/>
          </p:cNvSpPr>
          <p:nvPr userDrawn="1"/>
        </p:nvSpPr>
        <p:spPr bwMode="auto">
          <a:xfrm>
            <a:off x="6003925" y="6089650"/>
            <a:ext cx="282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endParaRPr lang="en-US" dirty="0">
              <a:ea typeface="+mn-ea"/>
            </a:endParaRPr>
          </a:p>
        </p:txBody>
      </p:sp>
      <p:sp>
        <p:nvSpPr>
          <p:cNvPr id="180235" name="Text Box 11"/>
          <p:cNvSpPr txBox="1">
            <a:spLocks noChangeArrowheads="1"/>
          </p:cNvSpPr>
          <p:nvPr userDrawn="1"/>
        </p:nvSpPr>
        <p:spPr bwMode="auto">
          <a:xfrm>
            <a:off x="303213" y="6581775"/>
            <a:ext cx="8840787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50000"/>
              </a:spcBef>
              <a:tabLst>
                <a:tab pos="7485063" algn="l"/>
              </a:tabLst>
              <a:defRPr/>
            </a:pPr>
            <a:endParaRPr lang="en-US" sz="1000" dirty="0">
              <a:ea typeface="+mn-ea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158875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 Box 13"/>
          <p:cNvSpPr txBox="1">
            <a:spLocks noChangeArrowheads="1"/>
          </p:cNvSpPr>
          <p:nvPr userDrawn="1"/>
        </p:nvSpPr>
        <p:spPr bwMode="auto">
          <a:xfrm>
            <a:off x="0" y="6588125"/>
            <a:ext cx="9144000" cy="2460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10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Copyright © 2017 Wolters Kluwer • All Rights Reserved</a:t>
            </a:r>
            <a:endParaRPr lang="en-US" sz="10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pic>
        <p:nvPicPr>
          <p:cNvPr id="12" name="Picture 14" descr="WK_CMYK.jpg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6600825"/>
            <a:ext cx="13176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9pPr>
    </p:titleStyle>
    <p:bodyStyle>
      <a:lvl1pPr marL="280988" indent="-280988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862013" indent="-404813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–"/>
        <a:defRPr sz="2200">
          <a:solidFill>
            <a:schemeClr val="tx1"/>
          </a:solidFill>
          <a:latin typeface="+mn-lt"/>
          <a:ea typeface="ＭＳ Ｐゴシック" charset="0"/>
        </a:defRPr>
      </a:lvl2pPr>
      <a:lvl3pPr marL="1204913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65213" y="2952750"/>
            <a:ext cx="7099300" cy="2076450"/>
          </a:xfrm>
          <a:prstGeom prst="rect">
            <a:avLst/>
          </a:prstGeom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 dirty="0" smtClean="0"/>
          </a:p>
          <a:p>
            <a:pPr algn="ctr" eaLnBrk="1" hangingPunct="1">
              <a:defRPr/>
            </a:pPr>
            <a:r>
              <a:rPr lang="en-GB" altLang="en-US" sz="2400" dirty="0" smtClean="0">
                <a:solidFill>
                  <a:srgbClr val="1974CF"/>
                </a:solidFill>
              </a:rPr>
              <a:t>Chapter 48: </a:t>
            </a:r>
          </a:p>
          <a:p>
            <a:pPr algn="ctr" eaLnBrk="1" hangingPunct="1">
              <a:defRPr/>
            </a:pPr>
            <a:endParaRPr lang="en-GB" altLang="en-US" sz="2400" dirty="0">
              <a:solidFill>
                <a:srgbClr val="1974CF"/>
              </a:solidFill>
            </a:endParaRP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1974CF"/>
                </a:solidFill>
              </a:rPr>
              <a:t>Moving and Positioning Clients</a:t>
            </a:r>
            <a:endParaRPr lang="en-GB" altLang="en-US" sz="2400" dirty="0">
              <a:solidFill>
                <a:srgbClr val="1974CF"/>
              </a:solidFill>
            </a:endParaRPr>
          </a:p>
          <a:p>
            <a:pPr algn="ctr" eaLnBrk="1" hangingPunct="1">
              <a:defRPr/>
            </a:pPr>
            <a:endParaRPr lang="en-US" sz="24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82600" y="661975"/>
            <a:ext cx="8524875" cy="39498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Reasons to Change Client Position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406353"/>
            <a:ext cx="8628063" cy="4067175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Promote comfort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Restore </a:t>
            </a:r>
            <a:r>
              <a:rPr lang="en-US" dirty="0">
                <a:latin typeface="Verdana" charset="0"/>
              </a:rPr>
              <a:t>body </a:t>
            </a:r>
            <a:r>
              <a:rPr lang="en-US" dirty="0" smtClean="0">
                <a:latin typeface="Verdana" charset="0"/>
              </a:rPr>
              <a:t>function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Prevent deformities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Relieve pressure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Prevent </a:t>
            </a:r>
            <a:r>
              <a:rPr lang="en-US" dirty="0">
                <a:latin typeface="Verdana" charset="0"/>
              </a:rPr>
              <a:t>muscle </a:t>
            </a:r>
            <a:r>
              <a:rPr lang="en-US" dirty="0" smtClean="0">
                <a:latin typeface="Verdana" charset="0"/>
              </a:rPr>
              <a:t>strain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Stimulate </a:t>
            </a:r>
            <a:r>
              <a:rPr lang="en-US" dirty="0">
                <a:latin typeface="Verdana" charset="0"/>
              </a:rPr>
              <a:t>proper respiration and </a:t>
            </a:r>
            <a:r>
              <a:rPr lang="en-US" dirty="0" smtClean="0">
                <a:latin typeface="Verdana" charset="0"/>
              </a:rPr>
              <a:t>circulation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Provide diversion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Give </a:t>
            </a:r>
            <a:r>
              <a:rPr lang="en-US" dirty="0">
                <a:latin typeface="Verdana" charset="0"/>
              </a:rPr>
              <a:t>nursing treatments</a:t>
            </a:r>
          </a:p>
        </p:txBody>
      </p:sp>
    </p:spTree>
    <p:extLst>
      <p:ext uri="{BB962C8B-B14F-4D97-AF65-F5344CB8AC3E}">
        <p14:creationId xmlns:p14="http://schemas.microsoft.com/office/powerpoint/2010/main" xmlns="" val="242000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86635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Range of Motion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0200" y="1404185"/>
            <a:ext cx="8613775" cy="5232142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Range of motion</a:t>
            </a:r>
          </a:p>
          <a:p>
            <a:pPr lvl="1">
              <a:defRPr/>
            </a:pPr>
            <a:r>
              <a:rPr lang="en-US" dirty="0" smtClean="0"/>
              <a:t>Limited opening and closing motion of a body joint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Prevent joint abnormalities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*Passive </a:t>
            </a:r>
            <a:r>
              <a:rPr lang="en-US" dirty="0" smtClean="0">
                <a:ea typeface="+mn-ea"/>
              </a:rPr>
              <a:t>range of </a:t>
            </a:r>
            <a:r>
              <a:rPr lang="en-US" dirty="0" smtClean="0">
                <a:ea typeface="+mn-ea"/>
              </a:rPr>
              <a:t>motion</a:t>
            </a:r>
          </a:p>
          <a:p>
            <a:pPr lvl="1">
              <a:defRPr/>
            </a:pPr>
            <a:r>
              <a:rPr lang="en-US" dirty="0" smtClean="0">
                <a:ea typeface="+mn-ea"/>
              </a:rPr>
              <a:t>Nurse performs PROM </a:t>
            </a:r>
            <a:endParaRPr lang="en-US" dirty="0" smtClean="0">
              <a:ea typeface="+mn-ea"/>
            </a:endParaRPr>
          </a:p>
          <a:p>
            <a:pPr lvl="1">
              <a:defRPr/>
            </a:pPr>
            <a:r>
              <a:rPr lang="en-US" dirty="0" smtClean="0"/>
              <a:t>Continuous passive </a:t>
            </a:r>
            <a:r>
              <a:rPr lang="en-US" dirty="0" smtClean="0"/>
              <a:t>motion (CPM) the </a:t>
            </a:r>
            <a:r>
              <a:rPr lang="en-US" dirty="0" err="1" smtClean="0"/>
              <a:t>goniometer</a:t>
            </a:r>
            <a:r>
              <a:rPr lang="en-US" dirty="0" smtClean="0"/>
              <a:t> measures the angle of the bend in the knee joint and controls the parameters of flexion and extension of the knee</a:t>
            </a:r>
            <a:r>
              <a:rPr lang="en-US" dirty="0" smtClean="0"/>
              <a:t>*</a:t>
            </a:r>
            <a:endParaRPr lang="en-US" dirty="0" smtClean="0"/>
          </a:p>
          <a:p>
            <a:pPr>
              <a:defRPr/>
            </a:pPr>
            <a:r>
              <a:rPr lang="en-US" dirty="0" smtClean="0">
                <a:ea typeface="+mn-ea"/>
              </a:rPr>
              <a:t>Active range of motion</a:t>
            </a:r>
          </a:p>
          <a:p>
            <a:pPr lvl="1">
              <a:defRPr/>
            </a:pPr>
            <a:r>
              <a:rPr lang="en-US" dirty="0" smtClean="0"/>
              <a:t>Isometric (muscle-setting) </a:t>
            </a:r>
            <a:r>
              <a:rPr lang="en-US" dirty="0" smtClean="0"/>
              <a:t>exercises –preserve muscle mass only*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8328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45070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Range of Motion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00015"/>
            <a:ext cx="3836988" cy="4176713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Flexion/plantar flexion</a:t>
            </a:r>
          </a:p>
          <a:p>
            <a:r>
              <a:rPr lang="en-US" dirty="0">
                <a:latin typeface="Verdana" charset="0"/>
              </a:rPr>
              <a:t>Extension</a:t>
            </a:r>
          </a:p>
          <a:p>
            <a:r>
              <a:rPr lang="en-US" dirty="0">
                <a:latin typeface="Verdana" charset="0"/>
              </a:rPr>
              <a:t>Hyperextension</a:t>
            </a:r>
          </a:p>
          <a:p>
            <a:r>
              <a:rPr lang="en-US" dirty="0">
                <a:latin typeface="Verdana" charset="0"/>
              </a:rPr>
              <a:t>Dorsiflexion</a:t>
            </a:r>
          </a:p>
          <a:p>
            <a:r>
              <a:rPr lang="en-US" dirty="0">
                <a:latin typeface="Verdana" charset="0"/>
              </a:rPr>
              <a:t>Abduction</a:t>
            </a:r>
          </a:p>
          <a:p>
            <a:r>
              <a:rPr lang="en-US" dirty="0">
                <a:latin typeface="Verdana" charset="0"/>
              </a:rPr>
              <a:t>Circumduction</a:t>
            </a:r>
          </a:p>
          <a:p>
            <a:r>
              <a:rPr lang="en-US" dirty="0">
                <a:latin typeface="Verdana" charset="0"/>
              </a:rPr>
              <a:t>Supination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368800" y="1515890"/>
            <a:ext cx="3478213" cy="293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0988" indent="-280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>
                <a:latin typeface="Verdana" charset="0"/>
              </a:rPr>
              <a:t>Pronation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>
                <a:latin typeface="Verdana" charset="0"/>
              </a:rPr>
              <a:t>Inversion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>
                <a:latin typeface="Verdana" charset="0"/>
              </a:rPr>
              <a:t>Eversion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>
                <a:latin typeface="Verdana" charset="0"/>
              </a:rPr>
              <a:t>Protraction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>
                <a:latin typeface="Verdana" charset="0"/>
              </a:rPr>
              <a:t>Retraction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>
                <a:latin typeface="Verdana" charset="0"/>
              </a:rPr>
              <a:t>Rotation</a:t>
            </a:r>
          </a:p>
        </p:txBody>
      </p:sp>
    </p:spTree>
    <p:extLst>
      <p:ext uri="{BB962C8B-B14F-4D97-AF65-F5344CB8AC3E}">
        <p14:creationId xmlns:p14="http://schemas.microsoft.com/office/powerpoint/2010/main" xmlns="" val="4874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308378"/>
            <a:ext cx="8524875" cy="7762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Assisting the Mobile and Partially Mobile Client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7963" y="1219200"/>
            <a:ext cx="8709025" cy="511232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Verdana" charset="0"/>
              </a:rPr>
              <a:t>Evaluating fall risk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Verdana" charset="0"/>
              </a:rPr>
              <a:t>Use of a transfer belt or a gait belt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Verdana" charset="0"/>
              </a:rPr>
              <a:t>The client in danger of </a:t>
            </a:r>
            <a:r>
              <a:rPr lang="en-US" dirty="0" smtClean="0">
                <a:latin typeface="Verdana" charset="0"/>
              </a:rPr>
              <a:t>falling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*identified by yellow slippers, yellow name band and yellow sign</a:t>
            </a:r>
            <a:endParaRPr lang="en-US" dirty="0" smtClean="0">
              <a:latin typeface="Verdana" charset="0"/>
            </a:endParaRP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*if resident falls, always check physical condition first</a:t>
            </a:r>
            <a:endParaRPr lang="en-US" dirty="0">
              <a:latin typeface="Verdana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*Dangling (nursing procedure 48-5)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Sitting on side of bed with legs hanging down and the feet supported on a footstool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Allow client to sit for a few minutes before assisting him/her OOB (client may experience light headed </a:t>
            </a:r>
            <a:r>
              <a:rPr lang="en-US" dirty="0" err="1" smtClean="0">
                <a:latin typeface="Verdana" charset="0"/>
              </a:rPr>
              <a:t>ness</a:t>
            </a:r>
            <a:r>
              <a:rPr lang="en-US" dirty="0" smtClean="0">
                <a:latin typeface="Verdana" charset="0"/>
              </a:rPr>
              <a:t>)</a:t>
            </a:r>
            <a:endParaRPr lang="en-US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7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085" y="322840"/>
            <a:ext cx="8524875" cy="775597"/>
          </a:xfrm>
        </p:spPr>
        <p:txBody>
          <a:bodyPr/>
          <a:lstStyle/>
          <a:p>
            <a:r>
              <a:rPr lang="en-US" dirty="0" smtClean="0"/>
              <a:t>Assisting the Mobile and Partially Mobile Client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330037"/>
            <a:ext cx="8613775" cy="470246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Helping the mobile client out of bed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*offer </a:t>
            </a:r>
            <a:r>
              <a:rPr lang="en-US" dirty="0" err="1" smtClean="0">
                <a:latin typeface="Verdana" charset="0"/>
              </a:rPr>
              <a:t>prn</a:t>
            </a:r>
            <a:r>
              <a:rPr lang="en-US" dirty="0" smtClean="0">
                <a:latin typeface="Verdana" charset="0"/>
              </a:rPr>
              <a:t> pain meds approx 30 minutes prior to the client getting up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Helping </a:t>
            </a:r>
            <a:r>
              <a:rPr lang="en-US" dirty="0" smtClean="0">
                <a:latin typeface="Verdana" charset="0"/>
              </a:rPr>
              <a:t>the client move from bed to </a:t>
            </a:r>
            <a:r>
              <a:rPr lang="en-US" dirty="0" smtClean="0">
                <a:latin typeface="Verdana" charset="0"/>
              </a:rPr>
              <a:t>chair </a:t>
            </a:r>
            <a:r>
              <a:rPr lang="en-US" dirty="0" smtClean="0">
                <a:latin typeface="Verdana" charset="0"/>
              </a:rPr>
              <a:t>(nursing procedure </a:t>
            </a:r>
            <a:r>
              <a:rPr lang="en-US" dirty="0" smtClean="0">
                <a:latin typeface="Verdana" charset="0"/>
              </a:rPr>
              <a:t>48-6)</a:t>
            </a:r>
            <a:endParaRPr lang="en-US" dirty="0" smtClean="0">
              <a:latin typeface="Verdana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Helping the client to walk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Verdana" charset="0"/>
              </a:rPr>
              <a:t>Conditioning and strengthening exercises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3" y="704695"/>
            <a:ext cx="8524875" cy="394980"/>
          </a:xfrm>
        </p:spPr>
        <p:txBody>
          <a:bodyPr/>
          <a:lstStyle/>
          <a:p>
            <a:r>
              <a:rPr lang="en-US" dirty="0" smtClean="0"/>
              <a:t>Guidelines for Fall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445750"/>
            <a:ext cx="8613775" cy="3686175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alling </a:t>
            </a:r>
            <a:r>
              <a:rPr lang="en-US" dirty="0"/>
              <a:t>for </a:t>
            </a:r>
            <a:r>
              <a:rPr lang="en-US" dirty="0" smtClean="0"/>
              <a:t>assistance</a:t>
            </a:r>
            <a:endParaRPr lang="en-US" dirty="0"/>
          </a:p>
          <a:p>
            <a:r>
              <a:rPr lang="en-US" dirty="0" smtClean="0"/>
              <a:t>Realizing </a:t>
            </a:r>
            <a:r>
              <a:rPr lang="en-US" dirty="0"/>
              <a:t>that some medications and physical disorders cause </a:t>
            </a:r>
            <a:r>
              <a:rPr lang="en-US" dirty="0" smtClean="0"/>
              <a:t>dizziness</a:t>
            </a:r>
            <a:endParaRPr lang="en-US" dirty="0"/>
          </a:p>
          <a:p>
            <a:r>
              <a:rPr lang="en-US" dirty="0" smtClean="0"/>
              <a:t>Getting </a:t>
            </a:r>
            <a:r>
              <a:rPr lang="en-US" dirty="0"/>
              <a:t>up </a:t>
            </a:r>
            <a:r>
              <a:rPr lang="en-US" dirty="0" smtClean="0"/>
              <a:t>slowly</a:t>
            </a:r>
            <a:endParaRPr lang="en-US" dirty="0"/>
          </a:p>
          <a:p>
            <a:r>
              <a:rPr lang="en-US" dirty="0" smtClean="0"/>
              <a:t>Wearing </a:t>
            </a:r>
            <a:r>
              <a:rPr lang="en-US" dirty="0"/>
              <a:t>proper footwear when </a:t>
            </a:r>
            <a:r>
              <a:rPr lang="en-US" dirty="0" smtClean="0"/>
              <a:t>up</a:t>
            </a:r>
            <a:endParaRPr lang="en-US" dirty="0"/>
          </a:p>
          <a:p>
            <a:r>
              <a:rPr lang="en-US" dirty="0" smtClean="0"/>
              <a:t>Using glasses and hearing aids</a:t>
            </a:r>
          </a:p>
          <a:p>
            <a:r>
              <a:rPr lang="en-US" dirty="0" smtClean="0"/>
              <a:t>Using handrails when needed</a:t>
            </a:r>
          </a:p>
          <a:p>
            <a:r>
              <a:rPr lang="en-US" dirty="0" smtClean="0"/>
              <a:t>Using a bed alarm if needed.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641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700490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Mobility Devices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419628"/>
            <a:ext cx="8628063" cy="4106862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Wheelchairs</a:t>
            </a:r>
          </a:p>
          <a:p>
            <a:pPr lvl="1"/>
            <a:r>
              <a:rPr lang="en-US" dirty="0">
                <a:latin typeface="Verdana" charset="0"/>
              </a:rPr>
              <a:t>Use client reminder device or protective device.</a:t>
            </a:r>
          </a:p>
          <a:p>
            <a:pPr lvl="1"/>
            <a:r>
              <a:rPr lang="en-US" dirty="0">
                <a:latin typeface="Verdana" charset="0"/>
              </a:rPr>
              <a:t>Lock the wheels for each transfer. </a:t>
            </a:r>
          </a:p>
          <a:p>
            <a:r>
              <a:rPr lang="en-US" dirty="0" smtClean="0">
                <a:latin typeface="Verdana" charset="0"/>
              </a:rPr>
              <a:t>Canes (nursing procedure </a:t>
            </a:r>
            <a:r>
              <a:rPr lang="en-US" dirty="0" smtClean="0">
                <a:latin typeface="Verdana" charset="0"/>
              </a:rPr>
              <a:t>48-8)</a:t>
            </a:r>
            <a:endParaRPr lang="en-US" dirty="0">
              <a:latin typeface="Verdana" charset="0"/>
            </a:endParaRPr>
          </a:p>
          <a:p>
            <a:pPr lvl="1"/>
            <a:r>
              <a:rPr lang="en-US" dirty="0">
                <a:latin typeface="Verdana" charset="0"/>
              </a:rPr>
              <a:t>Straight-legged cane, tripod cane, and quad cane</a:t>
            </a:r>
          </a:p>
          <a:p>
            <a:r>
              <a:rPr lang="en-US" dirty="0">
                <a:latin typeface="Verdana" charset="0"/>
              </a:rPr>
              <a:t>Walkers </a:t>
            </a:r>
            <a:r>
              <a:rPr lang="en-US" dirty="0" smtClean="0">
                <a:latin typeface="Verdana" charset="0"/>
              </a:rPr>
              <a:t>(nursing procedure </a:t>
            </a:r>
            <a:r>
              <a:rPr lang="en-US" dirty="0" smtClean="0">
                <a:latin typeface="Verdana" charset="0"/>
              </a:rPr>
              <a:t>48-9) </a:t>
            </a:r>
          </a:p>
          <a:p>
            <a:pPr lvl="1"/>
            <a:r>
              <a:rPr lang="en-US" dirty="0" smtClean="0">
                <a:latin typeface="Verdana" charset="0"/>
              </a:rPr>
              <a:t>Four-legged </a:t>
            </a:r>
            <a:r>
              <a:rPr lang="en-US" dirty="0">
                <a:latin typeface="Verdana" charset="0"/>
              </a:rPr>
              <a:t>tubular device with hand grips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73213"/>
            <a:ext cx="8524875" cy="384175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Mobility Devices (</a:t>
            </a:r>
            <a:r>
              <a:rPr lang="en-US" dirty="0" smtClean="0">
                <a:latin typeface="Verdana" charset="0"/>
              </a:rPr>
              <a:t>cont.)</a:t>
            </a:r>
            <a:endParaRPr lang="en-US" dirty="0">
              <a:latin typeface="Verdana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420640"/>
            <a:ext cx="8623300" cy="4257675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Crutches</a:t>
            </a:r>
          </a:p>
          <a:p>
            <a:pPr lvl="1"/>
            <a:r>
              <a:rPr lang="en-US" dirty="0">
                <a:latin typeface="Verdana" charset="0"/>
              </a:rPr>
              <a:t>Walking aids made of wood or metal in the form of a </a:t>
            </a:r>
            <a:r>
              <a:rPr lang="en-US" dirty="0" smtClean="0">
                <a:latin typeface="Verdana" charset="0"/>
              </a:rPr>
              <a:t>shaft</a:t>
            </a:r>
            <a:endParaRPr lang="en-US" dirty="0">
              <a:latin typeface="Verdana" charset="0"/>
            </a:endParaRPr>
          </a:p>
          <a:p>
            <a:pPr lvl="1"/>
            <a:r>
              <a:rPr lang="en-US" dirty="0">
                <a:latin typeface="Verdana" charset="0"/>
              </a:rPr>
              <a:t>Reach from the ground to the client</a:t>
            </a:r>
            <a:r>
              <a:rPr lang="ja-JP" altLang="en-US" dirty="0">
                <a:latin typeface="Verdana" charset="0"/>
              </a:rPr>
              <a:t>’</a:t>
            </a:r>
            <a:r>
              <a:rPr lang="en-US" dirty="0">
                <a:latin typeface="Verdana" charset="0"/>
              </a:rPr>
              <a:t>s axillae or </a:t>
            </a:r>
            <a:r>
              <a:rPr lang="en-US" dirty="0" smtClean="0">
                <a:latin typeface="Verdana" charset="0"/>
              </a:rPr>
              <a:t>forearm</a:t>
            </a:r>
            <a:endParaRPr lang="en-US" dirty="0">
              <a:latin typeface="Verdana" charset="0"/>
            </a:endParaRPr>
          </a:p>
          <a:p>
            <a:pPr lvl="2"/>
            <a:r>
              <a:rPr lang="en-US" dirty="0">
                <a:latin typeface="Verdana" charset="0"/>
              </a:rPr>
              <a:t>Axillary</a:t>
            </a:r>
          </a:p>
          <a:p>
            <a:pPr lvl="2"/>
            <a:r>
              <a:rPr lang="en-US" dirty="0">
                <a:latin typeface="Verdana" charset="0"/>
              </a:rPr>
              <a:t>Forearm (Lofstrand)</a:t>
            </a:r>
          </a:p>
          <a:p>
            <a:pPr lvl="2"/>
            <a:r>
              <a:rPr lang="en-US" dirty="0">
                <a:latin typeface="Verdana" charset="0"/>
              </a:rPr>
              <a:t>Platform</a:t>
            </a:r>
          </a:p>
          <a:p>
            <a:pPr lvl="2"/>
            <a:r>
              <a:rPr lang="en-US" dirty="0">
                <a:latin typeface="Verdana" charset="0"/>
              </a:rPr>
              <a:t>Rocker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73213"/>
            <a:ext cx="8524875" cy="384175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Mobility Devices (</a:t>
            </a:r>
            <a:r>
              <a:rPr lang="en-US" dirty="0" smtClean="0">
                <a:latin typeface="Verdana" charset="0"/>
              </a:rPr>
              <a:t>cont.)</a:t>
            </a:r>
            <a:endParaRPr lang="en-US" dirty="0">
              <a:latin typeface="Verdana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7362" y="1129695"/>
            <a:ext cx="8650288" cy="5728305"/>
          </a:xfrm>
        </p:spPr>
        <p:txBody>
          <a:bodyPr/>
          <a:lstStyle/>
          <a:p>
            <a:r>
              <a:rPr lang="en-US" sz="2000" dirty="0">
                <a:latin typeface="Verdana" charset="0"/>
              </a:rPr>
              <a:t>Crutches </a:t>
            </a:r>
          </a:p>
          <a:p>
            <a:pPr lvl="1"/>
            <a:r>
              <a:rPr lang="en-US" sz="2000" dirty="0">
                <a:latin typeface="Verdana" charset="0"/>
              </a:rPr>
              <a:t>Crutch </a:t>
            </a:r>
            <a:r>
              <a:rPr lang="en-US" sz="2000" dirty="0" smtClean="0">
                <a:latin typeface="Verdana" charset="0"/>
              </a:rPr>
              <a:t>adjustment*</a:t>
            </a:r>
          </a:p>
          <a:p>
            <a:pPr lvl="2">
              <a:buNone/>
            </a:pPr>
            <a:r>
              <a:rPr lang="en-US" sz="2000" dirty="0" smtClean="0">
                <a:latin typeface="Verdana" charset="0"/>
              </a:rPr>
              <a:t>Place the bottom of each crutch about 6 inches form the outside of the clients feet. Top of the crutch should be 2-3 finger widths below the clients </a:t>
            </a:r>
            <a:r>
              <a:rPr lang="en-US" sz="2000" dirty="0" err="1" smtClean="0">
                <a:latin typeface="Verdana" charset="0"/>
              </a:rPr>
              <a:t>axilla</a:t>
            </a:r>
            <a:endParaRPr lang="en-US" sz="2000" dirty="0">
              <a:latin typeface="Verdana" charset="0"/>
            </a:endParaRPr>
          </a:p>
          <a:p>
            <a:pPr lvl="1"/>
            <a:r>
              <a:rPr lang="en-US" sz="2000" dirty="0">
                <a:latin typeface="Verdana" charset="0"/>
              </a:rPr>
              <a:t>Preparation for crutch—walking</a:t>
            </a:r>
          </a:p>
          <a:p>
            <a:pPr lvl="1"/>
            <a:r>
              <a:rPr lang="en-US" sz="2000" dirty="0">
                <a:latin typeface="Verdana" charset="0"/>
              </a:rPr>
              <a:t>Weight-bearing restrictions</a:t>
            </a:r>
          </a:p>
          <a:p>
            <a:pPr lvl="1"/>
            <a:r>
              <a:rPr lang="en-US" sz="2000" dirty="0">
                <a:latin typeface="Verdana" charset="0"/>
              </a:rPr>
              <a:t>Crutch-walking </a:t>
            </a:r>
            <a:r>
              <a:rPr lang="en-US" sz="2000" dirty="0" smtClean="0">
                <a:latin typeface="Verdana" charset="0"/>
              </a:rPr>
              <a:t>gaits</a:t>
            </a:r>
          </a:p>
          <a:p>
            <a:pPr lvl="2"/>
            <a:r>
              <a:rPr lang="en-US" sz="2000" dirty="0" smtClean="0">
                <a:latin typeface="Verdana" charset="0"/>
              </a:rPr>
              <a:t>*two point-PWB on both legs</a:t>
            </a:r>
          </a:p>
          <a:p>
            <a:pPr lvl="2"/>
            <a:r>
              <a:rPr lang="en-US" sz="2000" dirty="0" smtClean="0">
                <a:latin typeface="Verdana" charset="0"/>
              </a:rPr>
              <a:t>*four point-move each leg </a:t>
            </a:r>
            <a:r>
              <a:rPr lang="en-US" sz="2000" dirty="0" err="1" smtClean="0">
                <a:latin typeface="Verdana" charset="0"/>
              </a:rPr>
              <a:t>seperately</a:t>
            </a:r>
            <a:endParaRPr lang="en-US" sz="2000" dirty="0" smtClean="0">
              <a:latin typeface="Verdana" charset="0"/>
            </a:endParaRPr>
          </a:p>
          <a:p>
            <a:pPr lvl="2"/>
            <a:r>
              <a:rPr lang="en-US" sz="2000" dirty="0" smtClean="0">
                <a:latin typeface="Verdana" charset="0"/>
              </a:rPr>
              <a:t>*swing through-client stands on strong leg, moves both crutches forward the same distance, rests his or her weight on the palms and swings forward slightly ahead of the crutches. </a:t>
            </a:r>
            <a:endParaRPr lang="en-US" sz="2000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75108"/>
            <a:ext cx="8524875" cy="39498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Types of Client Lifts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434063"/>
            <a:ext cx="8628063" cy="4340225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Sling </a:t>
            </a:r>
            <a:r>
              <a:rPr lang="en-US" dirty="0">
                <a:latin typeface="Verdana" charset="0"/>
              </a:rPr>
              <a:t>lift or the Hoyer </a:t>
            </a:r>
            <a:r>
              <a:rPr lang="en-US" dirty="0" smtClean="0">
                <a:latin typeface="Verdana" charset="0"/>
              </a:rPr>
              <a:t>lift</a:t>
            </a:r>
          </a:p>
          <a:p>
            <a:r>
              <a:rPr lang="en-US" dirty="0" smtClean="0">
                <a:latin typeface="Verdana" charset="0"/>
              </a:rPr>
              <a:t>E</a:t>
            </a:r>
            <a:r>
              <a:rPr lang="en-US" dirty="0">
                <a:latin typeface="Verdana" charset="0"/>
              </a:rPr>
              <a:t>-Z </a:t>
            </a:r>
            <a:r>
              <a:rPr lang="en-US" dirty="0" smtClean="0">
                <a:latin typeface="Verdana" charset="0"/>
              </a:rPr>
              <a:t>Lift</a:t>
            </a:r>
          </a:p>
          <a:p>
            <a:r>
              <a:rPr lang="en-US" dirty="0" smtClean="0">
                <a:latin typeface="Verdana" charset="0"/>
              </a:rPr>
              <a:t>E</a:t>
            </a:r>
            <a:r>
              <a:rPr lang="en-US" dirty="0">
                <a:latin typeface="Verdana" charset="0"/>
              </a:rPr>
              <a:t>-Z </a:t>
            </a:r>
            <a:r>
              <a:rPr lang="en-US" dirty="0" smtClean="0">
                <a:latin typeface="Verdana" charset="0"/>
              </a:rPr>
              <a:t>Stand</a:t>
            </a:r>
          </a:p>
          <a:p>
            <a:r>
              <a:rPr lang="en-US" dirty="0">
                <a:latin typeface="Verdana" charset="0"/>
              </a:rPr>
              <a:t>S</a:t>
            </a:r>
            <a:r>
              <a:rPr lang="en-US" dirty="0" smtClean="0">
                <a:latin typeface="Verdana" charset="0"/>
              </a:rPr>
              <a:t>upine lift</a:t>
            </a:r>
          </a:p>
          <a:p>
            <a:r>
              <a:rPr lang="en-US" dirty="0" smtClean="0">
                <a:latin typeface="Verdana" charset="0"/>
              </a:rPr>
              <a:t>HoverMatt</a:t>
            </a:r>
            <a:endParaRPr lang="en-US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273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73213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Principles of Body Mechanics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240531"/>
            <a:ext cx="8628063" cy="5174124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Body mechanics</a:t>
            </a:r>
          </a:p>
          <a:p>
            <a:pPr lvl="1"/>
            <a:r>
              <a:rPr lang="en-US" dirty="0">
                <a:latin typeface="Verdana" charset="0"/>
              </a:rPr>
              <a:t>Applying mechanical principles of movement to the human </a:t>
            </a:r>
            <a:r>
              <a:rPr lang="en-US" dirty="0" smtClean="0">
                <a:latin typeface="Verdana" charset="0"/>
              </a:rPr>
              <a:t>body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*A </a:t>
            </a:r>
            <a:r>
              <a:rPr lang="en-US" dirty="0">
                <a:latin typeface="Verdana" charset="0"/>
              </a:rPr>
              <a:t>person</a:t>
            </a:r>
            <a:r>
              <a:rPr lang="ja-JP" altLang="en-US" dirty="0">
                <a:latin typeface="Verdana" charset="0"/>
              </a:rPr>
              <a:t>’</a:t>
            </a:r>
            <a:r>
              <a:rPr lang="en-US" dirty="0">
                <a:latin typeface="Verdana" charset="0"/>
              </a:rPr>
              <a:t>s center of gravity is located in the pelvic </a:t>
            </a:r>
            <a:r>
              <a:rPr lang="en-US" dirty="0" smtClean="0">
                <a:latin typeface="Verdana" charset="0"/>
              </a:rPr>
              <a:t>area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*</a:t>
            </a:r>
            <a:r>
              <a:rPr lang="en-US" dirty="0" smtClean="0">
                <a:latin typeface="Verdana" charset="0"/>
              </a:rPr>
              <a:t>A </a:t>
            </a:r>
            <a:r>
              <a:rPr lang="en-US" dirty="0">
                <a:latin typeface="Verdana" charset="0"/>
              </a:rPr>
              <a:t>person</a:t>
            </a:r>
            <a:r>
              <a:rPr lang="ja-JP" altLang="en-US" dirty="0">
                <a:latin typeface="Verdana" charset="0"/>
              </a:rPr>
              <a:t>’</a:t>
            </a:r>
            <a:r>
              <a:rPr lang="en-US" dirty="0">
                <a:latin typeface="Verdana" charset="0"/>
              </a:rPr>
              <a:t>s feet provide the base of </a:t>
            </a:r>
            <a:r>
              <a:rPr lang="en-US" dirty="0" smtClean="0">
                <a:latin typeface="Verdana" charset="0"/>
              </a:rPr>
              <a:t>support</a:t>
            </a:r>
          </a:p>
          <a:p>
            <a:pPr lvl="1">
              <a:buNone/>
            </a:pPr>
            <a:r>
              <a:rPr lang="en-US" dirty="0" smtClean="0">
                <a:latin typeface="Verdana" charset="0"/>
              </a:rPr>
              <a:t>*when lifting an object, bend at the knees and hips and keep the back straight</a:t>
            </a:r>
          </a:p>
          <a:p>
            <a:pPr lvl="1">
              <a:buNone/>
            </a:pPr>
            <a:r>
              <a:rPr lang="en-US" dirty="0" smtClean="0">
                <a:latin typeface="Verdana" charset="0"/>
              </a:rPr>
              <a:t>*the weight is distributed evenly between both feet, with the knees flexed slightly, to absorb jolts. The feet are moved to turn an object being moved</a:t>
            </a:r>
            <a:endParaRPr lang="en-US" dirty="0">
              <a:latin typeface="Verdana" charset="0"/>
            </a:endParaRPr>
          </a:p>
          <a:p>
            <a:r>
              <a:rPr lang="en-US" dirty="0">
                <a:latin typeface="Verdana" charset="0"/>
              </a:rPr>
              <a:t>Line of gravity, or the gravital plane</a:t>
            </a:r>
          </a:p>
          <a:p>
            <a:pPr lvl="1"/>
            <a:r>
              <a:rPr lang="en-US" dirty="0">
                <a:latin typeface="Verdana" charset="0"/>
              </a:rPr>
              <a:t>Vertical line through the center of the body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3" y="663130"/>
            <a:ext cx="8524875" cy="394980"/>
          </a:xfrm>
        </p:spPr>
        <p:txBody>
          <a:bodyPr/>
          <a:lstStyle/>
          <a:p>
            <a:r>
              <a:rPr lang="en-US" dirty="0" smtClean="0"/>
              <a:t>Using a Mechanical Lift to Move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404185"/>
            <a:ext cx="8613775" cy="4456288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client lift</a:t>
            </a:r>
            <a:r>
              <a:rPr lang="en-US" dirty="0"/>
              <a:t> is a mechanical device that elevates and transfers immobile clients to and from the bed, stretcher, wheelchair, tub, or </a:t>
            </a:r>
            <a:r>
              <a:rPr lang="en-US" dirty="0" smtClean="0"/>
              <a:t>toilet.</a:t>
            </a:r>
          </a:p>
          <a:p>
            <a:r>
              <a:rPr lang="en-US" dirty="0"/>
              <a:t>The mechanical lift assists in lifting clients, thereby protecting the nurse’s back. </a:t>
            </a:r>
            <a:endParaRPr lang="en-US" dirty="0" smtClean="0"/>
          </a:p>
          <a:p>
            <a:r>
              <a:rPr lang="en-US" dirty="0"/>
              <a:t>A client lift </a:t>
            </a:r>
            <a:r>
              <a:rPr lang="en-US" i="1" dirty="0"/>
              <a:t>should be used to move any client who must be lifted</a:t>
            </a:r>
            <a:r>
              <a:rPr lang="en-US" dirty="0"/>
              <a:t>. </a:t>
            </a:r>
            <a:r>
              <a:rPr lang="en-US" dirty="0" smtClean="0"/>
              <a:t>The nurse should use </a:t>
            </a:r>
            <a:r>
              <a:rPr lang="en-US" dirty="0"/>
              <a:t>proper body mechanics as well. </a:t>
            </a:r>
            <a:r>
              <a:rPr lang="en-US" dirty="0" smtClean="0"/>
              <a:t>*in some facilities the staff is not allowed to lift the patient</a:t>
            </a:r>
            <a:endParaRPr lang="en-US" dirty="0" smtClean="0"/>
          </a:p>
          <a:p>
            <a:r>
              <a:rPr lang="en-US" dirty="0" smtClean="0"/>
              <a:t>Before using </a:t>
            </a:r>
            <a:r>
              <a:rPr lang="en-US" dirty="0"/>
              <a:t>any lift, </a:t>
            </a:r>
            <a:r>
              <a:rPr lang="en-US" dirty="0" smtClean="0"/>
              <a:t>the nurse should have </a:t>
            </a:r>
            <a:r>
              <a:rPr lang="en-US" dirty="0"/>
              <a:t>had instruction in its </a:t>
            </a:r>
            <a:r>
              <a:rPr lang="en-US" dirty="0" smtClean="0"/>
              <a:t>operation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656277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294523"/>
            <a:ext cx="8524875" cy="7762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Moving the Client Who Is Partially Paralyzed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461049"/>
            <a:ext cx="8628063" cy="5009023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*Paraplegia</a:t>
            </a:r>
            <a:r>
              <a:rPr lang="en-US" dirty="0">
                <a:latin typeface="Verdana" charset="0"/>
              </a:rPr>
              <a:t>: Person is paralyzed from the waist area </a:t>
            </a:r>
            <a:r>
              <a:rPr lang="en-US" dirty="0" smtClean="0">
                <a:latin typeface="Verdana" charset="0"/>
              </a:rPr>
              <a:t>down</a:t>
            </a:r>
            <a:endParaRPr lang="en-US" dirty="0">
              <a:latin typeface="Verdana" charset="0"/>
            </a:endParaRPr>
          </a:p>
          <a:p>
            <a:pPr lvl="1"/>
            <a:r>
              <a:rPr lang="en-US" dirty="0">
                <a:latin typeface="Verdana" charset="0"/>
              </a:rPr>
              <a:t>Use a transfer board to transfer from bed to chair and </a:t>
            </a:r>
            <a:r>
              <a:rPr lang="en-US" dirty="0" smtClean="0">
                <a:latin typeface="Verdana" charset="0"/>
              </a:rPr>
              <a:t>back</a:t>
            </a:r>
            <a:endParaRPr lang="en-US" dirty="0">
              <a:latin typeface="Verdana" charset="0"/>
            </a:endParaRPr>
          </a:p>
          <a:p>
            <a:pPr lvl="1"/>
            <a:r>
              <a:rPr lang="en-US" dirty="0">
                <a:latin typeface="Verdana" charset="0"/>
              </a:rPr>
              <a:t>Use linens between the client and the </a:t>
            </a:r>
            <a:r>
              <a:rPr lang="en-US" dirty="0" smtClean="0">
                <a:latin typeface="Verdana" charset="0"/>
              </a:rPr>
              <a:t>board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*</a:t>
            </a:r>
            <a:r>
              <a:rPr lang="en-US" dirty="0" err="1" smtClean="0">
                <a:latin typeface="Verdana" charset="0"/>
              </a:rPr>
              <a:t>Hemiplegia</a:t>
            </a:r>
            <a:r>
              <a:rPr lang="en-US" dirty="0">
                <a:latin typeface="Verdana" charset="0"/>
              </a:rPr>
              <a:t>: Person is paralyzed on one side of the body.</a:t>
            </a:r>
          </a:p>
          <a:p>
            <a:pPr lvl="1"/>
            <a:r>
              <a:rPr lang="en-US" dirty="0">
                <a:latin typeface="Verdana" charset="0"/>
              </a:rPr>
              <a:t>The client is assisted to stand and pivoted around in front of the </a:t>
            </a:r>
            <a:r>
              <a:rPr lang="en-US" dirty="0" smtClean="0">
                <a:latin typeface="Verdana" charset="0"/>
              </a:rPr>
              <a:t>chair</a:t>
            </a:r>
            <a:endParaRPr lang="en-US" dirty="0">
              <a:latin typeface="Verdana" charset="0"/>
            </a:endParaRPr>
          </a:p>
          <a:p>
            <a:pPr lvl="1"/>
            <a:r>
              <a:rPr lang="en-US" dirty="0">
                <a:latin typeface="Verdana" charset="0"/>
              </a:rPr>
              <a:t>The client uses the stronger arm and eases into the </a:t>
            </a:r>
            <a:r>
              <a:rPr lang="en-US" dirty="0" smtClean="0">
                <a:latin typeface="Verdana" charset="0"/>
              </a:rPr>
              <a:t>chair</a:t>
            </a:r>
            <a:endParaRPr lang="en-US" dirty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596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44780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Moving an Immobile Client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392208"/>
            <a:ext cx="8628063" cy="40259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Transfer board (sliding board or bridge)</a:t>
            </a:r>
          </a:p>
          <a:p>
            <a:pPr lvl="1">
              <a:defRPr/>
            </a:pPr>
            <a:r>
              <a:rPr lang="en-US" dirty="0" smtClean="0"/>
              <a:t>For the client who is unable to stand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Transfer Board (Transfer Sled)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Transfer from bed to chair for the client who has </a:t>
            </a:r>
            <a:r>
              <a:rPr lang="en-US" dirty="0" smtClean="0"/>
              <a:t>built up arm strength </a:t>
            </a:r>
            <a:endParaRPr lang="en-US" dirty="0" smtClean="0">
              <a:ea typeface="+mn-ea"/>
              <a:cs typeface="+mn-cs"/>
            </a:endParaRPr>
          </a:p>
          <a:p>
            <a:pPr>
              <a:defRPr/>
            </a:pPr>
            <a:r>
              <a:rPr lang="en-US" dirty="0" smtClean="0">
                <a:ea typeface="+mn-ea"/>
              </a:rPr>
              <a:t>Lifting sheet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Wheeled stretcher (gurney or litter)</a:t>
            </a:r>
          </a:p>
        </p:txBody>
      </p:sp>
    </p:spTree>
    <p:extLst>
      <p:ext uri="{BB962C8B-B14F-4D97-AF65-F5344CB8AC3E}">
        <p14:creationId xmlns:p14="http://schemas.microsoft.com/office/powerpoint/2010/main" xmlns="" val="334015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58203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Assisting the Client Confined to Bed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364065"/>
            <a:ext cx="8628063" cy="4040188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Client needs exercise and regular changes in body position </a:t>
            </a:r>
          </a:p>
          <a:p>
            <a:pPr lvl="1">
              <a:defRPr/>
            </a:pPr>
            <a:r>
              <a:rPr lang="en-US" dirty="0" smtClean="0">
                <a:ea typeface="+mn-ea"/>
                <a:cs typeface="+mn-cs"/>
              </a:rPr>
              <a:t>Prevents musculoskeletal deformities, respiratory complications, circulatory disorders, constipation, and skin breakdown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Adjust the backrest and pillows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Assist the immobile client to move up in bed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Assist the immobile client to move to the side of the bed</a:t>
            </a:r>
          </a:p>
        </p:txBody>
      </p:sp>
    </p:spTree>
    <p:extLst>
      <p:ext uri="{BB962C8B-B14F-4D97-AF65-F5344CB8AC3E}">
        <p14:creationId xmlns:p14="http://schemas.microsoft.com/office/powerpoint/2010/main" xmlns="" val="196186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659358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Safety Devices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391195"/>
            <a:ext cx="8677275" cy="4732514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Protective device or client </a:t>
            </a:r>
            <a:r>
              <a:rPr lang="en-US">
                <a:latin typeface="Verdana" charset="0"/>
              </a:rPr>
              <a:t>safety </a:t>
            </a:r>
            <a:r>
              <a:rPr lang="en-US" smtClean="0">
                <a:latin typeface="Verdana" charset="0"/>
              </a:rPr>
              <a:t>device (nursing </a:t>
            </a:r>
            <a:r>
              <a:rPr lang="en-US" smtClean="0">
                <a:latin typeface="Verdana" charset="0"/>
              </a:rPr>
              <a:t>procedure </a:t>
            </a:r>
            <a:r>
              <a:rPr lang="en-US" smtClean="0">
                <a:latin typeface="Verdana" charset="0"/>
              </a:rPr>
              <a:t>48-12)</a:t>
            </a:r>
            <a:endParaRPr lang="en-US" dirty="0">
              <a:latin typeface="Verdana" charset="0"/>
            </a:endParaRPr>
          </a:p>
          <a:p>
            <a:pPr lvl="1"/>
            <a:r>
              <a:rPr lang="en-US" dirty="0">
                <a:latin typeface="Verdana" charset="0"/>
              </a:rPr>
              <a:t>Medical healing restraint</a:t>
            </a:r>
          </a:p>
          <a:p>
            <a:pPr lvl="1"/>
            <a:r>
              <a:rPr lang="en-US" dirty="0">
                <a:latin typeface="Verdana" charset="0"/>
              </a:rPr>
              <a:t>Chemical restraint</a:t>
            </a:r>
          </a:p>
          <a:p>
            <a:pPr lvl="1"/>
            <a:r>
              <a:rPr lang="en-US" dirty="0">
                <a:latin typeface="Verdana" charset="0"/>
              </a:rPr>
              <a:t>Behavioral health-behavioral management restraint</a:t>
            </a:r>
          </a:p>
          <a:p>
            <a:r>
              <a:rPr lang="en-US" dirty="0">
                <a:latin typeface="Verdana" charset="0"/>
              </a:rPr>
              <a:t>Extremely violent or out of control client</a:t>
            </a:r>
          </a:p>
          <a:p>
            <a:pPr lvl="1"/>
            <a:r>
              <a:rPr lang="en-US" dirty="0">
                <a:latin typeface="Verdana" charset="0"/>
              </a:rPr>
              <a:t>Locked restraints may be </a:t>
            </a:r>
            <a:r>
              <a:rPr lang="en-US" dirty="0" smtClean="0">
                <a:latin typeface="Verdana" charset="0"/>
              </a:rPr>
              <a:t>necessary</a:t>
            </a:r>
            <a:endParaRPr lang="en-US" dirty="0">
              <a:latin typeface="Verdana" charset="0"/>
            </a:endParaRPr>
          </a:p>
          <a:p>
            <a:r>
              <a:rPr lang="en-US" dirty="0">
                <a:latin typeface="Verdana" charset="0"/>
              </a:rPr>
              <a:t>The client must be </a:t>
            </a:r>
            <a:r>
              <a:rPr lang="en-US" dirty="0" smtClean="0">
                <a:latin typeface="Verdana" charset="0"/>
              </a:rPr>
              <a:t>monitored</a:t>
            </a:r>
          </a:p>
          <a:p>
            <a:r>
              <a:rPr lang="en-US" dirty="0" smtClean="0">
                <a:latin typeface="Verdana" charset="0"/>
              </a:rPr>
              <a:t>*specific medical orders are required for the use of any safety device</a:t>
            </a:r>
            <a:endParaRPr lang="en-US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15925" y="668883"/>
            <a:ext cx="8524875" cy="38735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Commonly Used Safety Devices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393653"/>
            <a:ext cx="8628063" cy="4311650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Netted hand mitt</a:t>
            </a:r>
          </a:p>
          <a:p>
            <a:r>
              <a:rPr lang="en-US" dirty="0">
                <a:latin typeface="Verdana" charset="0"/>
              </a:rPr>
              <a:t>The vest</a:t>
            </a:r>
          </a:p>
          <a:p>
            <a:pPr lvl="1"/>
            <a:r>
              <a:rPr lang="en-US" dirty="0">
                <a:latin typeface="Verdana" charset="0"/>
              </a:rPr>
              <a:t>Criss-cross vest </a:t>
            </a:r>
          </a:p>
          <a:p>
            <a:pPr lvl="1"/>
            <a:r>
              <a:rPr lang="en-US" dirty="0">
                <a:latin typeface="Verdana" charset="0"/>
              </a:rPr>
              <a:t>Posey jacket safety device</a:t>
            </a:r>
          </a:p>
          <a:p>
            <a:r>
              <a:rPr lang="en-US" dirty="0">
                <a:latin typeface="Verdana" charset="0"/>
              </a:rPr>
              <a:t>The lap belt</a:t>
            </a:r>
          </a:p>
          <a:p>
            <a:r>
              <a:rPr lang="en-US" dirty="0">
                <a:latin typeface="Verdana" charset="0"/>
              </a:rPr>
              <a:t>The quick-release 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85913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Alternatives to Client Safety Devices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421653"/>
            <a:ext cx="8628063" cy="4311650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Find an alternative before using a physical or chemical restraint or safety device. </a:t>
            </a:r>
          </a:p>
          <a:p>
            <a:pPr lvl="1"/>
            <a:r>
              <a:rPr lang="en-US" dirty="0">
                <a:latin typeface="Verdana" charset="0"/>
              </a:rPr>
              <a:t>Use wedges, support pillows, nonslip materials, or a seat belt with a front release that the client can operate.</a:t>
            </a:r>
          </a:p>
          <a:p>
            <a:pPr lvl="1"/>
            <a:r>
              <a:rPr lang="en-US" dirty="0">
                <a:latin typeface="Verdana" charset="0"/>
              </a:rPr>
              <a:t>Provide gait training, exercise, reorientation, and diversion.</a:t>
            </a:r>
          </a:p>
          <a:p>
            <a:pPr lvl="1"/>
            <a:r>
              <a:rPr lang="en-US" dirty="0">
                <a:latin typeface="Verdana" charset="0"/>
              </a:rPr>
              <a:t>Use a mild chemical agent. </a:t>
            </a:r>
          </a:p>
          <a:p>
            <a:pPr lvl="1"/>
            <a:r>
              <a:rPr lang="en-US" dirty="0">
                <a:latin typeface="Verdana" charset="0"/>
              </a:rPr>
              <a:t>Use a pressure-sensing monitoring system.</a:t>
            </a:r>
          </a:p>
          <a:p>
            <a:pPr lvl="1"/>
            <a:r>
              <a:rPr lang="en-US" dirty="0">
                <a:latin typeface="Verdana" charset="0"/>
              </a:rPr>
              <a:t>Use a </a:t>
            </a:r>
            <a:r>
              <a:rPr lang="ja-JP" altLang="en-US" dirty="0">
                <a:latin typeface="Verdana" charset="0"/>
              </a:rPr>
              <a:t>“</a:t>
            </a:r>
            <a:r>
              <a:rPr lang="en-US" dirty="0">
                <a:latin typeface="Verdana" charset="0"/>
              </a:rPr>
              <a:t>wanderer</a:t>
            </a:r>
            <a:r>
              <a:rPr lang="ja-JP" altLang="en-US" dirty="0">
                <a:latin typeface="Verdana" charset="0"/>
              </a:rPr>
              <a:t>”</a:t>
            </a:r>
            <a:r>
              <a:rPr lang="en-US" dirty="0">
                <a:latin typeface="Verdana" charset="0"/>
              </a:rPr>
              <a:t> monitoring sensor.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69605"/>
            <a:ext cx="8524875" cy="38735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Safety Devices for Children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435218"/>
            <a:ext cx="8628063" cy="4311650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Mummy restraint</a:t>
            </a:r>
          </a:p>
          <a:p>
            <a:r>
              <a:rPr lang="en-US" dirty="0">
                <a:latin typeface="Verdana" charset="0"/>
              </a:rPr>
              <a:t>Mitts</a:t>
            </a:r>
          </a:p>
          <a:p>
            <a:r>
              <a:rPr lang="en-US" dirty="0">
                <a:latin typeface="Verdana" charset="0"/>
              </a:rPr>
              <a:t>Padded tongue blade reminder device</a:t>
            </a:r>
          </a:p>
          <a:p>
            <a:r>
              <a:rPr lang="en-US" dirty="0">
                <a:latin typeface="Verdana" charset="0"/>
              </a:rPr>
              <a:t>Papoose board</a:t>
            </a:r>
          </a:p>
          <a:p>
            <a:r>
              <a:rPr lang="en-US" dirty="0">
                <a:latin typeface="Verdana" charset="0"/>
              </a:rPr>
              <a:t>Bed net or bubble top</a:t>
            </a:r>
          </a:p>
          <a:p>
            <a:r>
              <a:rPr lang="en-US" dirty="0">
                <a:latin typeface="Verdana" charset="0"/>
              </a:rPr>
              <a:t>Jacket reminder device</a:t>
            </a:r>
          </a:p>
          <a:p>
            <a:r>
              <a:rPr lang="en-US" dirty="0">
                <a:latin typeface="Verdana" charset="0"/>
              </a:rPr>
              <a:t>Secured in a rocking chair</a:t>
            </a:r>
          </a:p>
        </p:txBody>
      </p:sp>
    </p:spTree>
    <p:extLst>
      <p:ext uri="{BB962C8B-B14F-4D97-AF65-F5344CB8AC3E}">
        <p14:creationId xmlns:p14="http://schemas.microsoft.com/office/powerpoint/2010/main" xmlns="" val="288428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685480"/>
            <a:ext cx="8524875" cy="384175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Principles of Body Mechanics (</a:t>
            </a:r>
            <a:r>
              <a:rPr lang="en-US" dirty="0" smtClean="0">
                <a:latin typeface="Verdana" charset="0"/>
              </a:rPr>
              <a:t>cont.)</a:t>
            </a:r>
            <a:endParaRPr lang="en-US" dirty="0">
              <a:latin typeface="Verdana" charset="0"/>
            </a:endParaRPr>
          </a:p>
        </p:txBody>
      </p:sp>
      <p:sp>
        <p:nvSpPr>
          <p:cNvPr id="5123" name="Content Placeholder 3"/>
          <p:cNvSpPr>
            <a:spLocks noGrp="1"/>
          </p:cNvSpPr>
          <p:nvPr>
            <p:ph idx="1"/>
          </p:nvPr>
        </p:nvSpPr>
        <p:spPr>
          <a:xfrm>
            <a:off x="330200" y="1487315"/>
            <a:ext cx="8613775" cy="3686175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It is easier to pull, push, or roll an object than it is to lift it.</a:t>
            </a:r>
          </a:p>
          <a:p>
            <a:r>
              <a:rPr lang="en-US" dirty="0">
                <a:latin typeface="Verdana" charset="0"/>
              </a:rPr>
              <a:t>Often, less energy or force is required to keep an object moving than it is to start and stop it.</a:t>
            </a:r>
          </a:p>
          <a:p>
            <a:r>
              <a:rPr lang="en-US" dirty="0">
                <a:latin typeface="Verdana" charset="0"/>
              </a:rPr>
              <a:t>It takes less effort to lift an object if the nurse works as close to it as possible.</a:t>
            </a:r>
          </a:p>
          <a:p>
            <a:r>
              <a:rPr lang="en-US" dirty="0">
                <a:latin typeface="Verdana" charset="0"/>
              </a:rPr>
              <a:t>The nurse rocks backward or forward on the feet and with his or her body as a force for pulling or pushing.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15925" y="703250"/>
            <a:ext cx="8524875" cy="39498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Proper Body Alignment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391918"/>
            <a:ext cx="8628062" cy="4216400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An </a:t>
            </a:r>
            <a:r>
              <a:rPr lang="en-US" dirty="0">
                <a:latin typeface="Verdana" charset="0"/>
              </a:rPr>
              <a:t>imaginary straight line can be drawn connecting the person</a:t>
            </a:r>
            <a:r>
              <a:rPr lang="ja-JP" altLang="en-US" dirty="0">
                <a:latin typeface="Verdana" charset="0"/>
              </a:rPr>
              <a:t>’</a:t>
            </a:r>
            <a:r>
              <a:rPr lang="en-US" dirty="0">
                <a:latin typeface="Verdana" charset="0"/>
              </a:rPr>
              <a:t>s nose, sternum, and pubic </a:t>
            </a:r>
            <a:r>
              <a:rPr lang="en-US" dirty="0" smtClean="0">
                <a:latin typeface="Verdana" charset="0"/>
              </a:rPr>
              <a:t>bone.</a:t>
            </a:r>
          </a:p>
          <a:p>
            <a:r>
              <a:rPr lang="en-US" dirty="0" smtClean="0">
                <a:latin typeface="Verdana" charset="0"/>
              </a:rPr>
              <a:t>It is essential </a:t>
            </a:r>
            <a:r>
              <a:rPr lang="en-US" dirty="0">
                <a:latin typeface="Verdana" charset="0"/>
              </a:rPr>
              <a:t>to maintain </a:t>
            </a:r>
            <a:r>
              <a:rPr lang="en-US" dirty="0" smtClean="0">
                <a:latin typeface="Verdana" charset="0"/>
              </a:rPr>
              <a:t>balance. </a:t>
            </a:r>
          </a:p>
          <a:p>
            <a:r>
              <a:rPr lang="en-US" dirty="0" smtClean="0">
                <a:latin typeface="Verdana" charset="0"/>
              </a:rPr>
              <a:t>All muscles must </a:t>
            </a:r>
            <a:r>
              <a:rPr lang="en-US" dirty="0">
                <a:latin typeface="Verdana" charset="0"/>
              </a:rPr>
              <a:t>work </a:t>
            </a:r>
            <a:r>
              <a:rPr lang="en-US" dirty="0" smtClean="0">
                <a:latin typeface="Verdana" charset="0"/>
              </a:rPr>
              <a:t>together. </a:t>
            </a:r>
          </a:p>
          <a:p>
            <a:r>
              <a:rPr lang="en-US" dirty="0" smtClean="0">
                <a:latin typeface="Verdana" charset="0"/>
              </a:rPr>
              <a:t>It creates a safe </a:t>
            </a:r>
            <a:r>
              <a:rPr lang="en-US" dirty="0">
                <a:latin typeface="Verdana" charset="0"/>
              </a:rPr>
              <a:t>and efficient </a:t>
            </a:r>
            <a:r>
              <a:rPr lang="en-US" dirty="0" smtClean="0">
                <a:latin typeface="Verdana" charset="0"/>
              </a:rPr>
              <a:t>movement.</a:t>
            </a:r>
          </a:p>
          <a:p>
            <a:r>
              <a:rPr lang="en-US" dirty="0" smtClean="0">
                <a:latin typeface="Verdana" charset="0"/>
              </a:rPr>
              <a:t>It prevents muscle strain. </a:t>
            </a:r>
          </a:p>
          <a:p>
            <a:r>
              <a:rPr lang="en-US" dirty="0" smtClean="0">
                <a:latin typeface="Verdana" charset="0"/>
              </a:rPr>
              <a:t>It is accomplished </a:t>
            </a:r>
            <a:r>
              <a:rPr lang="en-US" dirty="0">
                <a:latin typeface="Verdana" charset="0"/>
              </a:rPr>
              <a:t>through proper </a:t>
            </a:r>
            <a:r>
              <a:rPr lang="en-US" dirty="0" smtClean="0">
                <a:latin typeface="Verdana" charset="0"/>
              </a:rPr>
              <a:t>posture.</a:t>
            </a:r>
            <a:endParaRPr lang="en-US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98475" y="686635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Client Classification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407075"/>
            <a:ext cx="8628063" cy="4094163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Independent</a:t>
            </a:r>
          </a:p>
          <a:p>
            <a:r>
              <a:rPr lang="en-US" dirty="0">
                <a:latin typeface="Verdana" charset="0"/>
              </a:rPr>
              <a:t>One-person assist</a:t>
            </a:r>
          </a:p>
          <a:p>
            <a:r>
              <a:rPr lang="en-US" dirty="0">
                <a:latin typeface="Verdana" charset="0"/>
              </a:rPr>
              <a:t>Two-or-more-person assist</a:t>
            </a:r>
          </a:p>
          <a:p>
            <a:r>
              <a:rPr lang="en-US" dirty="0">
                <a:latin typeface="Verdana" charset="0"/>
              </a:rPr>
              <a:t>Total lift</a:t>
            </a:r>
          </a:p>
          <a:p>
            <a:r>
              <a:rPr lang="en-US" dirty="0">
                <a:latin typeface="Verdana" charset="0"/>
              </a:rPr>
              <a:t>Transfer in a hospital bed</a:t>
            </a:r>
          </a:p>
          <a:p>
            <a:pPr lvl="1"/>
            <a:r>
              <a:rPr lang="en-US" dirty="0">
                <a:latin typeface="Verdana" charset="0"/>
              </a:rPr>
              <a:t>Requires two persons </a:t>
            </a:r>
          </a:p>
          <a:p>
            <a:r>
              <a:rPr lang="en-US" dirty="0">
                <a:latin typeface="Verdana" charset="0"/>
              </a:rPr>
              <a:t>Large bariatric bed</a:t>
            </a:r>
          </a:p>
          <a:p>
            <a:pPr lvl="1"/>
            <a:r>
              <a:rPr lang="en-US" dirty="0">
                <a:latin typeface="Verdana" charset="0"/>
              </a:rPr>
              <a:t>Requires at least three persons</a:t>
            </a:r>
            <a:r>
              <a:rPr lang="en-US" dirty="0">
                <a:solidFill>
                  <a:srgbClr val="00B050"/>
                </a:solidFill>
                <a:latin typeface="Verdana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95713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3" y="690840"/>
            <a:ext cx="8524875" cy="394980"/>
          </a:xfrm>
        </p:spPr>
        <p:txBody>
          <a:bodyPr/>
          <a:lstStyle/>
          <a:p>
            <a:r>
              <a:rPr lang="en-US" dirty="0" smtClean="0"/>
              <a:t>Positioning Clients for Comfort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431895"/>
            <a:ext cx="8613775" cy="3686175"/>
          </a:xfrm>
        </p:spPr>
        <p:txBody>
          <a:bodyPr/>
          <a:lstStyle/>
          <a:p>
            <a:r>
              <a:rPr lang="en-US" dirty="0" smtClean="0"/>
              <a:t>Maintain </a:t>
            </a:r>
            <a:r>
              <a:rPr lang="en-US" dirty="0"/>
              <a:t>functional client body alignment. </a:t>
            </a:r>
          </a:p>
          <a:p>
            <a:r>
              <a:rPr lang="en-US" dirty="0" smtClean="0"/>
              <a:t>Maintain </a:t>
            </a:r>
            <a:r>
              <a:rPr lang="en-US" dirty="0"/>
              <a:t>safety.</a:t>
            </a:r>
          </a:p>
          <a:p>
            <a:r>
              <a:rPr lang="en-US" dirty="0" smtClean="0"/>
              <a:t>Reassure </a:t>
            </a:r>
            <a:r>
              <a:rPr lang="en-US" dirty="0"/>
              <a:t>the client, to promote comfort and cooperation.</a:t>
            </a:r>
          </a:p>
          <a:p>
            <a:r>
              <a:rPr lang="en-US" dirty="0" smtClean="0"/>
              <a:t>Properly </a:t>
            </a:r>
            <a:r>
              <a:rPr lang="en-US" dirty="0"/>
              <a:t>handle the client’s body, to prevent pain or injury.</a:t>
            </a:r>
          </a:p>
          <a:p>
            <a:r>
              <a:rPr lang="en-US" dirty="0" smtClean="0"/>
              <a:t>Follow </a:t>
            </a:r>
            <a:r>
              <a:rPr lang="en-US" dirty="0"/>
              <a:t>proper body mechanics and standard precautions, to protect nurse and client.</a:t>
            </a:r>
          </a:p>
          <a:p>
            <a:r>
              <a:rPr lang="en-US" dirty="0" smtClean="0"/>
              <a:t>Use </a:t>
            </a:r>
            <a:r>
              <a:rPr lang="en-US" dirty="0"/>
              <a:t>mechanical lifts or other devices whenever possible.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071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3" y="676985"/>
            <a:ext cx="8524875" cy="394980"/>
          </a:xfrm>
        </p:spPr>
        <p:txBody>
          <a:bodyPr/>
          <a:lstStyle/>
          <a:p>
            <a:r>
              <a:rPr lang="en-US" dirty="0" smtClean="0"/>
              <a:t>Positioning Clients for Comfort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418040"/>
            <a:ext cx="8613775" cy="3686175"/>
          </a:xfrm>
        </p:spPr>
        <p:txBody>
          <a:bodyPr/>
          <a:lstStyle/>
          <a:p>
            <a:r>
              <a:rPr lang="en-US" dirty="0" smtClean="0"/>
              <a:t>Obtain assistance if needed. </a:t>
            </a:r>
          </a:p>
          <a:p>
            <a:r>
              <a:rPr lang="en-US" dirty="0" smtClean="0"/>
              <a:t>Follow specific provider’s orders.</a:t>
            </a:r>
          </a:p>
          <a:p>
            <a:r>
              <a:rPr lang="en-US" dirty="0" smtClean="0"/>
              <a:t>Remember: a specific order is needed for a client to be out of bed.</a:t>
            </a:r>
          </a:p>
          <a:p>
            <a:r>
              <a:rPr lang="en-US" dirty="0" smtClean="0"/>
              <a:t>Do not use equipment such as splints, traction, or lifting equipment without specific in-service education.</a:t>
            </a:r>
          </a:p>
          <a:p>
            <a:r>
              <a:rPr lang="en-US" dirty="0" smtClean="0"/>
              <a:t>Make sure the client is comfortable and has the nurse signal cord available after positioning.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99890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1758"/>
            <a:ext cx="8509000" cy="76835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Positioning for Examinations and</a:t>
            </a:r>
            <a:br>
              <a:rPr lang="en-US" dirty="0" smtClean="0">
                <a:ea typeface="+mj-ea"/>
              </a:rPr>
            </a:br>
            <a:r>
              <a:rPr lang="en-US" dirty="0" smtClean="0">
                <a:ea typeface="+mj-ea"/>
              </a:rPr>
              <a:t>Treatments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543458"/>
            <a:ext cx="4337050" cy="4191000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Supine </a:t>
            </a:r>
          </a:p>
          <a:p>
            <a:r>
              <a:rPr lang="en-US" dirty="0">
                <a:latin typeface="Verdana" charset="0"/>
              </a:rPr>
              <a:t>Prone</a:t>
            </a:r>
          </a:p>
          <a:p>
            <a:r>
              <a:rPr lang="en-US" dirty="0">
                <a:latin typeface="Verdana" charset="0"/>
              </a:rPr>
              <a:t>Sims</a:t>
            </a:r>
            <a:r>
              <a:rPr lang="ja-JP" altLang="en-US" dirty="0">
                <a:latin typeface="Verdana" charset="0"/>
              </a:rPr>
              <a:t>’</a:t>
            </a:r>
            <a:endParaRPr lang="en-US" dirty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*Fowler</a:t>
            </a:r>
            <a:r>
              <a:rPr lang="ja-JP" altLang="en-US" dirty="0">
                <a:latin typeface="Verdana" charset="0"/>
              </a:rPr>
              <a:t>’</a:t>
            </a:r>
            <a:r>
              <a:rPr lang="en-US" dirty="0">
                <a:latin typeface="Verdana" charset="0"/>
              </a:rPr>
              <a:t>s</a:t>
            </a:r>
          </a:p>
          <a:p>
            <a:r>
              <a:rPr lang="en-US" dirty="0">
                <a:latin typeface="Verdana" charset="0"/>
              </a:rPr>
              <a:t>Orthopneic</a:t>
            </a:r>
          </a:p>
          <a:p>
            <a:r>
              <a:rPr lang="en-US" dirty="0" smtClean="0">
                <a:latin typeface="Verdana" charset="0"/>
              </a:rPr>
              <a:t>*Knee-chest </a:t>
            </a:r>
            <a:r>
              <a:rPr lang="en-US" dirty="0">
                <a:latin typeface="Verdana" charset="0"/>
              </a:rPr>
              <a:t>or genupectoral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859338" y="1572033"/>
            <a:ext cx="4052887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0988" indent="-2809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 smtClean="0">
                <a:latin typeface="Verdana" charset="0"/>
              </a:rPr>
              <a:t>*</a:t>
            </a:r>
            <a:r>
              <a:rPr lang="en-US" sz="2200" dirty="0" err="1" smtClean="0">
                <a:latin typeface="Verdana" charset="0"/>
              </a:rPr>
              <a:t>Trendelenburg</a:t>
            </a:r>
            <a:r>
              <a:rPr lang="ja-JP" altLang="en-US" sz="2200" dirty="0">
                <a:latin typeface="Verdana" charset="0"/>
              </a:rPr>
              <a:t>’</a:t>
            </a:r>
            <a:r>
              <a:rPr lang="en-US" sz="2200" dirty="0">
                <a:latin typeface="Verdana" charset="0"/>
              </a:rPr>
              <a:t>s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>
                <a:latin typeface="Verdana" charset="0"/>
              </a:rPr>
              <a:t>Modified standing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 smtClean="0">
                <a:latin typeface="Verdana" charset="0"/>
              </a:rPr>
              <a:t>*Lumbar </a:t>
            </a:r>
            <a:r>
              <a:rPr lang="en-US" sz="2200" dirty="0">
                <a:latin typeface="Verdana" charset="0"/>
              </a:rPr>
              <a:t>puncture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>
                <a:latin typeface="Verdana" charset="0"/>
              </a:rPr>
              <a:t>Reverse Trendelenburg</a:t>
            </a:r>
            <a:r>
              <a:rPr lang="ja-JP" altLang="en-US" sz="2200" dirty="0">
                <a:latin typeface="Verdana" charset="0"/>
              </a:rPr>
              <a:t>’</a:t>
            </a:r>
            <a:r>
              <a:rPr lang="en-US" sz="2200" dirty="0">
                <a:latin typeface="Verdana" charset="0"/>
              </a:rPr>
              <a:t>s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 smtClean="0">
                <a:latin typeface="Verdana" charset="0"/>
              </a:rPr>
              <a:t>*Dorsal </a:t>
            </a:r>
            <a:r>
              <a:rPr lang="en-US" sz="2200" dirty="0">
                <a:latin typeface="Verdana" charset="0"/>
              </a:rPr>
              <a:t>lithotomy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r>
              <a:rPr lang="en-US" sz="2200" dirty="0">
                <a:latin typeface="Verdana" charset="0"/>
              </a:rPr>
              <a:t>Lateral</a:t>
            </a: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endParaRPr lang="en-US" sz="2200" dirty="0">
              <a:latin typeface="Verdana" charset="0"/>
            </a:endParaRPr>
          </a:p>
          <a:p>
            <a:pPr algn="l">
              <a:lnSpc>
                <a:spcPct val="90000"/>
              </a:lnSpc>
              <a:spcBef>
                <a:spcPct val="60000"/>
              </a:spcBef>
              <a:buClr>
                <a:srgbClr val="CC9900"/>
              </a:buClr>
              <a:buFontTx/>
              <a:buChar char="•"/>
            </a:pPr>
            <a:endParaRPr lang="en-US" sz="2200" dirty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23875" y="672780"/>
            <a:ext cx="8524875" cy="38417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Turning and Moving Clients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925" y="1450085"/>
            <a:ext cx="8628063" cy="4367213"/>
          </a:xfrm>
        </p:spPr>
        <p:txBody>
          <a:bodyPr/>
          <a:lstStyle/>
          <a:p>
            <a:r>
              <a:rPr lang="en-US" dirty="0">
                <a:latin typeface="Verdana" charset="0"/>
              </a:rPr>
              <a:t>Preventing deformities: Hand roll, slanting footboard</a:t>
            </a:r>
          </a:p>
          <a:p>
            <a:r>
              <a:rPr lang="en-US" dirty="0">
                <a:latin typeface="Verdana" charset="0"/>
              </a:rPr>
              <a:t>Turning the client to a side-lying position</a:t>
            </a:r>
          </a:p>
          <a:p>
            <a:r>
              <a:rPr lang="en-US" dirty="0">
                <a:latin typeface="Verdana" charset="0"/>
              </a:rPr>
              <a:t>Body alignment with the client in supine position</a:t>
            </a:r>
          </a:p>
          <a:p>
            <a:pPr lvl="1"/>
            <a:r>
              <a:rPr lang="en-US" dirty="0">
                <a:latin typeface="Verdana" charset="0"/>
              </a:rPr>
              <a:t>Trochanter rolls</a:t>
            </a:r>
          </a:p>
          <a:p>
            <a:r>
              <a:rPr lang="en-US" dirty="0">
                <a:latin typeface="Verdana" charset="0"/>
              </a:rPr>
              <a:t>Supporting the client in a sitting position in bed</a:t>
            </a:r>
          </a:p>
          <a:p>
            <a:pPr lvl="1"/>
            <a:r>
              <a:rPr lang="en-US" dirty="0" smtClean="0">
                <a:latin typeface="Verdana" charset="0"/>
              </a:rPr>
              <a:t>Fowler </a:t>
            </a:r>
            <a:r>
              <a:rPr lang="en-US" dirty="0">
                <a:latin typeface="Verdana" charset="0"/>
              </a:rPr>
              <a:t>position, orthopneic position</a:t>
            </a:r>
          </a:p>
          <a:p>
            <a:r>
              <a:rPr lang="en-US" dirty="0">
                <a:latin typeface="Verdana" charset="0"/>
              </a:rPr>
              <a:t>Prone positions</a:t>
            </a:r>
          </a:p>
          <a:p>
            <a:r>
              <a:rPr lang="en-US" dirty="0" smtClean="0">
                <a:latin typeface="Verdana" charset="0"/>
              </a:rPr>
              <a:t>*Logroll </a:t>
            </a:r>
            <a:r>
              <a:rPr lang="en-US" dirty="0">
                <a:latin typeface="Verdana" charset="0"/>
              </a:rPr>
              <a:t>turn</a:t>
            </a:r>
          </a:p>
        </p:txBody>
      </p:sp>
    </p:spTree>
    <p:extLst>
      <p:ext uri="{BB962C8B-B14F-4D97-AF65-F5344CB8AC3E}">
        <p14:creationId xmlns:p14="http://schemas.microsoft.com/office/powerpoint/2010/main" xmlns="" val="205014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WW TEMPLATE">
  <a:themeElements>
    <a:clrScheme name="">
      <a:dk1>
        <a:srgbClr val="000000"/>
      </a:dk1>
      <a:lt1>
        <a:srgbClr val="FFFFFF"/>
      </a:lt1>
      <a:dk2>
        <a:srgbClr val="006B76"/>
      </a:dk2>
      <a:lt2>
        <a:srgbClr val="000000"/>
      </a:lt2>
      <a:accent1>
        <a:srgbClr val="186EC4"/>
      </a:accent1>
      <a:accent2>
        <a:srgbClr val="CC9900"/>
      </a:accent2>
      <a:accent3>
        <a:srgbClr val="FFFFFF"/>
      </a:accent3>
      <a:accent4>
        <a:srgbClr val="000000"/>
      </a:accent4>
      <a:accent5>
        <a:srgbClr val="ABBADE"/>
      </a:accent5>
      <a:accent6>
        <a:srgbClr val="B98A00"/>
      </a:accent6>
      <a:hlink>
        <a:srgbClr val="FF0000"/>
      </a:hlink>
      <a:folHlink>
        <a:srgbClr val="009900"/>
      </a:folHlink>
    </a:clrScheme>
    <a:fontScheme name="LWW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WW 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G:\Q299xx.LWW\LWW TEMPLATE.ppt</Template>
  <TotalTime>6767</TotalTime>
  <Words>1430</Words>
  <Application>Microsoft Office PowerPoint</Application>
  <PresentationFormat>On-screen Show (4:3)</PresentationFormat>
  <Paragraphs>212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LWW TEMPLATE</vt:lpstr>
      <vt:lpstr>Slide 1</vt:lpstr>
      <vt:lpstr>Principles of Body Mechanics</vt:lpstr>
      <vt:lpstr>Principles of Body Mechanics (cont.)</vt:lpstr>
      <vt:lpstr>Proper Body Alignment</vt:lpstr>
      <vt:lpstr>Client Classification</vt:lpstr>
      <vt:lpstr>Positioning Clients for Comfort</vt:lpstr>
      <vt:lpstr>Positioning Clients for Comfort (cont.)</vt:lpstr>
      <vt:lpstr>Positioning for Examinations and Treatments</vt:lpstr>
      <vt:lpstr>Turning and Moving Clients</vt:lpstr>
      <vt:lpstr>Reasons to Change Client Position</vt:lpstr>
      <vt:lpstr>Range of Motion </vt:lpstr>
      <vt:lpstr>Range of Motion </vt:lpstr>
      <vt:lpstr>Assisting the Mobile and Partially Mobile Client</vt:lpstr>
      <vt:lpstr>Assisting the Mobile and Partially Mobile Client</vt:lpstr>
      <vt:lpstr>Guidelines for Fall Prevention</vt:lpstr>
      <vt:lpstr>Mobility Devices</vt:lpstr>
      <vt:lpstr>Mobility Devices (cont.)</vt:lpstr>
      <vt:lpstr>Mobility Devices (cont.)</vt:lpstr>
      <vt:lpstr>Types of Client Lifts</vt:lpstr>
      <vt:lpstr>Using a Mechanical Lift to Move Clients</vt:lpstr>
      <vt:lpstr>Moving the Client Who Is Partially Paralyzed</vt:lpstr>
      <vt:lpstr>Moving an Immobile Client</vt:lpstr>
      <vt:lpstr>Assisting the Client Confined to Bed</vt:lpstr>
      <vt:lpstr>Safety Devices</vt:lpstr>
      <vt:lpstr>Commonly Used Safety Devices </vt:lpstr>
      <vt:lpstr>Alternatives to Client Safety Devices</vt:lpstr>
      <vt:lpstr>Safety Devices for Children</vt:lpstr>
    </vt:vector>
  </TitlesOfParts>
  <Company>Wolters Kluwer Health - Lippincott Williams &amp; Wilkins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LWW PPT Slide Template Master</dc:title>
  <dc:creator>Dale Gray</dc:creator>
  <cp:lastModifiedBy>winxp</cp:lastModifiedBy>
  <cp:revision>289</cp:revision>
  <cp:lastPrinted>2001-01-03T19:47:24Z</cp:lastPrinted>
  <dcterms:created xsi:type="dcterms:W3CDTF">2001-02-15T19:07:27Z</dcterms:created>
  <dcterms:modified xsi:type="dcterms:W3CDTF">2017-09-20T18:00:10Z</dcterms:modified>
</cp:coreProperties>
</file>