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2"/>
  </p:notesMasterIdLst>
  <p:handoutMasterIdLst>
    <p:handoutMasterId r:id="rId33"/>
  </p:handoutMasterIdLst>
  <p:sldIdLst>
    <p:sldId id="256" r:id="rId2"/>
    <p:sldId id="325" r:id="rId3"/>
    <p:sldId id="326" r:id="rId4"/>
    <p:sldId id="32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 id="342" r:id="rId20"/>
    <p:sldId id="343" r:id="rId21"/>
    <p:sldId id="344" r:id="rId22"/>
    <p:sldId id="345" r:id="rId23"/>
    <p:sldId id="346" r:id="rId24"/>
    <p:sldId id="347" r:id="rId25"/>
    <p:sldId id="348" r:id="rId26"/>
    <p:sldId id="349" r:id="rId27"/>
    <p:sldId id="350" r:id="rId28"/>
    <p:sldId id="351" r:id="rId29"/>
    <p:sldId id="352" r:id="rId30"/>
    <p:sldId id="353" r:id="rId3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ynKruse" initials="C" lastIdx="1" clrIdx="0"/>
  <p:cmAuthor id="1" name="         " initials="   " lastIdx="2" clrIdx="1"/>
  <p:cmAuthor id="2" name="Joann" initials="J" lastIdx="2" clrIdx="2"/>
  <p:cmAuthor id="3" name="Reed Elsevier" initials="TS"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CC"/>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807" autoAdjust="0"/>
    <p:restoredTop sz="71886" autoAdjust="0"/>
  </p:normalViewPr>
  <p:slideViewPr>
    <p:cSldViewPr snapToGrid="0">
      <p:cViewPr varScale="1">
        <p:scale>
          <a:sx n="52" d="100"/>
          <a:sy n="52" d="100"/>
        </p:scale>
        <p:origin x="-840" y="-90"/>
      </p:cViewPr>
      <p:guideLst>
        <p:guide orient="horz" pos="2160"/>
        <p:guide pos="2880"/>
      </p:guideLst>
    </p:cSldViewPr>
  </p:slideViewPr>
  <p:outlineViewPr>
    <p:cViewPr>
      <p:scale>
        <a:sx n="33" d="100"/>
        <a:sy n="33" d="100"/>
      </p:scale>
      <p:origin x="48" y="0"/>
    </p:cViewPr>
  </p:outlineViewPr>
  <p:notesTextViewPr>
    <p:cViewPr>
      <p:scale>
        <a:sx n="130" d="100"/>
        <a:sy n="13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76AA332-72C1-4DCE-B28F-4BC39629F3F2}" type="datetimeFigureOut">
              <a:rPr lang="en-US" smtClean="0"/>
              <a:pPr/>
              <a:t>10/25/2016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059C355-5EE1-432E-BC95-67A010C9882A}" type="slidenum">
              <a:rPr lang="en-US" smtClean="0"/>
              <a:pPr/>
              <a:t>‹#›</a:t>
            </a:fld>
            <a:endParaRPr lang="en-US" dirty="0"/>
          </a:p>
        </p:txBody>
      </p:sp>
    </p:spTree>
    <p:extLst>
      <p:ext uri="{BB962C8B-B14F-4D97-AF65-F5344CB8AC3E}">
        <p14:creationId xmlns="" xmlns:p14="http://schemas.microsoft.com/office/powerpoint/2010/main" val="117713918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dirty="0"/>
          </a:p>
        </p:txBody>
      </p:sp>
    </p:spTree>
    <p:extLst>
      <p:ext uri="{BB962C8B-B14F-4D97-AF65-F5344CB8AC3E}">
        <p14:creationId xmlns="" xmlns:p14="http://schemas.microsoft.com/office/powerpoint/2010/main" val="11696538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sz="1000" b="0" i="0" kern="1200" dirty="0" smtClean="0">
                <a:solidFill>
                  <a:schemeClr val="tx1"/>
                </a:solidFill>
                <a:latin typeface="Arial" charset="0"/>
                <a:ea typeface="+mn-ea"/>
                <a:cs typeface="+mn-cs"/>
              </a:rPr>
              <a:t>Although we may define health and disease in a variety of ways, the primary basis for promoting health and preventing disease must start with a balanced diet and the nutrition it provides. </a:t>
            </a:r>
          </a:p>
          <a:p>
            <a:pPr marL="171450" indent="-171450">
              <a:buFont typeface="Arial" panose="020B0604020202020204" pitchFamily="34" charset="0"/>
              <a:buChar char="•"/>
            </a:pPr>
            <a:r>
              <a:rPr lang="en-US" sz="1000" b="0" i="0" kern="1200" dirty="0" smtClean="0">
                <a:solidFill>
                  <a:schemeClr val="tx1"/>
                </a:solidFill>
                <a:latin typeface="Arial" charset="0"/>
                <a:ea typeface="+mn-ea"/>
                <a:cs typeface="+mn-cs"/>
              </a:rPr>
              <a:t>The study of nutrition is of primary importance in the following two ways: It is fundamental for our own health, and it is essential for the health and well-being of our patients and clients. </a:t>
            </a:r>
          </a:p>
          <a:p>
            <a:pPr marL="171450" indent="-171450">
              <a:buFont typeface="Arial" panose="020B0604020202020204" pitchFamily="34" charset="0"/>
              <a:buChar char="•"/>
            </a:pPr>
            <a:endParaRPr lang="en-US" dirty="0"/>
          </a:p>
        </p:txBody>
      </p:sp>
    </p:spTree>
    <p:extLst>
      <p:ext uri="{BB962C8B-B14F-4D97-AF65-F5344CB8AC3E}">
        <p14:creationId xmlns="" xmlns:p14="http://schemas.microsoft.com/office/powerpoint/2010/main" val="1866076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blood glucose and its role as the body’s main energy source.</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Provide an example of nutrients that work together. </a:t>
            </a:r>
            <a:r>
              <a:rPr lang="en-US" sz="1200" i="1" kern="1200" dirty="0" smtClean="0">
                <a:solidFill>
                  <a:schemeClr val="tx1"/>
                </a:solidFill>
                <a:effectLst/>
                <a:latin typeface="Arial" charset="0"/>
                <a:ea typeface="+mn-ea"/>
                <a:cs typeface="+mn-cs"/>
              </a:rPr>
              <a:t>(Iron and vitamin C, fat-soluble vitamins and fats)</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Ask students to give examples of diseases that result from a mineral deficiency or other nutrient deficiency, or from a nutrient excess.</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Give examples of simple and complex carbohydrates.</a:t>
            </a:r>
          </a:p>
          <a:p>
            <a:r>
              <a:rPr lang="en-US" sz="1200" kern="1200" dirty="0" smtClean="0">
                <a:solidFill>
                  <a:schemeClr val="tx1"/>
                </a:solidFill>
                <a:effectLst/>
                <a:latin typeface="Arial" charset="0"/>
                <a:ea typeface="+mn-ea"/>
                <a:cs typeface="+mn-cs"/>
              </a:rPr>
              <a:t> </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List plant and animal sources of fats.</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the importance of fat as an energy source.</a:t>
            </a:r>
          </a:p>
          <a:p>
            <a:pPr marL="171450" indent="-171450">
              <a:buFont typeface="Arial" pitchFamily="34" charset="0"/>
              <a:buChar char="•"/>
            </a:pPr>
            <a:r>
              <a:rPr lang="en-US" sz="1200" kern="1200" dirty="0" smtClean="0">
                <a:solidFill>
                  <a:schemeClr val="tx1"/>
                </a:solidFill>
                <a:effectLst/>
                <a:latin typeface="Arial" charset="0"/>
                <a:ea typeface="+mn-ea"/>
                <a:cs typeface="+mn-cs"/>
              </a:rPr>
              <a:t>Explain that men and women usually store fat in different parts of the body; have the students determine where these sites are located.  </a:t>
            </a:r>
            <a:r>
              <a:rPr lang="en-US" sz="1200" i="1" kern="1200" dirty="0" smtClean="0">
                <a:solidFill>
                  <a:schemeClr val="tx1"/>
                </a:solidFill>
                <a:effectLst/>
                <a:latin typeface="Arial" charset="0"/>
                <a:ea typeface="+mn-ea"/>
                <a:cs typeface="+mn-cs"/>
              </a:rPr>
              <a:t>(Men: abdomen; Women: hips)</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Arial" charset="0"/>
                <a:ea typeface="+mn-ea"/>
                <a:cs typeface="+mn-cs"/>
              </a:rPr>
              <a:t>TALKING POINT:</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Of what are proteins composed? </a:t>
            </a:r>
            <a:r>
              <a:rPr lang="en-US" sz="1200" i="1" kern="1200" dirty="0" smtClean="0">
                <a:solidFill>
                  <a:schemeClr val="tx1"/>
                </a:solidFill>
                <a:effectLst/>
                <a:latin typeface="Arial" charset="0"/>
                <a:ea typeface="+mn-ea"/>
                <a:cs typeface="+mn-cs"/>
              </a:rPr>
              <a:t>(Amino acids)</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Arial" charset="0"/>
                <a:ea typeface="+mn-ea"/>
                <a:cs typeface="+mn-cs"/>
              </a:rPr>
              <a:t>TALKING POINTS:</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Ask students to list foods high in vitamin C, calcium, phosphorus, and iron.</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that the bones act as a reservoir for calcium; when calcium levels drop in the blood, calcium is taken from the bones and must be replenished by dietary intake.</a:t>
            </a:r>
          </a:p>
          <a:p>
            <a:r>
              <a:rPr lang="en-US" sz="1200" kern="1200" dirty="0" smtClean="0">
                <a:solidFill>
                  <a:schemeClr val="tx1"/>
                </a:solidFill>
                <a:effectLst/>
                <a:latin typeface="Arial" charset="0"/>
                <a:ea typeface="+mn-ea"/>
                <a:cs typeface="+mn-cs"/>
              </a:rPr>
              <a:t> </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Arial" charset="0"/>
                <a:ea typeface="+mn-ea"/>
                <a:cs typeface="+mn-cs"/>
              </a:rPr>
              <a:t>TALKING POINT:</a:t>
            </a:r>
          </a:p>
          <a:p>
            <a:pPr marL="171450" indent="-171450">
              <a:buFont typeface="Arial" pitchFamily="34" charset="0"/>
              <a:buChar char="•"/>
            </a:pPr>
            <a:r>
              <a:rPr lang="en-US" sz="1200" kern="1200" dirty="0" smtClean="0">
                <a:solidFill>
                  <a:schemeClr val="tx1"/>
                </a:solidFill>
                <a:effectLst/>
                <a:latin typeface="Arial" charset="0"/>
                <a:ea typeface="+mn-ea"/>
                <a:cs typeface="+mn-cs"/>
              </a:rPr>
              <a:t>Explain why fat is important for infant brain development.</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Which do students think are more susceptible to degradation or destruction: vitamins or minerals? </a:t>
            </a:r>
            <a:r>
              <a:rPr lang="en-US" sz="1200" i="1" kern="1200" dirty="0" smtClean="0">
                <a:solidFill>
                  <a:schemeClr val="tx1"/>
                </a:solidFill>
                <a:effectLst/>
                <a:latin typeface="Arial" charset="0"/>
                <a:ea typeface="+mn-ea"/>
                <a:cs typeface="+mn-cs"/>
              </a:rPr>
              <a:t>(Vitamins)</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that more than 60% of the human body is composed of water and explain how water is lost in urine, feces, sweat, and respiration.</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u="none" kern="1200" dirty="0" smtClean="0">
                <a:solidFill>
                  <a:schemeClr val="tx1"/>
                </a:solidFill>
                <a:effectLst/>
                <a:latin typeface="Arial" charset="0"/>
                <a:ea typeface="+mn-ea"/>
                <a:cs typeface="+mn-cs"/>
              </a:rPr>
              <a:t>Discuss some ways </a:t>
            </a:r>
            <a:r>
              <a:rPr lang="en-US" sz="1200" kern="1200" dirty="0" smtClean="0">
                <a:solidFill>
                  <a:schemeClr val="tx1"/>
                </a:solidFill>
                <a:effectLst/>
                <a:latin typeface="Arial" charset="0"/>
                <a:ea typeface="+mn-ea"/>
                <a:cs typeface="+mn-cs"/>
              </a:rPr>
              <a:t>health professionals promote variety and moderation.</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Discuss some of the social developments that lead to overnutrition.</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What federal programs address undernutrition? </a:t>
            </a:r>
            <a:r>
              <a:rPr lang="en-US" sz="1200" i="1" kern="1200" dirty="0" smtClean="0">
                <a:solidFill>
                  <a:schemeClr val="tx1"/>
                </a:solidFill>
                <a:effectLst/>
                <a:latin typeface="Arial" charset="0"/>
                <a:ea typeface="+mn-ea"/>
                <a:cs typeface="+mn-cs"/>
              </a:rPr>
              <a:t>(WIC, EFNEP [Coop Extension], Head Start)</a:t>
            </a:r>
            <a:endParaRPr lang="en-US" sz="1200" kern="1200" dirty="0" smtClean="0">
              <a:solidFill>
                <a:schemeClr val="tx1"/>
              </a:solidFill>
              <a:effectLst/>
              <a:latin typeface="Arial" charset="0"/>
              <a:ea typeface="+mn-ea"/>
              <a:cs typeface="+mn-cs"/>
            </a:endParaRPr>
          </a:p>
          <a:p>
            <a:pPr marL="171450" lvl="0" indent="-171450">
              <a:buFont typeface="Arial" pitchFamily="34" charset="0"/>
              <a:buChar char="•"/>
            </a:pPr>
            <a:r>
              <a:rPr lang="en-US" sz="1200" kern="1200" dirty="0" smtClean="0">
                <a:solidFill>
                  <a:schemeClr val="tx1"/>
                </a:solidFill>
                <a:effectLst/>
                <a:latin typeface="Arial" charset="0"/>
                <a:ea typeface="+mn-ea"/>
                <a:cs typeface="+mn-cs"/>
              </a:rPr>
              <a:t>What local programs address this issue? </a:t>
            </a:r>
            <a:r>
              <a:rPr lang="en-US" sz="1200" i="1" kern="1200" dirty="0" smtClean="0">
                <a:solidFill>
                  <a:schemeClr val="tx1"/>
                </a:solidFill>
                <a:effectLst/>
                <a:latin typeface="Arial" charset="0"/>
                <a:ea typeface="+mn-ea"/>
                <a:cs typeface="+mn-cs"/>
              </a:rPr>
              <a:t>(Food banks, homeless shelters)</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Discuss the idea of “if some is good, more is better” and how moderation relates to this.</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u="none" kern="1200" dirty="0" smtClean="0">
                <a:solidFill>
                  <a:schemeClr val="tx1"/>
                </a:solidFill>
                <a:effectLst/>
                <a:latin typeface="Arial" charset="0"/>
                <a:ea typeface="+mn-ea"/>
                <a:cs typeface="+mn-cs"/>
              </a:rPr>
              <a:t>What are some of the organizations throughout the world that set these standards?</a:t>
            </a:r>
            <a:r>
              <a:rPr lang="en-US" u="none" dirty="0" smtClean="0">
                <a:effectLst/>
              </a:rPr>
              <a:t> </a:t>
            </a:r>
            <a:r>
              <a:rPr lang="en-US" sz="1200" kern="1200" dirty="0" smtClean="0">
                <a:solidFill>
                  <a:schemeClr val="tx1"/>
                </a:solidFill>
                <a:effectLst/>
                <a:latin typeface="Arial" charset="0"/>
                <a:ea typeface="+mn-ea"/>
                <a:cs typeface="+mn-cs"/>
              </a:rPr>
              <a:t> </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u="none" kern="1200" dirty="0" smtClean="0">
                <a:solidFill>
                  <a:schemeClr val="tx1"/>
                </a:solidFill>
                <a:effectLst/>
                <a:latin typeface="Arial" charset="0"/>
                <a:ea typeface="+mn-ea"/>
                <a:cs typeface="+mn-cs"/>
              </a:rPr>
              <a:t>Explain the role of the National Academy of Sciences and who actually convenes to determine the DRIs.</a:t>
            </a:r>
            <a:endParaRPr lang="en-US" u="none"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Explain that these four categories are under the umbrella of DRIs, and draw a diagram if necessary.</a:t>
            </a:r>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Draw a graph of a bell curve to illustrate both the RDA and EAR.</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Can </a:t>
            </a:r>
            <a:r>
              <a:rPr lang="en-US" sz="1200" kern="1200" dirty="0" err="1" smtClean="0">
                <a:solidFill>
                  <a:schemeClr val="tx1"/>
                </a:solidFill>
                <a:effectLst/>
                <a:latin typeface="Arial" charset="0"/>
                <a:ea typeface="+mn-ea"/>
                <a:cs typeface="+mn-cs"/>
              </a:rPr>
              <a:t>MyPlate</a:t>
            </a:r>
            <a:r>
              <a:rPr lang="en-US" sz="1200" kern="1200" dirty="0" smtClean="0">
                <a:solidFill>
                  <a:schemeClr val="tx1"/>
                </a:solidFill>
                <a:effectLst/>
                <a:latin typeface="Arial" charset="0"/>
                <a:ea typeface="+mn-ea"/>
                <a:cs typeface="+mn-cs"/>
              </a:rPr>
              <a:t> be taught to children?</a:t>
            </a:r>
          </a:p>
          <a:p>
            <a:pPr marL="171450" indent="-171450">
              <a:buFont typeface="Arial" pitchFamily="34" charset="0"/>
              <a:buChar char="•"/>
            </a:pPr>
            <a:r>
              <a:rPr lang="en-US" sz="1200" kern="1200" dirty="0" smtClean="0">
                <a:solidFill>
                  <a:schemeClr val="tx1"/>
                </a:solidFill>
                <a:effectLst/>
                <a:latin typeface="Arial" charset="0"/>
                <a:ea typeface="+mn-ea"/>
                <a:cs typeface="+mn-cs"/>
              </a:rPr>
              <a:t>Ask students to list a sample diet that reflects the recommendations in </a:t>
            </a:r>
            <a:r>
              <a:rPr lang="en-US" sz="1200" kern="1200" dirty="0" err="1" smtClean="0">
                <a:solidFill>
                  <a:schemeClr val="tx1"/>
                </a:solidFill>
                <a:effectLst/>
                <a:latin typeface="Arial" charset="0"/>
                <a:ea typeface="+mn-ea"/>
                <a:cs typeface="+mn-cs"/>
              </a:rPr>
              <a:t>MyPlate</a:t>
            </a:r>
            <a:r>
              <a:rPr lang="en-US" sz="1200" kern="1200" dirty="0" smtClean="0">
                <a:solidFill>
                  <a:schemeClr val="tx1"/>
                </a:solidFill>
                <a:effectLst/>
                <a:latin typeface="Arial" charset="0"/>
                <a:ea typeface="+mn-ea"/>
                <a:cs typeface="+mn-cs"/>
              </a:rPr>
              <a:t>. </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u="none" kern="1200" dirty="0" smtClean="0">
                <a:solidFill>
                  <a:schemeClr val="tx1"/>
                </a:solidFill>
                <a:effectLst/>
                <a:latin typeface="Arial" charset="0"/>
                <a:ea typeface="+mn-ea"/>
                <a:cs typeface="+mn-cs"/>
              </a:rPr>
              <a:t>Ask students h</a:t>
            </a:r>
            <a:r>
              <a:rPr lang="en-US" sz="1200" kern="1200" dirty="0" smtClean="0">
                <a:solidFill>
                  <a:schemeClr val="tx1"/>
                </a:solidFill>
                <a:effectLst/>
                <a:latin typeface="Arial" charset="0"/>
                <a:ea typeface="+mn-ea"/>
                <a:cs typeface="+mn-cs"/>
              </a:rPr>
              <a:t>ow </a:t>
            </a:r>
            <a:r>
              <a:rPr lang="en-US" sz="1200" u="none" kern="1200" dirty="0" smtClean="0">
                <a:solidFill>
                  <a:schemeClr val="tx1"/>
                </a:solidFill>
                <a:effectLst/>
                <a:latin typeface="Arial" charset="0"/>
                <a:ea typeface="+mn-ea"/>
                <a:cs typeface="+mn-cs"/>
              </a:rPr>
              <a:t>environment might </a:t>
            </a:r>
            <a:r>
              <a:rPr lang="en-US" sz="1200" kern="1200" dirty="0" smtClean="0">
                <a:solidFill>
                  <a:schemeClr val="tx1"/>
                </a:solidFill>
                <a:effectLst/>
                <a:latin typeface="Arial" charset="0"/>
                <a:ea typeface="+mn-ea"/>
                <a:cs typeface="+mn-cs"/>
              </a:rPr>
              <a:t>affect food choices and physical activity levels.</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the change that occurred in many households across the United States in the 1950s and 1960s that led to a change in food patterns.</a:t>
            </a:r>
          </a:p>
          <a:p>
            <a:pPr marL="171450" indent="-171450">
              <a:buFont typeface="Arial" pitchFamily="34" charset="0"/>
              <a:buChar char="•"/>
            </a:pPr>
            <a:r>
              <a:rPr lang="en-US" sz="1200" kern="1200" dirty="0" smtClean="0">
                <a:solidFill>
                  <a:schemeClr val="tx1"/>
                </a:solidFill>
                <a:effectLst/>
                <a:latin typeface="Arial" charset="0"/>
                <a:ea typeface="+mn-ea"/>
                <a:cs typeface="+mn-cs"/>
              </a:rPr>
              <a:t>Talk about the process of collecting scientific research to form a guideline.</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u="none" kern="1200" dirty="0" smtClean="0">
                <a:solidFill>
                  <a:schemeClr val="tx1"/>
                </a:solidFill>
                <a:effectLst/>
                <a:latin typeface="Arial" charset="0"/>
                <a:ea typeface="+mn-ea"/>
                <a:cs typeface="+mn-cs"/>
              </a:rPr>
              <a:t>Ask students to name some recent nutrition discoveries or topics in the news pertaining to nutrition.</a:t>
            </a:r>
          </a:p>
          <a:p>
            <a:pPr marL="171450" lvl="0" indent="-171450">
              <a:buFont typeface="Arial" pitchFamily="34" charset="0"/>
              <a:buChar char="•"/>
            </a:pPr>
            <a:r>
              <a:rPr lang="en-US" sz="1200" u="none" kern="1200" dirty="0" smtClean="0">
                <a:solidFill>
                  <a:schemeClr val="tx1"/>
                </a:solidFill>
                <a:effectLst/>
                <a:latin typeface="Arial" charset="0"/>
                <a:ea typeface="+mn-ea"/>
                <a:cs typeface="+mn-cs"/>
              </a:rPr>
              <a:t>Discuss the scientific process with the students and how scientists build on previous research to discover new findings. </a:t>
            </a:r>
          </a:p>
          <a:p>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u="none" kern="1200" dirty="0" smtClean="0">
                <a:solidFill>
                  <a:schemeClr val="tx1"/>
                </a:solidFill>
                <a:effectLst/>
                <a:latin typeface="Arial" charset="0"/>
                <a:ea typeface="+mn-ea"/>
                <a:cs typeface="+mn-cs"/>
              </a:rPr>
              <a:t>Ask students h</a:t>
            </a:r>
            <a:r>
              <a:rPr lang="en-US" sz="1200" kern="1200" dirty="0" smtClean="0">
                <a:solidFill>
                  <a:schemeClr val="tx1"/>
                </a:solidFill>
                <a:effectLst/>
                <a:latin typeface="Arial" charset="0"/>
                <a:ea typeface="+mn-ea"/>
                <a:cs typeface="+mn-cs"/>
              </a:rPr>
              <a:t>ow often </a:t>
            </a:r>
            <a:r>
              <a:rPr lang="en-US" sz="1200" u="none" kern="1200" dirty="0" smtClean="0">
                <a:solidFill>
                  <a:schemeClr val="tx1"/>
                </a:solidFill>
                <a:effectLst/>
                <a:latin typeface="Arial" charset="0"/>
                <a:ea typeface="+mn-ea"/>
                <a:cs typeface="+mn-cs"/>
              </a:rPr>
              <a:t>they</a:t>
            </a:r>
            <a:r>
              <a:rPr lang="en-US" sz="1200" kern="1200" dirty="0" smtClean="0">
                <a:solidFill>
                  <a:schemeClr val="tx1"/>
                </a:solidFill>
                <a:effectLst/>
                <a:latin typeface="Arial" charset="0"/>
                <a:ea typeface="+mn-ea"/>
                <a:cs typeface="+mn-cs"/>
              </a:rPr>
              <a:t> eat fast, processed, or prepackaged foods per week.</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Ask students to explain why Americans suffer from malnutrition with such an abundant food supply.</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Give some examples of fast food restaurants that have health-conscious alternatives: </a:t>
            </a:r>
            <a:r>
              <a:rPr lang="en-US" sz="1200" i="1" kern="1200" dirty="0" smtClean="0">
                <a:solidFill>
                  <a:schemeClr val="tx1"/>
                </a:solidFill>
                <a:effectLst/>
                <a:latin typeface="Arial" charset="0"/>
                <a:ea typeface="+mn-ea"/>
                <a:cs typeface="+mn-cs"/>
              </a:rPr>
              <a:t>(McDonald’s, Arby’s, Chili’s)</a:t>
            </a:r>
            <a:endParaRPr lang="en-US" sz="1200" kern="1200" dirty="0" smtClean="0">
              <a:solidFill>
                <a:schemeClr val="tx1"/>
              </a:solidFill>
              <a:effectLst/>
              <a:latin typeface="Arial" charset="0"/>
              <a:ea typeface="+mn-ea"/>
              <a:cs typeface="+mn-cs"/>
            </a:endParaRPr>
          </a:p>
          <a:p>
            <a:pPr marL="171450" lvl="0" indent="-171450">
              <a:buFont typeface="Arial" pitchFamily="34" charset="0"/>
              <a:buChar char="•"/>
            </a:pPr>
            <a:r>
              <a:rPr lang="en-US" sz="1200" kern="1200" dirty="0" smtClean="0">
                <a:solidFill>
                  <a:schemeClr val="tx1"/>
                </a:solidFill>
                <a:effectLst/>
                <a:latin typeface="Arial" charset="0"/>
                <a:ea typeface="+mn-ea"/>
                <a:cs typeface="+mn-cs"/>
              </a:rPr>
              <a:t>If the students look at nutrition labels, what do they look for first?  </a:t>
            </a:r>
          </a:p>
          <a:p>
            <a:pPr marL="171450" indent="-171450">
              <a:buFont typeface="Arial" pitchFamily="34" charset="0"/>
              <a:buChar char="•"/>
            </a:pPr>
            <a:r>
              <a:rPr lang="en-US" sz="1200" kern="1200" dirty="0" smtClean="0">
                <a:solidFill>
                  <a:schemeClr val="tx1"/>
                </a:solidFill>
                <a:effectLst/>
                <a:latin typeface="Arial" charset="0"/>
                <a:ea typeface="+mn-ea"/>
                <a:cs typeface="+mn-cs"/>
              </a:rPr>
              <a:t>Explain that the food label can be deceiving if the portion size is not considered.  For example, bottled beverages often contain 2 or more servings, ice cream is labeled to be served in ½ cup portions, and 2 to 3 snack cookies equal a serving.</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u="none" kern="1200" dirty="0" smtClean="0">
                <a:solidFill>
                  <a:schemeClr val="tx1"/>
                </a:solidFill>
                <a:effectLst/>
                <a:latin typeface="Arial" charset="0"/>
                <a:ea typeface="+mn-ea"/>
                <a:cs typeface="+mn-cs"/>
              </a:rPr>
              <a:t>Ask students to identify uses of food other than to satisfy hunger.</a:t>
            </a:r>
          </a:p>
          <a:p>
            <a:pPr marL="171450" indent="-171450">
              <a:buFont typeface="Arial" pitchFamily="34" charset="0"/>
              <a:buChar char="•"/>
            </a:pPr>
            <a:r>
              <a:rPr lang="en-US" sz="1200" u="none" kern="1200" dirty="0" smtClean="0">
                <a:solidFill>
                  <a:schemeClr val="tx1"/>
                </a:solidFill>
                <a:effectLst/>
                <a:latin typeface="Arial" charset="0"/>
                <a:ea typeface="+mn-ea"/>
                <a:cs typeface="+mn-cs"/>
              </a:rPr>
              <a:t>Highlight the integral role nutrition plays in a patient’s plan of care and recovery.</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u="none" kern="1200" dirty="0" smtClean="0">
                <a:solidFill>
                  <a:schemeClr val="tx1"/>
                </a:solidFill>
                <a:effectLst/>
                <a:latin typeface="Arial" charset="0"/>
                <a:ea typeface="+mn-ea"/>
                <a:cs typeface="+mn-cs"/>
              </a:rPr>
              <a:t>Give an example of how decreased health costs result from preventive care. (</a:t>
            </a:r>
            <a:r>
              <a:rPr lang="en-US" sz="1200" i="1" u="none" kern="1200" dirty="0" smtClean="0">
                <a:solidFill>
                  <a:schemeClr val="tx1"/>
                </a:solidFill>
                <a:effectLst/>
                <a:latin typeface="Arial" charset="0"/>
                <a:ea typeface="+mn-ea"/>
                <a:cs typeface="+mn-cs"/>
              </a:rPr>
              <a:t>Healthy weight reduces risks for chronic diseases.)</a:t>
            </a:r>
            <a:endParaRPr lang="en-US" sz="1200" u="none" kern="1200" dirty="0" smtClean="0">
              <a:solidFill>
                <a:schemeClr val="tx1"/>
              </a:solidFill>
              <a:effectLst/>
              <a:latin typeface="Arial" charset="0"/>
              <a:ea typeface="+mn-ea"/>
              <a:cs typeface="+mn-cs"/>
            </a:endParaRPr>
          </a:p>
          <a:p>
            <a:pPr marL="171450" indent="-171450">
              <a:buFont typeface="Arial" pitchFamily="34" charset="0"/>
              <a:buChar char="•"/>
            </a:pPr>
            <a:r>
              <a:rPr lang="en-US" sz="1200" u="none" kern="1200" dirty="0" smtClean="0">
                <a:solidFill>
                  <a:schemeClr val="tx1"/>
                </a:solidFill>
                <a:effectLst/>
                <a:latin typeface="Arial" charset="0"/>
                <a:ea typeface="+mn-ea"/>
                <a:cs typeface="+mn-cs"/>
              </a:rPr>
              <a:t>Give an example of a disease process directly related to nutritional status. (</a:t>
            </a:r>
            <a:r>
              <a:rPr lang="en-US" sz="1200" i="1" u="none" kern="1200" dirty="0" smtClean="0">
                <a:solidFill>
                  <a:schemeClr val="tx1"/>
                </a:solidFill>
                <a:effectLst/>
                <a:latin typeface="Arial" charset="0"/>
                <a:ea typeface="+mn-ea"/>
                <a:cs typeface="+mn-cs"/>
              </a:rPr>
              <a:t>Iron-deficiency anemia or osteoporosis)</a:t>
            </a:r>
            <a:endParaRPr lang="en-US" u="non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u="none" kern="1200" dirty="0" smtClean="0">
                <a:solidFill>
                  <a:schemeClr val="tx1"/>
                </a:solidFill>
                <a:effectLst/>
                <a:latin typeface="Arial" charset="0"/>
                <a:ea typeface="+mn-ea"/>
                <a:cs typeface="+mn-cs"/>
              </a:rPr>
              <a:t>Emphasize that the benefits of living well today are seen over time, just as the detriments of not living well today are seen over time.</a:t>
            </a:r>
            <a:endParaRPr lang="en-US" u="non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u="none" kern="1200" dirty="0" smtClean="0">
                <a:solidFill>
                  <a:schemeClr val="tx1"/>
                </a:solidFill>
                <a:effectLst/>
                <a:latin typeface="Arial" charset="0"/>
                <a:ea typeface="+mn-ea"/>
                <a:cs typeface="+mn-cs"/>
              </a:rPr>
              <a:t>Ask students to name lifestyle choices that promote nutritional health.</a:t>
            </a:r>
          </a:p>
          <a:p>
            <a:pPr marL="171450" indent="-171450">
              <a:buFont typeface="Arial" pitchFamily="34" charset="0"/>
              <a:buChar char="•"/>
            </a:pPr>
            <a:r>
              <a:rPr lang="en-US" sz="1200" u="none" kern="1200" dirty="0" smtClean="0">
                <a:solidFill>
                  <a:schemeClr val="tx1"/>
                </a:solidFill>
                <a:effectLst/>
                <a:latin typeface="Arial" charset="0"/>
                <a:ea typeface="+mn-ea"/>
                <a:cs typeface="+mn-cs"/>
              </a:rPr>
              <a:t>Ask students to name lifestyle choices that reduce nutritional health.</a:t>
            </a:r>
            <a:endParaRPr lang="en-US" u="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Ask students why so many people are focused mainly on eating to relieve hunger or satisfy their appetite and not as supplying their body with all the components of proper nutrition. </a:t>
            </a:r>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Using these seven signs of proper nutrition, discuss signs of malnutrition.</a:t>
            </a:r>
          </a:p>
          <a:p>
            <a:r>
              <a:rPr lang="en-US" sz="1200" kern="1200" dirty="0" smtClean="0">
                <a:solidFill>
                  <a:schemeClr val="tx1"/>
                </a:solidFill>
                <a:effectLst/>
                <a:latin typeface="Arial" charset="0"/>
                <a:ea typeface="+mn-ea"/>
                <a:cs typeface="+mn-cs"/>
              </a:rPr>
              <a:t> </a:t>
            </a:r>
            <a:endParaRPr lang="en-US" sz="1200" kern="1200" dirty="0">
              <a:solidFill>
                <a:schemeClr val="tx1"/>
              </a:solidFill>
              <a:effectLst/>
              <a:latin typeface="Arial"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10/25/2016</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t>Copyright © 2017, Elsevier Inc.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973FFB56-E9E6-413D-8A5D-71B4F4A3F75C}" type="slidenum">
              <a:rPr lang="en-GB" smtClean="0"/>
              <a:pPr>
                <a:defRPr/>
              </a:pPr>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10/25/2016</a:t>
            </a:fld>
            <a:endParaRPr lang="en-US"/>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fld id="{43B6E2D6-51E0-4A85-ABFF-5CCC7316933A}" type="slidenum">
              <a:rPr lang="en-GB" smtClean="0"/>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10/25/2016</a:t>
            </a:fld>
            <a:endParaRPr lang="en-US"/>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fld id="{E50ADD00-FA40-493A-953E-9DDC8E755E33}"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10/25/2016</a:t>
            </a:fld>
            <a:endParaRPr lang="en-US"/>
          </a:p>
        </p:txBody>
      </p:sp>
      <p:sp>
        <p:nvSpPr>
          <p:cNvPr id="9" name="Slide Number Placeholder 8"/>
          <p:cNvSpPr>
            <a:spLocks noGrp="1"/>
          </p:cNvSpPr>
          <p:nvPr>
            <p:ph type="sldNum" sz="quarter" idx="15"/>
          </p:nvPr>
        </p:nvSpPr>
        <p:spPr/>
        <p:txBody>
          <a:bodyPr rtlCol="0"/>
          <a:lstStyle/>
          <a:p>
            <a:pPr>
              <a:defRPr/>
            </a:pPr>
            <a:fld id="{7F8BBA44-8A3C-4CDB-966D-E256DD599FC1}" type="slidenum">
              <a:rPr lang="en-GB" smtClean="0"/>
              <a:pPr>
                <a:defRPr/>
              </a:pPr>
              <a:t>‹#›</a:t>
            </a:fld>
            <a:endParaRPr lang="en-GB" dirty="0"/>
          </a:p>
        </p:txBody>
      </p:sp>
      <p:sp>
        <p:nvSpPr>
          <p:cNvPr id="10" name="Footer Placeholder 9"/>
          <p:cNvSpPr>
            <a:spLocks noGrp="1"/>
          </p:cNvSpPr>
          <p:nvPr>
            <p:ph type="ftr" sz="quarter" idx="16"/>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10/25/2016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t>Copyright © 2017, Elsevier Inc.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F8B6D248-46AD-4934-9A30-A00CAF948649}" type="slidenum">
              <a:rPr lang="en-GB" smtClean="0"/>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6F9B8CD-342D-4579-98EC-A8FD6B7370E1}" type="datetimeFigureOut">
              <a:rPr lang="en-US" smtClean="0"/>
              <a:pPr/>
              <a:t>10/25/2016</a:t>
            </a:fld>
            <a:endParaRPr lang="en-US"/>
          </a:p>
        </p:txBody>
      </p:sp>
      <p:sp>
        <p:nvSpPr>
          <p:cNvPr id="6" name="Footer Placeholder 5"/>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7" name="Slide Number Placeholder 6"/>
          <p:cNvSpPr>
            <a:spLocks noGrp="1"/>
          </p:cNvSpPr>
          <p:nvPr>
            <p:ph type="sldNum" sz="quarter" idx="12"/>
          </p:nvPr>
        </p:nvSpPr>
        <p:spPr/>
        <p:txBody>
          <a:bodyPr/>
          <a:lstStyle/>
          <a:p>
            <a:pPr>
              <a:defRPr/>
            </a:pPr>
            <a:fld id="{E0CA3D25-0BDE-423E-BFDE-BC90F9104E8D}" type="slidenum">
              <a:rPr lang="en-GB" smtClean="0"/>
              <a:pPr>
                <a:defRPr/>
              </a:pPr>
              <a:t>‹#›</a:t>
            </a:fld>
            <a:endParaRPr lang="en-GB"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6F9B8CD-342D-4579-98EC-A8FD6B7370E1}" type="datetimeFigureOut">
              <a:rPr lang="en-US" smtClean="0"/>
              <a:pPr/>
              <a:t>10/25/2016</a:t>
            </a:fld>
            <a:endParaRPr lang="en-US"/>
          </a:p>
        </p:txBody>
      </p:sp>
      <p:sp>
        <p:nvSpPr>
          <p:cNvPr id="8" name="Footer Placeholder 7"/>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9" name="Slide Number Placeholder 8"/>
          <p:cNvSpPr>
            <a:spLocks noGrp="1"/>
          </p:cNvSpPr>
          <p:nvPr>
            <p:ph type="sldNum" sz="quarter" idx="12"/>
          </p:nvPr>
        </p:nvSpPr>
        <p:spPr/>
        <p:txBody>
          <a:bodyPr/>
          <a:lstStyle/>
          <a:p>
            <a:pPr>
              <a:defRPr/>
            </a:pPr>
            <a:fld id="{6EAE9F82-1306-4A0A-A4CC-5D30A0614ED7}" type="slidenum">
              <a:rPr lang="en-GB" smtClean="0"/>
              <a:pPr>
                <a:defRPr/>
              </a:pPr>
              <a:t>‹#›</a:t>
            </a:fld>
            <a:endParaRPr lang="en-GB"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10/25/2016</a:t>
            </a:fld>
            <a:endParaRPr lang="en-US"/>
          </a:p>
        </p:txBody>
      </p:sp>
      <p:sp>
        <p:nvSpPr>
          <p:cNvPr id="7" name="Slide Number Placeholder 6"/>
          <p:cNvSpPr>
            <a:spLocks noGrp="1"/>
          </p:cNvSpPr>
          <p:nvPr>
            <p:ph type="sldNum" sz="quarter" idx="11"/>
          </p:nvPr>
        </p:nvSpPr>
        <p:spPr/>
        <p:txBody>
          <a:bodyPr rtlCol="0"/>
          <a:lstStyle/>
          <a:p>
            <a:pPr>
              <a:defRPr/>
            </a:pPr>
            <a:fld id="{67AAB3EE-9EF1-44C2-B1C4-C8D186C48723}" type="slidenum">
              <a:rPr lang="en-GB" smtClean="0"/>
              <a:pPr>
                <a:defRPr/>
              </a:pPr>
              <a:t>‹#›</a:t>
            </a:fld>
            <a:endParaRPr lang="en-GB" dirty="0"/>
          </a:p>
        </p:txBody>
      </p:sp>
      <p:sp>
        <p:nvSpPr>
          <p:cNvPr id="8" name="Footer Placeholder 7"/>
          <p:cNvSpPr>
            <a:spLocks noGrp="1"/>
          </p:cNvSpPr>
          <p:nvPr>
            <p:ph type="ftr" sz="quarter" idx="12"/>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9B8CD-342D-4579-98EC-A8FD6B7370E1}" type="datetimeFigureOut">
              <a:rPr lang="en-US" smtClean="0"/>
              <a:pPr/>
              <a:t>10/25/2016</a:t>
            </a:fld>
            <a:endParaRPr lang="en-US"/>
          </a:p>
        </p:txBody>
      </p:sp>
      <p:sp>
        <p:nvSpPr>
          <p:cNvPr id="3" name="Footer Placeholder 2"/>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4" name="Slide Number Placeholder 3"/>
          <p:cNvSpPr>
            <a:spLocks noGrp="1"/>
          </p:cNvSpPr>
          <p:nvPr>
            <p:ph type="sldNum" sz="quarter" idx="12"/>
          </p:nvPr>
        </p:nvSpPr>
        <p:spPr/>
        <p:txBody>
          <a:bodyPr/>
          <a:lstStyle/>
          <a:p>
            <a:pPr>
              <a:defRPr/>
            </a:pPr>
            <a:fld id="{179E6571-401E-4B20-BD1A-F3A6C5A2D45F}" type="slidenum">
              <a:rPr lang="en-GB" smtClean="0"/>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10/25/2016</a:t>
            </a:fld>
            <a:endParaRPr lang="en-US" dirty="0"/>
          </a:p>
        </p:txBody>
      </p:sp>
      <p:sp>
        <p:nvSpPr>
          <p:cNvPr id="22" name="Slide Number Placeholder 21"/>
          <p:cNvSpPr>
            <a:spLocks noGrp="1"/>
          </p:cNvSpPr>
          <p:nvPr>
            <p:ph type="sldNum" sz="quarter" idx="15"/>
          </p:nvPr>
        </p:nvSpPr>
        <p:spPr/>
        <p:txBody>
          <a:bodyPr rtlCol="0"/>
          <a:lstStyle/>
          <a:p>
            <a:pPr>
              <a:defRPr/>
            </a:pPr>
            <a:fld id="{9528BCF6-3FA7-437A-8E5A-06F1E1B6D1EC}" type="slidenum">
              <a:rPr lang="en-GB" smtClean="0"/>
              <a:pPr>
                <a:defRPr/>
              </a:pPr>
              <a:t>‹#›</a:t>
            </a:fld>
            <a:endParaRPr lang="en-GB" dirty="0"/>
          </a:p>
        </p:txBody>
      </p:sp>
      <p:sp>
        <p:nvSpPr>
          <p:cNvPr id="23" name="Footer Placeholder 22"/>
          <p:cNvSpPr>
            <a:spLocks noGrp="1"/>
          </p:cNvSpPr>
          <p:nvPr>
            <p:ph type="ftr" sz="quarter" idx="16"/>
          </p:nvPr>
        </p:nvSpPr>
        <p:spPr/>
        <p:txBody>
          <a:bodyPr rtlCol="0"/>
          <a:lstStyle/>
          <a:p>
            <a:pPr>
              <a:defRPr/>
            </a:pPr>
            <a:r>
              <a:rPr lang="en-US" smtClean="0"/>
              <a:t>Copyright © 2017, Elsevier Inc.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10/25/2016</a:t>
            </a:fld>
            <a:endParaRPr lang="en-US"/>
          </a:p>
        </p:txBody>
      </p:sp>
      <p:sp>
        <p:nvSpPr>
          <p:cNvPr id="18" name="Slide Number Placeholder 17"/>
          <p:cNvSpPr>
            <a:spLocks noGrp="1"/>
          </p:cNvSpPr>
          <p:nvPr>
            <p:ph type="sldNum" sz="quarter" idx="11"/>
          </p:nvPr>
        </p:nvSpPr>
        <p:spPr/>
        <p:txBody>
          <a:bodyPr rtlCol="0"/>
          <a:lstStyle/>
          <a:p>
            <a:pPr>
              <a:defRPr/>
            </a:pPr>
            <a:fld id="{064AC775-397C-4489-A46B-397B564A2A72}" type="slidenum">
              <a:rPr lang="en-GB" smtClean="0"/>
              <a:pPr>
                <a:defRPr/>
              </a:pPr>
              <a:t>‹#›</a:t>
            </a:fld>
            <a:endParaRPr lang="en-GB" dirty="0"/>
          </a:p>
        </p:txBody>
      </p:sp>
      <p:sp>
        <p:nvSpPr>
          <p:cNvPr id="21" name="Footer Placeholder 20"/>
          <p:cNvSpPr>
            <a:spLocks noGrp="1"/>
          </p:cNvSpPr>
          <p:nvPr>
            <p:ph type="ftr" sz="quarter" idx="12"/>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10/25/2016</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Copyright © 2017, Elsevier Inc.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3FFB56-E9E6-413D-8A5D-71B4F4A3F75C}"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6567"/>
            <a:ext cx="7772400" cy="1143000"/>
          </a:xfrm>
        </p:spPr>
        <p:txBody>
          <a:bodyPr/>
          <a:lstStyle/>
          <a:p>
            <a:r>
              <a:rPr lang="en-US" sz="4000" dirty="0" smtClean="0"/>
              <a:t>Chapter 1</a:t>
            </a:r>
            <a:endParaRPr lang="en-US" sz="4000" dirty="0"/>
          </a:p>
        </p:txBody>
      </p:sp>
      <p:sp>
        <p:nvSpPr>
          <p:cNvPr id="3" name="Subtitle 2"/>
          <p:cNvSpPr>
            <a:spLocks noGrp="1"/>
          </p:cNvSpPr>
          <p:nvPr>
            <p:ph type="subTitle" idx="1"/>
          </p:nvPr>
        </p:nvSpPr>
        <p:spPr>
          <a:xfrm>
            <a:off x="1371600" y="3371776"/>
            <a:ext cx="6400800" cy="1752600"/>
          </a:xfrm>
        </p:spPr>
        <p:txBody>
          <a:bodyPr anchor="ctr"/>
          <a:lstStyle/>
          <a:p>
            <a:r>
              <a:rPr lang="en-US" sz="3600" dirty="0" smtClean="0"/>
              <a:t>Food, Nutrition, and Health</a:t>
            </a:r>
            <a:endParaRPr lang="en-US" sz="3600" dirty="0"/>
          </a:p>
        </p:txBody>
      </p:sp>
      <p:sp>
        <p:nvSpPr>
          <p:cNvPr id="4" name="Footer Placeholder 3"/>
          <p:cNvSpPr>
            <a:spLocks noGrp="1"/>
          </p:cNvSpPr>
          <p:nvPr>
            <p:ph type="ftr" sz="quarter" idx="11"/>
          </p:nvPr>
        </p:nvSpPr>
        <p:spPr/>
        <p:txBody>
          <a:bodyPr/>
          <a:lstStyle/>
          <a:p>
            <a:pPr>
              <a:defRPr/>
            </a:pPr>
            <a:r>
              <a:rPr lang="en-US" smtClean="0"/>
              <a:t>Copyright © 2017, Elsevier Inc. All Rights Reserved.</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Functions of Nutrients in </a:t>
            </a:r>
            <a:r>
              <a:rPr lang="en-US" sz="3600" dirty="0" smtClean="0"/>
              <a:t>Food</a:t>
            </a:r>
            <a:endParaRPr lang="en-US" sz="3600" dirty="0"/>
          </a:p>
        </p:txBody>
      </p:sp>
      <p:sp>
        <p:nvSpPr>
          <p:cNvPr id="3" name="Content Placeholder 2"/>
          <p:cNvSpPr>
            <a:spLocks noGrp="1"/>
          </p:cNvSpPr>
          <p:nvPr>
            <p:ph sz="quarter" idx="1"/>
          </p:nvPr>
        </p:nvSpPr>
        <p:spPr/>
        <p:txBody>
          <a:bodyPr/>
          <a:lstStyle/>
          <a:p>
            <a:pPr lvl="0"/>
            <a:r>
              <a:rPr lang="en-US" dirty="0"/>
              <a:t>Basic functions of food</a:t>
            </a:r>
          </a:p>
          <a:p>
            <a:pPr lvl="1"/>
            <a:r>
              <a:rPr lang="en-US" dirty="0"/>
              <a:t>Provide energy</a:t>
            </a:r>
          </a:p>
          <a:p>
            <a:pPr lvl="1"/>
            <a:r>
              <a:rPr lang="en-US" dirty="0"/>
              <a:t>Build tissue</a:t>
            </a:r>
          </a:p>
          <a:p>
            <a:pPr lvl="1"/>
            <a:r>
              <a:rPr lang="en-US" dirty="0"/>
              <a:t>Regulate metabolic </a:t>
            </a:r>
            <a:r>
              <a:rPr lang="en-US" dirty="0" smtClean="0"/>
              <a:t>processes</a:t>
            </a:r>
          </a:p>
          <a:p>
            <a:pPr lvl="1">
              <a:buNone/>
            </a:pPr>
            <a:r>
              <a:rPr lang="en-US" dirty="0" smtClean="0"/>
              <a:t>Metabolism</a:t>
            </a:r>
          </a:p>
          <a:p>
            <a:pPr lvl="1">
              <a:buNone/>
            </a:pPr>
            <a:r>
              <a:rPr lang="en-US" dirty="0" smtClean="0"/>
              <a:t>	sum of all body processes that accomplish the basic life-sustaining tasks*</a:t>
            </a:r>
            <a:endParaRPr lang="en-US" dirty="0"/>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10</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615172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Nutrients in </a:t>
            </a:r>
            <a:r>
              <a:rPr lang="en-US" dirty="0" smtClean="0"/>
              <a:t>Food</a:t>
            </a:r>
            <a:endParaRPr lang="en-US" dirty="0"/>
          </a:p>
        </p:txBody>
      </p:sp>
      <p:sp>
        <p:nvSpPr>
          <p:cNvPr id="3" name="Content Placeholder 2"/>
          <p:cNvSpPr>
            <a:spLocks noGrp="1"/>
          </p:cNvSpPr>
          <p:nvPr>
            <p:ph sz="quarter" idx="1"/>
          </p:nvPr>
        </p:nvSpPr>
        <p:spPr/>
        <p:txBody>
          <a:bodyPr>
            <a:normAutofit fontScale="92500" lnSpcReduction="20000"/>
          </a:bodyPr>
          <a:lstStyle/>
          <a:p>
            <a:pPr lvl="0"/>
            <a:r>
              <a:rPr lang="en-US" sz="3600" dirty="0"/>
              <a:t>Energy sources</a:t>
            </a:r>
          </a:p>
          <a:p>
            <a:pPr lvl="1"/>
            <a:r>
              <a:rPr lang="en-US" sz="3600" dirty="0"/>
              <a:t>Carbohydrates</a:t>
            </a:r>
          </a:p>
          <a:p>
            <a:pPr lvl="2"/>
            <a:r>
              <a:rPr lang="en-US" sz="3600" dirty="0"/>
              <a:t>Primary source of fuel for heat and </a:t>
            </a:r>
            <a:r>
              <a:rPr lang="en-US" sz="3600" dirty="0" smtClean="0"/>
              <a:t>energy*</a:t>
            </a:r>
            <a:endParaRPr lang="en-US" sz="3600" dirty="0"/>
          </a:p>
          <a:p>
            <a:pPr lvl="2"/>
            <a:r>
              <a:rPr lang="en-US" sz="3600" dirty="0"/>
              <a:t>Maintain body’s </a:t>
            </a:r>
            <a:r>
              <a:rPr lang="en-US" sz="3600" dirty="0" smtClean="0"/>
              <a:t>backup </a:t>
            </a:r>
            <a:r>
              <a:rPr lang="en-US" sz="3600" dirty="0"/>
              <a:t>store of quick energy as </a:t>
            </a:r>
            <a:r>
              <a:rPr lang="en-US" sz="3600" dirty="0" smtClean="0"/>
              <a:t>glycogen*</a:t>
            </a:r>
            <a:endParaRPr lang="en-US" sz="3600" dirty="0"/>
          </a:p>
          <a:p>
            <a:pPr lvl="2"/>
            <a:r>
              <a:rPr lang="en-US" sz="3600" dirty="0"/>
              <a:t>Should provide 45% to 65% of total </a:t>
            </a:r>
            <a:r>
              <a:rPr lang="en-US" sz="3600" dirty="0" smtClean="0"/>
              <a:t>kilocalories</a:t>
            </a:r>
          </a:p>
          <a:p>
            <a:pPr lvl="2"/>
            <a:r>
              <a:rPr lang="en-US" sz="3600" dirty="0" smtClean="0"/>
              <a:t>Each gram of CHO consumed yields 4 kcal of body energy*</a:t>
            </a:r>
            <a:endParaRPr lang="en-US" sz="3600" dirty="0"/>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11</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529247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Nutrients in </a:t>
            </a:r>
            <a:r>
              <a:rPr lang="en-US" dirty="0" smtClean="0"/>
              <a:t>Food</a:t>
            </a:r>
            <a:endParaRPr lang="en-US" dirty="0"/>
          </a:p>
        </p:txBody>
      </p:sp>
      <p:sp>
        <p:nvSpPr>
          <p:cNvPr id="3" name="Content Placeholder 2"/>
          <p:cNvSpPr>
            <a:spLocks noGrp="1"/>
          </p:cNvSpPr>
          <p:nvPr>
            <p:ph sz="quarter" idx="1"/>
          </p:nvPr>
        </p:nvSpPr>
        <p:spPr/>
        <p:txBody>
          <a:bodyPr>
            <a:normAutofit fontScale="92500" lnSpcReduction="10000"/>
          </a:bodyPr>
          <a:lstStyle/>
          <a:p>
            <a:pPr lvl="0"/>
            <a:r>
              <a:rPr lang="en-US" sz="3600" dirty="0"/>
              <a:t>Energy sources (cont’d)</a:t>
            </a:r>
          </a:p>
          <a:p>
            <a:pPr lvl="1"/>
            <a:r>
              <a:rPr lang="en-US" sz="3600" dirty="0"/>
              <a:t>Fats</a:t>
            </a:r>
          </a:p>
          <a:p>
            <a:pPr lvl="2"/>
            <a:r>
              <a:rPr lang="en-US" sz="3600" dirty="0"/>
              <a:t>Animal and plant </a:t>
            </a:r>
            <a:r>
              <a:rPr lang="en-US" sz="3600" dirty="0" smtClean="0"/>
              <a:t>sources</a:t>
            </a:r>
          </a:p>
          <a:p>
            <a:pPr lvl="2"/>
            <a:r>
              <a:rPr lang="en-US" sz="3600" dirty="0" smtClean="0"/>
              <a:t>Yields 9 kcal for each gram consumed*</a:t>
            </a:r>
            <a:endParaRPr lang="en-US" sz="3600" dirty="0"/>
          </a:p>
          <a:p>
            <a:pPr lvl="2"/>
            <a:r>
              <a:rPr lang="en-US" sz="3600" dirty="0"/>
              <a:t>Secondary (storage) form of heat and energy</a:t>
            </a:r>
          </a:p>
          <a:p>
            <a:pPr lvl="2"/>
            <a:r>
              <a:rPr lang="en-US" sz="3600" dirty="0"/>
              <a:t>Should provide no more than 20% to 35% of total kilocalories</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12</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871318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Nutrients in </a:t>
            </a:r>
            <a:r>
              <a:rPr lang="en-US" dirty="0" smtClean="0"/>
              <a:t>Food</a:t>
            </a:r>
            <a:endParaRPr lang="en-US" dirty="0"/>
          </a:p>
        </p:txBody>
      </p:sp>
      <p:sp>
        <p:nvSpPr>
          <p:cNvPr id="3" name="Content Placeholder 2"/>
          <p:cNvSpPr>
            <a:spLocks noGrp="1"/>
          </p:cNvSpPr>
          <p:nvPr>
            <p:ph sz="quarter" idx="1"/>
          </p:nvPr>
        </p:nvSpPr>
        <p:spPr/>
        <p:txBody>
          <a:bodyPr>
            <a:normAutofit lnSpcReduction="10000"/>
          </a:bodyPr>
          <a:lstStyle/>
          <a:p>
            <a:pPr lvl="0"/>
            <a:r>
              <a:rPr lang="en-US" dirty="0"/>
              <a:t>Energy sources (cont’d)</a:t>
            </a:r>
          </a:p>
          <a:p>
            <a:pPr lvl="1"/>
            <a:r>
              <a:rPr lang="en-US" sz="3200" dirty="0"/>
              <a:t>Proteins</a:t>
            </a:r>
          </a:p>
          <a:p>
            <a:pPr lvl="2"/>
            <a:r>
              <a:rPr lang="en-US" sz="3200" dirty="0"/>
              <a:t>Primary function is tissue </a:t>
            </a:r>
            <a:r>
              <a:rPr lang="en-US" sz="3200" dirty="0" smtClean="0"/>
              <a:t>building*</a:t>
            </a:r>
          </a:p>
          <a:p>
            <a:pPr lvl="2"/>
            <a:r>
              <a:rPr lang="en-US" sz="3200" dirty="0" smtClean="0"/>
              <a:t>Yields 4kcal per gram*</a:t>
            </a:r>
            <a:endParaRPr lang="en-US" sz="3200" dirty="0"/>
          </a:p>
          <a:p>
            <a:pPr lvl="2"/>
            <a:r>
              <a:rPr lang="en-US" sz="3200" dirty="0"/>
              <a:t>Should provide 10% to 35% of total kilocalories</a:t>
            </a:r>
          </a:p>
          <a:p>
            <a:pPr lvl="2"/>
            <a:r>
              <a:rPr lang="en-US" sz="3200" dirty="0"/>
              <a:t>Source of energy when supply from carbohydrates and fats is insufficient</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13</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20725308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Nutrients in </a:t>
            </a:r>
            <a:r>
              <a:rPr lang="en-US" dirty="0" smtClean="0"/>
              <a:t>Food</a:t>
            </a:r>
            <a:endParaRPr lang="en-US" dirty="0"/>
          </a:p>
        </p:txBody>
      </p:sp>
      <p:sp>
        <p:nvSpPr>
          <p:cNvPr id="3" name="Content Placeholder 2"/>
          <p:cNvSpPr>
            <a:spLocks noGrp="1"/>
          </p:cNvSpPr>
          <p:nvPr>
            <p:ph sz="quarter" idx="1"/>
          </p:nvPr>
        </p:nvSpPr>
        <p:spPr/>
        <p:txBody>
          <a:bodyPr>
            <a:noAutofit/>
          </a:bodyPr>
          <a:lstStyle/>
          <a:p>
            <a:pPr lvl="0"/>
            <a:r>
              <a:rPr lang="en-US" dirty="0"/>
              <a:t>Tissue building</a:t>
            </a:r>
          </a:p>
          <a:p>
            <a:pPr lvl="1"/>
            <a:r>
              <a:rPr lang="en-US" sz="3200" dirty="0"/>
              <a:t>Proteins</a:t>
            </a:r>
          </a:p>
          <a:p>
            <a:pPr lvl="2"/>
            <a:r>
              <a:rPr lang="en-US" sz="3200" dirty="0"/>
              <a:t>Provide amino acids</a:t>
            </a:r>
          </a:p>
          <a:p>
            <a:pPr lvl="2"/>
            <a:r>
              <a:rPr lang="en-US" sz="3200" dirty="0"/>
              <a:t>Necessary for building and repairing tissues</a:t>
            </a:r>
          </a:p>
          <a:p>
            <a:pPr lvl="1"/>
            <a:r>
              <a:rPr lang="en-US" sz="3200" dirty="0"/>
              <a:t>Vitamins and minerals</a:t>
            </a:r>
          </a:p>
          <a:p>
            <a:pPr lvl="2"/>
            <a:r>
              <a:rPr lang="en-US" sz="3200" dirty="0"/>
              <a:t>Vitamin C for tissue building</a:t>
            </a:r>
          </a:p>
          <a:p>
            <a:pPr lvl="2"/>
            <a:r>
              <a:rPr lang="en-US" sz="3200" dirty="0"/>
              <a:t>Calcium and phosphorus for building and maintaining bone</a:t>
            </a:r>
          </a:p>
          <a:p>
            <a:endParaRPr lang="en-US"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14</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422647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Nutrients in </a:t>
            </a:r>
            <a:r>
              <a:rPr lang="en-US" dirty="0" smtClean="0"/>
              <a:t>Food</a:t>
            </a:r>
            <a:endParaRPr lang="en-US" dirty="0"/>
          </a:p>
        </p:txBody>
      </p:sp>
      <p:sp>
        <p:nvSpPr>
          <p:cNvPr id="3" name="Content Placeholder 2"/>
          <p:cNvSpPr>
            <a:spLocks noGrp="1"/>
          </p:cNvSpPr>
          <p:nvPr>
            <p:ph sz="quarter" idx="1"/>
          </p:nvPr>
        </p:nvSpPr>
        <p:spPr>
          <a:xfrm>
            <a:off x="658505" y="1941726"/>
            <a:ext cx="7772400" cy="4454525"/>
          </a:xfrm>
        </p:spPr>
        <p:txBody>
          <a:bodyPr/>
          <a:lstStyle/>
          <a:p>
            <a:pPr lvl="0"/>
            <a:r>
              <a:rPr lang="en-US" dirty="0"/>
              <a:t>Tissue building (cont’d)</a:t>
            </a:r>
          </a:p>
          <a:p>
            <a:pPr lvl="1"/>
            <a:r>
              <a:rPr lang="en-US" dirty="0"/>
              <a:t>Iron: </a:t>
            </a:r>
            <a:r>
              <a:rPr lang="en-US" dirty="0" smtClean="0"/>
              <a:t>essential </a:t>
            </a:r>
            <a:r>
              <a:rPr lang="en-US" dirty="0"/>
              <a:t>part of hemoglobin in the blood</a:t>
            </a:r>
          </a:p>
          <a:p>
            <a:pPr lvl="1"/>
            <a:r>
              <a:rPr lang="en-US" dirty="0"/>
              <a:t>Fatty acids: build central fat substance of cell walls</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15</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921746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Nutrients in </a:t>
            </a:r>
            <a:r>
              <a:rPr lang="en-US" dirty="0" smtClean="0"/>
              <a:t>Food</a:t>
            </a:r>
            <a:endParaRPr lang="en-US" dirty="0"/>
          </a:p>
        </p:txBody>
      </p:sp>
      <p:sp>
        <p:nvSpPr>
          <p:cNvPr id="3" name="Content Placeholder 2"/>
          <p:cNvSpPr>
            <a:spLocks noGrp="1"/>
          </p:cNvSpPr>
          <p:nvPr>
            <p:ph sz="quarter" idx="1"/>
          </p:nvPr>
        </p:nvSpPr>
        <p:spPr/>
        <p:txBody>
          <a:bodyPr>
            <a:normAutofit fontScale="85000" lnSpcReduction="20000"/>
          </a:bodyPr>
          <a:lstStyle/>
          <a:p>
            <a:pPr lvl="0"/>
            <a:r>
              <a:rPr lang="en-US" sz="3600" dirty="0"/>
              <a:t>Regulation and </a:t>
            </a:r>
            <a:r>
              <a:rPr lang="en-US" sz="3600" dirty="0" smtClean="0"/>
              <a:t>control</a:t>
            </a:r>
          </a:p>
          <a:p>
            <a:pPr lvl="0"/>
            <a:r>
              <a:rPr lang="en-US" sz="3600" dirty="0" smtClean="0"/>
              <a:t>*vitamins and water are involved in metabolic regulation</a:t>
            </a:r>
            <a:endParaRPr lang="en-US" sz="3600" dirty="0"/>
          </a:p>
          <a:p>
            <a:pPr lvl="1"/>
            <a:r>
              <a:rPr lang="en-US" sz="3600" dirty="0"/>
              <a:t>Vitamins</a:t>
            </a:r>
          </a:p>
          <a:p>
            <a:pPr lvl="2"/>
            <a:r>
              <a:rPr lang="en-US" sz="3600" dirty="0"/>
              <a:t>Function as coenzyme factors</a:t>
            </a:r>
          </a:p>
          <a:p>
            <a:pPr lvl="2"/>
            <a:r>
              <a:rPr lang="en-US" sz="3600" dirty="0"/>
              <a:t>Components of cell enzymes in governing a chemical reaction during cell </a:t>
            </a:r>
            <a:r>
              <a:rPr lang="en-US" sz="3600" dirty="0" smtClean="0"/>
              <a:t>metabolism*</a:t>
            </a:r>
            <a:endParaRPr lang="en-US" sz="3600" dirty="0"/>
          </a:p>
          <a:p>
            <a:pPr lvl="1"/>
            <a:r>
              <a:rPr lang="en-US" sz="3600" dirty="0"/>
              <a:t>Minerals</a:t>
            </a:r>
          </a:p>
          <a:p>
            <a:pPr lvl="2"/>
            <a:r>
              <a:rPr lang="en-US" sz="3600" dirty="0"/>
              <a:t>Also serve as coenzyme factors</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16</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40347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Functions of Nutrients in </a:t>
            </a:r>
            <a:r>
              <a:rPr lang="en-US" dirty="0" smtClean="0"/>
              <a:t>Food</a:t>
            </a:r>
            <a:endParaRPr lang="en-US" dirty="0"/>
          </a:p>
        </p:txBody>
      </p:sp>
      <p:sp>
        <p:nvSpPr>
          <p:cNvPr id="3" name="Content Placeholder 2"/>
          <p:cNvSpPr>
            <a:spLocks noGrp="1"/>
          </p:cNvSpPr>
          <p:nvPr>
            <p:ph sz="quarter" idx="1"/>
          </p:nvPr>
        </p:nvSpPr>
        <p:spPr/>
        <p:txBody>
          <a:bodyPr/>
          <a:lstStyle/>
          <a:p>
            <a:pPr lvl="0"/>
            <a:r>
              <a:rPr lang="en-US" sz="3600" dirty="0"/>
              <a:t>Regulation and control</a:t>
            </a:r>
          </a:p>
          <a:p>
            <a:pPr lvl="1"/>
            <a:r>
              <a:rPr lang="en-US" sz="3600" dirty="0" smtClean="0"/>
              <a:t>Water: fundamental agent for life itself, provides an essential base for all metabolic processes*</a:t>
            </a:r>
            <a:endParaRPr lang="en-US" sz="3600" dirty="0"/>
          </a:p>
          <a:p>
            <a:pPr lvl="1"/>
            <a:r>
              <a:rPr lang="en-US" sz="3600" dirty="0"/>
              <a:t>Fiber: regulates passage of food material through gastrointestinal tract</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17</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938076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a:t>
            </a:r>
            <a:r>
              <a:rPr lang="en-US" dirty="0" smtClean="0"/>
              <a:t>States</a:t>
            </a:r>
            <a:endParaRPr lang="en-US" dirty="0"/>
          </a:p>
        </p:txBody>
      </p:sp>
      <p:sp>
        <p:nvSpPr>
          <p:cNvPr id="3" name="Content Placeholder 2"/>
          <p:cNvSpPr>
            <a:spLocks noGrp="1"/>
          </p:cNvSpPr>
          <p:nvPr>
            <p:ph sz="quarter" idx="1"/>
          </p:nvPr>
        </p:nvSpPr>
        <p:spPr/>
        <p:txBody>
          <a:bodyPr>
            <a:normAutofit fontScale="92500" lnSpcReduction="20000"/>
          </a:bodyPr>
          <a:lstStyle/>
          <a:p>
            <a:pPr lvl="0"/>
            <a:r>
              <a:rPr lang="en-US" sz="3600" dirty="0"/>
              <a:t>Optimal nutrition</a:t>
            </a:r>
          </a:p>
          <a:p>
            <a:pPr lvl="1"/>
            <a:r>
              <a:rPr lang="en-US" sz="3600" dirty="0"/>
              <a:t>Varied and balanced diet</a:t>
            </a:r>
          </a:p>
          <a:p>
            <a:pPr lvl="1"/>
            <a:r>
              <a:rPr lang="en-US" sz="3600" dirty="0"/>
              <a:t>Includes appropriate amounts of:</a:t>
            </a:r>
          </a:p>
          <a:p>
            <a:pPr lvl="2"/>
            <a:r>
              <a:rPr lang="en-US" sz="3600" dirty="0"/>
              <a:t>Carbohydrates</a:t>
            </a:r>
          </a:p>
          <a:p>
            <a:pPr lvl="2"/>
            <a:r>
              <a:rPr lang="en-US" sz="3600" dirty="0"/>
              <a:t>Fats</a:t>
            </a:r>
          </a:p>
          <a:p>
            <a:pPr lvl="2"/>
            <a:r>
              <a:rPr lang="en-US" sz="3600" dirty="0"/>
              <a:t>Proteins</a:t>
            </a:r>
          </a:p>
          <a:p>
            <a:pPr lvl="2"/>
            <a:r>
              <a:rPr lang="en-US" sz="3600" dirty="0"/>
              <a:t>Minerals</a:t>
            </a:r>
          </a:p>
          <a:p>
            <a:pPr lvl="2"/>
            <a:r>
              <a:rPr lang="en-US" sz="3600" dirty="0"/>
              <a:t>Vitamins</a:t>
            </a:r>
          </a:p>
          <a:p>
            <a:pPr lvl="2"/>
            <a:r>
              <a:rPr lang="en-US" sz="3600" dirty="0"/>
              <a:t>Water </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18</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615172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a:t>
            </a:r>
            <a:r>
              <a:rPr lang="en-US" dirty="0" smtClean="0"/>
              <a:t>States</a:t>
            </a:r>
            <a:endParaRPr lang="en-US" dirty="0"/>
          </a:p>
        </p:txBody>
      </p:sp>
      <p:sp>
        <p:nvSpPr>
          <p:cNvPr id="3" name="Content Placeholder 2"/>
          <p:cNvSpPr>
            <a:spLocks noGrp="1"/>
          </p:cNvSpPr>
          <p:nvPr>
            <p:ph sz="quarter" idx="1"/>
          </p:nvPr>
        </p:nvSpPr>
        <p:spPr>
          <a:xfrm>
            <a:off x="1435608" y="1447800"/>
            <a:ext cx="7498080" cy="5410200"/>
          </a:xfrm>
        </p:spPr>
        <p:txBody>
          <a:bodyPr>
            <a:normAutofit fontScale="85000" lnSpcReduction="20000"/>
          </a:bodyPr>
          <a:lstStyle/>
          <a:p>
            <a:pPr lvl="0"/>
            <a:r>
              <a:rPr lang="en-US" dirty="0"/>
              <a:t>Malnutrition</a:t>
            </a:r>
          </a:p>
          <a:p>
            <a:pPr lvl="1"/>
            <a:r>
              <a:rPr lang="en-US" sz="3200" dirty="0"/>
              <a:t>Improper or insufficient diet</a:t>
            </a:r>
          </a:p>
          <a:p>
            <a:pPr lvl="1"/>
            <a:r>
              <a:rPr lang="en-US" sz="3200" dirty="0"/>
              <a:t>Includes undernutrition and overnutrition</a:t>
            </a:r>
          </a:p>
          <a:p>
            <a:pPr lvl="1"/>
            <a:r>
              <a:rPr lang="en-US" sz="3200" dirty="0"/>
              <a:t>Increases risk for illness</a:t>
            </a:r>
          </a:p>
          <a:p>
            <a:pPr lvl="1"/>
            <a:r>
              <a:rPr lang="en-US" sz="3200" dirty="0"/>
              <a:t>Limits work capacity, immune system, and mental </a:t>
            </a:r>
            <a:r>
              <a:rPr lang="en-US" sz="3200" dirty="0" smtClean="0"/>
              <a:t>activity</a:t>
            </a:r>
          </a:p>
          <a:p>
            <a:pPr lvl="1"/>
            <a:r>
              <a:rPr lang="en-US" sz="3200" dirty="0" smtClean="0"/>
              <a:t>Lack the nutritional reserves to meet any added physiologic or metabolic demands from injury or illness or to sustain fetal development during pregnancy or proper growth during childhood. May result from poor eating habits, stressful environment with little or no available food</a:t>
            </a:r>
            <a:endParaRPr lang="en-US" sz="3200" dirty="0"/>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19</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52924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Health Promotion and Essential Nutrients</a:t>
            </a:r>
            <a:endParaRPr lang="en-US" dirty="0"/>
          </a:p>
        </p:txBody>
      </p:sp>
      <p:sp>
        <p:nvSpPr>
          <p:cNvPr id="3" name="Content Placeholder 2"/>
          <p:cNvSpPr>
            <a:spLocks noGrp="1"/>
          </p:cNvSpPr>
          <p:nvPr>
            <p:ph sz="quarter" idx="1"/>
          </p:nvPr>
        </p:nvSpPr>
        <p:spPr/>
        <p:txBody>
          <a:bodyPr/>
          <a:lstStyle/>
          <a:p>
            <a:pPr marL="457200" lvl="0" indent="-457200">
              <a:buFont typeface="+mj-lt"/>
              <a:buAutoNum type="arabicPeriod"/>
            </a:pPr>
            <a:r>
              <a:rPr lang="en-US" sz="2400" dirty="0"/>
              <a:t>Optimal personal and community nutrition is a major component of health promotion.</a:t>
            </a:r>
          </a:p>
          <a:p>
            <a:pPr marL="457200" lvl="0" indent="-457200">
              <a:buFont typeface="+mj-lt"/>
              <a:buAutoNum type="arabicPeriod"/>
            </a:pPr>
            <a:r>
              <a:rPr lang="en-US" sz="2400" dirty="0"/>
              <a:t>Certain nutrients in food are essential to our health and well-being</a:t>
            </a:r>
            <a:r>
              <a:rPr lang="en-US" sz="2400" dirty="0" smtClean="0"/>
              <a:t>.</a:t>
            </a:r>
            <a:endParaRPr lang="en-US" sz="2400" dirty="0"/>
          </a:p>
        </p:txBody>
      </p:sp>
      <p:sp>
        <p:nvSpPr>
          <p:cNvPr id="14"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a:t>
            </a:r>
            <a:r>
              <a:rPr lang="en-US" dirty="0" smtClean="0"/>
              <a:t>States</a:t>
            </a:r>
            <a:endParaRPr lang="en-US" dirty="0"/>
          </a:p>
        </p:txBody>
      </p:sp>
      <p:sp>
        <p:nvSpPr>
          <p:cNvPr id="3" name="Content Placeholder 2"/>
          <p:cNvSpPr>
            <a:spLocks noGrp="1"/>
          </p:cNvSpPr>
          <p:nvPr>
            <p:ph sz="quarter" idx="1"/>
          </p:nvPr>
        </p:nvSpPr>
        <p:spPr/>
        <p:txBody>
          <a:bodyPr/>
          <a:lstStyle/>
          <a:p>
            <a:pPr lvl="0"/>
            <a:r>
              <a:rPr lang="en-US" dirty="0"/>
              <a:t>Undernutrition</a:t>
            </a:r>
          </a:p>
          <a:p>
            <a:pPr lvl="1"/>
            <a:r>
              <a:rPr lang="en-US" dirty="0"/>
              <a:t>Nutritional reserves are depleted</a:t>
            </a:r>
          </a:p>
          <a:p>
            <a:pPr lvl="1"/>
            <a:r>
              <a:rPr lang="en-US" dirty="0"/>
              <a:t>Insufficient intake to meet daily needs or added stress</a:t>
            </a:r>
          </a:p>
          <a:p>
            <a:pPr lvl="1"/>
            <a:r>
              <a:rPr lang="en-US" dirty="0" smtClean="0"/>
              <a:t>Can </a:t>
            </a:r>
            <a:r>
              <a:rPr lang="en-US" dirty="0"/>
              <a:t>occur in </a:t>
            </a:r>
            <a:r>
              <a:rPr lang="en-US" dirty="0" smtClean="0"/>
              <a:t>hospitals</a:t>
            </a:r>
          </a:p>
          <a:p>
            <a:pPr lvl="2"/>
            <a:r>
              <a:rPr lang="en-US" dirty="0" smtClean="0"/>
              <a:t>In the event of trauma or chronic illness among older people, places*</a:t>
            </a:r>
          </a:p>
          <a:p>
            <a:pPr lvl="1"/>
            <a:r>
              <a:rPr lang="en-US" dirty="0" smtClean="0"/>
              <a:t>Those that are most vulnerable include: pregnant women, infants, children, elderly*</a:t>
            </a:r>
            <a:endParaRPr lang="en-US" dirty="0"/>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20</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871318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Nutritional </a:t>
            </a:r>
            <a:r>
              <a:rPr lang="en-US" dirty="0" smtClean="0"/>
              <a:t>States</a:t>
            </a:r>
            <a:endParaRPr lang="en-US" dirty="0"/>
          </a:p>
        </p:txBody>
      </p:sp>
      <p:sp>
        <p:nvSpPr>
          <p:cNvPr id="3" name="Content Placeholder 2"/>
          <p:cNvSpPr>
            <a:spLocks noGrp="1"/>
          </p:cNvSpPr>
          <p:nvPr>
            <p:ph sz="quarter" idx="1"/>
          </p:nvPr>
        </p:nvSpPr>
        <p:spPr/>
        <p:txBody>
          <a:bodyPr/>
          <a:lstStyle/>
          <a:p>
            <a:pPr lvl="0"/>
            <a:r>
              <a:rPr lang="en-US" dirty="0"/>
              <a:t>Overnutrition</a:t>
            </a:r>
          </a:p>
          <a:p>
            <a:pPr lvl="1"/>
            <a:r>
              <a:rPr lang="en-US" dirty="0"/>
              <a:t>Excess nutrient and energy intake over </a:t>
            </a:r>
            <a:r>
              <a:rPr lang="en-US" dirty="0" smtClean="0"/>
              <a:t>time*</a:t>
            </a:r>
            <a:endParaRPr lang="en-US" dirty="0"/>
          </a:p>
          <a:p>
            <a:pPr lvl="1"/>
            <a:r>
              <a:rPr lang="en-US" dirty="0"/>
              <a:t>Produces harmful gross body weight</a:t>
            </a:r>
          </a:p>
          <a:p>
            <a:pPr lvl="1"/>
            <a:r>
              <a:rPr lang="en-US" dirty="0"/>
              <a:t>Excessive amounts of nutrient supplements over time </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21</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2072530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Planning a Balanced Diet</a:t>
            </a:r>
            <a:endParaRPr lang="en-US" dirty="0"/>
          </a:p>
        </p:txBody>
      </p:sp>
      <p:sp>
        <p:nvSpPr>
          <p:cNvPr id="3" name="Content Placeholder 2"/>
          <p:cNvSpPr>
            <a:spLocks noGrp="1"/>
          </p:cNvSpPr>
          <p:nvPr>
            <p:ph sz="quarter" idx="1"/>
          </p:nvPr>
        </p:nvSpPr>
        <p:spPr/>
        <p:txBody>
          <a:bodyPr>
            <a:normAutofit/>
          </a:bodyPr>
          <a:lstStyle/>
          <a:p>
            <a:pPr lvl="0"/>
            <a:r>
              <a:rPr lang="en-US" dirty="0"/>
              <a:t>Food and nutrient guides help us plan a balanced diet according to individual needs and goals</a:t>
            </a:r>
            <a:r>
              <a:rPr lang="en-US" dirty="0" smtClean="0"/>
              <a:t>.</a:t>
            </a:r>
            <a:endParaRPr lang="en-US" dirty="0"/>
          </a:p>
          <a:p>
            <a:endParaRPr lang="en-US"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22</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6937519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Nutrient and Food Guides for Health </a:t>
            </a:r>
            <a:r>
              <a:rPr lang="en-US" dirty="0" smtClean="0"/>
              <a:t>Promotion</a:t>
            </a:r>
            <a:endParaRPr lang="en-US" dirty="0"/>
          </a:p>
        </p:txBody>
      </p:sp>
      <p:sp>
        <p:nvSpPr>
          <p:cNvPr id="3" name="Content Placeholder 2"/>
          <p:cNvSpPr>
            <a:spLocks noGrp="1"/>
          </p:cNvSpPr>
          <p:nvPr>
            <p:ph sz="quarter" idx="1"/>
          </p:nvPr>
        </p:nvSpPr>
        <p:spPr/>
        <p:txBody>
          <a:bodyPr/>
          <a:lstStyle/>
          <a:p>
            <a:pPr lvl="0"/>
            <a:r>
              <a:rPr lang="en-US" dirty="0"/>
              <a:t>Nutrient standards</a:t>
            </a:r>
          </a:p>
          <a:p>
            <a:pPr lvl="1"/>
            <a:r>
              <a:rPr lang="en-US" dirty="0"/>
              <a:t>Most countries have established minimum standards</a:t>
            </a:r>
          </a:p>
          <a:p>
            <a:pPr lvl="1"/>
            <a:r>
              <a:rPr lang="en-US" dirty="0"/>
              <a:t>Vary by country </a:t>
            </a:r>
          </a:p>
          <a:p>
            <a:pPr lvl="1"/>
            <a:r>
              <a:rPr lang="en-US" dirty="0"/>
              <a:t>In U.S., known as Dietary Reference Intakes (DRIs)</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23</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422647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Nutrient and Food Guides for Health </a:t>
            </a:r>
            <a:r>
              <a:rPr lang="en-US" dirty="0" smtClean="0"/>
              <a:t>Promotion</a:t>
            </a:r>
            <a:r>
              <a:rPr lang="en-US" dirty="0"/>
              <a:t> </a:t>
            </a:r>
          </a:p>
        </p:txBody>
      </p:sp>
      <p:sp>
        <p:nvSpPr>
          <p:cNvPr id="3" name="Content Placeholder 2"/>
          <p:cNvSpPr>
            <a:spLocks noGrp="1"/>
          </p:cNvSpPr>
          <p:nvPr>
            <p:ph sz="quarter" idx="1"/>
          </p:nvPr>
        </p:nvSpPr>
        <p:spPr/>
        <p:txBody>
          <a:bodyPr/>
          <a:lstStyle/>
          <a:p>
            <a:pPr lvl="0"/>
            <a:r>
              <a:rPr lang="en-US" dirty="0"/>
              <a:t>U.S. standards: dietary reference intakes (DRIs)</a:t>
            </a:r>
          </a:p>
          <a:p>
            <a:pPr lvl="1"/>
            <a:r>
              <a:rPr lang="en-US" b="1" u="sng" dirty="0"/>
              <a:t>National Academy of Sciences </a:t>
            </a:r>
            <a:r>
              <a:rPr lang="en-US" dirty="0"/>
              <a:t>sets since 1941</a:t>
            </a:r>
          </a:p>
          <a:p>
            <a:pPr lvl="1"/>
            <a:r>
              <a:rPr lang="en-US" dirty="0"/>
              <a:t>Recommended Dietary Allowances (RDAs)</a:t>
            </a:r>
          </a:p>
          <a:p>
            <a:pPr lvl="1"/>
            <a:r>
              <a:rPr lang="en-US" dirty="0"/>
              <a:t>U.S. and Canadian scientists developed DRIs</a:t>
            </a:r>
          </a:p>
          <a:p>
            <a:pPr lvl="1"/>
            <a:r>
              <a:rPr lang="en-US" dirty="0"/>
              <a:t>Includes recommendations for each gender and age group</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24</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9217467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Nutrient and Food Guides for Health </a:t>
            </a:r>
            <a:r>
              <a:rPr lang="en-US" dirty="0" smtClean="0"/>
              <a:t>Promotion</a:t>
            </a:r>
            <a:endParaRPr lang="en-US" dirty="0"/>
          </a:p>
        </p:txBody>
      </p:sp>
      <p:sp>
        <p:nvSpPr>
          <p:cNvPr id="3" name="Content Placeholder 2"/>
          <p:cNvSpPr>
            <a:spLocks noGrp="1"/>
          </p:cNvSpPr>
          <p:nvPr>
            <p:ph sz="quarter" idx="1"/>
          </p:nvPr>
        </p:nvSpPr>
        <p:spPr>
          <a:xfrm>
            <a:off x="1435608" y="1447800"/>
            <a:ext cx="7498080" cy="5143500"/>
          </a:xfrm>
        </p:spPr>
        <p:txBody>
          <a:bodyPr>
            <a:normAutofit fontScale="92500"/>
          </a:bodyPr>
          <a:lstStyle/>
          <a:p>
            <a:pPr lvl="0"/>
            <a:r>
              <a:rPr lang="en-US" dirty="0"/>
              <a:t>U.S. standards: </a:t>
            </a:r>
            <a:r>
              <a:rPr lang="en-US" dirty="0" smtClean="0"/>
              <a:t>Dietary </a:t>
            </a:r>
            <a:r>
              <a:rPr lang="en-US" dirty="0"/>
              <a:t>R</a:t>
            </a:r>
            <a:r>
              <a:rPr lang="en-US" dirty="0" smtClean="0"/>
              <a:t>eference </a:t>
            </a:r>
            <a:r>
              <a:rPr lang="en-US" dirty="0"/>
              <a:t>I</a:t>
            </a:r>
            <a:r>
              <a:rPr lang="en-US" dirty="0" smtClean="0"/>
              <a:t>ntakes </a:t>
            </a:r>
            <a:r>
              <a:rPr lang="en-US" dirty="0"/>
              <a:t>(DRIs) (cont’d)</a:t>
            </a:r>
          </a:p>
          <a:p>
            <a:pPr lvl="1"/>
            <a:r>
              <a:rPr lang="en-US" dirty="0"/>
              <a:t>Encompass four interconnected categories of nutrient recommendations</a:t>
            </a:r>
          </a:p>
          <a:p>
            <a:pPr lvl="2"/>
            <a:r>
              <a:rPr lang="en-US" sz="2800" dirty="0"/>
              <a:t>Recommended Dietary Allowance (RDA)</a:t>
            </a:r>
          </a:p>
          <a:p>
            <a:pPr lvl="2"/>
            <a:r>
              <a:rPr lang="en-US" sz="2800" dirty="0"/>
              <a:t>Estimated Average Requirement (EAR)</a:t>
            </a:r>
          </a:p>
          <a:p>
            <a:pPr lvl="2"/>
            <a:r>
              <a:rPr lang="en-US" sz="2800" dirty="0"/>
              <a:t>Adequate Intake (AI</a:t>
            </a:r>
            <a:r>
              <a:rPr lang="en-US" sz="2800" dirty="0" smtClean="0"/>
              <a:t>)</a:t>
            </a:r>
          </a:p>
          <a:p>
            <a:pPr lvl="3"/>
            <a:r>
              <a:rPr lang="en-US" sz="2800" dirty="0" smtClean="0"/>
              <a:t>Used as a guide when not enough scientific evidence is available to establish RDA*</a:t>
            </a:r>
            <a:endParaRPr lang="en-US" sz="2800" dirty="0"/>
          </a:p>
          <a:p>
            <a:pPr lvl="2"/>
            <a:r>
              <a:rPr lang="en-US" sz="2800" dirty="0"/>
              <a:t>Tolerable Upper Intake Level (UL)</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25</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403479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Nutrient and Food Guides for Health </a:t>
            </a:r>
            <a:r>
              <a:rPr lang="en-US" dirty="0" smtClean="0"/>
              <a:t>Promotion</a:t>
            </a:r>
            <a:endParaRPr lang="en-US" dirty="0"/>
          </a:p>
        </p:txBody>
      </p:sp>
      <p:sp>
        <p:nvSpPr>
          <p:cNvPr id="3" name="Content Placeholder 2"/>
          <p:cNvSpPr>
            <a:spLocks noGrp="1"/>
          </p:cNvSpPr>
          <p:nvPr>
            <p:ph sz="quarter" idx="1"/>
          </p:nvPr>
        </p:nvSpPr>
        <p:spPr/>
        <p:txBody>
          <a:bodyPr/>
          <a:lstStyle/>
          <a:p>
            <a:pPr lvl="0"/>
            <a:r>
              <a:rPr lang="en-US" dirty="0"/>
              <a:t>U.S. standards: </a:t>
            </a:r>
            <a:r>
              <a:rPr lang="en-US" dirty="0" smtClean="0"/>
              <a:t>Dietary </a:t>
            </a:r>
            <a:r>
              <a:rPr lang="en-US" dirty="0"/>
              <a:t>R</a:t>
            </a:r>
            <a:r>
              <a:rPr lang="en-US" dirty="0" smtClean="0"/>
              <a:t>eference </a:t>
            </a:r>
            <a:r>
              <a:rPr lang="en-US" dirty="0"/>
              <a:t>I</a:t>
            </a:r>
            <a:r>
              <a:rPr lang="en-US" dirty="0" smtClean="0"/>
              <a:t>ntakes </a:t>
            </a:r>
            <a:r>
              <a:rPr lang="en-US" dirty="0"/>
              <a:t>(DRIs) (cont’d)</a:t>
            </a:r>
          </a:p>
          <a:p>
            <a:pPr lvl="1"/>
            <a:r>
              <a:rPr lang="en-US" dirty="0"/>
              <a:t>Recommended Dietary Allowance (RDA)</a:t>
            </a:r>
          </a:p>
          <a:p>
            <a:pPr lvl="2"/>
            <a:r>
              <a:rPr lang="en-US" dirty="0"/>
              <a:t>Daily intake of nutrients that meet needs of almost all healthy individuals</a:t>
            </a:r>
          </a:p>
          <a:p>
            <a:pPr lvl="1"/>
            <a:r>
              <a:rPr lang="en-US" dirty="0"/>
              <a:t>Estimated Average Requirement (EAR)</a:t>
            </a:r>
          </a:p>
          <a:p>
            <a:pPr lvl="2"/>
            <a:r>
              <a:rPr lang="en-US" dirty="0"/>
              <a:t>Intake level that meets needs of half the individuals in a specific group</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26</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938076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Nutrient and Food Guides for Health </a:t>
            </a:r>
            <a:r>
              <a:rPr lang="en-US" dirty="0" smtClean="0"/>
              <a:t>Promotion</a:t>
            </a:r>
            <a:endParaRPr lang="en-US" dirty="0"/>
          </a:p>
        </p:txBody>
      </p:sp>
      <p:sp>
        <p:nvSpPr>
          <p:cNvPr id="3" name="Content Placeholder 2"/>
          <p:cNvSpPr>
            <a:spLocks noGrp="1"/>
          </p:cNvSpPr>
          <p:nvPr>
            <p:ph sz="quarter" idx="1"/>
          </p:nvPr>
        </p:nvSpPr>
        <p:spPr/>
        <p:txBody>
          <a:bodyPr>
            <a:normAutofit/>
          </a:bodyPr>
          <a:lstStyle/>
          <a:p>
            <a:pPr lvl="0"/>
            <a:r>
              <a:rPr lang="en-US" dirty="0"/>
              <a:t>Food guides and recommendations</a:t>
            </a:r>
          </a:p>
          <a:p>
            <a:pPr lvl="1"/>
            <a:r>
              <a:rPr lang="en-US" sz="3200" dirty="0" smtClean="0"/>
              <a:t>My Plate</a:t>
            </a:r>
            <a:endParaRPr lang="en-US" sz="3200" dirty="0"/>
          </a:p>
          <a:p>
            <a:pPr lvl="2"/>
            <a:r>
              <a:rPr lang="en-US" sz="3200" dirty="0" smtClean="0"/>
              <a:t>USDA released </a:t>
            </a:r>
            <a:r>
              <a:rPr lang="en-US" sz="3200" smtClean="0"/>
              <a:t>in </a:t>
            </a:r>
            <a:r>
              <a:rPr lang="en-US" sz="3200" smtClean="0"/>
              <a:t>2011</a:t>
            </a:r>
            <a:endParaRPr lang="en-US" sz="3200" dirty="0" smtClean="0"/>
          </a:p>
          <a:p>
            <a:pPr lvl="2"/>
            <a:r>
              <a:rPr lang="en-US" sz="3200" dirty="0" smtClean="0"/>
              <a:t>Promotes </a:t>
            </a:r>
            <a:r>
              <a:rPr lang="en-US" sz="3200" dirty="0"/>
              <a:t>variety, proportionality, gradual improvement, physical </a:t>
            </a:r>
            <a:r>
              <a:rPr lang="en-US" sz="3200" dirty="0" smtClean="0"/>
              <a:t>activity*</a:t>
            </a:r>
            <a:endParaRPr lang="en-US" sz="3200" dirty="0"/>
          </a:p>
          <a:p>
            <a:pPr lvl="2"/>
            <a:r>
              <a:rPr lang="en-US" sz="3200" dirty="0" smtClean="0"/>
              <a:t>Participants </a:t>
            </a:r>
            <a:r>
              <a:rPr lang="en-US" sz="3200" dirty="0"/>
              <a:t>can personalize at </a:t>
            </a:r>
            <a:r>
              <a:rPr lang="en-US" sz="3200" dirty="0" smtClean="0"/>
              <a:t>Web </a:t>
            </a:r>
            <a:r>
              <a:rPr lang="en-US" sz="3200" dirty="0"/>
              <a:t>site</a:t>
            </a:r>
          </a:p>
          <a:p>
            <a:endParaRPr lang="en-US"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27</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871318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flipV="1">
            <a:off x="1389889" y="228919"/>
            <a:ext cx="45719" cy="45719"/>
          </a:xfrm>
        </p:spPr>
        <p:txBody>
          <a:bodyPr>
            <a:normAutofit fontScale="90000"/>
          </a:bodyPr>
          <a:lstStyle/>
          <a:p>
            <a:endParaRPr lang="en-US"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28</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pic>
        <p:nvPicPr>
          <p:cNvPr id="1026" name="Picture 2" descr="Z:\Elsevier\ELSEVIER-BOOKS\Cleanup\Miscellaneous\PPTworks\Nix\Image_Collection\Jpeg\f001-003-9780323083478.jpg"/>
          <p:cNvPicPr>
            <a:picLocks noChangeAspect="1" noChangeArrowheads="1"/>
          </p:cNvPicPr>
          <p:nvPr/>
        </p:nvPicPr>
        <p:blipFill>
          <a:blip r:embed="rId3" cstate="print"/>
          <a:srcRect/>
          <a:stretch>
            <a:fillRect/>
          </a:stretch>
        </p:blipFill>
        <p:spPr bwMode="auto">
          <a:xfrm>
            <a:off x="1162050" y="0"/>
            <a:ext cx="7296150" cy="6858000"/>
          </a:xfrm>
          <a:prstGeom prst="rect">
            <a:avLst/>
          </a:prstGeom>
          <a:noFill/>
        </p:spPr>
      </p:pic>
    </p:spTree>
    <p:extLst>
      <p:ext uri="{BB962C8B-B14F-4D97-AF65-F5344CB8AC3E}">
        <p14:creationId xmlns:p14="http://schemas.microsoft.com/office/powerpoint/2010/main" xmlns="" val="20725308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Nutrient and Food Guides for Health </a:t>
            </a:r>
            <a:r>
              <a:rPr lang="en-US" dirty="0" smtClean="0"/>
              <a:t>Promotion</a:t>
            </a:r>
            <a:endParaRPr lang="en-US" dirty="0"/>
          </a:p>
        </p:txBody>
      </p:sp>
      <p:sp>
        <p:nvSpPr>
          <p:cNvPr id="3" name="Content Placeholder 2"/>
          <p:cNvSpPr>
            <a:spLocks noGrp="1"/>
          </p:cNvSpPr>
          <p:nvPr>
            <p:ph sz="quarter" idx="1"/>
          </p:nvPr>
        </p:nvSpPr>
        <p:spPr/>
        <p:txBody>
          <a:bodyPr/>
          <a:lstStyle/>
          <a:p>
            <a:pPr lvl="0"/>
            <a:r>
              <a:rPr lang="en-US" dirty="0"/>
              <a:t>Food guides and recommendations</a:t>
            </a:r>
          </a:p>
          <a:p>
            <a:pPr lvl="1"/>
            <a:r>
              <a:rPr lang="en-US" i="1" dirty="0"/>
              <a:t>Dietary Guidelines for Americans</a:t>
            </a:r>
          </a:p>
          <a:p>
            <a:pPr lvl="2"/>
            <a:r>
              <a:rPr lang="en-US" dirty="0"/>
              <a:t>Result of growing public concerns in the 1960s</a:t>
            </a:r>
          </a:p>
          <a:p>
            <a:pPr lvl="2"/>
            <a:r>
              <a:rPr lang="en-US" dirty="0"/>
              <a:t>Based on chronic health problems of an aging population</a:t>
            </a:r>
          </a:p>
          <a:p>
            <a:pPr lvl="2"/>
            <a:r>
              <a:rPr lang="en-US" dirty="0"/>
              <a:t>Relate current scientific thinking to America’s health problems</a:t>
            </a:r>
          </a:p>
          <a:p>
            <a:pPr lvl="1"/>
            <a:r>
              <a:rPr lang="en-US" dirty="0"/>
              <a:t>Other recommendations from American Cancer Society and American Heart Association</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29</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422647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a:t>
            </a:r>
            <a:r>
              <a:rPr lang="en-US" dirty="0" smtClean="0"/>
              <a:t>Promotion</a:t>
            </a:r>
            <a:endParaRPr lang="en-US" dirty="0"/>
          </a:p>
        </p:txBody>
      </p:sp>
      <p:sp>
        <p:nvSpPr>
          <p:cNvPr id="3" name="Content Placeholder 2"/>
          <p:cNvSpPr>
            <a:spLocks noGrp="1"/>
          </p:cNvSpPr>
          <p:nvPr>
            <p:ph sz="quarter" idx="1"/>
          </p:nvPr>
        </p:nvSpPr>
        <p:spPr/>
        <p:txBody>
          <a:bodyPr>
            <a:normAutofit/>
          </a:bodyPr>
          <a:lstStyle/>
          <a:p>
            <a:pPr lvl="0"/>
            <a:r>
              <a:rPr lang="en-US" dirty="0"/>
              <a:t>Basic definitions</a:t>
            </a:r>
          </a:p>
          <a:p>
            <a:pPr lvl="1"/>
            <a:r>
              <a:rPr lang="en-US" dirty="0"/>
              <a:t>Nutrition: Food people eat and how their bodies use it</a:t>
            </a:r>
          </a:p>
          <a:p>
            <a:pPr lvl="1"/>
            <a:r>
              <a:rPr lang="en-US" dirty="0"/>
              <a:t>Nutrition science: Scientific knowledge of food requirements for maintenance, growth, activity, reproduction, lactation</a:t>
            </a:r>
          </a:p>
          <a:p>
            <a:pPr lvl="1"/>
            <a:r>
              <a:rPr lang="en-US" dirty="0"/>
              <a:t>Dietetics: Health profession that applies nutrition science to promote health and treat disease</a:t>
            </a:r>
          </a:p>
          <a:p>
            <a:pPr lvl="1"/>
            <a:r>
              <a:rPr lang="en-US" b="1" u="sng" dirty="0"/>
              <a:t>Registered dietitian</a:t>
            </a:r>
            <a:r>
              <a:rPr lang="en-US" dirty="0"/>
              <a:t>: Nutrition authority on the health-care team</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25142544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Nutrient and Food Guides for Health </a:t>
            </a:r>
            <a:r>
              <a:rPr lang="en-US" dirty="0" smtClean="0"/>
              <a:t>Promotion</a:t>
            </a:r>
            <a:endParaRPr lang="en-US" dirty="0"/>
          </a:p>
        </p:txBody>
      </p:sp>
      <p:sp>
        <p:nvSpPr>
          <p:cNvPr id="3" name="Content Placeholder 2"/>
          <p:cNvSpPr>
            <a:spLocks noGrp="1"/>
          </p:cNvSpPr>
          <p:nvPr>
            <p:ph sz="quarter" idx="1"/>
          </p:nvPr>
        </p:nvSpPr>
        <p:spPr/>
        <p:txBody>
          <a:bodyPr/>
          <a:lstStyle/>
          <a:p>
            <a:pPr lvl="0"/>
            <a:r>
              <a:rPr lang="en-US" dirty="0"/>
              <a:t>Individual needs</a:t>
            </a:r>
          </a:p>
          <a:p>
            <a:pPr lvl="1"/>
            <a:r>
              <a:rPr lang="en-US" dirty="0"/>
              <a:t>Person-centered care</a:t>
            </a:r>
          </a:p>
          <a:p>
            <a:pPr lvl="2"/>
            <a:r>
              <a:rPr lang="en-US" dirty="0"/>
              <a:t>Food patterns vary with needs, tastes, habits, living situations, energy needs</a:t>
            </a:r>
          </a:p>
          <a:p>
            <a:pPr lvl="1"/>
            <a:r>
              <a:rPr lang="en-US" dirty="0"/>
              <a:t>Changing food environment</a:t>
            </a:r>
          </a:p>
          <a:p>
            <a:pPr lvl="2"/>
            <a:r>
              <a:rPr lang="en-US" dirty="0"/>
              <a:t>Shift to fast, processed, prepackaged foods</a:t>
            </a:r>
          </a:p>
          <a:p>
            <a:pPr lvl="2"/>
            <a:r>
              <a:rPr lang="en-US" dirty="0"/>
              <a:t>Malnutrition persists in all segments of population</a:t>
            </a:r>
          </a:p>
          <a:p>
            <a:pPr lvl="2"/>
            <a:r>
              <a:rPr lang="en-US" dirty="0"/>
              <a:t>Society beginning to recognize relation between food and health</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30</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921746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Promotion </a:t>
            </a:r>
          </a:p>
        </p:txBody>
      </p:sp>
      <p:sp>
        <p:nvSpPr>
          <p:cNvPr id="3" name="Content Placeholder 2"/>
          <p:cNvSpPr>
            <a:spLocks noGrp="1"/>
          </p:cNvSpPr>
          <p:nvPr>
            <p:ph sz="quarter" idx="1"/>
          </p:nvPr>
        </p:nvSpPr>
        <p:spPr/>
        <p:txBody>
          <a:bodyPr/>
          <a:lstStyle/>
          <a:p>
            <a:pPr lvl="0"/>
            <a:r>
              <a:rPr lang="en-US" dirty="0"/>
              <a:t>Health and wellness</a:t>
            </a:r>
          </a:p>
          <a:p>
            <a:pPr lvl="1"/>
            <a:r>
              <a:rPr lang="en-US" dirty="0"/>
              <a:t>Health: more than just absence of disease</a:t>
            </a:r>
          </a:p>
          <a:p>
            <a:pPr lvl="1"/>
            <a:r>
              <a:rPr lang="en-US" dirty="0"/>
              <a:t>Includes meeting basic needs</a:t>
            </a:r>
          </a:p>
          <a:p>
            <a:pPr lvl="1"/>
            <a:r>
              <a:rPr lang="en-US" dirty="0"/>
              <a:t>Recognizes individual as a whole</a:t>
            </a:r>
          </a:p>
          <a:p>
            <a:pPr lvl="1"/>
            <a:r>
              <a:rPr lang="en-US" dirty="0"/>
              <a:t>Considers internal and external environments</a:t>
            </a:r>
          </a:p>
          <a:p>
            <a:pPr lvl="1"/>
            <a:r>
              <a:rPr lang="en-US" dirty="0"/>
              <a:t>Wellness seeks full development of potential</a:t>
            </a:r>
          </a:p>
          <a:p>
            <a:endParaRPr lang="en-US" sz="2400" dirty="0"/>
          </a:p>
        </p:txBody>
      </p:sp>
      <p:sp>
        <p:nvSpPr>
          <p:cNvPr id="12"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4</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0887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a:t>
            </a:r>
            <a:r>
              <a:rPr lang="en-US" dirty="0" smtClean="0"/>
              <a:t>Promotion</a:t>
            </a:r>
            <a:endParaRPr lang="en-US" dirty="0"/>
          </a:p>
        </p:txBody>
      </p:sp>
      <p:sp>
        <p:nvSpPr>
          <p:cNvPr id="3" name="Content Placeholder 2"/>
          <p:cNvSpPr>
            <a:spLocks noGrp="1"/>
          </p:cNvSpPr>
          <p:nvPr>
            <p:ph sz="quarter" idx="1"/>
          </p:nvPr>
        </p:nvSpPr>
        <p:spPr/>
        <p:txBody>
          <a:bodyPr/>
          <a:lstStyle/>
          <a:p>
            <a:pPr lvl="0"/>
            <a:r>
              <a:rPr lang="en-US" dirty="0"/>
              <a:t>National health goals</a:t>
            </a:r>
          </a:p>
          <a:p>
            <a:pPr lvl="1"/>
            <a:r>
              <a:rPr lang="en-US" sz="3200" dirty="0"/>
              <a:t>Continue focus on wellness</a:t>
            </a:r>
          </a:p>
          <a:p>
            <a:pPr lvl="1"/>
            <a:r>
              <a:rPr lang="en-US" sz="3200" dirty="0"/>
              <a:t>Emphasize lifestyle and personal choice</a:t>
            </a:r>
          </a:p>
          <a:p>
            <a:pPr lvl="1"/>
            <a:r>
              <a:rPr lang="en-US" sz="3200" i="1" dirty="0" smtClean="0"/>
              <a:t>USDA:</a:t>
            </a:r>
            <a:br>
              <a:rPr lang="en-US" sz="3200" i="1" dirty="0" smtClean="0"/>
            </a:br>
            <a:r>
              <a:rPr lang="en-US" sz="3200" i="1" dirty="0" smtClean="0"/>
              <a:t>	Healthy </a:t>
            </a:r>
            <a:r>
              <a:rPr lang="en-US" sz="3200" i="1" dirty="0"/>
              <a:t>People </a:t>
            </a:r>
            <a:r>
              <a:rPr lang="en-US" sz="3200" i="1" dirty="0" smtClean="0"/>
              <a:t>2020-focuses on the nations main objective of positive health promotion and disease prevention*</a:t>
            </a:r>
            <a:endParaRPr lang="en-US" sz="3200" dirty="0"/>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5</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814069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a:t>
            </a:r>
            <a:r>
              <a:rPr lang="en-US" dirty="0" smtClean="0"/>
              <a:t>Promotion</a:t>
            </a:r>
            <a:endParaRPr lang="en-US" dirty="0"/>
          </a:p>
        </p:txBody>
      </p:sp>
      <p:sp>
        <p:nvSpPr>
          <p:cNvPr id="3" name="Content Placeholder 2"/>
          <p:cNvSpPr>
            <a:spLocks noGrp="1"/>
          </p:cNvSpPr>
          <p:nvPr>
            <p:ph sz="quarter" idx="1"/>
          </p:nvPr>
        </p:nvSpPr>
        <p:spPr/>
        <p:txBody>
          <a:bodyPr/>
          <a:lstStyle/>
          <a:p>
            <a:pPr lvl="0"/>
            <a:r>
              <a:rPr lang="en-US" dirty="0"/>
              <a:t>Traditional and preventive approaches to health</a:t>
            </a:r>
          </a:p>
          <a:p>
            <a:pPr lvl="1"/>
            <a:r>
              <a:rPr lang="en-US" dirty="0"/>
              <a:t>Preventive approach: identify and minimize risk factors</a:t>
            </a:r>
          </a:p>
          <a:p>
            <a:pPr lvl="1"/>
            <a:r>
              <a:rPr lang="en-US" dirty="0"/>
              <a:t>Traditional approach: attempts change when symptoms of illness or disease appear</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6</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1082158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a:t>
            </a:r>
            <a:r>
              <a:rPr lang="en-US" dirty="0" smtClean="0"/>
              <a:t>Promotion</a:t>
            </a:r>
            <a:endParaRPr lang="en-US"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7</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pic>
        <p:nvPicPr>
          <p:cNvPr id="1026" name="Picture 2" descr="Z:\Elsevier\ELSEVIER-BOOKS\Cleanup\Miscellaneous\PPTworks\Nix\Image_Collection\20120703\f01-01-9780323083478.jpg"/>
          <p:cNvPicPr>
            <a:picLocks noChangeAspect="1" noChangeArrowheads="1"/>
          </p:cNvPicPr>
          <p:nvPr/>
        </p:nvPicPr>
        <p:blipFill>
          <a:blip r:embed="rId3"/>
          <a:srcRect/>
          <a:stretch>
            <a:fillRect/>
          </a:stretch>
        </p:blipFill>
        <p:spPr bwMode="auto">
          <a:xfrm>
            <a:off x="1417636" y="1620838"/>
            <a:ext cx="6380879" cy="4056062"/>
          </a:xfrm>
          <a:prstGeom prst="rect">
            <a:avLst/>
          </a:prstGeom>
          <a:noFill/>
        </p:spPr>
      </p:pic>
    </p:spTree>
    <p:extLst>
      <p:ext uri="{BB962C8B-B14F-4D97-AF65-F5344CB8AC3E}">
        <p14:creationId xmlns:p14="http://schemas.microsoft.com/office/powerpoint/2010/main" xmlns="" val="2356253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a:t>
            </a:r>
            <a:r>
              <a:rPr lang="en-US" dirty="0" smtClean="0"/>
              <a:t>Promotion</a:t>
            </a:r>
            <a:endParaRPr lang="en-US" dirty="0"/>
          </a:p>
        </p:txBody>
      </p:sp>
      <p:sp>
        <p:nvSpPr>
          <p:cNvPr id="3" name="Content Placeholder 2"/>
          <p:cNvSpPr>
            <a:spLocks noGrp="1"/>
          </p:cNvSpPr>
          <p:nvPr>
            <p:ph sz="quarter" idx="1"/>
          </p:nvPr>
        </p:nvSpPr>
        <p:spPr/>
        <p:txBody>
          <a:bodyPr/>
          <a:lstStyle/>
          <a:p>
            <a:pPr lvl="0"/>
            <a:r>
              <a:rPr lang="en-US" dirty="0"/>
              <a:t>Importance of a balanced diet</a:t>
            </a:r>
          </a:p>
          <a:p>
            <a:pPr lvl="1"/>
            <a:r>
              <a:rPr lang="en-US" sz="3200" dirty="0"/>
              <a:t>Six essential nutrients</a:t>
            </a:r>
          </a:p>
          <a:p>
            <a:pPr lvl="2"/>
            <a:r>
              <a:rPr lang="en-US" sz="3200" dirty="0"/>
              <a:t>Carbohydrates</a:t>
            </a:r>
          </a:p>
          <a:p>
            <a:pPr lvl="2"/>
            <a:r>
              <a:rPr lang="en-US" sz="3200" dirty="0"/>
              <a:t>Protein</a:t>
            </a:r>
          </a:p>
          <a:p>
            <a:pPr lvl="2"/>
            <a:r>
              <a:rPr lang="en-US" sz="3200" dirty="0"/>
              <a:t>Fat</a:t>
            </a:r>
          </a:p>
          <a:p>
            <a:pPr lvl="2"/>
            <a:r>
              <a:rPr lang="en-US" sz="3200" dirty="0"/>
              <a:t>Vitamins</a:t>
            </a:r>
          </a:p>
          <a:p>
            <a:pPr lvl="2"/>
            <a:r>
              <a:rPr lang="en-US" sz="3200" dirty="0"/>
              <a:t>Minerals</a:t>
            </a:r>
          </a:p>
          <a:p>
            <a:pPr lvl="2"/>
            <a:r>
              <a:rPr lang="en-US" sz="3200" dirty="0"/>
              <a:t>Water</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8</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921746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Health </a:t>
            </a:r>
            <a:r>
              <a:rPr lang="en-US" dirty="0" smtClean="0"/>
              <a:t>Promotion</a:t>
            </a:r>
            <a:endParaRPr lang="en-US" dirty="0"/>
          </a:p>
        </p:txBody>
      </p:sp>
      <p:sp>
        <p:nvSpPr>
          <p:cNvPr id="3" name="Content Placeholder 2"/>
          <p:cNvSpPr>
            <a:spLocks noGrp="1"/>
          </p:cNvSpPr>
          <p:nvPr>
            <p:ph sz="quarter" idx="1"/>
          </p:nvPr>
        </p:nvSpPr>
        <p:spPr/>
        <p:txBody>
          <a:bodyPr/>
          <a:lstStyle/>
          <a:p>
            <a:pPr lvl="0"/>
            <a:r>
              <a:rPr lang="en-US" dirty="0"/>
              <a:t>Signs of good nutrition</a:t>
            </a:r>
          </a:p>
          <a:p>
            <a:pPr lvl="1"/>
            <a:r>
              <a:rPr lang="en-US" dirty="0"/>
              <a:t>Well-developed body</a:t>
            </a:r>
          </a:p>
          <a:p>
            <a:pPr lvl="1"/>
            <a:r>
              <a:rPr lang="en-US" dirty="0"/>
              <a:t>Ideal weight for height and body composition</a:t>
            </a:r>
          </a:p>
          <a:p>
            <a:pPr lvl="1"/>
            <a:r>
              <a:rPr lang="en-US" dirty="0"/>
              <a:t>Good muscle development</a:t>
            </a:r>
          </a:p>
          <a:p>
            <a:pPr lvl="1"/>
            <a:r>
              <a:rPr lang="en-US" dirty="0"/>
              <a:t>Smooth and clear skin</a:t>
            </a:r>
          </a:p>
          <a:p>
            <a:pPr lvl="1"/>
            <a:r>
              <a:rPr lang="en-US" dirty="0"/>
              <a:t>Glossy hair</a:t>
            </a:r>
          </a:p>
          <a:p>
            <a:pPr lvl="1"/>
            <a:r>
              <a:rPr lang="en-US" dirty="0"/>
              <a:t>Clear and bright eyes</a:t>
            </a:r>
          </a:p>
          <a:p>
            <a:endParaRPr lang="en-US" sz="2400" dirty="0"/>
          </a:p>
        </p:txBody>
      </p:sp>
      <p:sp>
        <p:nvSpPr>
          <p:cNvPr id="11" name="Slide Number Placeholder 4"/>
          <p:cNvSpPr>
            <a:spLocks noGrp="1"/>
          </p:cNvSpPr>
          <p:nvPr>
            <p:ph type="sldNum" sz="quarter" idx="1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9</a:t>
            </a:fld>
            <a:endParaRPr lang="en-GB" sz="1000" dirty="0">
              <a:latin typeface="+mj-lt"/>
            </a:endParaRPr>
          </a:p>
        </p:txBody>
      </p:sp>
      <p:sp>
        <p:nvSpPr>
          <p:cNvPr id="9" name="Footer Placeholder 8"/>
          <p:cNvSpPr>
            <a:spLocks noGrp="1"/>
          </p:cNvSpPr>
          <p:nvPr>
            <p:ph type="ftr" sz="quarter" idx="16"/>
          </p:nvPr>
        </p:nvSpPr>
        <p:spPr/>
        <p:txBody>
          <a:bodyPr/>
          <a:lstStyle/>
          <a:p>
            <a:pPr>
              <a:defRPr/>
            </a:pPr>
            <a:r>
              <a:rPr lang="en-US" dirty="0" smtClean="0"/>
              <a:t>Copyright © 2013 Mosby, Inc., an imprint of Elsevier Inc. All rights reserved.</a:t>
            </a:r>
            <a:endParaRPr lang="en-US" dirty="0"/>
          </a:p>
        </p:txBody>
      </p:sp>
    </p:spTree>
    <p:extLst>
      <p:ext uri="{BB962C8B-B14F-4D97-AF65-F5344CB8AC3E}">
        <p14:creationId xmlns:p14="http://schemas.microsoft.com/office/powerpoint/2010/main" xmlns="" val="3938076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7703</TotalTime>
  <Words>2401</Words>
  <Application>Microsoft Office PowerPoint</Application>
  <PresentationFormat>On-screen Show (4:3)</PresentationFormat>
  <Paragraphs>284</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Oriel</vt:lpstr>
      <vt:lpstr>Chapter 1</vt:lpstr>
      <vt:lpstr>Health Promotion and Essential Nutrients</vt:lpstr>
      <vt:lpstr>Health Promotion</vt:lpstr>
      <vt:lpstr>Health Promotion </vt:lpstr>
      <vt:lpstr>Health Promotion</vt:lpstr>
      <vt:lpstr>Health Promotion</vt:lpstr>
      <vt:lpstr>Health Promotion</vt:lpstr>
      <vt:lpstr>Health Promotion</vt:lpstr>
      <vt:lpstr>Health Promotion</vt:lpstr>
      <vt:lpstr>Functions of Nutrients in Food</vt:lpstr>
      <vt:lpstr>Functions of Nutrients in Food</vt:lpstr>
      <vt:lpstr>Functions of Nutrients in Food</vt:lpstr>
      <vt:lpstr>Functions of Nutrients in Food</vt:lpstr>
      <vt:lpstr>Functions of Nutrients in Food</vt:lpstr>
      <vt:lpstr>Functions of Nutrients in Food</vt:lpstr>
      <vt:lpstr>Functions of Nutrients in Food</vt:lpstr>
      <vt:lpstr>Functions of Nutrients in Food</vt:lpstr>
      <vt:lpstr>Nutritional States</vt:lpstr>
      <vt:lpstr>Nutritional States</vt:lpstr>
      <vt:lpstr>Nutritional States</vt:lpstr>
      <vt:lpstr>Nutritional States</vt:lpstr>
      <vt:lpstr>Planning a Balanced Diet</vt:lpstr>
      <vt:lpstr>Nutrient and Food Guides for Health Promotion</vt:lpstr>
      <vt:lpstr>Nutrient and Food Guides for Health Promotion </vt:lpstr>
      <vt:lpstr>Nutrient and Food Guides for Health Promotion</vt:lpstr>
      <vt:lpstr>Nutrient and Food Guides for Health Promotion</vt:lpstr>
      <vt:lpstr>Nutrient and Food Guides for Health Promotion</vt:lpstr>
      <vt:lpstr>Slide 28</vt:lpstr>
      <vt:lpstr>Nutrient and Food Guides for Health Promotion</vt:lpstr>
      <vt:lpstr>Nutrient and Food Guides for Health Promotion</vt:lpstr>
    </vt:vector>
  </TitlesOfParts>
  <Company>Reed Elsevier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Williams' Basic Nutrition &amp; Diet Therapy</dc:title>
  <dc:creator>HP_Administrator</dc:creator>
  <cp:lastModifiedBy>winxp</cp:lastModifiedBy>
  <cp:revision>109</cp:revision>
  <dcterms:created xsi:type="dcterms:W3CDTF">2012-04-17T02:20:57Z</dcterms:created>
  <dcterms:modified xsi:type="dcterms:W3CDTF">2016-10-25T12:56:17Z</dcterms:modified>
</cp:coreProperties>
</file>