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9" r:id="rId1"/>
  </p:sldMasterIdLst>
  <p:notesMasterIdLst>
    <p:notesMasterId r:id="rId33"/>
  </p:notesMasterIdLst>
  <p:handoutMasterIdLst>
    <p:handoutMasterId r:id="rId34"/>
  </p:handoutMasterIdLst>
  <p:sldIdLst>
    <p:sldId id="334" r:id="rId2"/>
    <p:sldId id="367" r:id="rId3"/>
    <p:sldId id="368" r:id="rId4"/>
    <p:sldId id="369" r:id="rId5"/>
    <p:sldId id="370" r:id="rId6"/>
    <p:sldId id="371" r:id="rId7"/>
    <p:sldId id="372" r:id="rId8"/>
    <p:sldId id="373" r:id="rId9"/>
    <p:sldId id="374" r:id="rId10"/>
    <p:sldId id="375" r:id="rId11"/>
    <p:sldId id="376" r:id="rId12"/>
    <p:sldId id="377" r:id="rId13"/>
    <p:sldId id="378" r:id="rId14"/>
    <p:sldId id="379" r:id="rId15"/>
    <p:sldId id="380" r:id="rId16"/>
    <p:sldId id="381" r:id="rId17"/>
    <p:sldId id="382" r:id="rId18"/>
    <p:sldId id="383" r:id="rId19"/>
    <p:sldId id="384" r:id="rId20"/>
    <p:sldId id="385" r:id="rId21"/>
    <p:sldId id="386" r:id="rId22"/>
    <p:sldId id="387" r:id="rId23"/>
    <p:sldId id="388" r:id="rId24"/>
    <p:sldId id="389" r:id="rId25"/>
    <p:sldId id="390" r:id="rId26"/>
    <p:sldId id="391" r:id="rId27"/>
    <p:sldId id="392" r:id="rId28"/>
    <p:sldId id="393" r:id="rId29"/>
    <p:sldId id="394" r:id="rId30"/>
    <p:sldId id="395" r:id="rId31"/>
    <p:sldId id="396" r:id="rId3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ontent Editor" initials="CE" lastIdx="1" clrIdx="0"/>
  <p:cmAuthor id="1" name="Reed Elsevier" initials="TS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CC"/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815" autoAdjust="0"/>
    <p:restoredTop sz="74733" autoAdjust="0"/>
  </p:normalViewPr>
  <p:slideViewPr>
    <p:cSldViewPr snapToGrid="0">
      <p:cViewPr varScale="1">
        <p:scale>
          <a:sx n="54" d="100"/>
          <a:sy n="54" d="100"/>
        </p:scale>
        <p:origin x="-96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30" d="100"/>
        <a:sy n="13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9BF659F-6091-C94D-B8A3-2860F5D681AE}" type="datetimeFigureOut">
              <a:rPr lang="en-US" smtClean="0"/>
              <a:pPr/>
              <a:t>9/26/2016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ED9FB2D-107D-B840-8EB6-88FC54C4D20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3458569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4C355B14-F2D3-4B4F-BE0A-4F2FFA69AAA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744399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 This chapter explores the nutrition needs of pregnancy, nutrition-related risk factors and complications, and the physiologic process and nutrition demands of lactation.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971999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What does periconceptional mean? </a:t>
            </a:r>
            <a:r>
              <a:rPr lang="en-US" i="1" dirty="0" smtClean="0"/>
              <a:t>(Around the time of conception)</a:t>
            </a:r>
            <a:endParaRPr lang="en-US" dirty="0" smtClean="0"/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You might see “folic acid” on a bottle of vitamins instead of “folate” because folate is a salt of folic acid. </a:t>
            </a:r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How can women prevent spina bifida and anencephaly in their infants? </a:t>
            </a:r>
            <a:r>
              <a:rPr lang="en-US" i="1" dirty="0" smtClean="0"/>
              <a:t>(Women should take folate for at least 2 months before and during pregnancy.)</a:t>
            </a:r>
            <a:endParaRPr lang="en-US" dirty="0" smtClean="0"/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What are some sources of folate? </a:t>
            </a:r>
            <a:r>
              <a:rPr lang="en-US" i="1" dirty="0" smtClean="0"/>
              <a:t>(Enriched flour and grain, green leafy vegetables, pinto beans, soybeans, orange juice, wheat germ, asparagus, and broccoli)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Fortified milk contains extra vitamin D.</a:t>
            </a:r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Phosphorous is another essential mineral for bone growth.</a:t>
            </a:r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Phosphorous is generally found in the same foods as calcium.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Women should be encouraged to gain the weight so that they have healthy babies.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A weight gain of more than 2 lbs/wk should be reported to the physician, midwife, or supervisor.</a:t>
            </a:r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Normal sodium intake is 3 to 6 g/day, so there is no need for a supplement during pregnancy.</a:t>
            </a:r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Why should weight reduction never be undertaken during pregnancy?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Pregnant women should not skip meals.</a:t>
            </a:r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What are some belief systems that would require alternative food plans?</a:t>
            </a:r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What foods should be increased for pregnant or lactating women? </a:t>
            </a:r>
            <a:r>
              <a:rPr lang="en-US" i="1" dirty="0" smtClean="0"/>
              <a:t>(Protein and complex carbohydrates)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Morning sickness does not necessarily occur only in the morning. It is worse for some women than others.</a:t>
            </a:r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What can help resolve the symptom of morning sickness? </a:t>
            </a:r>
            <a:r>
              <a:rPr lang="en-US" i="1" dirty="0" smtClean="0"/>
              <a:t>(Dry crackers, dry toast)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What are some high-fiber foods that help prevent constipation and hemorrhoids? </a:t>
            </a:r>
            <a:r>
              <a:rPr lang="en-US" i="1" dirty="0" smtClean="0"/>
              <a:t>(Vegetables; dried fruits, especially prunes and figs; fruit; juices)</a:t>
            </a:r>
            <a:endParaRPr lang="en-US" dirty="0" smtClean="0"/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Rest can also relieve the pressure of the uterus on the lower intestine.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The uterus can cause discomfort through both downward pressure and upward pressure.</a:t>
            </a:r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Because of the upward pressure, a woman might experience irritation and burning from gastric reflux.</a:t>
            </a:r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Sometimes the upward pressure is relieved by wearing loose clothing.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Good nutrition can prevent many problems related to pregnancy.</a:t>
            </a:r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Approximately half of pregnancy-related deaths of women are preventable, according to the National Center for Chronic Disease Prevention and Health Promotion.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Pregnant teens have higher rates of low-birth-weight infants and infant mortality.</a:t>
            </a:r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What are some special considerations of pregnant teens? </a:t>
            </a:r>
            <a:r>
              <a:rPr lang="en-US" i="1" dirty="0" smtClean="0"/>
              <a:t>(Still growing, no income, smoking, drug experimentation, dieting)</a:t>
            </a:r>
            <a:endParaRPr lang="en-US" dirty="0" smtClean="0"/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How can nurses create a more supportive environment for a teen throughout her pregnancy? </a:t>
            </a:r>
            <a:r>
              <a:rPr lang="en-US" i="1" dirty="0" smtClean="0"/>
              <a:t>(Invite her friends and mother to appointments)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What are some considerations of pregnant women older than 35 years? </a:t>
            </a:r>
            <a:r>
              <a:rPr lang="en-US" i="1" dirty="0" smtClean="0"/>
              <a:t>(Hypertension, sodium intake)</a:t>
            </a:r>
            <a:endParaRPr lang="en-US" dirty="0" smtClean="0"/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Alcohol causes mental retardation and other birth defects.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What is a teratogen? </a:t>
            </a:r>
            <a:r>
              <a:rPr lang="en-US" i="1" dirty="0" smtClean="0"/>
              <a:t>(A substance that causes birth defects)</a:t>
            </a:r>
            <a:endParaRPr lang="en-US" dirty="0" smtClean="0"/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What is WIC, and what are its services? </a:t>
            </a:r>
            <a:r>
              <a:rPr lang="en-US" i="1" dirty="0" smtClean="0"/>
              <a:t>(The Women, Infants, and Children program that provides food stamps and other services to pregnant women)</a:t>
            </a:r>
            <a:endParaRPr lang="en-US" dirty="0" smtClean="0"/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Caffeine stays in the bloodstream longer in pregnant women than in other adults.</a:t>
            </a:r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What is a teratogen? </a:t>
            </a:r>
            <a:r>
              <a:rPr lang="en-US" i="1" dirty="0" smtClean="0"/>
              <a:t>(A substance that causes birth defects)</a:t>
            </a:r>
            <a:endParaRPr lang="en-US" dirty="0" smtClean="0"/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Pregnant women should have no more than three cups of coffee per day.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Excessive iron intake causes decreased zinc in the body; insufficient iron causes anemia.</a:t>
            </a:r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What are two types of neural tube defects? </a:t>
            </a:r>
            <a:r>
              <a:rPr lang="en-US" i="1" dirty="0" smtClean="0"/>
              <a:t>(Spina bifida and anencephaly)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What are symptoms of pregnancy-induced hypertension? </a:t>
            </a:r>
            <a:r>
              <a:rPr lang="en-US" i="1" dirty="0" smtClean="0"/>
              <a:t>(Hypertension, excessive water retention, albumin in the urine, eclampsia)</a:t>
            </a:r>
            <a:endParaRPr lang="en-US" dirty="0" smtClean="0"/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If hypertension is not controlled in pregnancy, a woman could develop eclampsia or convulsions.</a:t>
            </a:r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Gestational diabetes is a type of diabetes found only in pregnant women. </a:t>
            </a:r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Women with gestational diabetes are at a higher risk for developing type 2 diabetes after pregnancy.</a:t>
            </a:r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What are possible consequences of gestational diabetes? </a:t>
            </a:r>
            <a:r>
              <a:rPr lang="en-US" i="1" dirty="0" smtClean="0"/>
              <a:t>(Fetal damage, prematurity, macrosomia, elevated blood lipid levels)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Women with these diseases can still have successful pregnancies.</a:t>
            </a:r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Women need to work with physicians and nurses to follow a plan to manage their pregnancy.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New mothers need a lot of support for breast-feeding.</a:t>
            </a:r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More community support is now available for breast-feeding.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Newborns often suckle for approximately 20 minutes every 2 hours.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Why is cow’s milk inappropriate for infants younger than 1 year? </a:t>
            </a:r>
            <a:r>
              <a:rPr lang="en-US" i="1" dirty="0" smtClean="0"/>
              <a:t>(It has high protein and electrolyte levels.)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When might a woman have a higher metabolic workload without being pregnant? </a:t>
            </a:r>
            <a:r>
              <a:rPr lang="en-US" i="1" dirty="0" smtClean="0"/>
              <a:t>(Training for a marathon and studying during finals week)</a:t>
            </a:r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Protein is a major building block of cells.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Women who are breast-feeding should follow the basic diet for pregnancy with prenatal supplements.</a:t>
            </a:r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What is our normal intake of fluid in liters? </a:t>
            </a:r>
            <a:r>
              <a:rPr lang="en-US" i="1" dirty="0" smtClean="0"/>
              <a:t>(2 L/day)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Breast milk carries some antibodies to a newborn that prevent infections.</a:t>
            </a:r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A positive relationship has been shown between breast-feeding and IQ.</a:t>
            </a:r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Why would a breast-fed infant have fewer allergies than an infant receiving cow’s milk? </a:t>
            </a:r>
            <a:r>
              <a:rPr lang="en-US" i="1" dirty="0" smtClean="0"/>
              <a:t>(Cow’s milk contains a number of potentially allergy-causing proteins that human milk does not have.)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What is an “enlarged metabolic workload”?</a:t>
            </a:r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What are some complex carbohydrates? </a:t>
            </a:r>
            <a:r>
              <a:rPr lang="en-US" i="1" dirty="0" smtClean="0"/>
              <a:t>(Pasta, rice, and bread)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To have a larger blood volume, the body needs to make more hemoglobin and plasma protein, including albumin.</a:t>
            </a:r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What happens if the body does not make enough albumin? </a:t>
            </a:r>
            <a:r>
              <a:rPr lang="en-US" i="1" dirty="0" smtClean="0"/>
              <a:t>(Excessive edema)</a:t>
            </a:r>
            <a:endParaRPr lang="en-US" dirty="0" smtClean="0"/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What is the purpose of amniotic fluid? </a:t>
            </a:r>
            <a:r>
              <a:rPr lang="en-US" i="1" dirty="0" smtClean="0"/>
              <a:t>(To protect the fetus from shock or injury)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On average, a person eats 46 g of protein per day.</a:t>
            </a:r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A pregnant woman should have approximately 70 g of protein per day—a 25 g/day increase.</a:t>
            </a:r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Give an example of an incomplete protein.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Calcium is necessary for blood to clot.</a:t>
            </a:r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What are some foods high in iron? </a:t>
            </a:r>
            <a:r>
              <a:rPr lang="en-US" i="1" dirty="0" smtClean="0"/>
              <a:t>(Beef, green vegetables)</a:t>
            </a:r>
            <a:endParaRPr lang="en-US" dirty="0" smtClean="0"/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Why is more hemoglobin desired during pregnancy? </a:t>
            </a:r>
            <a:r>
              <a:rPr lang="en-US" i="1" dirty="0" smtClean="0"/>
              <a:t>(To increase maternal blood volume and for the infant’s storage of iron)</a:t>
            </a:r>
            <a:endParaRPr lang="en-US" dirty="0" smtClean="0"/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Why do doctors recommend taking iron with orange juice? </a:t>
            </a:r>
            <a:r>
              <a:rPr lang="en-US" i="1" dirty="0" smtClean="0"/>
              <a:t>(Vitamin C increases the body’s ability to absorb and use iron)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How can women avoid unpleasant GI effects when taking iron supplements? </a:t>
            </a:r>
            <a:r>
              <a:rPr lang="en-US" i="1" dirty="0" smtClean="0"/>
              <a:t>(Take iron supplement doses of 20 to 80 mg/day between meals or at bedtime to prevent side effects)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Emphasize that the pregnant woman should pay increased attention to her intake of all vitamins.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r>
              <a:rPr lang="en-US" smtClean="0"/>
              <a:t>9/26/2016</a:t>
            </a:r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>
              <a:defRPr/>
            </a:pPr>
            <a:r>
              <a:rPr lang="en-US" smtClean="0"/>
              <a:t>Copyright © 2017 Mosby, Inc., an imprint of Elsevier Inc. All rights reserved.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9/26/2016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 Mosby, Inc., an imprint of Elsevier Inc.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Slide </a:t>
            </a:r>
            <a:fld id="{43B6E2D6-51E0-4A85-ABFF-5CCC7316933A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9/26/2016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 Mosby, Inc., an imprint of Elsevier Inc.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Slide </a:t>
            </a:r>
            <a:fld id="{E50ADD00-FA40-493A-953E-9DDC8E755E33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algn="r" eaLnBrk="1" latinLnBrk="0" hangingPunct="1"/>
            <a:r>
              <a:rPr lang="en-US" smtClean="0"/>
              <a:t>9/26/2016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7F8BBA44-8A3C-4CDB-966D-E256DD599FC1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r>
              <a:rPr lang="en-US" smtClean="0"/>
              <a:t>Copyright © 2017 Mosby, Inc., an imprint of Elsevier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r>
              <a:rPr lang="en-US" smtClean="0"/>
              <a:t>9/26/2016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>
              <a:defRPr/>
            </a:pPr>
            <a:r>
              <a:rPr lang="en-US" smtClean="0"/>
              <a:t>Copyright © 2017 Mosby, Inc., an imprint of Elsevier Inc. All rights reserved.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>
              <a:defRPr/>
            </a:pPr>
            <a:r>
              <a:rPr lang="en-GB" smtClean="0"/>
              <a:t>Slide </a:t>
            </a:r>
            <a:fld id="{F8B6D248-46AD-4934-9A30-A00CAF948649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9/26/2016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 Mosby, Inc., an imprint of Elsevier Inc.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Slide </a:t>
            </a:r>
            <a:fld id="{E0CA3D25-0BDE-423E-BFDE-BC90F9104E8D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9/26/2016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 Mosby, Inc., an imprint of Elsevier Inc.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Slide </a:t>
            </a:r>
            <a:fld id="{6EAE9F82-1306-4A0A-A4CC-5D30A0614ED7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algn="r" eaLnBrk="1" latinLnBrk="0" hangingPunct="1"/>
            <a:r>
              <a:rPr lang="en-US" smtClean="0"/>
              <a:t>9/26/2016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r>
              <a:rPr lang="en-GB" smtClean="0"/>
              <a:t>Slide </a:t>
            </a:r>
            <a:fld id="{67AAB3EE-9EF1-44C2-B1C4-C8D186C48723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r>
              <a:rPr lang="en-US" smtClean="0"/>
              <a:t>Copyright © 2017 Mosby, Inc., an imprint of Elsevier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9/26/2016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 Mosby, Inc., an imprint of Elsevier Inc.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Slide </a:t>
            </a:r>
            <a:fld id="{179E6571-401E-4B20-BD1A-F3A6C5A2D45F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algn="r" eaLnBrk="1" latinLnBrk="0" hangingPunct="1"/>
            <a:r>
              <a:rPr lang="en-US" smtClean="0"/>
              <a:t>9/26/2016</a:t>
            </a:r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r>
              <a:rPr lang="en-GB" smtClean="0"/>
              <a:t>Slide </a:t>
            </a:r>
            <a:fld id="{9528BCF6-3FA7-437A-8E5A-06F1E1B6D1EC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r>
              <a:rPr lang="en-US" smtClean="0"/>
              <a:t>Copyright © 2017 Mosby, Inc., an imprint of Elsevier Inc. All rights reserved.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algn="r" eaLnBrk="1" latinLnBrk="0" hangingPunct="1"/>
            <a:r>
              <a:rPr lang="en-US" smtClean="0"/>
              <a:t>9/26/2016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r>
              <a:rPr lang="en-GB" smtClean="0"/>
              <a:t>Slide </a:t>
            </a:r>
            <a:fld id="{064AC775-397C-4489-A46B-397B564A2A72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r>
              <a:rPr lang="en-US" smtClean="0"/>
              <a:t>Copyright © 2017 Mosby, Inc., an imprint of Elsevier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r>
              <a:rPr lang="en-US" smtClean="0"/>
              <a:t>9/26/2016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Copyright © 2017 Mosby, Inc., an imprint of Elsevier Inc. All rights reserved.</a:t>
            </a: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73FFB56-E9E6-413D-8A5D-71B4F4A3F75C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764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dirty="0" smtClean="0">
                <a:solidFill>
                  <a:schemeClr val="tx1"/>
                </a:solidFill>
                <a:latin typeface="Arial" charset="0"/>
              </a:rPr>
              <a:t>Chapter 10</a:t>
            </a:r>
            <a:endParaRPr lang="en-US" sz="40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1371600" y="3459163"/>
            <a:ext cx="6400800" cy="1858962"/>
          </a:xfrm>
          <a:prstGeom prst="rect">
            <a:avLst/>
          </a:prstGeom>
          <a:noFill/>
          <a:ln w="9525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 2" pitchFamily="18" charset="2"/>
              <a:buNone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 3" pitchFamily="18" charset="2"/>
              <a:buChar char=""/>
              <a:defRPr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16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16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16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16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r>
              <a:rPr lang="en-US" sz="3600" dirty="0"/>
              <a:t>Nutrition </a:t>
            </a:r>
            <a:r>
              <a:rPr lang="en-US" sz="3600" dirty="0" smtClean="0"/>
              <a:t>during </a:t>
            </a:r>
            <a:r>
              <a:rPr lang="en-US" sz="3600" dirty="0"/>
              <a:t>Pregnancy and Lactation</a:t>
            </a:r>
          </a:p>
        </p:txBody>
      </p:sp>
    </p:spTree>
    <p:extLst>
      <p:ext uri="{BB962C8B-B14F-4D97-AF65-F5344CB8AC3E}">
        <p14:creationId xmlns:p14="http://schemas.microsoft.com/office/powerpoint/2010/main" xmlns="" val="17248885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Key Mineral and Vitamin Needs (cont’d)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Folate</a:t>
            </a:r>
          </a:p>
          <a:p>
            <a:pPr lvl="1"/>
            <a:r>
              <a:rPr lang="en-US" dirty="0"/>
              <a:t>Builds mature red blood cells during </a:t>
            </a:r>
            <a:r>
              <a:rPr lang="en-US" dirty="0" smtClean="0"/>
              <a:t>pregnancy</a:t>
            </a:r>
          </a:p>
          <a:p>
            <a:pPr lvl="1"/>
            <a:r>
              <a:rPr lang="en-US" dirty="0" smtClean="0"/>
              <a:t>*needed for healthy embryonic tissue</a:t>
            </a:r>
            <a:endParaRPr lang="en-US" dirty="0"/>
          </a:p>
          <a:p>
            <a:pPr lvl="1"/>
            <a:r>
              <a:rPr lang="en-US" dirty="0"/>
              <a:t>Needed during early periconceptional period</a:t>
            </a:r>
          </a:p>
          <a:p>
            <a:pPr lvl="1"/>
            <a:r>
              <a:rPr lang="en-US" dirty="0"/>
              <a:t>DRIs recommend daily folate intake of 600 mcg during pregnancy and 400 mcg/day for nonpregnant women during childbearing years</a:t>
            </a:r>
          </a:p>
          <a:p>
            <a:pPr lvl="1"/>
            <a:r>
              <a:rPr lang="en-US" dirty="0"/>
              <a:t>May require </a:t>
            </a:r>
            <a:r>
              <a:rPr lang="en-US" dirty="0" err="1"/>
              <a:t>folate</a:t>
            </a:r>
            <a:r>
              <a:rPr lang="en-US" dirty="0"/>
              <a:t> </a:t>
            </a:r>
            <a:r>
              <a:rPr lang="en-US" dirty="0" smtClean="0"/>
              <a:t>supplements</a:t>
            </a:r>
          </a:p>
          <a:p>
            <a:pPr lvl="1"/>
            <a:r>
              <a:rPr lang="en-US" dirty="0" smtClean="0"/>
              <a:t>Sources: dark green leafy </a:t>
            </a:r>
            <a:r>
              <a:rPr lang="en-US" dirty="0" err="1" smtClean="0"/>
              <a:t>veg</a:t>
            </a:r>
            <a:r>
              <a:rPr lang="en-US" dirty="0" smtClean="0"/>
              <a:t>*, liver, legumes</a:t>
            </a:r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z="1200" dirty="0" smtClean="0"/>
              <a:t>Copyright © 2017 Mosby, Inc., an imprint of Elsevier Inc. All rights reserved.</a:t>
            </a:r>
            <a:endParaRPr lang="en-US" sz="1200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73900" y="6481763"/>
            <a:ext cx="1898650" cy="376237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7F8BBA44-8A3C-4CDB-966D-E256DD599FC1}" type="slidenum">
              <a:rPr lang="en-GB" sz="1000" smtClean="0">
                <a:latin typeface="+mj-lt"/>
              </a:rPr>
              <a:pPr algn="r">
                <a:defRPr/>
              </a:pPr>
              <a:t>10</a:t>
            </a:fld>
            <a:endParaRPr lang="en-GB" sz="1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486191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Key Mineral and Vitamin Needs (cont’d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Vitamin D</a:t>
            </a:r>
          </a:p>
          <a:p>
            <a:pPr lvl="1"/>
            <a:r>
              <a:rPr lang="en-US" dirty="0"/>
              <a:t>Deficiency is a worldwide problem</a:t>
            </a:r>
          </a:p>
          <a:p>
            <a:pPr lvl="1"/>
            <a:r>
              <a:rPr lang="en-US" dirty="0"/>
              <a:t>Ensures absorption and utilization of calcium and phosphorus for fetal bone growth</a:t>
            </a:r>
          </a:p>
          <a:p>
            <a:pPr lvl="1"/>
            <a:r>
              <a:rPr lang="en-US" dirty="0" smtClean="0"/>
              <a:t>*</a:t>
            </a:r>
            <a:r>
              <a:rPr lang="en-US" dirty="0" smtClean="0"/>
              <a:t>Daily </a:t>
            </a:r>
            <a:r>
              <a:rPr lang="en-US" dirty="0"/>
              <a:t>intake of at least 3 cups fortified milk</a:t>
            </a:r>
          </a:p>
          <a:p>
            <a:pPr lvl="1"/>
            <a:r>
              <a:rPr lang="en-US" dirty="0"/>
              <a:t>Exposure to sunlight increases endogenous synthesis of vitamin </a:t>
            </a:r>
            <a:r>
              <a:rPr lang="en-US" dirty="0" smtClean="0"/>
              <a:t>D</a:t>
            </a:r>
          </a:p>
          <a:p>
            <a:pPr lvl="1"/>
            <a:r>
              <a:rPr lang="en-US" dirty="0" smtClean="0"/>
              <a:t>*</a:t>
            </a:r>
            <a:r>
              <a:rPr lang="en-US" dirty="0" err="1" smtClean="0"/>
              <a:t>vit</a:t>
            </a:r>
            <a:r>
              <a:rPr lang="en-US" dirty="0" smtClean="0"/>
              <a:t> D helps absorb calcium	</a:t>
            </a:r>
          </a:p>
          <a:p>
            <a:pPr lvl="2"/>
            <a:r>
              <a:rPr lang="en-US" dirty="0" smtClean="0"/>
              <a:t>Fortified milk*</a:t>
            </a: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mtClean="0"/>
              <a:t>Copyright © 2017 Mosby, Inc., an imprint of Elsevier Inc. All rights reserved.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73900" y="6481763"/>
            <a:ext cx="1898650" cy="376237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7F8BBA44-8A3C-4CDB-966D-E256DD599FC1}" type="slidenum">
              <a:rPr lang="en-GB" sz="1000" smtClean="0">
                <a:latin typeface="+mj-lt"/>
              </a:rPr>
              <a:pPr algn="r">
                <a:defRPr/>
              </a:pPr>
              <a:t>11</a:t>
            </a:fld>
            <a:endParaRPr lang="en-GB" sz="1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150728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Weight Gain During Pregnancy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**Set </a:t>
            </a:r>
            <a:r>
              <a:rPr lang="en-US" dirty="0"/>
              <a:t>weight goals according to mother’s pregnancy nutritional status and body mass index</a:t>
            </a:r>
          </a:p>
          <a:p>
            <a:pPr lvl="1"/>
            <a:r>
              <a:rPr lang="en-US" dirty="0"/>
              <a:t>Underweight women: 28 to 40 </a:t>
            </a:r>
            <a:r>
              <a:rPr lang="en-US" dirty="0" smtClean="0"/>
              <a:t>lbs</a:t>
            </a:r>
            <a:endParaRPr lang="en-US" dirty="0"/>
          </a:p>
          <a:p>
            <a:pPr lvl="1"/>
            <a:r>
              <a:rPr lang="en-US" dirty="0"/>
              <a:t>Normal-weight women: 25 to 35 </a:t>
            </a:r>
            <a:r>
              <a:rPr lang="en-US" dirty="0" smtClean="0"/>
              <a:t>lbs</a:t>
            </a:r>
            <a:endParaRPr lang="en-US" dirty="0"/>
          </a:p>
          <a:p>
            <a:pPr lvl="1"/>
            <a:r>
              <a:rPr lang="en-US" dirty="0"/>
              <a:t>Overweight women: 15 to 25 </a:t>
            </a:r>
            <a:r>
              <a:rPr lang="en-US" dirty="0" smtClean="0"/>
              <a:t>lbs</a:t>
            </a:r>
            <a:endParaRPr lang="en-US" dirty="0"/>
          </a:p>
          <a:p>
            <a:pPr lvl="1"/>
            <a:r>
              <a:rPr lang="en-US" dirty="0"/>
              <a:t>Obese women: approximately 11 to 20 </a:t>
            </a:r>
            <a:r>
              <a:rPr lang="en-US" dirty="0" smtClean="0"/>
              <a:t>lbs</a:t>
            </a:r>
            <a:endParaRPr lang="en-US" dirty="0"/>
          </a:p>
          <a:p>
            <a:pPr lvl="1"/>
            <a:r>
              <a:rPr lang="en-US" dirty="0"/>
              <a:t>Teenage girls: 35 to 40 </a:t>
            </a:r>
            <a:r>
              <a:rPr lang="en-US" dirty="0" smtClean="0"/>
              <a:t>lbs</a:t>
            </a:r>
            <a:endParaRPr lang="en-US" dirty="0"/>
          </a:p>
          <a:p>
            <a:pPr lvl="1"/>
            <a:r>
              <a:rPr lang="en-US" dirty="0"/>
              <a:t>Women carrying twins or triplets: 25 to 54 </a:t>
            </a:r>
            <a:r>
              <a:rPr lang="en-US" dirty="0" smtClean="0"/>
              <a:t>lbs</a:t>
            </a:r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mtClean="0"/>
              <a:t>Copyright © 2017 Mosby, Inc., an imprint of Elsevier Inc. All rights reserved.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73900" y="6481763"/>
            <a:ext cx="1898650" cy="376237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7F8BBA44-8A3C-4CDB-966D-E256DD599FC1}" type="slidenum">
              <a:rPr lang="en-GB" sz="1000" smtClean="0">
                <a:latin typeface="+mj-lt"/>
              </a:rPr>
              <a:pPr algn="r">
                <a:defRPr/>
              </a:pPr>
              <a:t>12</a:t>
            </a:fld>
            <a:endParaRPr lang="en-GB" sz="1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091964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Weight Gain During Pregnancy (cont’d)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**Rate </a:t>
            </a:r>
            <a:r>
              <a:rPr lang="en-US" dirty="0"/>
              <a:t>of weight gain</a:t>
            </a:r>
          </a:p>
          <a:p>
            <a:pPr lvl="1"/>
            <a:r>
              <a:rPr lang="en-US" dirty="0"/>
              <a:t>Average amount of weight gain during first trimester: 2 to 4 </a:t>
            </a:r>
            <a:r>
              <a:rPr lang="en-US" dirty="0" smtClean="0"/>
              <a:t>lbs</a:t>
            </a:r>
            <a:endParaRPr lang="en-US" dirty="0"/>
          </a:p>
          <a:p>
            <a:pPr lvl="1"/>
            <a:r>
              <a:rPr lang="en-US" dirty="0"/>
              <a:t>1 lb per week weight gain during remainder of pregnancy</a:t>
            </a:r>
          </a:p>
          <a:p>
            <a:pPr lvl="1"/>
            <a:r>
              <a:rPr lang="en-US" dirty="0"/>
              <a:t>Increased energy demand in late </a:t>
            </a:r>
            <a:r>
              <a:rPr lang="en-US" dirty="0" smtClean="0"/>
              <a:t>pregnancy</a:t>
            </a:r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mtClean="0"/>
              <a:t>Copyright © 2017 Mosby, Inc., an imprint of Elsevier Inc. All rights reserved.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73900" y="6481763"/>
            <a:ext cx="1898650" cy="376237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7F8BBA44-8A3C-4CDB-966D-E256DD599FC1}" type="slidenum">
              <a:rPr lang="en-GB" sz="1000" smtClean="0">
                <a:latin typeface="+mj-lt"/>
              </a:rPr>
              <a:pPr algn="r">
                <a:defRPr/>
              </a:pPr>
              <a:t>13</a:t>
            </a:fld>
            <a:endParaRPr lang="en-GB" sz="1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04821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Daily Food Plan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Core food plan is designed to meet increased nutrition needs</a:t>
            </a:r>
          </a:p>
          <a:p>
            <a:pPr lvl="0"/>
            <a:r>
              <a:rPr lang="en-US" sz="2400" dirty="0"/>
              <a:t>Ethnic background, belief system, and lifestyle may require alternative food plans</a:t>
            </a:r>
          </a:p>
          <a:p>
            <a:pPr lvl="0"/>
            <a:r>
              <a:rPr lang="en-US" sz="2400" dirty="0"/>
              <a:t>Pregnant women should avoid alcohol, caffeine, tobacco, and drugs</a:t>
            </a:r>
          </a:p>
          <a:p>
            <a:pPr lvl="0"/>
            <a:r>
              <a:rPr lang="en-US" sz="2400" dirty="0"/>
              <a:t>Includes sufficient quantity and regular </a:t>
            </a:r>
            <a:r>
              <a:rPr lang="en-US" sz="2400" dirty="0" smtClean="0"/>
              <a:t>meals</a:t>
            </a:r>
            <a:endParaRPr lang="en-US" sz="2400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mtClean="0"/>
              <a:t>Copyright © 2017 Mosby, Inc., an imprint of Elsevier Inc. All rights reserved.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73900" y="6481763"/>
            <a:ext cx="1898650" cy="376237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7F8BBA44-8A3C-4CDB-966D-E256DD599FC1}" type="slidenum">
              <a:rPr lang="en-GB" sz="1000" smtClean="0">
                <a:latin typeface="+mj-lt"/>
              </a:rPr>
              <a:pPr algn="r">
                <a:defRPr/>
              </a:pPr>
              <a:t>14</a:t>
            </a:fld>
            <a:endParaRPr lang="en-GB" sz="1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486191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Functional Gastrointestinal Problems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*Nausea </a:t>
            </a:r>
            <a:r>
              <a:rPr lang="en-US" dirty="0"/>
              <a:t>and vomiting</a:t>
            </a:r>
          </a:p>
          <a:p>
            <a:pPr lvl="1"/>
            <a:r>
              <a:rPr lang="en-US" dirty="0"/>
              <a:t>Morning sickness occurs briefly during </a:t>
            </a:r>
            <a:r>
              <a:rPr lang="en-US" dirty="0" smtClean="0"/>
              <a:t>the first </a:t>
            </a:r>
            <a:r>
              <a:rPr lang="en-US" dirty="0" smtClean="0"/>
              <a:t>trimester</a:t>
            </a:r>
          </a:p>
          <a:p>
            <a:pPr lvl="2"/>
            <a:r>
              <a:rPr lang="en-US" dirty="0" smtClean="0"/>
              <a:t>*HYPEREMESIS GRAVIDARUM</a:t>
            </a:r>
            <a:endParaRPr lang="en-US" dirty="0"/>
          </a:p>
          <a:p>
            <a:pPr lvl="1"/>
            <a:r>
              <a:rPr lang="en-US" dirty="0"/>
              <a:t>Is caused by hormonal adaptations</a:t>
            </a:r>
          </a:p>
          <a:p>
            <a:pPr lvl="1"/>
            <a:r>
              <a:rPr lang="en-US" dirty="0"/>
              <a:t>Small, frequent, dry, easily digested energy foods may relieve symptoms</a:t>
            </a:r>
          </a:p>
          <a:p>
            <a:pPr lvl="1"/>
            <a:r>
              <a:rPr lang="en-US" dirty="0"/>
              <a:t>Consume liquids between, not with, meals</a:t>
            </a:r>
          </a:p>
          <a:p>
            <a:pPr lvl="1"/>
            <a:r>
              <a:rPr lang="en-US" dirty="0"/>
              <a:t>Severe and prolonged sickness requires medical </a:t>
            </a:r>
            <a:r>
              <a:rPr lang="en-US" dirty="0" smtClean="0"/>
              <a:t>treatment</a:t>
            </a:r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mtClean="0"/>
              <a:t>Copyright © 2017 Mosby, Inc., an imprint of Elsevier Inc. All rights reserved.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73900" y="6481763"/>
            <a:ext cx="1898650" cy="376237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7F8BBA44-8A3C-4CDB-966D-E256DD599FC1}" type="slidenum">
              <a:rPr lang="en-GB" sz="1000" smtClean="0">
                <a:latin typeface="+mj-lt"/>
              </a:rPr>
              <a:pPr algn="r">
                <a:defRPr/>
              </a:pPr>
              <a:t>15</a:t>
            </a:fld>
            <a:endParaRPr lang="en-GB" sz="1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150728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Functional Gastrointestinal Problems (cont’d)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Constipation</a:t>
            </a:r>
          </a:p>
          <a:p>
            <a:pPr lvl="1"/>
            <a:r>
              <a:rPr lang="en-US" dirty="0"/>
              <a:t>May occur in latter part of pregnancy</a:t>
            </a:r>
          </a:p>
          <a:p>
            <a:pPr lvl="1"/>
            <a:r>
              <a:rPr lang="en-US" dirty="0"/>
              <a:t>The result of increased pressure of enlarging uterus and reduced normal peristalsis</a:t>
            </a:r>
          </a:p>
          <a:p>
            <a:pPr lvl="1"/>
            <a:r>
              <a:rPr lang="en-US" dirty="0"/>
              <a:t>Remedies include exercise, increased fluid intake, </a:t>
            </a:r>
            <a:r>
              <a:rPr lang="en-US" u="sng" dirty="0"/>
              <a:t>high-fiber foods</a:t>
            </a:r>
          </a:p>
          <a:p>
            <a:pPr lvl="0"/>
            <a:r>
              <a:rPr lang="en-US" dirty="0"/>
              <a:t>Hemorrhoids</a:t>
            </a:r>
          </a:p>
          <a:p>
            <a:pPr lvl="1"/>
            <a:r>
              <a:rPr lang="en-US" dirty="0"/>
              <a:t>Caused by increased weight of baby</a:t>
            </a:r>
          </a:p>
          <a:p>
            <a:pPr lvl="1"/>
            <a:r>
              <a:rPr lang="en-US" dirty="0"/>
              <a:t>Usually controlled by dietary suggestions used for constipation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mtClean="0"/>
              <a:t>Copyright © 2017 Mosby, Inc., an imprint of Elsevier Inc. All rights reserved.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73900" y="6481763"/>
            <a:ext cx="1898650" cy="376237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7F8BBA44-8A3C-4CDB-966D-E256DD599FC1}" type="slidenum">
              <a:rPr lang="en-GB" sz="1000" smtClean="0">
                <a:latin typeface="+mj-lt"/>
              </a:rPr>
              <a:pPr algn="r">
                <a:defRPr/>
              </a:pPr>
              <a:t>16</a:t>
            </a:fld>
            <a:endParaRPr lang="en-GB" sz="1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091964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Functional Gastrointestinal Problems (cont’d)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Heartburn</a:t>
            </a:r>
          </a:p>
          <a:p>
            <a:pPr lvl="1"/>
            <a:r>
              <a:rPr lang="en-US" dirty="0"/>
              <a:t>Caused by pressure of enlarging uterus crowding the stomach</a:t>
            </a:r>
          </a:p>
          <a:p>
            <a:pPr lvl="1"/>
            <a:r>
              <a:rPr lang="en-US" dirty="0" smtClean="0"/>
              <a:t>*Dividing </a:t>
            </a:r>
            <a:r>
              <a:rPr lang="en-US" dirty="0"/>
              <a:t>day’s food intake into a series of small meals usually relieves </a:t>
            </a:r>
            <a:r>
              <a:rPr lang="en-US" dirty="0" smtClean="0"/>
              <a:t>condition</a:t>
            </a:r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mtClean="0"/>
              <a:t>Copyright © 2017 Mosby, Inc., an imprint of Elsevier Inc. All rights reserved.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73900" y="6481763"/>
            <a:ext cx="1898650" cy="376237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7F8BBA44-8A3C-4CDB-966D-E256DD599FC1}" type="slidenum">
              <a:rPr lang="en-GB" sz="1000" smtClean="0">
                <a:latin typeface="+mj-lt"/>
              </a:rPr>
              <a:pPr algn="r">
                <a:defRPr/>
              </a:pPr>
              <a:t>17</a:t>
            </a:fld>
            <a:endParaRPr lang="en-GB" sz="1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04821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High-Risk Mothers and </a:t>
            </a:r>
            <a:r>
              <a:rPr lang="en-US" dirty="0" smtClean="0"/>
              <a:t>Infants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Identifying risk factors and addressing them early are critical.</a:t>
            </a:r>
          </a:p>
          <a:p>
            <a:pPr lvl="0"/>
            <a:r>
              <a:rPr lang="en-US" dirty="0"/>
              <a:t>Identifying poor food patterns can prevent nutrition problems.</a:t>
            </a:r>
          </a:p>
          <a:p>
            <a:pPr lvl="1"/>
            <a:r>
              <a:rPr lang="en-US" dirty="0"/>
              <a:t>Insufficient food intake</a:t>
            </a:r>
          </a:p>
          <a:p>
            <a:pPr lvl="1"/>
            <a:r>
              <a:rPr lang="en-US" dirty="0"/>
              <a:t>Poor food selection</a:t>
            </a:r>
          </a:p>
          <a:p>
            <a:pPr lvl="1"/>
            <a:r>
              <a:rPr lang="en-US" dirty="0"/>
              <a:t>Poor food distribution throughout </a:t>
            </a:r>
            <a:r>
              <a:rPr lang="en-US" dirty="0" smtClean="0"/>
              <a:t>the day</a:t>
            </a:r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mtClean="0"/>
              <a:t>Copyright © 2017 Mosby, Inc., an imprint of Elsevier Inc. All rights reserved.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73900" y="6481763"/>
            <a:ext cx="1898650" cy="376237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7F8BBA44-8A3C-4CDB-966D-E256DD599FC1}" type="slidenum">
              <a:rPr lang="en-GB" sz="1000" smtClean="0">
                <a:latin typeface="+mj-lt"/>
              </a:rPr>
              <a:pPr algn="r">
                <a:defRPr/>
              </a:pPr>
              <a:t>18</a:t>
            </a:fld>
            <a:endParaRPr lang="en-GB" sz="1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486191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High-Risk Mothers and Infants (cont’d)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Teenage pregnancy</a:t>
            </a:r>
          </a:p>
          <a:p>
            <a:pPr lvl="1"/>
            <a:r>
              <a:rPr lang="en-US" dirty="0"/>
              <a:t>U.S. has one of </a:t>
            </a:r>
            <a:r>
              <a:rPr lang="en-US" dirty="0" smtClean="0"/>
              <a:t>the highest </a:t>
            </a:r>
            <a:r>
              <a:rPr lang="en-US" dirty="0"/>
              <a:t>rates </a:t>
            </a:r>
            <a:r>
              <a:rPr lang="en-US" dirty="0" smtClean="0"/>
              <a:t>in the </a:t>
            </a:r>
            <a:r>
              <a:rPr lang="en-US" dirty="0"/>
              <a:t>industrialized world</a:t>
            </a:r>
          </a:p>
          <a:p>
            <a:pPr lvl="1"/>
            <a:r>
              <a:rPr lang="en-US" dirty="0"/>
              <a:t>Special nutritional care is </a:t>
            </a:r>
            <a:r>
              <a:rPr lang="en-US" dirty="0" smtClean="0"/>
              <a:t>needed</a:t>
            </a:r>
          </a:p>
          <a:p>
            <a:pPr lvl="1"/>
            <a:r>
              <a:rPr lang="en-US" dirty="0" smtClean="0"/>
              <a:t>*pregnancy compromises teens needs due to her own unfinished growth and development</a:t>
            </a:r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mtClean="0"/>
              <a:t>Copyright © 2017 Mosby, Inc., an imprint of Elsevier Inc. All rights reserved.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73900" y="6481763"/>
            <a:ext cx="1898650" cy="376237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7F8BBA44-8A3C-4CDB-966D-E256DD599FC1}" type="slidenum">
              <a:rPr lang="en-GB" sz="1000" smtClean="0">
                <a:latin typeface="+mj-lt"/>
              </a:rPr>
              <a:pPr algn="r">
                <a:defRPr/>
              </a:pPr>
              <a:t>19</a:t>
            </a:fld>
            <a:endParaRPr lang="en-GB" sz="1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09196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dirty="0"/>
              <a:t>Nutrition Before and During Pregnancy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The mother’s food habits and nutritional status before conception, as well as during pregnancy, influence the outcome of her pregnancy.</a:t>
            </a:r>
          </a:p>
          <a:p>
            <a:pPr lvl="0"/>
            <a:r>
              <a:rPr lang="en-US" sz="2400" dirty="0"/>
              <a:t>Pregnancy is a prime example of physiologic synergism in which the mother, fetus, and placenta collaborate to sustain and nurture new life.</a:t>
            </a:r>
          </a:p>
          <a:p>
            <a:pPr lvl="0"/>
            <a:r>
              <a:rPr lang="en-US" sz="2400" dirty="0"/>
              <a:t>Through the food a pregnant woman eats, she gives her unborn child the nourishment required to begin and support fetal growth and development.</a:t>
            </a:r>
          </a:p>
          <a:p>
            <a:endParaRPr lang="en-US" sz="2400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 smtClean="0"/>
              <a:t>Copyright © 2017 Mosby, Inc., an imprint of Elsevier Inc. All rights reserved.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73900" y="6481763"/>
            <a:ext cx="1898650" cy="376237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7F8BBA44-8A3C-4CDB-966D-E256DD599FC1}" type="slidenum">
              <a:rPr lang="en-GB" sz="1000" smtClean="0">
                <a:latin typeface="+mj-lt"/>
              </a:rPr>
              <a:pPr algn="r">
                <a:defRPr/>
              </a:pPr>
              <a:t>2</a:t>
            </a:fld>
            <a:endParaRPr lang="en-GB" sz="1000" dirty="0">
              <a:latin typeface="+mj-l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High-Risk Mothers and Infants (cont’d)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Recognizing special counseling needs</a:t>
            </a:r>
          </a:p>
          <a:p>
            <a:pPr lvl="1"/>
            <a:r>
              <a:rPr lang="en-US" dirty="0" smtClean="0"/>
              <a:t>*Age </a:t>
            </a:r>
            <a:r>
              <a:rPr lang="en-US" dirty="0"/>
              <a:t>(</a:t>
            </a:r>
            <a:r>
              <a:rPr lang="en-US" dirty="0" smtClean="0"/>
              <a:t>adolescents &lt;18, </a:t>
            </a:r>
            <a:r>
              <a:rPr lang="en-US" dirty="0"/>
              <a:t>women </a:t>
            </a:r>
            <a:r>
              <a:rPr lang="en-US" dirty="0" smtClean="0"/>
              <a:t>&gt;35 </a:t>
            </a:r>
            <a:r>
              <a:rPr lang="en-US" dirty="0"/>
              <a:t>years) and parity (several pregnancies within a limited number of years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&gt;35 at risk for obstetric and </a:t>
            </a:r>
            <a:r>
              <a:rPr lang="en-US" dirty="0" err="1" smtClean="0"/>
              <a:t>perinatal</a:t>
            </a:r>
            <a:r>
              <a:rPr lang="en-US" dirty="0" smtClean="0"/>
              <a:t> complications*</a:t>
            </a:r>
            <a:endParaRPr lang="en-US" dirty="0"/>
          </a:p>
          <a:p>
            <a:pPr lvl="1"/>
            <a:r>
              <a:rPr lang="en-US" dirty="0" smtClean="0"/>
              <a:t>*Alcohol </a:t>
            </a:r>
            <a:r>
              <a:rPr lang="en-US" dirty="0"/>
              <a:t>abuse leading to fetal alcohol spectrum disorders </a:t>
            </a:r>
          </a:p>
          <a:p>
            <a:pPr lvl="1"/>
            <a:r>
              <a:rPr lang="en-US" dirty="0"/>
              <a:t>Nicotine: smoking causing placental abnormalities and fetal damage</a:t>
            </a:r>
          </a:p>
          <a:p>
            <a:pPr lvl="1"/>
            <a:r>
              <a:rPr lang="en-US" dirty="0"/>
              <a:t>Drug use: medicinal or </a:t>
            </a:r>
            <a:r>
              <a:rPr lang="en-US" dirty="0" smtClean="0"/>
              <a:t>recreational</a:t>
            </a:r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mtClean="0"/>
              <a:t>Copyright © 2017 Mosby, Inc., an imprint of Elsevier Inc. All rights reserved.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73900" y="6481763"/>
            <a:ext cx="1898650" cy="376237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7F8BBA44-8A3C-4CDB-966D-E256DD599FC1}" type="slidenum">
              <a:rPr lang="en-GB" sz="1000" smtClean="0">
                <a:latin typeface="+mj-lt"/>
              </a:rPr>
              <a:pPr algn="r">
                <a:defRPr/>
              </a:pPr>
              <a:t>20</a:t>
            </a:fld>
            <a:endParaRPr lang="en-GB" sz="1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04821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Fetal Alcohol Effects </a:t>
            </a: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mtClean="0"/>
              <a:t>Copyright © 2017 Mosby, Inc., an imprint of Elsevier Inc. All rights reserved.</a:t>
            </a:r>
            <a:endParaRPr lang="en-US" dirty="0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73900" y="6481763"/>
            <a:ext cx="1898650" cy="376237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7F8BBA44-8A3C-4CDB-966D-E256DD599FC1}" type="slidenum">
              <a:rPr lang="en-GB" sz="1000" smtClean="0">
                <a:latin typeface="+mj-lt"/>
              </a:rPr>
              <a:pPr algn="r">
                <a:defRPr/>
              </a:pPr>
              <a:t>21</a:t>
            </a:fld>
            <a:endParaRPr lang="en-GB" sz="1000" dirty="0">
              <a:latin typeface="+mj-lt"/>
            </a:endParaRPr>
          </a:p>
        </p:txBody>
      </p:sp>
      <p:pic>
        <p:nvPicPr>
          <p:cNvPr id="3" name="Picture 2" descr="Z:\Elsevier\ELSEVIER-BOOKS\Cleanup\Miscellaneous\PPTworks\Nix\Image_Collection\20120717\f010-001-978032308347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41177" y="1975557"/>
            <a:ext cx="3886382" cy="311639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1486191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High-Risk Mothers and Infants (cont’d)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400" dirty="0"/>
              <a:t>Caffeine</a:t>
            </a:r>
          </a:p>
          <a:p>
            <a:pPr lvl="1"/>
            <a:r>
              <a:rPr lang="en-US" sz="2400" dirty="0"/>
              <a:t>Remains in bloodstream of pregnant women longer</a:t>
            </a:r>
          </a:p>
          <a:p>
            <a:pPr lvl="1"/>
            <a:r>
              <a:rPr lang="en-US" sz="2400" dirty="0"/>
              <a:t>Studies have found conflicting effects on pregnancy</a:t>
            </a:r>
          </a:p>
          <a:p>
            <a:pPr lvl="0"/>
            <a:r>
              <a:rPr lang="en-US" sz="2400" dirty="0" smtClean="0"/>
              <a:t>*Pica</a:t>
            </a:r>
            <a:endParaRPr lang="en-US" sz="2400" dirty="0"/>
          </a:p>
          <a:p>
            <a:pPr lvl="1"/>
            <a:r>
              <a:rPr lang="en-US" sz="2400" dirty="0"/>
              <a:t>Consumption of nonfood items</a:t>
            </a:r>
          </a:p>
          <a:p>
            <a:pPr lvl="1"/>
            <a:r>
              <a:rPr lang="en-US" sz="2400" dirty="0"/>
              <a:t>Associated with iron-deficiency anemia</a:t>
            </a:r>
          </a:p>
          <a:p>
            <a:pPr lvl="0"/>
            <a:r>
              <a:rPr lang="en-US" sz="2400" dirty="0"/>
              <a:t>Socioeconomic problems</a:t>
            </a:r>
          </a:p>
          <a:p>
            <a:pPr lvl="1"/>
            <a:r>
              <a:rPr lang="en-US" sz="2400" dirty="0"/>
              <a:t>Poverty reduces access to resources</a:t>
            </a:r>
          </a:p>
          <a:p>
            <a:pPr lvl="1"/>
            <a:r>
              <a:rPr lang="en-US" sz="2400" dirty="0"/>
              <a:t>Community resources include WIC</a:t>
            </a:r>
          </a:p>
          <a:p>
            <a:endParaRPr lang="en-US" sz="2400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mtClean="0"/>
              <a:t>Copyright © 2017 Mosby, Inc., an imprint of Elsevier Inc. All rights reserved.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73900" y="6481763"/>
            <a:ext cx="1898650" cy="376237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7F8BBA44-8A3C-4CDB-966D-E256DD599FC1}" type="slidenum">
              <a:rPr lang="en-GB" sz="1000" smtClean="0">
                <a:latin typeface="+mj-lt"/>
              </a:rPr>
              <a:pPr algn="r">
                <a:defRPr/>
              </a:pPr>
              <a:t>22</a:t>
            </a:fld>
            <a:endParaRPr lang="en-GB" sz="1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730394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Complications of </a:t>
            </a:r>
            <a:r>
              <a:rPr lang="en-US" dirty="0" smtClean="0"/>
              <a:t>Pregnancy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*Anemia</a:t>
            </a:r>
            <a:endParaRPr lang="en-US" dirty="0"/>
          </a:p>
          <a:p>
            <a:pPr lvl="1"/>
            <a:r>
              <a:rPr lang="en-US" dirty="0"/>
              <a:t>Deficiency of iron or folate in mother’s diet</a:t>
            </a:r>
          </a:p>
          <a:p>
            <a:pPr lvl="1"/>
            <a:r>
              <a:rPr lang="en-US" dirty="0"/>
              <a:t>Dietary intake must be determined, supplements used as indicated</a:t>
            </a:r>
          </a:p>
          <a:p>
            <a:pPr lvl="0"/>
            <a:r>
              <a:rPr lang="en-US" dirty="0"/>
              <a:t>Neural tube defect</a:t>
            </a:r>
          </a:p>
          <a:p>
            <a:pPr lvl="1"/>
            <a:r>
              <a:rPr lang="en-US" dirty="0"/>
              <a:t>Caused by low folate intake</a:t>
            </a:r>
          </a:p>
          <a:p>
            <a:pPr lvl="0"/>
            <a:r>
              <a:rPr lang="en-US" dirty="0"/>
              <a:t>Intrauterine growth restriction</a:t>
            </a:r>
          </a:p>
          <a:p>
            <a:pPr lvl="1"/>
            <a:r>
              <a:rPr lang="en-US" dirty="0"/>
              <a:t>Caused by low pregnancy weight, inadequate weight gain, smoking</a:t>
            </a:r>
          </a:p>
          <a:p>
            <a:endParaRPr lang="en-US" sz="2400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mtClean="0"/>
              <a:t>Copyright © 2017 Mosby, Inc., an imprint of Elsevier Inc. All rights reserved.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73900" y="6481763"/>
            <a:ext cx="1898650" cy="376237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7F8BBA44-8A3C-4CDB-966D-E256DD599FC1}" type="slidenum">
              <a:rPr lang="en-GB" sz="1000" smtClean="0">
                <a:latin typeface="+mj-lt"/>
              </a:rPr>
              <a:pPr algn="r">
                <a:defRPr/>
              </a:pPr>
              <a:t>23</a:t>
            </a:fld>
            <a:endParaRPr lang="en-GB" sz="1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236700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Complications of Pregnancy (cont’d)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smtClean="0"/>
              <a:t>*Hypertensive </a:t>
            </a:r>
            <a:r>
              <a:rPr lang="en-US" dirty="0"/>
              <a:t>disorders of pregnancy</a:t>
            </a:r>
          </a:p>
          <a:p>
            <a:pPr lvl="1"/>
            <a:r>
              <a:rPr lang="en-US" dirty="0"/>
              <a:t>Etiology unknown</a:t>
            </a:r>
          </a:p>
          <a:p>
            <a:pPr lvl="1"/>
            <a:r>
              <a:rPr lang="en-US" dirty="0"/>
              <a:t>Calcium supplementation may reduce risk in women pregnant for </a:t>
            </a:r>
            <a:r>
              <a:rPr lang="en-US" dirty="0" smtClean="0"/>
              <a:t>the first </a:t>
            </a:r>
            <a:r>
              <a:rPr lang="en-US" dirty="0"/>
              <a:t>time</a:t>
            </a:r>
          </a:p>
          <a:p>
            <a:pPr lvl="0"/>
            <a:r>
              <a:rPr lang="en-US" dirty="0" smtClean="0"/>
              <a:t>*Gestational </a:t>
            </a:r>
            <a:r>
              <a:rPr lang="en-US" dirty="0"/>
              <a:t>diabetes</a:t>
            </a:r>
          </a:p>
          <a:p>
            <a:pPr lvl="1"/>
            <a:r>
              <a:rPr lang="en-US" dirty="0"/>
              <a:t>Any degree of glucose intolerance with onset during </a:t>
            </a:r>
            <a:r>
              <a:rPr lang="en-US" dirty="0" smtClean="0"/>
              <a:t>pregnancy</a:t>
            </a:r>
          </a:p>
          <a:p>
            <a:pPr lvl="1"/>
            <a:r>
              <a:rPr lang="en-US" dirty="0" smtClean="0"/>
              <a:t>Screening done 24-28 weeks gestation using 50 G of glucose*</a:t>
            </a:r>
            <a:endParaRPr lang="en-US" dirty="0"/>
          </a:p>
          <a:p>
            <a:pPr lvl="1"/>
            <a:r>
              <a:rPr lang="en-US" dirty="0"/>
              <a:t>Treated with special diet, exercise, and insulin (as needed)</a:t>
            </a:r>
          </a:p>
          <a:p>
            <a:r>
              <a:rPr lang="en-US" sz="2400" dirty="0" smtClean="0"/>
              <a:t>*at risk if older than 30 and overweight</a:t>
            </a:r>
          </a:p>
          <a:p>
            <a:r>
              <a:rPr lang="en-US" sz="2400" dirty="0" smtClean="0"/>
              <a:t>*</a:t>
            </a:r>
            <a:r>
              <a:rPr lang="en-US" sz="2400" dirty="0" err="1" smtClean="0"/>
              <a:t>glucosuria</a:t>
            </a:r>
            <a:endParaRPr lang="en-US" sz="2400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mtClean="0"/>
              <a:t>Copyright © 2017 Mosby, Inc., an imprint of Elsevier Inc. All rights reserved.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73900" y="6481763"/>
            <a:ext cx="1898650" cy="376237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7F8BBA44-8A3C-4CDB-966D-E256DD599FC1}" type="slidenum">
              <a:rPr lang="en-GB" sz="1000" smtClean="0">
                <a:latin typeface="+mj-lt"/>
              </a:rPr>
              <a:pPr algn="r">
                <a:defRPr/>
              </a:pPr>
              <a:t>24</a:t>
            </a:fld>
            <a:endParaRPr lang="en-GB" sz="1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023781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862" y="0"/>
            <a:ext cx="7467600" cy="1143000"/>
          </a:xfrm>
        </p:spPr>
        <p:txBody>
          <a:bodyPr>
            <a:normAutofit/>
          </a:bodyPr>
          <a:lstStyle/>
          <a:p>
            <a:r>
              <a:rPr lang="en-US" dirty="0"/>
              <a:t>Complications of Pregnancy (cont’d)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Preexisting disease</a:t>
            </a:r>
          </a:p>
          <a:p>
            <a:pPr lvl="1"/>
            <a:r>
              <a:rPr lang="en-US" dirty="0"/>
              <a:t>Hypertension</a:t>
            </a:r>
          </a:p>
          <a:p>
            <a:pPr lvl="1"/>
            <a:r>
              <a:rPr lang="en-US" dirty="0"/>
              <a:t>Diabetes</a:t>
            </a:r>
          </a:p>
          <a:p>
            <a:pPr lvl="1"/>
            <a:r>
              <a:rPr lang="en-US" dirty="0"/>
              <a:t>Cardiovascular disease</a:t>
            </a:r>
          </a:p>
          <a:p>
            <a:pPr lvl="1"/>
            <a:r>
              <a:rPr lang="en-US" dirty="0"/>
              <a:t>Inborn errors of metabolism</a:t>
            </a:r>
          </a:p>
          <a:p>
            <a:pPr lvl="1"/>
            <a:r>
              <a:rPr lang="en-US" dirty="0"/>
              <a:t>Allergies or </a:t>
            </a:r>
            <a:r>
              <a:rPr lang="en-US" dirty="0" smtClean="0"/>
              <a:t>intolerances</a:t>
            </a:r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mtClean="0"/>
              <a:t>Copyright © 2017 Mosby, Inc., an imprint of Elsevier Inc. All rights reserved.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73900" y="6481763"/>
            <a:ext cx="1898650" cy="376237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7F8BBA44-8A3C-4CDB-966D-E256DD599FC1}" type="slidenum">
              <a:rPr lang="en-GB" sz="1000" smtClean="0">
                <a:latin typeface="+mj-lt"/>
              </a:rPr>
              <a:pPr algn="r">
                <a:defRPr/>
              </a:pPr>
              <a:t>25</a:t>
            </a:fld>
            <a:endParaRPr lang="en-GB" sz="1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077154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dirty="0" smtClean="0"/>
              <a:t>Lactation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Through her diet, a </a:t>
            </a:r>
            <a:r>
              <a:rPr lang="en-US" sz="2400" dirty="0" smtClean="0"/>
              <a:t>breast-feeding </a:t>
            </a:r>
            <a:r>
              <a:rPr lang="en-US" sz="2400" dirty="0"/>
              <a:t>mother continues to provide all her nursing baby’s </a:t>
            </a:r>
            <a:r>
              <a:rPr lang="en-US" sz="2400" dirty="0" smtClean="0"/>
              <a:t>nutritional </a:t>
            </a:r>
            <a:r>
              <a:rPr lang="en-US" sz="2400" dirty="0"/>
              <a:t>needs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mtClean="0"/>
              <a:t>Copyright © 2017 Mosby, Inc., an imprint of Elsevier Inc. All rights reserved.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73900" y="6481763"/>
            <a:ext cx="1898650" cy="376237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7F8BBA44-8A3C-4CDB-966D-E256DD599FC1}" type="slidenum">
              <a:rPr lang="en-GB" sz="1000" smtClean="0">
                <a:latin typeface="+mj-lt"/>
              </a:rPr>
              <a:pPr algn="r">
                <a:defRPr/>
              </a:pPr>
              <a:t>26</a:t>
            </a:fld>
            <a:endParaRPr lang="en-GB" sz="1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23944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Lactation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Recommended as exclusive source of nutrition for infants up to 6 months</a:t>
            </a:r>
          </a:p>
          <a:p>
            <a:pPr lvl="0"/>
            <a:r>
              <a:rPr lang="en-US" dirty="0"/>
              <a:t>Trends</a:t>
            </a:r>
          </a:p>
          <a:p>
            <a:pPr lvl="1"/>
            <a:r>
              <a:rPr lang="en-US" dirty="0"/>
              <a:t>First year </a:t>
            </a:r>
            <a:r>
              <a:rPr lang="en-US" dirty="0" smtClean="0"/>
              <a:t>breast-feeding </a:t>
            </a:r>
            <a:r>
              <a:rPr lang="en-US" dirty="0" smtClean="0"/>
              <a:t>18.8% </a:t>
            </a:r>
            <a:r>
              <a:rPr lang="en-US" dirty="0"/>
              <a:t>in U.S., </a:t>
            </a:r>
            <a:r>
              <a:rPr lang="en-US" dirty="0" smtClean="0"/>
              <a:t>37% worldwide first 6 months</a:t>
            </a:r>
            <a:endParaRPr lang="en-US" dirty="0"/>
          </a:p>
          <a:p>
            <a:pPr lvl="1"/>
            <a:r>
              <a:rPr lang="en-US" dirty="0"/>
              <a:t>U.S. rate has been rising </a:t>
            </a:r>
          </a:p>
          <a:p>
            <a:pPr lvl="0"/>
            <a:r>
              <a:rPr lang="en-US" dirty="0"/>
              <a:t>Baby-friendly hospital initiative</a:t>
            </a:r>
          </a:p>
          <a:p>
            <a:pPr lvl="1"/>
            <a:r>
              <a:rPr lang="en-US" dirty="0"/>
              <a:t>Launched by WHO and United Nations Children’s Fund</a:t>
            </a:r>
          </a:p>
          <a:p>
            <a:pPr lvl="1"/>
            <a:r>
              <a:rPr lang="en-US" dirty="0"/>
              <a:t>Outlines 10 steps for successful </a:t>
            </a:r>
            <a:r>
              <a:rPr lang="en-US" dirty="0" smtClean="0"/>
              <a:t>breast-feeding</a:t>
            </a:r>
            <a:endParaRPr lang="en-US" dirty="0"/>
          </a:p>
          <a:p>
            <a:endParaRPr lang="en-US" sz="2400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mtClean="0"/>
              <a:t>Copyright © 2017 Mosby, Inc., an imprint of Elsevier Inc. All rights reserved.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73900" y="6481763"/>
            <a:ext cx="1898650" cy="376237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7F8BBA44-8A3C-4CDB-966D-E256DD599FC1}" type="slidenum">
              <a:rPr lang="en-GB" sz="1000" smtClean="0">
                <a:latin typeface="+mj-lt"/>
              </a:rPr>
              <a:pPr algn="r">
                <a:defRPr/>
              </a:pPr>
              <a:t>27</a:t>
            </a:fld>
            <a:endParaRPr lang="en-GB" sz="1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153323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Physiologic Process of Lactation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Mammary glands and hormones</a:t>
            </a:r>
          </a:p>
          <a:p>
            <a:pPr lvl="1"/>
            <a:r>
              <a:rPr lang="en-US" dirty="0"/>
              <a:t>Mammary glands extract nutrients from maternal blood, synthesize other compounds</a:t>
            </a:r>
          </a:p>
          <a:p>
            <a:pPr lvl="1"/>
            <a:r>
              <a:rPr lang="en-US" dirty="0"/>
              <a:t>Prolactin stimulates milk production</a:t>
            </a:r>
          </a:p>
          <a:p>
            <a:pPr lvl="1"/>
            <a:r>
              <a:rPr lang="en-US" dirty="0"/>
              <a:t>Oxytocin stimulates </a:t>
            </a:r>
            <a:r>
              <a:rPr lang="en-US" dirty="0" smtClean="0"/>
              <a:t>letdown reflex</a:t>
            </a:r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mtClean="0"/>
              <a:t>Copyright © 2017 Mosby, Inc., an imprint of Elsevier Inc. All rights reserved.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73900" y="6481763"/>
            <a:ext cx="1898650" cy="376237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7F8BBA44-8A3C-4CDB-966D-E256DD599FC1}" type="slidenum">
              <a:rPr lang="en-GB" sz="1000" smtClean="0">
                <a:latin typeface="+mj-lt"/>
              </a:rPr>
              <a:pPr algn="r">
                <a:defRPr/>
              </a:pPr>
              <a:t>28</a:t>
            </a:fld>
            <a:endParaRPr lang="en-GB" sz="1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8293619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Physiologic Process of Lactation (cont’d)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Supply and demand</a:t>
            </a:r>
          </a:p>
          <a:p>
            <a:pPr lvl="1"/>
            <a:r>
              <a:rPr lang="en-US" dirty="0"/>
              <a:t>Infant feeding stimulates mammary glands to produce more milk</a:t>
            </a:r>
          </a:p>
          <a:p>
            <a:pPr lvl="1"/>
            <a:r>
              <a:rPr lang="en-US" dirty="0"/>
              <a:t>More milk taken, more milk produced</a:t>
            </a:r>
          </a:p>
          <a:p>
            <a:pPr lvl="0"/>
            <a:r>
              <a:rPr lang="en-US" dirty="0"/>
              <a:t>Composition</a:t>
            </a:r>
          </a:p>
          <a:p>
            <a:pPr lvl="1"/>
            <a:r>
              <a:rPr lang="en-US" dirty="0"/>
              <a:t>Colostrum is first: rich in antibodies</a:t>
            </a:r>
          </a:p>
          <a:p>
            <a:pPr lvl="1"/>
            <a:r>
              <a:rPr lang="en-US" dirty="0"/>
              <a:t>Mature milk: within a few days of delivery</a:t>
            </a:r>
          </a:p>
          <a:p>
            <a:pPr lvl="1"/>
            <a:r>
              <a:rPr lang="en-US" dirty="0"/>
              <a:t>Composition changes during </a:t>
            </a:r>
            <a:r>
              <a:rPr lang="en-US" dirty="0" smtClean="0"/>
              <a:t>feeding</a:t>
            </a:r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mtClean="0"/>
              <a:t>Copyright © 2017 Mosby, Inc., an imprint of Elsevier Inc. All rights reserved.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73900" y="6481763"/>
            <a:ext cx="1898650" cy="376237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7F8BBA44-8A3C-4CDB-966D-E256DD599FC1}" type="slidenum">
              <a:rPr lang="en-GB" sz="1000" smtClean="0">
                <a:latin typeface="+mj-lt"/>
              </a:rPr>
              <a:pPr algn="r">
                <a:defRPr/>
              </a:pPr>
              <a:t>29</a:t>
            </a:fld>
            <a:endParaRPr lang="en-GB" sz="1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53335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Nutritional Demands of Pregnancy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Mother’s and child’s health depend on </a:t>
            </a:r>
            <a:r>
              <a:rPr lang="en-US" sz="2400" dirty="0" smtClean="0"/>
              <a:t>the pregnant </a:t>
            </a:r>
            <a:r>
              <a:rPr lang="en-US" sz="2400" dirty="0"/>
              <a:t>woman eating </a:t>
            </a:r>
            <a:r>
              <a:rPr lang="en-US" sz="2400" dirty="0" smtClean="0"/>
              <a:t>a well-balanced </a:t>
            </a:r>
            <a:r>
              <a:rPr lang="en-US" sz="2400" dirty="0"/>
              <a:t>diet with increased nutrients</a:t>
            </a:r>
          </a:p>
          <a:p>
            <a:pPr lvl="0"/>
            <a:r>
              <a:rPr lang="en-US" sz="2400" dirty="0"/>
              <a:t>Women who have eaten well-balanced </a:t>
            </a:r>
            <a:r>
              <a:rPr lang="en-US" sz="2400" dirty="0" smtClean="0"/>
              <a:t>diets </a:t>
            </a:r>
            <a:r>
              <a:rPr lang="en-US" sz="2400" dirty="0"/>
              <a:t>before pregnancy are in </a:t>
            </a:r>
            <a:r>
              <a:rPr lang="en-US" sz="2400" dirty="0" smtClean="0"/>
              <a:t>a good </a:t>
            </a:r>
            <a:r>
              <a:rPr lang="en-US" sz="2400" dirty="0"/>
              <a:t>state of nutrition before conception</a:t>
            </a:r>
          </a:p>
          <a:p>
            <a:pPr lvl="0"/>
            <a:r>
              <a:rPr lang="en-US" sz="2400" dirty="0"/>
              <a:t>Nine months of pregnancy require increased energy and nutrient support</a:t>
            </a:r>
          </a:p>
          <a:p>
            <a:pPr lvl="0"/>
            <a:r>
              <a:rPr lang="en-US" sz="2400" dirty="0"/>
              <a:t>General guidelines are based on </a:t>
            </a:r>
            <a:r>
              <a:rPr lang="en-US" sz="2400" dirty="0" smtClean="0"/>
              <a:t>DRIs</a:t>
            </a:r>
            <a:endParaRPr lang="en-US" sz="2400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mtClean="0"/>
              <a:t>Copyright © 2017 Mosby, Inc., an imprint of Elsevier Inc. All rights reserved.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73900" y="6481763"/>
            <a:ext cx="1898650" cy="376237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7F8BBA44-8A3C-4CDB-966D-E256DD599FC1}" type="slidenum">
              <a:rPr lang="en-GB" sz="1000" smtClean="0">
                <a:latin typeface="+mj-lt"/>
              </a:rPr>
              <a:pPr algn="r">
                <a:defRPr/>
              </a:pPr>
              <a:t>3</a:t>
            </a:fld>
            <a:endParaRPr lang="en-GB" sz="1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150728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Nutrition &amp; Lifestyle </a:t>
            </a:r>
            <a:r>
              <a:rPr lang="en-US" dirty="0"/>
              <a:t>Needs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Milk production requires an extra 330 to 400 kcal/day</a:t>
            </a:r>
          </a:p>
          <a:p>
            <a:pPr lvl="0"/>
            <a:r>
              <a:rPr lang="en-US" sz="2400" dirty="0"/>
              <a:t>Need for protein during lactation is 25 g/day more than woman’s average need</a:t>
            </a:r>
          </a:p>
          <a:p>
            <a:pPr lvl="0"/>
            <a:r>
              <a:rPr lang="en-US" sz="2400" dirty="0" smtClean="0"/>
              <a:t>*About </a:t>
            </a:r>
            <a:r>
              <a:rPr lang="en-US" sz="2400" dirty="0"/>
              <a:t>3 L/day of water, juices, milk, and soup contribute to necessary fluids</a:t>
            </a:r>
          </a:p>
          <a:p>
            <a:pPr lvl="0"/>
            <a:r>
              <a:rPr lang="en-US" sz="2400" dirty="0" smtClean="0"/>
              <a:t>*Rest</a:t>
            </a:r>
            <a:r>
              <a:rPr lang="en-US" sz="2400" dirty="0"/>
              <a:t>, moderate exercise, and relaxation are </a:t>
            </a:r>
            <a:r>
              <a:rPr lang="en-US" sz="2400" dirty="0" smtClean="0"/>
              <a:t>necessary</a:t>
            </a:r>
            <a:endParaRPr lang="en-US" sz="2400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mtClean="0"/>
              <a:t>Copyright © 2017 Mosby, Inc., an imprint of Elsevier Inc. All rights reserved.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73900" y="6481763"/>
            <a:ext cx="1898650" cy="376237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7F8BBA44-8A3C-4CDB-966D-E256DD599FC1}" type="slidenum">
              <a:rPr lang="en-GB" sz="1000" smtClean="0">
                <a:latin typeface="+mj-lt"/>
              </a:rPr>
              <a:pPr algn="r">
                <a:defRPr/>
              </a:pPr>
              <a:t>30</a:t>
            </a:fld>
            <a:endParaRPr lang="en-GB" sz="1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5614763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Long-Term Results of Feeding Methods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400" dirty="0"/>
              <a:t>Risks of formula feeding</a:t>
            </a:r>
          </a:p>
          <a:p>
            <a:pPr lvl="1"/>
            <a:r>
              <a:rPr lang="en-US" sz="2000" dirty="0" smtClean="0"/>
              <a:t>Breast-feeding </a:t>
            </a:r>
            <a:r>
              <a:rPr lang="en-US" sz="2000" dirty="0"/>
              <a:t>is the normal method</a:t>
            </a:r>
          </a:p>
          <a:p>
            <a:pPr lvl="1"/>
            <a:r>
              <a:rPr lang="en-US" sz="2000" dirty="0"/>
              <a:t>Other methods carry risks for infants</a:t>
            </a:r>
          </a:p>
          <a:p>
            <a:pPr lvl="0"/>
            <a:r>
              <a:rPr lang="en-US" sz="2400" dirty="0" smtClean="0"/>
              <a:t>*Advantages </a:t>
            </a:r>
            <a:r>
              <a:rPr lang="en-US" sz="2400" dirty="0"/>
              <a:t>of </a:t>
            </a:r>
            <a:r>
              <a:rPr lang="en-US" sz="2400" dirty="0" smtClean="0"/>
              <a:t>breast-feeding</a:t>
            </a:r>
            <a:endParaRPr lang="en-US" sz="2400" dirty="0"/>
          </a:p>
          <a:p>
            <a:pPr lvl="1"/>
            <a:r>
              <a:rPr lang="en-US" sz="2000" dirty="0"/>
              <a:t>Fewer infections</a:t>
            </a:r>
          </a:p>
          <a:p>
            <a:pPr lvl="1"/>
            <a:r>
              <a:rPr lang="en-US" sz="2000" dirty="0"/>
              <a:t>Improved cognitive development</a:t>
            </a:r>
          </a:p>
          <a:p>
            <a:pPr lvl="1"/>
            <a:r>
              <a:rPr lang="en-US" sz="2000" dirty="0"/>
              <a:t>Reduced rates of SIDS, diabetes, lymphoma, leukemia, Hodgkin disease, obesity, hypercholesterolemia, asthma</a:t>
            </a:r>
          </a:p>
          <a:p>
            <a:pPr lvl="1"/>
            <a:r>
              <a:rPr lang="en-US" sz="2000" dirty="0"/>
              <a:t>Antibodies improve immune system</a:t>
            </a:r>
          </a:p>
          <a:p>
            <a:pPr lvl="1"/>
            <a:r>
              <a:rPr lang="en-US" sz="2000" dirty="0"/>
              <a:t>Advantages for </a:t>
            </a:r>
            <a:r>
              <a:rPr lang="en-US" sz="2000" dirty="0" smtClean="0"/>
              <a:t>mother</a:t>
            </a:r>
          </a:p>
          <a:p>
            <a:pPr lvl="1"/>
            <a:r>
              <a:rPr lang="en-US" sz="2000" smtClean="0"/>
              <a:t>Box 10-3*</a:t>
            </a:r>
            <a:endParaRPr lang="en-US" sz="2000" dirty="0" smtClean="0"/>
          </a:p>
          <a:p>
            <a:pPr lvl="1">
              <a:buNone/>
            </a:pPr>
            <a:r>
              <a:rPr lang="en-US" sz="2000" dirty="0" smtClean="0"/>
              <a:t>Contraindicated- some medications, certain street drugs, multiple births, breast cancer survivor**</a:t>
            </a:r>
            <a:endParaRPr lang="en-US" sz="2000" dirty="0"/>
          </a:p>
          <a:p>
            <a:endParaRPr lang="en-US" sz="2400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mtClean="0"/>
              <a:t>Copyright © 2017 Mosby, Inc., an imprint of Elsevier Inc. All rights reserved.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73900" y="6481763"/>
            <a:ext cx="1898650" cy="376237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7F8BBA44-8A3C-4CDB-966D-E256DD599FC1}" type="slidenum">
              <a:rPr lang="en-GB" sz="1000" smtClean="0">
                <a:latin typeface="+mj-lt"/>
              </a:rPr>
              <a:pPr algn="r">
                <a:defRPr/>
              </a:pPr>
              <a:t>31</a:t>
            </a:fld>
            <a:endParaRPr lang="en-GB" sz="1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35346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Energy Needs Are </a:t>
            </a:r>
            <a:r>
              <a:rPr lang="en-US" dirty="0" smtClean="0"/>
              <a:t>Increased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Reasons for increased need</a:t>
            </a:r>
          </a:p>
          <a:p>
            <a:pPr lvl="1"/>
            <a:r>
              <a:rPr lang="en-US" dirty="0"/>
              <a:t>To </a:t>
            </a:r>
            <a:r>
              <a:rPr lang="en-US" dirty="0" smtClean="0"/>
              <a:t>increase </a:t>
            </a:r>
            <a:r>
              <a:rPr lang="en-US" dirty="0"/>
              <a:t>metabolic workload </a:t>
            </a:r>
          </a:p>
          <a:p>
            <a:pPr lvl="1"/>
            <a:r>
              <a:rPr lang="en-US" dirty="0"/>
              <a:t>To spare protein for tissue-building requirements</a:t>
            </a:r>
          </a:p>
          <a:p>
            <a:pPr lvl="0"/>
            <a:r>
              <a:rPr lang="en-US" dirty="0"/>
              <a:t>Amount of energy increase</a:t>
            </a:r>
          </a:p>
          <a:p>
            <a:pPr lvl="1"/>
            <a:r>
              <a:rPr lang="en-US" dirty="0" smtClean="0"/>
              <a:t>**Second </a:t>
            </a:r>
            <a:r>
              <a:rPr lang="en-US" dirty="0"/>
              <a:t>trimester: 340 kcal/day</a:t>
            </a:r>
          </a:p>
          <a:p>
            <a:pPr lvl="1"/>
            <a:r>
              <a:rPr lang="en-US" dirty="0" smtClean="0"/>
              <a:t>**Third </a:t>
            </a:r>
            <a:r>
              <a:rPr lang="en-US" dirty="0"/>
              <a:t>trimester: </a:t>
            </a:r>
            <a:r>
              <a:rPr lang="en-US" dirty="0" smtClean="0"/>
              <a:t>452 </a:t>
            </a:r>
            <a:r>
              <a:rPr lang="en-US" dirty="0" smtClean="0"/>
              <a:t>kcal/day</a:t>
            </a:r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mtClean="0"/>
              <a:t>Copyright © 2017 Mosby, Inc., an imprint of Elsevier Inc. All rights reserved.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73900" y="6481763"/>
            <a:ext cx="1898650" cy="376237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7F8BBA44-8A3C-4CDB-966D-E256DD599FC1}" type="slidenum">
              <a:rPr lang="en-GB" sz="1000" smtClean="0">
                <a:latin typeface="+mj-lt"/>
              </a:rPr>
              <a:pPr algn="r">
                <a:defRPr/>
              </a:pPr>
              <a:t>4</a:t>
            </a:fld>
            <a:endParaRPr lang="en-GB" sz="1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09196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Protein Needs Are </a:t>
            </a:r>
            <a:r>
              <a:rPr lang="en-US" dirty="0" smtClean="0"/>
              <a:t>Increased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Development of placenta</a:t>
            </a:r>
          </a:p>
          <a:p>
            <a:pPr lvl="0"/>
            <a:r>
              <a:rPr lang="en-US" sz="2400" dirty="0"/>
              <a:t>Rapid growth of fetus</a:t>
            </a:r>
          </a:p>
          <a:p>
            <a:pPr lvl="0"/>
            <a:r>
              <a:rPr lang="en-US" sz="2400" dirty="0" smtClean="0"/>
              <a:t>*Growth </a:t>
            </a:r>
            <a:r>
              <a:rPr lang="en-US" sz="2400" dirty="0"/>
              <a:t>of maternal tissues</a:t>
            </a:r>
          </a:p>
          <a:p>
            <a:pPr lvl="0"/>
            <a:r>
              <a:rPr lang="en-US" sz="2400" dirty="0"/>
              <a:t>Increased maternal blood volume</a:t>
            </a:r>
          </a:p>
          <a:p>
            <a:pPr lvl="0"/>
            <a:r>
              <a:rPr lang="en-US" sz="2400" dirty="0"/>
              <a:t>Amniotic fluid</a:t>
            </a:r>
          </a:p>
          <a:p>
            <a:pPr lvl="0"/>
            <a:r>
              <a:rPr lang="en-US" sz="2400" dirty="0"/>
              <a:t>Storage </a:t>
            </a:r>
            <a:r>
              <a:rPr lang="en-US" sz="2400" dirty="0" smtClean="0"/>
              <a:t>reserves</a:t>
            </a:r>
            <a:endParaRPr lang="en-US" sz="2400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mtClean="0"/>
              <a:t>Copyright © 2017 Mosby, Inc., an imprint of Elsevier Inc. All rights reserved.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73900" y="6481763"/>
            <a:ext cx="1898650" cy="376237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7F8BBA44-8A3C-4CDB-966D-E256DD599FC1}" type="slidenum">
              <a:rPr lang="en-GB" sz="1000" smtClean="0">
                <a:latin typeface="+mj-lt"/>
              </a:rPr>
              <a:pPr algn="r">
                <a:defRPr/>
              </a:pPr>
              <a:t>5</a:t>
            </a:fld>
            <a:endParaRPr lang="en-GB" sz="1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0482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Protein Increase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*Amount </a:t>
            </a:r>
            <a:r>
              <a:rPr lang="en-US" dirty="0"/>
              <a:t>of protein increase: 25 g/day </a:t>
            </a:r>
          </a:p>
          <a:p>
            <a:pPr lvl="0"/>
            <a:r>
              <a:rPr lang="en-US" dirty="0"/>
              <a:t>Food sources</a:t>
            </a:r>
          </a:p>
          <a:p>
            <a:pPr lvl="1"/>
            <a:r>
              <a:rPr lang="en-US" dirty="0"/>
              <a:t>Complete protein foods </a:t>
            </a:r>
          </a:p>
          <a:p>
            <a:pPr lvl="2"/>
            <a:r>
              <a:rPr lang="en-US" dirty="0"/>
              <a:t>Milk, eggs, cheese, soy products, meat</a:t>
            </a:r>
          </a:p>
          <a:p>
            <a:pPr lvl="1"/>
            <a:r>
              <a:rPr lang="en-US" dirty="0"/>
              <a:t>Incomplete proteins</a:t>
            </a:r>
          </a:p>
          <a:p>
            <a:pPr lvl="2"/>
            <a:r>
              <a:rPr lang="en-US" dirty="0"/>
              <a:t>Legumes, grains</a:t>
            </a:r>
          </a:p>
          <a:p>
            <a:pPr lvl="1"/>
            <a:r>
              <a:rPr lang="en-US" dirty="0"/>
              <a:t>Protein-rich foods contribute calcium, iron, B vitamins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mtClean="0"/>
              <a:t>Copyright © 2017 Mosby, Inc., an imprint of Elsevier Inc. All rights reserved.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73900" y="6481763"/>
            <a:ext cx="1898650" cy="376237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7F8BBA44-8A3C-4CDB-966D-E256DD599FC1}" type="slidenum">
              <a:rPr lang="en-GB" sz="1000" smtClean="0">
                <a:latin typeface="+mj-lt"/>
              </a:rPr>
              <a:pPr algn="r">
                <a:defRPr/>
              </a:pPr>
              <a:t>6</a:t>
            </a:fld>
            <a:endParaRPr lang="en-GB" sz="1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48619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Key Mineral and Vitamin </a:t>
            </a:r>
            <a:r>
              <a:rPr lang="en-US" dirty="0" smtClean="0"/>
              <a:t>Needs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Calcium</a:t>
            </a:r>
          </a:p>
          <a:p>
            <a:pPr lvl="1"/>
            <a:r>
              <a:rPr lang="en-US" dirty="0"/>
              <a:t>Essential for fetal development of bones and teeth</a:t>
            </a:r>
          </a:p>
          <a:p>
            <a:pPr lvl="1"/>
            <a:r>
              <a:rPr lang="en-US" dirty="0"/>
              <a:t>Supplements might be needed in cases of poor maternal stores or pregnancies involving more than one </a:t>
            </a:r>
            <a:r>
              <a:rPr lang="en-US" dirty="0" smtClean="0"/>
              <a:t>fetus</a:t>
            </a:r>
          </a:p>
          <a:p>
            <a:pPr lvl="1"/>
            <a:r>
              <a:rPr lang="en-US" dirty="0" smtClean="0"/>
              <a:t>* a diet that includes at least 3 cups of milk or milk substitute daily plus dairy or dairy substitute</a:t>
            </a:r>
            <a:endParaRPr lang="en-US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mtClean="0"/>
              <a:t>Copyright © 2017 Mosby, Inc., an imprint of Elsevier Inc. All rights reserved.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73900" y="6481763"/>
            <a:ext cx="1898650" cy="376237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7F8BBA44-8A3C-4CDB-966D-E256DD599FC1}" type="slidenum">
              <a:rPr lang="en-GB" sz="1000" smtClean="0">
                <a:latin typeface="+mj-lt"/>
              </a:rPr>
              <a:pPr algn="r">
                <a:defRPr/>
              </a:pPr>
              <a:t>7</a:t>
            </a:fld>
            <a:endParaRPr lang="en-GB" sz="1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150728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Key Mineral and Vitamin Needs (cont’d)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Iron</a:t>
            </a:r>
          </a:p>
          <a:p>
            <a:pPr lvl="1"/>
            <a:r>
              <a:rPr lang="en-US" dirty="0" smtClean="0"/>
              <a:t>*Iron </a:t>
            </a:r>
            <a:r>
              <a:rPr lang="en-US" dirty="0"/>
              <a:t>essential for increased hemoglobin synthesis</a:t>
            </a:r>
          </a:p>
          <a:p>
            <a:pPr lvl="1"/>
            <a:r>
              <a:rPr lang="en-US" dirty="0"/>
              <a:t>Deficiency affects 30% of low-income pregnant women</a:t>
            </a:r>
          </a:p>
          <a:p>
            <a:pPr lvl="1"/>
            <a:r>
              <a:rPr lang="en-US" dirty="0"/>
              <a:t>Supplements often </a:t>
            </a:r>
            <a:r>
              <a:rPr lang="en-US" dirty="0" smtClean="0"/>
              <a:t>recommended</a:t>
            </a:r>
          </a:p>
          <a:p>
            <a:pPr lvl="1"/>
            <a:r>
              <a:rPr lang="en-US" dirty="0" smtClean="0"/>
              <a:t>*recommended intake 27 mg/day</a:t>
            </a:r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mtClean="0"/>
              <a:t>Copyright © 2017 Mosby, Inc., an imprint of Elsevier Inc. All rights reserved.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73900" y="6481763"/>
            <a:ext cx="1898650" cy="376237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7F8BBA44-8A3C-4CDB-966D-E256DD599FC1}" type="slidenum">
              <a:rPr lang="en-GB" sz="1000" smtClean="0">
                <a:latin typeface="+mj-lt"/>
              </a:rPr>
              <a:pPr algn="r">
                <a:defRPr/>
              </a:pPr>
              <a:t>8</a:t>
            </a:fld>
            <a:endParaRPr lang="en-GB" sz="1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09196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Key Mineral and Vitamin Needs (cont’d)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Vitamins</a:t>
            </a:r>
          </a:p>
          <a:p>
            <a:pPr lvl="1"/>
            <a:r>
              <a:rPr lang="en-US" dirty="0" smtClean="0"/>
              <a:t>*Vitamins </a:t>
            </a:r>
            <a:r>
              <a:rPr lang="en-US" dirty="0"/>
              <a:t>A and C needed in higher amounts to support tissue growth</a:t>
            </a:r>
          </a:p>
          <a:p>
            <a:pPr lvl="1"/>
            <a:r>
              <a:rPr lang="en-US" dirty="0" smtClean="0"/>
              <a:t>*Vitamin </a:t>
            </a:r>
            <a:r>
              <a:rPr lang="en-US" dirty="0"/>
              <a:t>B needed in higher amounts because of vital role as coenzyme factors in energy production and protein metabolism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mtClean="0"/>
              <a:t>Copyright © 2017 Mosby, Inc., an imprint of Elsevier Inc. All rights reserved.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73900" y="6481763"/>
            <a:ext cx="1898650" cy="376237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7F8BBA44-8A3C-4CDB-966D-E256DD599FC1}" type="slidenum">
              <a:rPr lang="en-GB" sz="1000" smtClean="0">
                <a:latin typeface="+mj-lt"/>
              </a:rPr>
              <a:pPr algn="r">
                <a:defRPr/>
              </a:pPr>
              <a:t>9</a:t>
            </a:fld>
            <a:endParaRPr lang="en-GB" sz="1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04821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1832</TotalTime>
  <Words>3035</Words>
  <Application>Microsoft Office PowerPoint</Application>
  <PresentationFormat>On-screen Show (4:3)</PresentationFormat>
  <Paragraphs>355</Paragraphs>
  <Slides>31</Slides>
  <Notes>31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Oriel</vt:lpstr>
      <vt:lpstr>Chapter 10</vt:lpstr>
      <vt:lpstr> Nutrition Before and During Pregnancy</vt:lpstr>
      <vt:lpstr>Nutritional Demands of Pregnancy </vt:lpstr>
      <vt:lpstr>Energy Needs Are Increased </vt:lpstr>
      <vt:lpstr>Protein Needs Are Increased </vt:lpstr>
      <vt:lpstr>Protein Increase </vt:lpstr>
      <vt:lpstr>Key Mineral and Vitamin Needs</vt:lpstr>
      <vt:lpstr>Key Mineral and Vitamin Needs (cont’d) </vt:lpstr>
      <vt:lpstr>Key Mineral and Vitamin Needs (cont’d) </vt:lpstr>
      <vt:lpstr>Key Mineral and Vitamin Needs (cont’d) </vt:lpstr>
      <vt:lpstr>Key Mineral and Vitamin Needs (cont’d)</vt:lpstr>
      <vt:lpstr>Weight Gain During Pregnancy </vt:lpstr>
      <vt:lpstr>Weight Gain During Pregnancy (cont’d) </vt:lpstr>
      <vt:lpstr>Daily Food Plan </vt:lpstr>
      <vt:lpstr>Functional Gastrointestinal Problems </vt:lpstr>
      <vt:lpstr>Functional Gastrointestinal Problems (cont’d) </vt:lpstr>
      <vt:lpstr>Functional Gastrointestinal Problems (cont’d) </vt:lpstr>
      <vt:lpstr>High-Risk Mothers and Infants </vt:lpstr>
      <vt:lpstr>High-Risk Mothers and Infants (cont’d) </vt:lpstr>
      <vt:lpstr>High-Risk Mothers and Infants (cont’d) </vt:lpstr>
      <vt:lpstr>Fetal Alcohol Effects </vt:lpstr>
      <vt:lpstr>High-Risk Mothers and Infants (cont’d) </vt:lpstr>
      <vt:lpstr>Complications of Pregnancy </vt:lpstr>
      <vt:lpstr>Complications of Pregnancy (cont’d) </vt:lpstr>
      <vt:lpstr>Complications of Pregnancy (cont’d) </vt:lpstr>
      <vt:lpstr> Lactation</vt:lpstr>
      <vt:lpstr>Lactation </vt:lpstr>
      <vt:lpstr>Physiologic Process of Lactation </vt:lpstr>
      <vt:lpstr>Physiologic Process of Lactation (cont’d) </vt:lpstr>
      <vt:lpstr>Nutrition &amp; Lifestyle Needs </vt:lpstr>
      <vt:lpstr>Long-Term Results of Feeding Methods </vt:lpstr>
    </vt:vector>
  </TitlesOfParts>
  <Company>Reed Elsevier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HP_Administrator</dc:creator>
  <cp:lastModifiedBy>winxp</cp:lastModifiedBy>
  <cp:revision>118</cp:revision>
  <dcterms:created xsi:type="dcterms:W3CDTF">2012-04-17T17:39:32Z</dcterms:created>
  <dcterms:modified xsi:type="dcterms:W3CDTF">2016-09-26T17:32:49Z</dcterms:modified>
</cp:coreProperties>
</file>