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5"/>
  </p:notesMasterIdLst>
  <p:handoutMasterIdLst>
    <p:handoutMasterId r:id="rId26"/>
  </p:handoutMasterIdLst>
  <p:sldIdLst>
    <p:sldId id="334" r:id="rId2"/>
    <p:sldId id="257" r:id="rId3"/>
    <p:sldId id="294" r:id="rId4"/>
    <p:sldId id="296" r:id="rId5"/>
    <p:sldId id="326" r:id="rId6"/>
    <p:sldId id="328" r:id="rId7"/>
    <p:sldId id="366" r:id="rId8"/>
    <p:sldId id="330" r:id="rId9"/>
    <p:sldId id="318" r:id="rId10"/>
    <p:sldId id="332" r:id="rId11"/>
    <p:sldId id="362" r:id="rId12"/>
    <p:sldId id="363" r:id="rId13"/>
    <p:sldId id="324" r:id="rId14"/>
    <p:sldId id="367" r:id="rId15"/>
    <p:sldId id="310" r:id="rId16"/>
    <p:sldId id="357" r:id="rId17"/>
    <p:sldId id="312" r:id="rId18"/>
    <p:sldId id="364" r:id="rId19"/>
    <p:sldId id="365" r:id="rId20"/>
    <p:sldId id="316" r:id="rId21"/>
    <p:sldId id="304" r:id="rId22"/>
    <p:sldId id="368" r:id="rId23"/>
    <p:sldId id="306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tent Editor" initials="CE" lastIdx="1" clrIdx="0"/>
  <p:cmAuthor id="1" name="Reed Elsevier" initials="T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4" autoAdjust="0"/>
    <p:restoredTop sz="71708" autoAdjust="0"/>
  </p:normalViewPr>
  <p:slideViewPr>
    <p:cSldViewPr snapToGrid="0">
      <p:cViewPr varScale="1">
        <p:scale>
          <a:sx n="52" d="100"/>
          <a:sy n="52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A1AE4C-36B6-E74D-9101-0CC21046A80E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FC0F7E-1F46-5344-93AA-09AD32D08C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9260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C355B14-F2D3-4B4F-BE0A-4F2FFA69AA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4439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smtClean="0"/>
              <a:t>This chapter outlines the nutritional needs and food patterns of each age group and briefly discusses some of the more common health problems that have nutrition implications.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462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buFont typeface="Arial" pitchFamily="34" charset="0"/>
              <a:buChar char="•"/>
              <a:defRPr/>
            </a:pPr>
            <a:r>
              <a:rPr lang="en-US" i="1" dirty="0" smtClean="0"/>
              <a:t>  [Review the benefits of breastfeeding.]</a:t>
            </a:r>
          </a:p>
          <a:p>
            <a:pPr defTabSz="931774">
              <a:buFont typeface="Arial" pitchFamily="34" charset="0"/>
              <a:buChar char="•"/>
              <a:defRPr/>
            </a:pPr>
            <a:r>
              <a:rPr lang="en-US" dirty="0" smtClean="0"/>
              <a:t>  The rooting reflex is a reflex that occurs when an infant’s cheek is stroked or touched. The infant will turn toward the stimuli and make sucking (or rooting) motions in an effort to nurse.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Note (in the photo) that the mother avoids touching the infant’s outer cheek so as not to counteract the infant’s natural rooting reflex at the touch of the breast.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 [Review Table 11-2, Nutritional Values of Human Milk and Breast Milk Substitutes.]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81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buFont typeface="Arial" pitchFamily="34" charset="0"/>
              <a:buChar char="•"/>
              <a:defRPr/>
            </a:pPr>
            <a:r>
              <a:rPr lang="en-US" i="1" dirty="0" smtClean="0"/>
              <a:t>  [Ask students to explain how to avoid problems when preparing the formula.]</a:t>
            </a: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Baby bottle tooth decay is shown in the photo.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193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Discuss some methods that may help wean a baby from bottle-feeding.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9934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What foods should be introduced first? Give reasons.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Why is it important to wait 3 to 5 days between introducing different foods? (Discuss identifying allergies.)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Allergens such as wheat, egg white, citrus juice, and nuts should not be given as the first solid foods but should be introduced soon after traditional solid foods are tolerated.</a:t>
            </a:r>
          </a:p>
          <a:p>
            <a:pPr marL="174708" indent="-174708" defTabSz="931774">
              <a:buFont typeface="Arial" pitchFamily="34" charset="0"/>
              <a:buChar char="•"/>
              <a:defRPr/>
            </a:pPr>
            <a:r>
              <a:rPr lang="en-US" i="1" dirty="0" smtClean="0"/>
              <a:t>[Review Table 11-3, Guideline for Adding Solid Foods to an Infant’s Diet during the First Year.]</a:t>
            </a:r>
            <a:endParaRPr lang="en-US" i="1" dirty="0" smtClean="0"/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[Review For Further Focus Box, </a:t>
            </a:r>
            <a:r>
              <a:rPr lang="en-US" i="1" dirty="0" smtClean="0"/>
              <a:t>How Infants Learn to Eat.</a:t>
            </a:r>
            <a:r>
              <a:rPr lang="en-US" i="1" dirty="0" smtClean="0"/>
              <a:t>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7293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Nutrition in</a:t>
            </a:r>
            <a:r>
              <a:rPr lang="en-US" baseline="0" dirty="0" smtClean="0"/>
              <a:t> childhood and adolescence are discussed by age ranges: toddlers (1 to 3 years), preschool-aged children (3 to 5 years), school-aged children (5 to 12 years), adolescence (12 to 18 years).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7580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Toddlers need to have a variety of foods, including hand-held foods. Precautions need to be taken with some foods, such as baby carrots, which can cause choking and aspiration.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Preschoolers tend to eat on the run and in spurts. Food sprees and binges are normal.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Parents should not allow children to eat while moving about because of the risk of choking.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A food jag is a brief spree or binge of eating one particular food.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[Review Clinical Applications Box, Feeding Made Simple.]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8109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School-age girls tend to grow faster than boys at the end of the 5 to 12 year period and may need more food. 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Parents should provide healthy snacks to prevent obesity. (Fig. 11-4)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40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/>
              <a:t> [Ask students if any information on</a:t>
            </a:r>
            <a:r>
              <a:rPr lang="en-US" i="1" baseline="0" dirty="0" smtClean="0"/>
              <a:t> this page is new to them.]  (Figure 11-4 cont.)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4385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Food insecurity is limited or uncertain availability of nutritionally adequate and safe foods or limited or uncertain ability to acquire acceptable foods in socially acceptable ways.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[Discuss the rise in obesity and interventions developed to combat it.]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[Review Box 11-1, Childhood Overweight and Obesity Facts.]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[Review the Drug-Nutrient Interaction Box, Anticonvulsants and Nutrient Metabolism.]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9520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The long-term benefits of maximizing bone growth during adolescence are of paramount importance for healthy bones throughout the remainder of life.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How does peer pressure affect eating habits?</a:t>
            </a:r>
            <a:endParaRPr lang="en-US" dirty="0" smtClean="0"/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[Review the Cultural Considerations Box, Growth Charts: Can You Use Them for All Children?]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605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smtClean="0"/>
              <a:t>In any culture, food nurtures both the physical and the emotional process of “growing up” for each infant, child, and adolescent.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Food and eating during these significant years of childhood do not exist apart from the overall process of psychosocial development and physical growth.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The entire process plays a role in creating and shaping the whole person.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8098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Describe how television ads affect the way adolescents feel about themselves.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[Ask students to identify signs and symptoms of eating disorders.]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[Emphasize the importance of early intervention.]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9646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In infancy, growth is rapid. Infants usually double their birth weight by 6 months before growth slows.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In childhood, growth occurs in spurts. Parents sometimes battle with their child over food, but the child usually remains healthy.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Adolescence brings another period of rapid growth.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Adulthood is the final stage, when physical growth levels off.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Ask students to talk about their children, younger siblings, or children they have cared for to discuss any situations they may have dealt with related to this material.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8230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What three things are critical for accurately assessing a child?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Anthropometric measurements are physical measurements.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[Ask students if they have experienced any strong attitudes toward food. For example: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i="1" dirty="0" smtClean="0"/>
              <a:t>“I didn’t like green peppers as a child, but I acquired a taste for them as I grew older.”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i="1" dirty="0" smtClean="0"/>
              <a:t>“I have a nephew who won’t eat anything green.”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i="1" dirty="0" smtClean="0"/>
              <a:t>“If a parent doesn’t eat certain foods, the child may not eat them either.”]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080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Energy needs are much higher in childhood; up to age 3 years, 80 to 120 kcal/kg/day versus adults at 30 to 40 kcal/kg/day.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Protein needs in infancy are about double that for adults per kg body weight. (1.52 vs. 0.8 g protein/kg body weight)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Nurses should encourage the use of foods, not tablets, to replace nutrients.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1362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In 1 day, an infant generally consumes an amount of water that is equivalent to 10% to 15% of his or her body weight, whereas an adult consumes a daily amount that is equivalent to 2% to 4% of his or her body weight.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[Ask students to explain why calcium and iron are especially needed during periods of growth.]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[Review Table 11-1, Approximate Daily Fluid Needs during Growth Years.]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[Review Cultural Considerations: Racial Differences in Calcium Retention and Peak Bone Mass.]</a:t>
            </a:r>
            <a:r>
              <a:rPr lang="en-US" dirty="0" smtClean="0"/>
              <a:t> </a:t>
            </a:r>
          </a:p>
          <a:p>
            <a:pPr marL="174708" indent="-174708">
              <a:buFont typeface="Arial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048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Why do infants need vitamin K supplementation? </a:t>
            </a:r>
            <a:r>
              <a:rPr lang="en-US" i="1" dirty="0" smtClean="0"/>
              <a:t>(Infants are born without the bacterial flora that eventually produces vitamin K.)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1395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The feeding process is an important part of the bonding relationship between parent and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571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Identify the three birth weights and their differences.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dirty="0" smtClean="0"/>
              <a:t>Low birth weight (LBW) infants weigh less than 2500 g (5 lb 8 oz); very low birth weight (VLBW) infants weigh less than 1500 g (3 lb 5 oz); extremely low birth weight (ELBW) babies weigh less than 100 g (2 lb 3 oz).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dirty="0" smtClean="0"/>
              <a:t>AGA, appropriate for gestational age (between the 10</a:t>
            </a:r>
            <a:r>
              <a:rPr lang="en-US" baseline="30000" dirty="0" smtClean="0"/>
              <a:t>th</a:t>
            </a:r>
            <a:r>
              <a:rPr lang="en-US" dirty="0" smtClean="0"/>
              <a:t> to 90</a:t>
            </a:r>
            <a:r>
              <a:rPr lang="en-US" baseline="30000" dirty="0" smtClean="0"/>
              <a:t>th</a:t>
            </a:r>
            <a:r>
              <a:rPr lang="en-US" dirty="0" smtClean="0"/>
              <a:t> percentiles); LGA, large for gestational age (</a:t>
            </a:r>
            <a:r>
              <a:rPr lang="en-US" u="sng" dirty="0" smtClean="0"/>
              <a:t>&gt;</a:t>
            </a:r>
            <a:r>
              <a:rPr lang="en-US" dirty="0" smtClean="0"/>
              <a:t>90</a:t>
            </a:r>
            <a:r>
              <a:rPr lang="en-US" baseline="30000" dirty="0" smtClean="0"/>
              <a:t>th</a:t>
            </a:r>
            <a:r>
              <a:rPr lang="en-US" dirty="0" smtClean="0"/>
              <a:t> percentile); SGA small for gestational age (</a:t>
            </a:r>
            <a:r>
              <a:rPr lang="en-US" u="sng" dirty="0" smtClean="0"/>
              <a:t>&lt;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percentile); dSGA, disproportionately small for gestational age (length and head circumference are of normal size but weight is ≤10th percentile.</a:t>
            </a:r>
            <a:r>
              <a:rPr lang="en-US" sz="1800" dirty="0" smtClean="0"/>
              <a:t>)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Identify the differences in premature and full-term infants.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Why are preterm babies subject to problems?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77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B6E2D6-51E0-4A85-ABFF-5CCC7316933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50ADD00-FA40-493A-953E-9DDC8E755E3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8B6D248-46AD-4934-9A30-A00CAF9486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0CA3D25-0BDE-423E-BFDE-BC90F9104E8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6EAE9F82-1306-4A0A-A4CC-5D30A0614ED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GB" smtClean="0"/>
              <a:t>Slide </a:t>
            </a:r>
            <a:fld id="{67AAB3EE-9EF1-44C2-B1C4-C8D186C4872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79E6571-401E-4B20-BD1A-F3A6C5A2D45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9/29/2016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r>
              <a:rPr lang="en-GB" smtClean="0"/>
              <a:t>Slide </a:t>
            </a:r>
            <a:fld id="{9528BCF6-3FA7-437A-8E5A-06F1E1B6D1E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9/29/2016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GB" smtClean="0"/>
              <a:t>Slide </a:t>
            </a:r>
            <a:fld id="{064AC775-397C-4489-A46B-397B564A2A7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9/29/2016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3FFB56-E9E6-413D-8A5D-71B4F4A3F75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Arial" charset="0"/>
              </a:rPr>
              <a:t>Chapter 11</a:t>
            </a:r>
            <a:endParaRPr lang="en-US" sz="4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2690" y="6477000"/>
            <a:ext cx="5318620" cy="381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3459163"/>
            <a:ext cx="6400800" cy="1858962"/>
          </a:xfrm>
          <a:prstGeom prst="rect">
            <a:avLst/>
          </a:prstGeom>
          <a:noFill/>
          <a:ln w="9525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 3" pitchFamily="18" charset="2"/>
              <a:buChar char="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IN" sz="3600" dirty="0"/>
              <a:t>Nutrition during Infancy, Childhood, and Adolescence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724888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Group Needs: </a:t>
            </a:r>
            <a:r>
              <a:rPr lang="en-US" dirty="0" smtClean="0"/>
              <a:t>Infancy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Premature infants</a:t>
            </a:r>
          </a:p>
          <a:p>
            <a:pPr lvl="1"/>
            <a:r>
              <a:rPr lang="en-US" sz="2000" dirty="0" smtClean="0"/>
              <a:t>Weight: defined by birth weight: LBW, VLBW, ELBW</a:t>
            </a:r>
          </a:p>
          <a:p>
            <a:pPr lvl="2"/>
            <a:r>
              <a:rPr lang="en-US" sz="2000" dirty="0" smtClean="0"/>
              <a:t>*Low birth weigh less than 2500g</a:t>
            </a:r>
          </a:p>
          <a:p>
            <a:pPr lvl="2"/>
            <a:r>
              <a:rPr lang="en-US" sz="2000" dirty="0" smtClean="0"/>
              <a:t>Gestational age: premature, small-for-gestational age</a:t>
            </a:r>
            <a:endParaRPr lang="en-US" sz="2000" dirty="0" smtClean="0"/>
          </a:p>
          <a:p>
            <a:pPr lvl="1"/>
            <a:r>
              <a:rPr lang="en-US" sz="2000" dirty="0" smtClean="0"/>
              <a:t>Size for gestational age classification: AGA, LGA, SGA, </a:t>
            </a:r>
            <a:r>
              <a:rPr lang="en-US" sz="2000" dirty="0" err="1" smtClean="0"/>
              <a:t>dSGA</a:t>
            </a:r>
            <a:endParaRPr lang="en-US" sz="2000" dirty="0" smtClean="0"/>
          </a:p>
          <a:p>
            <a:pPr lvl="1"/>
            <a:r>
              <a:rPr lang="en-US" sz="2000" dirty="0" smtClean="0"/>
              <a:t>Feeding considerations </a:t>
            </a:r>
          </a:p>
          <a:p>
            <a:pPr lvl="2"/>
            <a:r>
              <a:rPr lang="en-US" sz="2000" dirty="0" smtClean="0"/>
              <a:t>Physiologic delays relevant to feeding</a:t>
            </a:r>
          </a:p>
          <a:p>
            <a:pPr lvl="2"/>
            <a:r>
              <a:rPr lang="en-US" sz="2000" dirty="0" smtClean="0"/>
              <a:t>Milk content for premature infants = normal feeding of breast milk recommended</a:t>
            </a:r>
          </a:p>
          <a:p>
            <a:pPr lvl="2"/>
            <a:r>
              <a:rPr lang="en-US" sz="2000" dirty="0" smtClean="0"/>
              <a:t>Methods of delivery: Nursing or bottle-feeding can be successful with care and support.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861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86066"/>
          </a:xfrm>
        </p:spPr>
        <p:txBody>
          <a:bodyPr/>
          <a:lstStyle/>
          <a:p>
            <a:r>
              <a:rPr lang="en-US" dirty="0" smtClean="0"/>
              <a:t>Breastfeeding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0160"/>
            <a:ext cx="3657600" cy="48920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*Ideal </a:t>
            </a:r>
            <a:r>
              <a:rPr lang="en-US" dirty="0" smtClean="0"/>
              <a:t>first food for infants</a:t>
            </a:r>
          </a:p>
          <a:p>
            <a:pPr lvl="1"/>
            <a:r>
              <a:rPr lang="en-US" b="1" dirty="0" smtClean="0"/>
              <a:t>Rooting reflex</a:t>
            </a:r>
          </a:p>
          <a:p>
            <a:pPr lvl="0"/>
            <a:r>
              <a:rPr lang="en-US" dirty="0" smtClean="0"/>
              <a:t>Importance of </a:t>
            </a:r>
            <a:r>
              <a:rPr lang="en-US" dirty="0" err="1" smtClean="0"/>
              <a:t>colostrum</a:t>
            </a:r>
            <a:endParaRPr lang="en-US" dirty="0" smtClean="0"/>
          </a:p>
          <a:p>
            <a:pPr lvl="1"/>
            <a:r>
              <a:rPr lang="en-US" sz="2400" dirty="0" smtClean="0"/>
              <a:t>Thin yellow fluid that is first secreted by the mammary glands a few days after childbirth, preceding the mature breast milk</a:t>
            </a:r>
            <a:r>
              <a:rPr lang="en-US" sz="2400" dirty="0" smtClean="0"/>
              <a:t>*</a:t>
            </a:r>
            <a:endParaRPr lang="en-US" dirty="0" smtClean="0"/>
          </a:p>
          <a:p>
            <a:pPr lvl="0"/>
            <a:r>
              <a:rPr lang="en-US" dirty="0" smtClean="0"/>
              <a:t>Mature breast milk after 3 to 5 days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025" y="1297329"/>
            <a:ext cx="2907175" cy="427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6658" y="5696743"/>
            <a:ext cx="19159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n-lt"/>
              </a:rPr>
              <a:t>Copyright </a:t>
            </a:r>
            <a:r>
              <a:rPr lang="en-US" sz="1000" dirty="0" err="1">
                <a:latin typeface="+mn-lt"/>
              </a:rPr>
              <a:t>JupiterImages</a:t>
            </a:r>
            <a:r>
              <a:rPr lang="en-US" sz="1000" dirty="0">
                <a:latin typeface="+mn-lt"/>
              </a:rPr>
              <a:t> Corp.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Milk Substitute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A3D25-0BDE-423E-BFDE-BC90F9104E8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400" dirty="0" smtClean="0"/>
              <a:t>Follow safety precautions</a:t>
            </a:r>
          </a:p>
          <a:p>
            <a:pPr lvl="0"/>
            <a:r>
              <a:rPr lang="en-US" sz="2400" dirty="0" smtClean="0"/>
              <a:t>Standard commercial formulas or formulas for infants with allergies</a:t>
            </a:r>
          </a:p>
          <a:p>
            <a:pPr lvl="0"/>
            <a:r>
              <a:rPr lang="en-US" sz="2400" dirty="0" smtClean="0"/>
              <a:t>Follow instructions precisely</a:t>
            </a:r>
          </a:p>
          <a:p>
            <a:pPr lvl="0"/>
            <a:r>
              <a:rPr lang="en-US" sz="2400" dirty="0" smtClean="0"/>
              <a:t>Positioning of baby and bottle</a:t>
            </a:r>
          </a:p>
          <a:p>
            <a:pPr lvl="0"/>
            <a:r>
              <a:rPr lang="en-US" sz="2400" dirty="0" smtClean="0"/>
              <a:t>Follow terminal sterilization </a:t>
            </a:r>
            <a:r>
              <a:rPr lang="en-US" sz="2400" dirty="0" smtClean="0"/>
              <a:t>method</a:t>
            </a:r>
          </a:p>
          <a:p>
            <a:pPr lvl="0"/>
            <a:r>
              <a:rPr lang="en-US" dirty="0" smtClean="0"/>
              <a:t>Baby bottle tooth decay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259" y="1641474"/>
            <a:ext cx="4256194" cy="3300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60089" y="4942389"/>
            <a:ext cx="419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n-lt"/>
                <a:cs typeface="Times New Roman" panose="02020603050405020304" pitchFamily="18" charset="0"/>
              </a:rPr>
              <a:t>From Swartz MH. </a:t>
            </a:r>
            <a:r>
              <a:rPr lang="en-US" sz="1000" i="1" dirty="0">
                <a:latin typeface="+mn-lt"/>
                <a:cs typeface="Times New Roman" panose="02020603050405020304" pitchFamily="18" charset="0"/>
              </a:rPr>
              <a:t>Textbook of physical diagnosis, history, and examination</a:t>
            </a:r>
            <a:r>
              <a:rPr lang="en-US" sz="1000" dirty="0">
                <a:latin typeface="+mn-lt"/>
                <a:cs typeface="Times New Roman" panose="02020603050405020304" pitchFamily="18" charset="0"/>
              </a:rPr>
              <a:t>. 5th ed. Philadelphia: Saunders; 2006.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Weaning and Cow’s </a:t>
            </a:r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/>
              <a:t>Weaning</a:t>
            </a:r>
          </a:p>
          <a:p>
            <a:pPr lvl="1"/>
            <a:r>
              <a:rPr lang="en-US" sz="2200" dirty="0"/>
              <a:t>Children set own pace</a:t>
            </a:r>
          </a:p>
          <a:p>
            <a:pPr lvl="1"/>
            <a:r>
              <a:rPr lang="en-US" sz="2200" dirty="0"/>
              <a:t>May need encouragement to wean</a:t>
            </a:r>
          </a:p>
          <a:p>
            <a:pPr lvl="0"/>
            <a:r>
              <a:rPr lang="en-US" sz="2200" dirty="0"/>
              <a:t>Cow’s milk</a:t>
            </a:r>
          </a:p>
          <a:p>
            <a:pPr lvl="1"/>
            <a:r>
              <a:rPr lang="en-US" sz="2200" i="1" dirty="0"/>
              <a:t>Never in first year of </a:t>
            </a:r>
            <a:r>
              <a:rPr lang="en-US" sz="2200" i="1" dirty="0" smtClean="0"/>
              <a:t>life</a:t>
            </a:r>
          </a:p>
          <a:p>
            <a:pPr lvl="2"/>
            <a:r>
              <a:rPr lang="en-US" sz="2200" dirty="0" smtClean="0"/>
              <a:t>Concentration may cause GI bleeding and it provides too heavy a load of solutes for the infants renal </a:t>
            </a:r>
            <a:r>
              <a:rPr lang="en-US" sz="2200" dirty="0" smtClean="0"/>
              <a:t>system</a:t>
            </a:r>
            <a:endParaRPr lang="en-US" sz="2200" i="1" dirty="0"/>
          </a:p>
          <a:p>
            <a:pPr lvl="1"/>
            <a:r>
              <a:rPr lang="en-US" sz="2200" dirty="0"/>
              <a:t>No reduced-fat cow’s milk for those less than 2 </a:t>
            </a:r>
            <a:r>
              <a:rPr lang="en-US" sz="2200" dirty="0" smtClean="0"/>
              <a:t>years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861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infants learn to 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1-3 months</a:t>
            </a:r>
          </a:p>
          <a:p>
            <a:pPr lvl="1"/>
            <a:r>
              <a:rPr lang="en-US" dirty="0" smtClean="0"/>
              <a:t>Rooting, sucking, swallowing</a:t>
            </a:r>
          </a:p>
          <a:p>
            <a:r>
              <a:rPr lang="en-US" dirty="0" smtClean="0"/>
              <a:t>4-6 months</a:t>
            </a:r>
          </a:p>
          <a:p>
            <a:pPr lvl="1"/>
            <a:r>
              <a:rPr lang="en-US" dirty="0" err="1" smtClean="0"/>
              <a:t>Sukling</a:t>
            </a:r>
            <a:r>
              <a:rPr lang="en-US" dirty="0" smtClean="0"/>
              <a:t> </a:t>
            </a:r>
            <a:r>
              <a:rPr lang="en-US" dirty="0" smtClean="0"/>
              <a:t>pattern with protruding tongue</a:t>
            </a:r>
          </a:p>
          <a:p>
            <a:r>
              <a:rPr lang="en-US" dirty="0" smtClean="0"/>
              <a:t>7-9 months</a:t>
            </a:r>
          </a:p>
          <a:p>
            <a:pPr lvl="1"/>
            <a:r>
              <a:rPr lang="en-US" dirty="0" smtClean="0"/>
              <a:t>Pincer grasp</a:t>
            </a:r>
          </a:p>
          <a:p>
            <a:r>
              <a:rPr lang="en-US" dirty="0" smtClean="0"/>
              <a:t>10-12 months</a:t>
            </a:r>
          </a:p>
          <a:p>
            <a:pPr lvl="1"/>
            <a:r>
              <a:rPr lang="en-US" dirty="0" smtClean="0"/>
              <a:t>Grasp a bottle or food and bring  it to the mouth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31202"/>
          </a:xfrm>
        </p:spPr>
        <p:txBody>
          <a:bodyPr/>
          <a:lstStyle/>
          <a:p>
            <a:r>
              <a:rPr lang="en-US" dirty="0"/>
              <a:t>Solid Food </a:t>
            </a:r>
            <a:r>
              <a:rPr lang="en-US" dirty="0" smtClean="0"/>
              <a:t>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24128"/>
            <a:ext cx="7772400" cy="507187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Iron-fortified cereals at ~6 months</a:t>
            </a:r>
          </a:p>
          <a:p>
            <a:pPr lvl="1"/>
            <a:r>
              <a:rPr lang="en-US" sz="2000" dirty="0" smtClean="0"/>
              <a:t>The most effective prevention regimen against allergic disease is to provide breast milk and to avoid all solid foods and cow’s milk (potential </a:t>
            </a:r>
            <a:r>
              <a:rPr lang="en-US" sz="2000" b="1" dirty="0" smtClean="0"/>
              <a:t>allergens</a:t>
            </a:r>
            <a:r>
              <a:rPr lang="en-US" sz="2000" dirty="0" smtClean="0"/>
              <a:t>) for a </a:t>
            </a:r>
            <a:r>
              <a:rPr lang="en-US" sz="2000" u="sng" dirty="0" smtClean="0"/>
              <a:t>minimum</a:t>
            </a:r>
            <a:r>
              <a:rPr lang="en-US" sz="2000" dirty="0" smtClean="0"/>
              <a:t> of 17  weeks after birth.</a:t>
            </a:r>
          </a:p>
          <a:p>
            <a:pPr lvl="1"/>
            <a:r>
              <a:rPr lang="en-US" sz="2000" dirty="0" smtClean="0"/>
              <a:t>Thereafter, one new food every 3 to 5 days, as the infant tolerates, may be introduced.</a:t>
            </a:r>
            <a:endParaRPr lang="en-US" sz="2000" dirty="0"/>
          </a:p>
          <a:p>
            <a:pPr lvl="0"/>
            <a:r>
              <a:rPr lang="en-US" sz="2400" dirty="0"/>
              <a:t>Development of certain motor skills is </a:t>
            </a:r>
            <a:r>
              <a:rPr lang="en-US" sz="2400" dirty="0" smtClean="0"/>
              <a:t>signal</a:t>
            </a:r>
          </a:p>
          <a:p>
            <a:pPr lvl="1"/>
            <a:r>
              <a:rPr lang="en-US" sz="2000" dirty="0" smtClean="0"/>
              <a:t>*</a:t>
            </a:r>
            <a:r>
              <a:rPr lang="en-US" sz="2000" dirty="0" smtClean="0"/>
              <a:t>Needs </a:t>
            </a:r>
            <a:r>
              <a:rPr lang="en-US" sz="2000" dirty="0" smtClean="0"/>
              <a:t>to be able to hold head </a:t>
            </a:r>
            <a:r>
              <a:rPr lang="en-US" sz="2000" dirty="0" smtClean="0"/>
              <a:t>up</a:t>
            </a:r>
          </a:p>
          <a:p>
            <a:pPr lvl="1"/>
            <a:r>
              <a:rPr lang="en-US" sz="2000" dirty="0" smtClean="0"/>
              <a:t>*controlled movement of tongue</a:t>
            </a:r>
            <a:endParaRPr lang="en-US" sz="2000" dirty="0" smtClean="0"/>
          </a:p>
          <a:p>
            <a:pPr lvl="1"/>
            <a:r>
              <a:rPr lang="en-US" sz="2000" dirty="0" smtClean="0"/>
              <a:t>After the </a:t>
            </a:r>
            <a:r>
              <a:rPr lang="en-US" sz="2000" b="1" dirty="0" smtClean="0"/>
              <a:t>extrusion reflex </a:t>
            </a:r>
            <a:r>
              <a:rPr lang="en-US" sz="2000" dirty="0" smtClean="0"/>
              <a:t>of early infancy disappears and the ability to swallow solid food is established</a:t>
            </a:r>
            <a:endParaRPr lang="en-US" sz="2000" dirty="0"/>
          </a:p>
          <a:p>
            <a:pPr lvl="0"/>
            <a:r>
              <a:rPr lang="en-US" sz="2400" dirty="0" smtClean="0"/>
              <a:t>Some recommend vegetables and meat before fruit</a:t>
            </a:r>
          </a:p>
          <a:p>
            <a:pPr lvl="0"/>
            <a:r>
              <a:rPr lang="en-US" sz="2400" dirty="0" smtClean="0"/>
              <a:t>Foods </a:t>
            </a:r>
            <a:r>
              <a:rPr lang="en-US" sz="2400" dirty="0"/>
              <a:t>may be </a:t>
            </a:r>
            <a:r>
              <a:rPr lang="en-US" sz="2400" dirty="0" smtClean="0"/>
              <a:t>homemade</a:t>
            </a:r>
          </a:p>
          <a:p>
            <a:pPr lvl="0"/>
            <a:r>
              <a:rPr lang="en-US" dirty="0" smtClean="0"/>
              <a:t>Commercial foods are available without the addition of sugar or unnecessary seasonings*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5072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11.2: </a:t>
            </a:r>
            <a:r>
              <a:rPr lang="en-US" dirty="0"/>
              <a:t>Nutrition </a:t>
            </a:r>
            <a:r>
              <a:rPr lang="en-US" dirty="0" smtClean="0"/>
              <a:t>in Childhood </a:t>
            </a:r>
            <a:r>
              <a:rPr lang="en-US" dirty="0"/>
              <a:t>and Adolescence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A </a:t>
            </a:r>
            <a:r>
              <a:rPr lang="en-US" dirty="0"/>
              <a:t>variety of food patterns and habits supply the energy and nutrient requirements of normal growth and development, although basic nutritional needs change with each growth period.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329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Toddlers (1 to 3 years)</a:t>
            </a:r>
          </a:p>
          <a:p>
            <a:pPr lvl="1"/>
            <a:r>
              <a:rPr lang="en-US" dirty="0"/>
              <a:t>Increase variety of foods</a:t>
            </a:r>
          </a:p>
          <a:p>
            <a:pPr lvl="1"/>
            <a:r>
              <a:rPr lang="en-US" dirty="0"/>
              <a:t>Pleasant surroundings</a:t>
            </a:r>
          </a:p>
          <a:p>
            <a:pPr lvl="1"/>
            <a:r>
              <a:rPr lang="en-US" dirty="0"/>
              <a:t>Limit </a:t>
            </a:r>
            <a:r>
              <a:rPr lang="en-US" dirty="0" smtClean="0"/>
              <a:t>sweets</a:t>
            </a:r>
          </a:p>
          <a:p>
            <a:pPr lvl="1"/>
            <a:r>
              <a:rPr lang="en-US" dirty="0" smtClean="0"/>
              <a:t>May eat less because they are distracted*</a:t>
            </a:r>
            <a:endParaRPr lang="en-US" dirty="0"/>
          </a:p>
          <a:p>
            <a:pPr lvl="0"/>
            <a:r>
              <a:rPr lang="en-US" dirty="0"/>
              <a:t>Preschool children (3 to 5 years)</a:t>
            </a:r>
          </a:p>
          <a:p>
            <a:pPr lvl="1"/>
            <a:r>
              <a:rPr lang="en-US" dirty="0"/>
              <a:t>Growth and appetite continue in spurts</a:t>
            </a:r>
          </a:p>
          <a:p>
            <a:pPr lvl="1"/>
            <a:r>
              <a:rPr lang="en-US" dirty="0"/>
              <a:t>Patterns and attitudes form</a:t>
            </a:r>
          </a:p>
          <a:p>
            <a:pPr lvl="1"/>
            <a:r>
              <a:rPr lang="en-US" dirty="0"/>
              <a:t>Occasional </a:t>
            </a:r>
            <a:r>
              <a:rPr lang="en-US" b="1" dirty="0"/>
              <a:t>food </a:t>
            </a:r>
            <a:r>
              <a:rPr lang="en-US" b="1" dirty="0" smtClean="0"/>
              <a:t>jags</a:t>
            </a:r>
          </a:p>
          <a:p>
            <a:pPr lvl="1"/>
            <a:r>
              <a:rPr lang="en-US" b="1" dirty="0" smtClean="0"/>
              <a:t>*serve small portions</a:t>
            </a:r>
            <a:endParaRPr lang="en-US" b="1" dirty="0"/>
          </a:p>
          <a:p>
            <a:pPr lvl="1"/>
            <a:r>
              <a:rPr lang="en-US" dirty="0"/>
              <a:t>Child-friendly version of MyPlate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196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8600"/>
            <a:ext cx="2683932" cy="1219200"/>
          </a:xfrm>
        </p:spPr>
        <p:txBody>
          <a:bodyPr/>
          <a:lstStyle/>
          <a:p>
            <a:r>
              <a:rPr lang="en-US" dirty="0" smtClean="0"/>
              <a:t>Childhood (cont’d)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A3D25-0BDE-423E-BFDE-BC90F9104E8D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473201"/>
            <a:ext cx="3674533" cy="4622800"/>
          </a:xfrm>
        </p:spPr>
        <p:txBody>
          <a:bodyPr/>
          <a:lstStyle/>
          <a:p>
            <a:pPr lvl="0"/>
            <a:r>
              <a:rPr lang="en-US" dirty="0" smtClean="0"/>
              <a:t>School-age children (5 to 12 years)</a:t>
            </a:r>
          </a:p>
          <a:p>
            <a:pPr lvl="1"/>
            <a:r>
              <a:rPr lang="en-US" dirty="0" smtClean="0"/>
              <a:t>*Slow</a:t>
            </a:r>
            <a:r>
              <a:rPr lang="en-US" dirty="0" smtClean="0"/>
              <a:t>, irregular growth</a:t>
            </a:r>
          </a:p>
          <a:p>
            <a:pPr lvl="1"/>
            <a:r>
              <a:rPr lang="en-US" dirty="0" smtClean="0"/>
              <a:t>Breakfast is important</a:t>
            </a:r>
          </a:p>
          <a:p>
            <a:pPr lvl="1"/>
            <a:r>
              <a:rPr lang="en-US" dirty="0" smtClean="0"/>
              <a:t>School breakfast and lunch programs</a:t>
            </a:r>
          </a:p>
          <a:p>
            <a:pPr lvl="1"/>
            <a:r>
              <a:rPr lang="en-US" dirty="0" smtClean="0"/>
              <a:t>Competitive foods harm nutrition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873" y="386244"/>
            <a:ext cx="4160242" cy="53832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86510" y="5837609"/>
            <a:ext cx="43849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n-lt"/>
                <a:cs typeface="Times New Roman" panose="02020603050405020304" pitchFamily="18" charset="0"/>
              </a:rPr>
              <a:t>Reprinted from the U.S. Department of Agriculture, Food and Nutrition Service. </a:t>
            </a:r>
            <a:r>
              <a:rPr lang="en-US" sz="1000" i="1" dirty="0">
                <a:latin typeface="+mn-lt"/>
                <a:cs typeface="Times New Roman" panose="02020603050405020304" pitchFamily="18" charset="0"/>
              </a:rPr>
              <a:t>Serving up </a:t>
            </a:r>
            <a:r>
              <a:rPr lang="en-US" sz="1000" i="1" dirty="0" err="1">
                <a:latin typeface="+mn-lt"/>
                <a:cs typeface="Times New Roman" panose="02020603050405020304" pitchFamily="18" charset="0"/>
              </a:rPr>
              <a:t>MyPlate</a:t>
            </a:r>
            <a:r>
              <a:rPr lang="en-US" sz="1000" i="1" dirty="0"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1000" dirty="0">
                <a:latin typeface="+mn-lt"/>
                <a:cs typeface="Times New Roman" panose="02020603050405020304" pitchFamily="18" charset="0"/>
              </a:rPr>
              <a:t> Washington, DC: U.S. Government Printing Office; 2012. Available at: &lt;www.fns.usda.gov/tn/myplate</a:t>
            </a:r>
            <a:r>
              <a:rPr lang="en-US" sz="1000" dirty="0" smtClean="0">
                <a:latin typeface="+mn-lt"/>
                <a:cs typeface="Times New Roman" panose="02020603050405020304" pitchFamily="18" charset="0"/>
              </a:rPr>
              <a:t>&gt;.</a:t>
            </a:r>
            <a:endParaRPr lang="en-US" sz="1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2751667" cy="1219200"/>
          </a:xfrm>
        </p:spPr>
        <p:txBody>
          <a:bodyPr/>
          <a:lstStyle/>
          <a:p>
            <a:r>
              <a:rPr lang="en-US" dirty="0" smtClean="0"/>
              <a:t>Childhood (cont’d)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6882" y="220254"/>
            <a:ext cx="4398675" cy="5694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0932" y="5914663"/>
            <a:ext cx="4270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n-lt"/>
                <a:cs typeface="Times New Roman" panose="02020603050405020304" pitchFamily="18" charset="0"/>
              </a:rPr>
              <a:t>Reprinted from the U.S. Department of Agriculture, Food and Nutrition Service. </a:t>
            </a:r>
            <a:r>
              <a:rPr lang="en-US" sz="1000" i="1" dirty="0">
                <a:latin typeface="+mn-lt"/>
                <a:cs typeface="Times New Roman" panose="02020603050405020304" pitchFamily="18" charset="0"/>
              </a:rPr>
              <a:t>Serving up </a:t>
            </a:r>
            <a:r>
              <a:rPr lang="en-US" sz="1000" i="1" dirty="0" err="1">
                <a:latin typeface="+mn-lt"/>
                <a:cs typeface="Times New Roman" panose="02020603050405020304" pitchFamily="18" charset="0"/>
              </a:rPr>
              <a:t>MyPlate</a:t>
            </a:r>
            <a:r>
              <a:rPr lang="en-US" sz="1000" i="1" dirty="0"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1000" dirty="0">
                <a:latin typeface="+mn-lt"/>
                <a:cs typeface="Times New Roman" panose="02020603050405020304" pitchFamily="18" charset="0"/>
              </a:rPr>
              <a:t> Washington, DC: U.S. Government Printing Office; 2012. Available at: &lt;www.fns.usda.gov/tn/myplate&gt;.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11.1: </a:t>
            </a:r>
            <a:r>
              <a:rPr lang="en-US" dirty="0"/>
              <a:t>Nutrition in Infancy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The normal </a:t>
            </a:r>
            <a:r>
              <a:rPr lang="en-US" dirty="0"/>
              <a:t>growth of individual children varies within a relatively wide range of </a:t>
            </a:r>
            <a:r>
              <a:rPr lang="en-US" dirty="0" smtClean="0"/>
              <a:t>measures.</a:t>
            </a:r>
          </a:p>
          <a:p>
            <a:pPr lvl="0"/>
            <a:r>
              <a:rPr lang="en-US" dirty="0" smtClean="0"/>
              <a:t>Human </a:t>
            </a:r>
            <a:r>
              <a:rPr lang="en-US" dirty="0"/>
              <a:t>growth and development require both nutritional and psychosocial support.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Nutrition Problems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9888"/>
            <a:ext cx="7467600" cy="5084064"/>
          </a:xfrm>
        </p:spPr>
        <p:txBody>
          <a:bodyPr>
            <a:normAutofit fontScale="92500"/>
          </a:bodyPr>
          <a:lstStyle/>
          <a:p>
            <a:pPr lvl="0"/>
            <a:r>
              <a:rPr lang="en-US" sz="2400" dirty="0"/>
              <a:t>Failure to thrive: many possible </a:t>
            </a:r>
            <a:r>
              <a:rPr lang="en-US" sz="2400" dirty="0" smtClean="0"/>
              <a:t>causes</a:t>
            </a:r>
            <a:r>
              <a:rPr lang="en-US" dirty="0" smtClean="0"/>
              <a:t>-do not grow and develop normally*</a:t>
            </a:r>
          </a:p>
          <a:p>
            <a:pPr lvl="0"/>
            <a:r>
              <a:rPr lang="en-US" sz="2400" dirty="0" smtClean="0"/>
              <a:t>Unusual nutrient needs or losses</a:t>
            </a:r>
          </a:p>
          <a:p>
            <a:pPr lvl="1"/>
            <a:r>
              <a:rPr lang="en-US" sz="2100" dirty="0" smtClean="0"/>
              <a:t>*</a:t>
            </a:r>
            <a:r>
              <a:rPr lang="en-US" sz="2100" dirty="0" err="1" smtClean="0"/>
              <a:t>overdilution</a:t>
            </a:r>
            <a:r>
              <a:rPr lang="en-US" sz="2100" dirty="0" smtClean="0"/>
              <a:t> of </a:t>
            </a:r>
            <a:r>
              <a:rPr lang="en-US" sz="2100" dirty="0" err="1" smtClean="0"/>
              <a:t>forumula</a:t>
            </a:r>
            <a:endParaRPr lang="en-US" sz="2100" dirty="0"/>
          </a:p>
          <a:p>
            <a:pPr lvl="0"/>
            <a:r>
              <a:rPr lang="en-US" sz="2400" dirty="0"/>
              <a:t>Anemia: infants consuming formula or cereal not </a:t>
            </a:r>
            <a:r>
              <a:rPr lang="en-US" sz="2400" dirty="0" smtClean="0"/>
              <a:t>iron-fortified; toddlers who consume excessive cow’s milk</a:t>
            </a:r>
          </a:p>
          <a:p>
            <a:pPr lvl="1"/>
            <a:r>
              <a:rPr lang="en-US" sz="2000" dirty="0" smtClean="0"/>
              <a:t>Anemia remains a concern for children with </a:t>
            </a:r>
            <a:r>
              <a:rPr lang="en-US" sz="2000" b="1" dirty="0" smtClean="0"/>
              <a:t>food insecurity </a:t>
            </a:r>
            <a:r>
              <a:rPr lang="en-US" sz="2000" dirty="0" smtClean="0"/>
              <a:t>and poor diets.</a:t>
            </a:r>
            <a:endParaRPr lang="en-US" sz="5400" dirty="0"/>
          </a:p>
          <a:p>
            <a:pPr lvl="0"/>
            <a:r>
              <a:rPr lang="en-US" sz="2400" dirty="0" err="1" smtClean="0"/>
              <a:t>Obesity:genetics</a:t>
            </a:r>
            <a:r>
              <a:rPr lang="en-US" sz="2400" dirty="0" smtClean="0"/>
              <a:t> </a:t>
            </a:r>
            <a:r>
              <a:rPr lang="en-US" sz="2400" dirty="0" smtClean="0"/>
              <a:t>and environment play important </a:t>
            </a:r>
            <a:r>
              <a:rPr lang="en-US" sz="2400" dirty="0" smtClean="0"/>
              <a:t>roles</a:t>
            </a:r>
          </a:p>
          <a:p>
            <a:pPr lvl="1"/>
            <a:r>
              <a:rPr lang="en-US" sz="2100" dirty="0" smtClean="0"/>
              <a:t>Poor food selection, restrictive feeding practices contribute to binging behaviors and low physical activity*</a:t>
            </a:r>
            <a:endParaRPr lang="en-US" sz="2100" dirty="0" smtClean="0"/>
          </a:p>
          <a:p>
            <a:pPr lvl="0"/>
            <a:r>
              <a:rPr lang="en-US" sz="2400" dirty="0" smtClean="0"/>
              <a:t>Lead </a:t>
            </a:r>
            <a:r>
              <a:rPr lang="en-US" sz="2400" dirty="0"/>
              <a:t>poisoning: from lead-based paint, damages </a:t>
            </a:r>
            <a:r>
              <a:rPr lang="en-US" sz="2400" dirty="0" smtClean="0"/>
              <a:t>CNS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8619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Physical </a:t>
            </a:r>
            <a:r>
              <a:rPr lang="en-US" dirty="0" smtClean="0"/>
              <a:t>growth: Body composition</a:t>
            </a:r>
            <a:endParaRPr lang="en-US" dirty="0"/>
          </a:p>
          <a:p>
            <a:pPr lvl="1"/>
            <a:r>
              <a:rPr lang="en-US" dirty="0"/>
              <a:t>Rapid growth during onset of </a:t>
            </a:r>
            <a:r>
              <a:rPr lang="en-US" dirty="0" smtClean="0"/>
              <a:t>puberty*</a:t>
            </a:r>
            <a:endParaRPr lang="en-US" dirty="0"/>
          </a:p>
          <a:p>
            <a:pPr lvl="1"/>
            <a:r>
              <a:rPr lang="en-US" dirty="0"/>
              <a:t>Boys and girls differ in fat, muscle gain</a:t>
            </a:r>
          </a:p>
          <a:p>
            <a:pPr lvl="1"/>
            <a:r>
              <a:rPr lang="en-US" dirty="0"/>
              <a:t>Risk of obesity </a:t>
            </a:r>
            <a:r>
              <a:rPr lang="en-US" dirty="0" smtClean="0"/>
              <a:t>continues</a:t>
            </a:r>
          </a:p>
          <a:p>
            <a:pPr lvl="1"/>
            <a:r>
              <a:rPr lang="en-US" dirty="0" smtClean="0"/>
              <a:t>Bone mineral density</a:t>
            </a:r>
            <a:endParaRPr lang="en-US" dirty="0"/>
          </a:p>
          <a:p>
            <a:pPr lvl="0"/>
            <a:r>
              <a:rPr lang="en-US" dirty="0"/>
              <a:t>Eating patterns</a:t>
            </a:r>
          </a:p>
          <a:p>
            <a:pPr lvl="1"/>
            <a:r>
              <a:rPr lang="en-US" dirty="0"/>
              <a:t>Influenced by rapid growth, peer pressure</a:t>
            </a:r>
          </a:p>
          <a:p>
            <a:pPr lvl="1"/>
            <a:r>
              <a:rPr lang="en-US" dirty="0"/>
              <a:t>Alcohol abuse</a:t>
            </a:r>
          </a:p>
          <a:p>
            <a:pPr lvl="1"/>
            <a:r>
              <a:rPr lang="en-US" dirty="0"/>
              <a:t>Pressure to be </a:t>
            </a:r>
            <a:r>
              <a:rPr lang="en-US" dirty="0" smtClean="0"/>
              <a:t>thin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196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Charts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Breastfed infants grow more rapidly than non-breast fed infants for the first 2 months </a:t>
            </a:r>
            <a:r>
              <a:rPr lang="en-US" smtClean="0"/>
              <a:t>of life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 </a:t>
            </a:r>
            <a:r>
              <a:rPr lang="en-US" dirty="0" smtClean="0"/>
              <a:t>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Social, family, </a:t>
            </a:r>
            <a:r>
              <a:rPr lang="en-US" dirty="0" smtClean="0"/>
              <a:t>peer* </a:t>
            </a:r>
            <a:r>
              <a:rPr lang="en-US" dirty="0"/>
              <a:t>pressures</a:t>
            </a:r>
          </a:p>
          <a:p>
            <a:pPr lvl="0"/>
            <a:r>
              <a:rPr lang="en-US" dirty="0"/>
              <a:t>Self-imposed crash diets, </a:t>
            </a:r>
            <a:r>
              <a:rPr lang="en-US" dirty="0" smtClean="0"/>
              <a:t>semistarvation</a:t>
            </a:r>
            <a:endParaRPr lang="en-US" dirty="0"/>
          </a:p>
          <a:p>
            <a:pPr lvl="0"/>
            <a:r>
              <a:rPr lang="en-US" dirty="0" smtClean="0"/>
              <a:t>Parents can be the source </a:t>
            </a:r>
            <a:r>
              <a:rPr lang="en-US" dirty="0"/>
              <a:t>of pressure to remain thin</a:t>
            </a:r>
          </a:p>
          <a:p>
            <a:pPr lvl="0"/>
            <a:r>
              <a:rPr lang="en-US" dirty="0" smtClean="0"/>
              <a:t>Early </a:t>
            </a:r>
            <a:r>
              <a:rPr lang="en-US" dirty="0"/>
              <a:t>detection and intervention are </a:t>
            </a:r>
            <a:r>
              <a:rPr lang="en-US" dirty="0" smtClean="0"/>
              <a:t>critical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048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Life cycle growth pattern</a:t>
            </a:r>
          </a:p>
          <a:p>
            <a:pPr lvl="1"/>
            <a:r>
              <a:rPr lang="en-US" dirty="0"/>
              <a:t>Infancy: first year of </a:t>
            </a:r>
            <a:r>
              <a:rPr lang="en-US" dirty="0" smtClean="0"/>
              <a:t>life</a:t>
            </a:r>
          </a:p>
          <a:p>
            <a:pPr lvl="1"/>
            <a:r>
              <a:rPr lang="en-US" dirty="0" smtClean="0"/>
              <a:t>Childhood</a:t>
            </a:r>
            <a:r>
              <a:rPr lang="en-US" dirty="0"/>
              <a:t>: between infancy and adolescence</a:t>
            </a:r>
          </a:p>
          <a:p>
            <a:pPr lvl="1"/>
            <a:r>
              <a:rPr lang="en-US" dirty="0"/>
              <a:t>Adolescence: onset of puberty</a:t>
            </a:r>
          </a:p>
          <a:p>
            <a:pPr lvl="1"/>
            <a:r>
              <a:rPr lang="en-US" dirty="0"/>
              <a:t>Adulthood: physical </a:t>
            </a:r>
            <a:r>
              <a:rPr lang="en-US" dirty="0" smtClean="0"/>
              <a:t>maturity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507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Childhood </a:t>
            </a:r>
            <a:r>
              <a:rPr lang="en-US" dirty="0" smtClean="0"/>
              <a:t>Growth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Individual growth rates: vary </a:t>
            </a:r>
            <a:r>
              <a:rPr lang="en-US" sz="2400" dirty="0" smtClean="0"/>
              <a:t>widely</a:t>
            </a:r>
          </a:p>
          <a:p>
            <a:pPr lvl="1"/>
            <a:r>
              <a:rPr lang="en-US" sz="2000" dirty="0" smtClean="0"/>
              <a:t>The nutrition needs of an individual will depend more on the person’s </a:t>
            </a:r>
            <a:r>
              <a:rPr lang="en-US" sz="2000" b="1" dirty="0" smtClean="0"/>
              <a:t>biologic age </a:t>
            </a:r>
            <a:r>
              <a:rPr lang="en-US" sz="2000" dirty="0" smtClean="0"/>
              <a:t>than his or her </a:t>
            </a:r>
            <a:r>
              <a:rPr lang="en-US" sz="2000" b="1" dirty="0" smtClean="0"/>
              <a:t>chronologic age.</a:t>
            </a:r>
            <a:endParaRPr lang="en-US" sz="2000" dirty="0"/>
          </a:p>
          <a:p>
            <a:pPr lvl="0"/>
            <a:r>
              <a:rPr lang="en-US" sz="2400" b="1" dirty="0"/>
              <a:t>Physical growth: WHO and CDC growth charts </a:t>
            </a:r>
            <a:r>
              <a:rPr lang="en-US" sz="2400" b="1" dirty="0" smtClean="0"/>
              <a:t>used</a:t>
            </a:r>
          </a:p>
          <a:p>
            <a:pPr lvl="1"/>
            <a:r>
              <a:rPr lang="en-US" sz="2000" b="1" dirty="0" smtClean="0"/>
              <a:t>Measurements are plotted as a percentile of the population in terms of a specific anthropometric measurement.</a:t>
            </a:r>
            <a:endParaRPr lang="en-US" sz="2000" b="1" dirty="0"/>
          </a:p>
          <a:p>
            <a:pPr lvl="0"/>
            <a:r>
              <a:rPr lang="en-US" sz="2400" dirty="0"/>
              <a:t>Charts use height (or length), weight, and head </a:t>
            </a:r>
            <a:r>
              <a:rPr lang="en-US" sz="2400" dirty="0" smtClean="0"/>
              <a:t>circumference</a:t>
            </a:r>
          </a:p>
          <a:p>
            <a:pPr lvl="1"/>
            <a:r>
              <a:rPr lang="en-US" sz="2000" dirty="0" smtClean="0"/>
              <a:t>Specialized growth charts are available for several conditions that affect standard childhood growth.</a:t>
            </a:r>
            <a:endParaRPr lang="en-US" sz="2000" dirty="0"/>
          </a:p>
          <a:p>
            <a:pPr lvl="0"/>
            <a:r>
              <a:rPr lang="en-US" sz="2400" dirty="0"/>
              <a:t>Psychosocial development: various assessments </a:t>
            </a:r>
            <a:r>
              <a:rPr lang="en-US" sz="2400" dirty="0" smtClean="0"/>
              <a:t>available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19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</a:t>
            </a:r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Measured in kilocalories/kilogram body weight/day (kcal/kg/d)</a:t>
            </a:r>
            <a:endParaRPr lang="en-US" dirty="0"/>
          </a:p>
          <a:p>
            <a:pPr lvl="1"/>
            <a:r>
              <a:rPr lang="en-US" dirty="0"/>
              <a:t>Needs are relatively large in </a:t>
            </a:r>
            <a:r>
              <a:rPr lang="en-US" dirty="0" smtClean="0"/>
              <a:t>childhood</a:t>
            </a:r>
          </a:p>
          <a:p>
            <a:pPr lvl="1"/>
            <a:r>
              <a:rPr lang="en-US" dirty="0" smtClean="0"/>
              <a:t>*average 5 year </a:t>
            </a:r>
            <a:r>
              <a:rPr lang="en-US" dirty="0" err="1" smtClean="0"/>
              <a:t>old’s</a:t>
            </a:r>
            <a:r>
              <a:rPr lang="en-US" dirty="0" smtClean="0"/>
              <a:t> basal metabolic rate is 50% of his/her daily caloric intake</a:t>
            </a:r>
          </a:p>
          <a:p>
            <a:pPr lvl="0"/>
            <a:r>
              <a:rPr lang="en-US" dirty="0" smtClean="0"/>
              <a:t>Macronutrients</a:t>
            </a:r>
            <a:endParaRPr lang="en-US" dirty="0"/>
          </a:p>
          <a:p>
            <a:pPr lvl="1"/>
            <a:r>
              <a:rPr lang="en-US" dirty="0" smtClean="0"/>
              <a:t>*Carbohydrates </a:t>
            </a:r>
            <a:r>
              <a:rPr lang="en-US" dirty="0"/>
              <a:t>as main energy source</a:t>
            </a:r>
          </a:p>
          <a:p>
            <a:pPr lvl="1"/>
            <a:r>
              <a:rPr lang="en-US" dirty="0" smtClean="0"/>
              <a:t>*Fat </a:t>
            </a:r>
            <a:r>
              <a:rPr lang="en-US" dirty="0" smtClean="0"/>
              <a:t>for backup energy and essential fatty acids</a:t>
            </a:r>
          </a:p>
          <a:p>
            <a:pPr lvl="1"/>
            <a:r>
              <a:rPr lang="en-US" dirty="0" smtClean="0"/>
              <a:t>*Protein </a:t>
            </a:r>
            <a:r>
              <a:rPr lang="en-US" dirty="0"/>
              <a:t>for building </a:t>
            </a:r>
            <a:r>
              <a:rPr lang="en-US" dirty="0" smtClean="0"/>
              <a:t>tissue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507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Water, Minerals, and </a:t>
            </a:r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Water requirements</a:t>
            </a:r>
          </a:p>
          <a:p>
            <a:pPr lvl="1"/>
            <a:r>
              <a:rPr lang="en-US" dirty="0"/>
              <a:t>Metabolic needs, especially during periods of rapid growth</a:t>
            </a:r>
          </a:p>
          <a:p>
            <a:pPr lvl="1"/>
            <a:r>
              <a:rPr lang="en-US" sz="2400" dirty="0" smtClean="0"/>
              <a:t>*Infants require more water per unit of body weight than do adults (larger proportion of the infants total body water is in the ECF space)</a:t>
            </a:r>
          </a:p>
          <a:p>
            <a:pPr lvl="1"/>
            <a:r>
              <a:rPr lang="en-US" sz="2400" dirty="0" smtClean="0"/>
              <a:t>Table </a:t>
            </a:r>
            <a:r>
              <a:rPr lang="en-US" sz="2400" dirty="0" smtClean="0"/>
              <a:t>11-1*</a:t>
            </a:r>
            <a:endParaRPr lang="en-US" sz="2400" dirty="0" smtClean="0"/>
          </a:p>
          <a:p>
            <a:pPr lvl="0"/>
            <a:r>
              <a:rPr lang="en-US" dirty="0" smtClean="0"/>
              <a:t>Minerals </a:t>
            </a:r>
            <a:r>
              <a:rPr lang="en-US" dirty="0"/>
              <a:t>and vitamins</a:t>
            </a:r>
          </a:p>
          <a:p>
            <a:pPr lvl="1"/>
            <a:r>
              <a:rPr lang="en-US" dirty="0"/>
              <a:t>Calcium: critical in early life for skeleton and </a:t>
            </a:r>
            <a:r>
              <a:rPr lang="en-US" dirty="0" smtClean="0"/>
              <a:t>teeth</a:t>
            </a:r>
          </a:p>
          <a:p>
            <a:pPr lvl="1"/>
            <a:r>
              <a:rPr lang="en-US" sz="2400" dirty="0" smtClean="0"/>
              <a:t>Critical during the most rapid growth periods of infancy through adolescence*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19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and Vitamin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81912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Iron</a:t>
            </a:r>
            <a:endParaRPr lang="en-US" dirty="0" smtClean="0"/>
          </a:p>
          <a:p>
            <a:pPr lvl="1"/>
            <a:r>
              <a:rPr lang="en-US" sz="3200" dirty="0" smtClean="0"/>
              <a:t>After 6 months, the infants nutrition needs for iron exceeds that provided by breast milk and the addition of solid foods such as enriched cereal is needed</a:t>
            </a:r>
            <a:r>
              <a:rPr lang="en-US" sz="3200" dirty="0" smtClean="0"/>
              <a:t>*</a:t>
            </a:r>
          </a:p>
          <a:p>
            <a:pPr lvl="1"/>
            <a:r>
              <a:rPr lang="en-US" sz="3200" dirty="0" smtClean="0"/>
              <a:t>Iron: essential for hemoglobin and cognitive development in early years</a:t>
            </a:r>
          </a:p>
          <a:p>
            <a:pPr lvl="1"/>
            <a:endParaRPr lang="en-US" sz="32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Elsevier </a:t>
            </a:r>
            <a:r>
              <a:rPr lang="en-US" dirty="0" smtClean="0"/>
              <a:t>Inc. All rights reserved.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</a:t>
            </a:r>
            <a:r>
              <a:rPr lang="en-US" dirty="0" smtClean="0"/>
              <a:t>Supplements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2400" dirty="0"/>
              <a:t>Vitamin K given to nearly all infants, critical for blood clotting</a:t>
            </a:r>
          </a:p>
          <a:p>
            <a:pPr lvl="0"/>
            <a:r>
              <a:rPr lang="en-US" sz="2400" dirty="0"/>
              <a:t>Vitamin D drops recommended for </a:t>
            </a:r>
            <a:r>
              <a:rPr lang="en-US" sz="2400" dirty="0" smtClean="0"/>
              <a:t>breastfed </a:t>
            </a:r>
            <a:r>
              <a:rPr lang="en-US" sz="2400" dirty="0" smtClean="0"/>
              <a:t>infants</a:t>
            </a:r>
          </a:p>
          <a:p>
            <a:r>
              <a:rPr lang="en-US" dirty="0" smtClean="0"/>
              <a:t>Excessive amounts of vitamins A and D over time are of concern in children and may cause ignorance, carelessness or misunderstanding*</a:t>
            </a:r>
          </a:p>
          <a:p>
            <a:pPr lvl="0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048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Group Needs: </a:t>
            </a:r>
            <a:r>
              <a:rPr lang="en-US" dirty="0" smtClean="0"/>
              <a:t>Infancy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Term infants</a:t>
            </a:r>
          </a:p>
          <a:p>
            <a:pPr lvl="1"/>
            <a:r>
              <a:rPr lang="en-US" dirty="0"/>
              <a:t>Better developed body </a:t>
            </a:r>
            <a:r>
              <a:rPr lang="en-US" dirty="0" smtClean="0"/>
              <a:t>systems</a:t>
            </a:r>
          </a:p>
          <a:p>
            <a:pPr lvl="2"/>
            <a:r>
              <a:rPr lang="en-US" dirty="0" smtClean="0"/>
              <a:t>Born between 37 and 42 weeks’ gestation</a:t>
            </a:r>
            <a:endParaRPr lang="en-US" dirty="0"/>
          </a:p>
          <a:p>
            <a:pPr lvl="1"/>
            <a:r>
              <a:rPr lang="en-US" dirty="0" smtClean="0"/>
              <a:t>Grow rapidly</a:t>
            </a:r>
          </a:p>
          <a:p>
            <a:pPr lvl="1"/>
            <a:r>
              <a:rPr lang="en-US" dirty="0" smtClean="0"/>
              <a:t>Will gain ~168 g (6 oz) per week during the first 6 months</a:t>
            </a:r>
          </a:p>
          <a:p>
            <a:pPr lvl="1"/>
            <a:r>
              <a:rPr lang="en-US" dirty="0" smtClean="0"/>
              <a:t>Human milk recommended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8BBA44-8A3C-4CDB-966D-E256DD599FC1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5072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670</TotalTime>
  <Words>2654</Words>
  <Application>Microsoft Office PowerPoint</Application>
  <PresentationFormat>On-screen Show (4:3)</PresentationFormat>
  <Paragraphs>276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Chapter 11</vt:lpstr>
      <vt:lpstr>Lesson 11.1: Nutrition in Infancy</vt:lpstr>
      <vt:lpstr>Growth and Development</vt:lpstr>
      <vt:lpstr>Measuring Childhood Growth </vt:lpstr>
      <vt:lpstr>Energy Needs</vt:lpstr>
      <vt:lpstr>Requirements for Water, Minerals, and Vitamins</vt:lpstr>
      <vt:lpstr>Mineral and Vitamin Needs</vt:lpstr>
      <vt:lpstr>Vitamin Supplements</vt:lpstr>
      <vt:lpstr>Age Group Needs: Infancy</vt:lpstr>
      <vt:lpstr>Age Group Needs: Infancy (cont.)</vt:lpstr>
      <vt:lpstr>Breastfeeding</vt:lpstr>
      <vt:lpstr>Breast Milk Substitute</vt:lpstr>
      <vt:lpstr>Weaning and Cow’s Milk</vt:lpstr>
      <vt:lpstr>How infants learn to eat</vt:lpstr>
      <vt:lpstr>Solid Food Additions</vt:lpstr>
      <vt:lpstr>Lesson 11.2: Nutrition in Childhood and Adolescence</vt:lpstr>
      <vt:lpstr>Childhood</vt:lpstr>
      <vt:lpstr>Childhood (cont’d)</vt:lpstr>
      <vt:lpstr>Childhood (cont’d)</vt:lpstr>
      <vt:lpstr>Common Nutrition Problems  in Childhood</vt:lpstr>
      <vt:lpstr>Adolescence</vt:lpstr>
      <vt:lpstr>Growth Charts </vt:lpstr>
      <vt:lpstr>Eating Disorders</vt:lpstr>
    </vt:vector>
  </TitlesOfParts>
  <Company>Reed Elsevier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HP_Administrator</dc:creator>
  <cp:lastModifiedBy>winxp</cp:lastModifiedBy>
  <cp:revision>131</cp:revision>
  <dcterms:created xsi:type="dcterms:W3CDTF">2012-04-17T17:39:32Z</dcterms:created>
  <dcterms:modified xsi:type="dcterms:W3CDTF">2016-09-29T17:09:48Z</dcterms:modified>
</cp:coreProperties>
</file>