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9" r:id="rId1"/>
  </p:sldMasterIdLst>
  <p:notesMasterIdLst>
    <p:notesMasterId r:id="rId39"/>
  </p:notesMasterIdLst>
  <p:handoutMasterIdLst>
    <p:handoutMasterId r:id="rId40"/>
  </p:handoutMasterIdLst>
  <p:sldIdLst>
    <p:sldId id="334" r:id="rId2"/>
    <p:sldId id="257" r:id="rId3"/>
    <p:sldId id="294" r:id="rId4"/>
    <p:sldId id="361" r:id="rId5"/>
    <p:sldId id="296" r:id="rId6"/>
    <p:sldId id="298" r:id="rId7"/>
    <p:sldId id="362" r:id="rId8"/>
    <p:sldId id="326" r:id="rId9"/>
    <p:sldId id="328" r:id="rId10"/>
    <p:sldId id="363" r:id="rId11"/>
    <p:sldId id="332" r:id="rId12"/>
    <p:sldId id="357" r:id="rId13"/>
    <p:sldId id="318" r:id="rId14"/>
    <p:sldId id="368" r:id="rId15"/>
    <p:sldId id="320" r:id="rId16"/>
    <p:sldId id="322" r:id="rId17"/>
    <p:sldId id="324" r:id="rId18"/>
    <p:sldId id="310" r:id="rId19"/>
    <p:sldId id="312" r:id="rId20"/>
    <p:sldId id="369" r:id="rId21"/>
    <p:sldId id="364" r:id="rId22"/>
    <p:sldId id="370" r:id="rId23"/>
    <p:sldId id="314" r:id="rId24"/>
    <p:sldId id="372" r:id="rId25"/>
    <p:sldId id="316" r:id="rId26"/>
    <p:sldId id="371" r:id="rId27"/>
    <p:sldId id="366" r:id="rId28"/>
    <p:sldId id="367" r:id="rId29"/>
    <p:sldId id="306" r:id="rId30"/>
    <p:sldId id="308" r:id="rId31"/>
    <p:sldId id="335" r:id="rId32"/>
    <p:sldId id="336" r:id="rId33"/>
    <p:sldId id="337" r:id="rId34"/>
    <p:sldId id="338" r:id="rId35"/>
    <p:sldId id="339" r:id="rId36"/>
    <p:sldId id="340" r:id="rId37"/>
    <p:sldId id="341" r:id="rId3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ontent Editor" initials="CE" lastIdx="1" clrIdx="0"/>
  <p:cmAuthor id="1" name="Reed Elsevier" initials="TS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CC"/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600" autoAdjust="0"/>
    <p:restoredTop sz="74363" autoAdjust="0"/>
  </p:normalViewPr>
  <p:slideViewPr>
    <p:cSldViewPr snapToGrid="0">
      <p:cViewPr varScale="1">
        <p:scale>
          <a:sx n="54" d="100"/>
          <a:sy n="54" d="100"/>
        </p:scale>
        <p:origin x="-100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30" d="100"/>
        <a:sy n="13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DC40060-B4D8-7E4E-B2DA-20F6EC885284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A0790F7-1F8E-0948-8A44-664AE1D331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676539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4C355B14-F2D3-4B4F-BE0A-4F2FFA69AA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744399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This chapter explores the ways in which positive nutrition can help adults to lead healthier, disease-free lives.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030152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1774">
              <a:buFont typeface="Arial" pitchFamily="34" charset="0"/>
              <a:buChar char="•"/>
              <a:defRPr/>
            </a:pPr>
            <a:r>
              <a:rPr lang="en-US" i="1" dirty="0" smtClean="0"/>
              <a:t>  [Mention times throughout history when economic security was a major issue, such as the Great Depression and World War II.]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Elderly patients with declining health are particularly susceptible to depression, which is a common psychiatric condition seen in the elderly population and is a leading cause of unintentional weight loss. (Fig. 12-3)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25884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Every person needs differing amounts, depending on previous health and nutrition, current practices, and disease state.</a:t>
            </a:r>
          </a:p>
          <a:p>
            <a:pPr marL="174708" indent="-174708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525385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Food and nutrition continue to provide essential support during the adult aging process.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263750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Everyone ages in different ways, depending on their personal makeup and available resources. Ask students to identify some of these factors.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704155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i="1" dirty="0" smtClean="0"/>
              <a:t>[Remind students of times when they had a cold. Did food taste, smell, or look as good?]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With a decrease in digestive juices, food is not absorbed and weight loss or fatigue may occur.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615199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Explain all the biologic changes that could be associated with nutrition problems in the elderly population.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Identify nursing measures that would address these changes.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309129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A decline in BMR means that less energy is needed for the body to function. Food intake should decrease as people age.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909738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Define the nutrition needs of the elderly and why they may differ from other age groups.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Dietary Protein Recommendations for Adults are shown in the table.  (Table 12-1)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i="1" dirty="0" smtClean="0"/>
              <a:t>[Ask students whether adults over 65 years need more or less protein per kg per day?  How does acute or chronic illness affect protein requirements?]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109084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Why is this population at risk for osteoporosis? </a:t>
            </a:r>
            <a:r>
              <a:rPr lang="en-US" i="1" dirty="0" smtClean="0"/>
              <a:t>(Inadequate calcium and vitamin D intake, physical inactivity, smoking and alcohol use, decreased estrogen after menopause in women, thin build, certain medical conditions and medications)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144360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Osteoporosis (porous bone) is a disorder in which bone mineral density is low and bones become brittle, with a high risk of breaking.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This photo (your text Figure 12-4) shows an o</a:t>
            </a:r>
            <a:r>
              <a:rPr lang="en-US" dirty="0" smtClean="0"/>
              <a:t>steoporotic vertebral body </a:t>
            </a:r>
            <a:r>
              <a:rPr lang="en-US" i="1" dirty="0" smtClean="0"/>
              <a:t>(on the right) </a:t>
            </a:r>
            <a:r>
              <a:rPr lang="en-US" dirty="0" smtClean="0"/>
              <a:t>shortened by compression fractures compared with a normal vertebral body.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Note that the osteoporotic vertebra has a characteristic loss of horizontal </a:t>
            </a:r>
            <a:r>
              <a:rPr lang="en-US" dirty="0" err="1" smtClean="0"/>
              <a:t>trabeculae</a:t>
            </a:r>
            <a:r>
              <a:rPr lang="en-US" dirty="0" smtClean="0"/>
              <a:t> and thickened vertical </a:t>
            </a:r>
            <a:r>
              <a:rPr lang="en-US" dirty="0" err="1" smtClean="0"/>
              <a:t>trabeculae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156598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The rapid growth and development of adolescence leads to physical maturity as adults.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Physical growth in size levels off, but the constant cell growth and regeneration that are necessary to maintain a healthy body continue.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Other aspects of growth and development—mental, social, </a:t>
            </a:r>
            <a:r>
              <a:rPr lang="en-US" dirty="0" err="1" smtClean="0"/>
              <a:t>psychologic</a:t>
            </a:r>
            <a:r>
              <a:rPr lang="en-US" dirty="0" smtClean="0"/>
              <a:t>, and spiritual—continue for a lifetime.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Life expectancy is increasing; thus health promotion and disease prevention are even more important to ensure quality of life throughout these extended years.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818500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Be sure to emphasize the importance of fluid intake and ways to encourage more fluid intake in the elderly.</a:t>
            </a:r>
          </a:p>
          <a:p>
            <a:pPr>
              <a:buFont typeface="Arial" pitchFamily="34" charset="0"/>
              <a:buChar char="•"/>
            </a:pPr>
            <a:r>
              <a:rPr lang="en-US" i="1" dirty="0" smtClean="0"/>
              <a:t>  [Review Figure 12-6, Mini Nutritional Assessment.]</a:t>
            </a:r>
          </a:p>
          <a:p>
            <a:pPr>
              <a:buFont typeface="Arial" pitchFamily="34" charset="0"/>
              <a:buChar char="•"/>
            </a:pPr>
            <a:r>
              <a:rPr lang="en-US" i="1" dirty="0" smtClean="0"/>
              <a:t>  [Review Clinical Applications: Feeding Older Adults with Sensitivity.]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340918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i="1" dirty="0" smtClean="0"/>
              <a:t>[Discuss how older adults may use overeating or undereating as a coping mechanism.]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What are some ways that older adults can increase their physical activity levels?</a:t>
            </a:r>
          </a:p>
          <a:p>
            <a:pPr marL="174708" indent="-174708" defTabSz="931774">
              <a:buFont typeface="Arial" pitchFamily="34" charset="0"/>
              <a:buChar char="•"/>
              <a:defRPr/>
            </a:pPr>
            <a:r>
              <a:rPr lang="en-US" i="1" dirty="0" smtClean="0"/>
              <a:t>[Discuss the importance of a sensitive approach when assisting an older individual who has enjoyed many decades of independence and self-sufficiency.]</a:t>
            </a:r>
          </a:p>
          <a:p>
            <a:pPr marL="174708" indent="-174708" defTabSz="931774">
              <a:buFont typeface="Arial" pitchFamily="34" charset="0"/>
              <a:buChar char="•"/>
              <a:defRPr/>
            </a:pPr>
            <a:r>
              <a:rPr lang="en-US" i="1" dirty="0" smtClean="0"/>
              <a:t>[Review Clinical Applications: Case Study: Situational Problem of an Elderly Woman.]</a:t>
            </a:r>
            <a:endParaRPr lang="en-US" i="1" dirty="0" smtClean="0"/>
          </a:p>
          <a:p>
            <a:pPr marL="174708" indent="-174708" defTabSz="931774">
              <a:defRPr/>
            </a:pPr>
            <a:endParaRPr lang="en-US" i="1" dirty="0" smtClean="0"/>
          </a:p>
          <a:p>
            <a:pPr marL="174708" indent="-174708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1261292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The graph (text Figure 12-7) shows the prevalence of overweight and obesity among adults between the ages of 20 and 74 years in the United States.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281229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i="1" dirty="0" smtClean="0"/>
              <a:t> [</a:t>
            </a:r>
            <a:r>
              <a:rPr lang="en-US" i="1" dirty="0" smtClean="0"/>
              <a:t>For more information see the Centers for Disease Control and Prevention. The benefits of physical activity (web site): www.cdc.gov/physicalactivity/everyone/health/index.html. Accessed July 14, 2015.</a:t>
            </a:r>
            <a:r>
              <a:rPr lang="en-US" i="1" dirty="0" smtClean="0"/>
              <a:t>]  (Box 12-1)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6537288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Chronic diseases are not inevitable with aging and can be prevented.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What are the lifestyle changes that can help prevent these chronic diseases? </a:t>
            </a:r>
            <a:r>
              <a:rPr lang="en-US" i="1" dirty="0" smtClean="0"/>
              <a:t>[(1) Participate in regular physical activity, (2) maintain a healthy weight by choosing a balanced diet rich in fruits and vegetables, (3) stop smoking and (4) limit alcohol intake]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534706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What are some patient education measures related to nutrition in various chronic diseases?</a:t>
            </a:r>
          </a:p>
          <a:p>
            <a:pPr marL="640594" lvl="1" indent="-174708">
              <a:buFont typeface="Arial" pitchFamily="34" charset="0"/>
              <a:buChar char="•"/>
            </a:pPr>
            <a:r>
              <a:rPr lang="en-US" i="1" dirty="0" smtClean="0"/>
              <a:t>[Explain how eating more antioxidants helps the body prevent cancer in some cases.</a:t>
            </a:r>
          </a:p>
          <a:p>
            <a:pPr marL="640594" lvl="1" indent="-174708">
              <a:buFont typeface="Arial" pitchFamily="34" charset="0"/>
              <a:buChar char="•"/>
            </a:pPr>
            <a:r>
              <a:rPr lang="en-US" i="1" dirty="0" smtClean="0"/>
              <a:t>Explain how moderate and consistent carbohydrate intake helps control diabetes.</a:t>
            </a:r>
          </a:p>
          <a:p>
            <a:pPr marL="640594" lvl="1" indent="-174708">
              <a:buFont typeface="Arial" pitchFamily="34" charset="0"/>
              <a:buChar char="•"/>
            </a:pPr>
            <a:r>
              <a:rPr lang="en-US" i="1" dirty="0" smtClean="0"/>
              <a:t>Explain the need to monitor electrolyte levels in patients on dialysis.]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5999723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Mention drug and food interactions.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i="1" dirty="0" smtClean="0"/>
              <a:t>[Review Drug-Nutrient Interactions Box: Medication Use in the Adult.]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8298668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Congregate meals and home-delivered meals have been approved for nutrient and calorie content.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4326994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Extension services are a nationwide program found through local county governments.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4117790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i="1" dirty="0" smtClean="0"/>
              <a:t>[Ask students where they buy their produce.  Is there a farmers’ market in your area?]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912111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i="1" dirty="0" smtClean="0"/>
              <a:t>[Ask students to identify factors that have increased life expectancy over the years.]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9722958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The American Heart Association and the American Geriatric Society are examples of professional groups focusing on older adult health.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1156224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A shortage of nursing staff at nursing homes is currently an issue in the United States.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8517002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Most assisted living centers provide all meals and snacks, laundry, housekeeping, and help with personal hygiene.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Researchers believe that the autonomy, ambiance, and social interaction of family-style eating (compared with plated tray delivery) contribute to the significant increase in energy and nutrient intake.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409628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Your text Figure 12-1 shows t</a:t>
            </a:r>
            <a:r>
              <a:rPr lang="en-US" dirty="0" smtClean="0"/>
              <a:t>he number of older adults by age group in the United States from 1900 and projected to 2060.</a:t>
            </a:r>
          </a:p>
          <a:p>
            <a:pPr>
              <a:buFont typeface="Arial" pitchFamily="34" charset="0"/>
              <a:buChar char="•"/>
            </a:pPr>
            <a:r>
              <a:rPr lang="en-US" i="1" dirty="0" smtClean="0"/>
              <a:t>  [Review Cultural Considerations: The Aging Composition of the U.S. Population.]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549307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i="1" dirty="0" smtClean="0"/>
              <a:t>[Ask students to name some of the influences that shape adult growth and development.]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Health-related quality of life is one’s personal sense of physical and mental health and ability to act within the environment.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041228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As more of the population reaches old age, weight and diabetes management will be of great concern.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The health care system in America cannot continue to finance the ever increasing expense of disease treatment, particularly when most chronic diseases are preventable.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943652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1774">
              <a:buFont typeface="Arial" pitchFamily="34" charset="0"/>
              <a:buChar char="•"/>
              <a:defRPr/>
            </a:pPr>
            <a:r>
              <a:rPr lang="en-US" i="1" dirty="0" smtClean="0"/>
              <a:t>  [Ask students to identify some of the opportunities for growth and fulfillment in the early, middle, and later years of adulthood.]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The diagram (text Figure 12-2) shows factors that influence the quality of life of adults who are 60 years old and older. The term </a:t>
            </a:r>
            <a:r>
              <a:rPr lang="en-US" i="1" dirty="0" smtClean="0"/>
              <a:t>community </a:t>
            </a:r>
            <a:r>
              <a:rPr lang="en-US" dirty="0" smtClean="0"/>
              <a:t>includes health and supportive services at local, state, and federal levels and health professionals and researchers.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956131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Nutrition is key for physical growth and development.</a:t>
            </a:r>
          </a:p>
          <a:p>
            <a:endParaRPr lang="en-US" dirty="0" smtClean="0"/>
          </a:p>
          <a:p>
            <a:pPr marL="174708" indent="-174708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099773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i="1" dirty="0" smtClean="0"/>
              <a:t>[Ask students to explain how these psychosocial factors affect the growth of adults.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i="1" dirty="0" smtClean="0"/>
              <a:t>Give examples of all of these.]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sz="1600" dirty="0" smtClean="0"/>
              <a:t>Subdivisions of Older Adults = 65 to 74 (young old), 75 to 84 (elderly), 85+ (old old)</a:t>
            </a:r>
          </a:p>
          <a:p>
            <a:pPr>
              <a:buFont typeface="Arial" pitchFamily="34" charset="0"/>
              <a:buChar char="•"/>
            </a:pPr>
            <a:endParaRPr lang="en-US" i="0" dirty="0" smtClean="0"/>
          </a:p>
          <a:p>
            <a:pPr marL="174708" indent="-174708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36007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6F9B8CD-342D-4579-98EC-A8FD6B7370E1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Slide </a:t>
            </a:r>
            <a:fld id="{43B6E2D6-51E0-4A85-ABFF-5CCC7316933A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Slide </a:t>
            </a:r>
            <a:fld id="{E50ADD00-FA40-493A-953E-9DDC8E755E33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10/4/2016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6F9B8CD-342D-4579-98EC-A8FD6B7370E1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r>
              <a:rPr lang="en-GB" smtClean="0"/>
              <a:t>Slide </a:t>
            </a:r>
            <a:fld id="{F8B6D248-46AD-4934-9A30-A00CAF94864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Slide </a:t>
            </a:r>
            <a:fld id="{E0CA3D25-0BDE-423E-BFDE-BC90F9104E8D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Slide </a:t>
            </a:r>
            <a:fld id="{6EAE9F82-1306-4A0A-A4CC-5D30A0614ED7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10/4/2016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r>
              <a:rPr lang="en-GB" smtClean="0"/>
              <a:t>Slide </a:t>
            </a:r>
            <a:fld id="{67AAB3EE-9EF1-44C2-B1C4-C8D186C48723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Slide </a:t>
            </a:r>
            <a:fld id="{179E6571-401E-4B20-BD1A-F3A6C5A2D45F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10/4/2016</a:t>
            </a:fld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r>
              <a:rPr lang="en-GB" smtClean="0"/>
              <a:t>Slide </a:t>
            </a:r>
            <a:fld id="{9528BCF6-3FA7-437A-8E5A-06F1E1B6D1EC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10/4/2016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r>
              <a:rPr lang="en-GB" smtClean="0"/>
              <a:t>Slide </a:t>
            </a:r>
            <a:fld id="{064AC775-397C-4489-A46B-397B564A2A72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10/4/2016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73FFB56-E9E6-413D-8A5D-71B4F4A3F75C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solidFill>
                  <a:schemeClr val="tx1"/>
                </a:solidFill>
                <a:latin typeface="Arial" charset="0"/>
              </a:rPr>
              <a:t>Chapter 12 </a:t>
            </a:r>
            <a:endParaRPr lang="en-US" sz="40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1371600" y="3459163"/>
            <a:ext cx="6400800" cy="1858962"/>
          </a:xfrm>
          <a:prstGeom prst="rect">
            <a:avLst/>
          </a:prstGeom>
          <a:noFill/>
          <a:ln w="9525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 2" pitchFamily="18" charset="2"/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 3" pitchFamily="18" charset="2"/>
              <a:buChar char="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16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16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16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16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r>
              <a:rPr lang="en-US" sz="3600" dirty="0"/>
              <a:t>Nutrition for Adults: The Early, Middle, and Later Years</a:t>
            </a:r>
          </a:p>
        </p:txBody>
      </p:sp>
    </p:spTree>
    <p:extLst>
      <p:ext uri="{BB962C8B-B14F-4D97-AF65-F5344CB8AC3E}">
        <p14:creationId xmlns="" xmlns:p14="http://schemas.microsoft.com/office/powerpoint/2010/main" val="17248885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Socioeconomic Status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CA3D25-0BDE-423E-BFDE-BC90F9104E8D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343025"/>
            <a:ext cx="3810000" cy="4752975"/>
          </a:xfrm>
        </p:spPr>
        <p:txBody>
          <a:bodyPr>
            <a:normAutofit fontScale="92500"/>
          </a:bodyPr>
          <a:lstStyle/>
          <a:p>
            <a:pPr lvl="0"/>
            <a:r>
              <a:rPr lang="en-US" dirty="0" smtClean="0"/>
              <a:t>Pressures on food security, health, finances</a:t>
            </a:r>
          </a:p>
          <a:p>
            <a:pPr lvl="0"/>
            <a:r>
              <a:rPr lang="en-US" dirty="0" smtClean="0"/>
              <a:t>Pressures and loss of productivity can combine to produce depression</a:t>
            </a:r>
          </a:p>
          <a:p>
            <a:pPr lvl="0"/>
            <a:r>
              <a:rPr lang="en-US" dirty="0" smtClean="0"/>
              <a:t>**Failure to thrive</a:t>
            </a:r>
          </a:p>
          <a:p>
            <a:pPr lvl="1"/>
            <a:r>
              <a:rPr lang="en-US" b="1" dirty="0" smtClean="0"/>
              <a:t>unintentional weight loss</a:t>
            </a:r>
          </a:p>
          <a:p>
            <a:pPr lvl="1"/>
            <a:r>
              <a:rPr lang="en-US" dirty="0" smtClean="0"/>
              <a:t>Etiology-combination of chronic diseases and is associated with impaired physical function, malnutrition, depression and cognitive impairment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99203" y="5999356"/>
            <a:ext cx="191590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+mn-lt"/>
                <a:cs typeface="Times New Roman" panose="02020603050405020304" pitchFamily="18" charset="0"/>
              </a:rPr>
              <a:t>Copyright </a:t>
            </a:r>
            <a:r>
              <a:rPr lang="en-US" sz="1000" dirty="0" err="1">
                <a:latin typeface="+mn-lt"/>
                <a:cs typeface="Times New Roman" panose="02020603050405020304" pitchFamily="18" charset="0"/>
              </a:rPr>
              <a:t>JupiterImages</a:t>
            </a:r>
            <a:r>
              <a:rPr lang="en-US" sz="1000" dirty="0">
                <a:latin typeface="+mn-lt"/>
                <a:cs typeface="Times New Roman" panose="02020603050405020304" pitchFamily="18" charset="0"/>
              </a:rPr>
              <a:t> Corp.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6522" y="1343025"/>
            <a:ext cx="3921270" cy="463690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Nutrition </a:t>
            </a:r>
            <a:r>
              <a:rPr lang="en-US" dirty="0" smtClean="0"/>
              <a:t>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/>
              <a:t>Depend on living and working situations</a:t>
            </a:r>
          </a:p>
          <a:p>
            <a:pPr lvl="0"/>
            <a:r>
              <a:rPr lang="en-US" dirty="0"/>
              <a:t>DRIs differ in 50- to 70-year-olds compared with 71+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11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486191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918252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Lesson </a:t>
            </a:r>
            <a:r>
              <a:rPr lang="en-US" sz="3600" dirty="0" smtClean="0"/>
              <a:t>12.2: Biologic</a:t>
            </a:r>
            <a:r>
              <a:rPr lang="en-US" sz="3600" dirty="0"/>
              <a:t>, Nutritional, Social, Economic, </a:t>
            </a:r>
            <a:r>
              <a:rPr lang="en-US" sz="3600" dirty="0" err="1" smtClean="0"/>
              <a:t>Psychologic</a:t>
            </a:r>
            <a:r>
              <a:rPr lang="en-US" sz="3600" dirty="0" smtClean="0"/>
              <a:t>, </a:t>
            </a:r>
            <a:r>
              <a:rPr lang="en-US" sz="3600" dirty="0"/>
              <a:t>and Spiritual Aspects of Aging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2385391"/>
            <a:ext cx="7772400" cy="3710609"/>
          </a:xfrm>
        </p:spPr>
        <p:txBody>
          <a:bodyPr/>
          <a:lstStyle/>
          <a:p>
            <a:r>
              <a:rPr lang="en-US" dirty="0" smtClean="0"/>
              <a:t>Aging is a total life process that involves biologic, nutritional, social, economic, </a:t>
            </a:r>
            <a:r>
              <a:rPr lang="en-US" dirty="0" err="1" smtClean="0"/>
              <a:t>psychologic</a:t>
            </a:r>
            <a:r>
              <a:rPr lang="en-US" dirty="0" smtClean="0"/>
              <a:t>, and spiritual aspects.</a:t>
            </a:r>
          </a:p>
          <a:p>
            <a:r>
              <a:rPr lang="en-US" dirty="0" smtClean="0"/>
              <a:t>Nutrition requirements change along with progressive physiologic changes of the body.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981482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Aging Process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Nutrition </a:t>
            </a:r>
            <a:r>
              <a:rPr lang="en-US" dirty="0" smtClean="0"/>
              <a:t>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457325"/>
            <a:ext cx="7772400" cy="4786313"/>
          </a:xfrm>
        </p:spPr>
        <p:txBody>
          <a:bodyPr>
            <a:noAutofit/>
          </a:bodyPr>
          <a:lstStyle/>
          <a:p>
            <a:pPr lvl="0"/>
            <a:r>
              <a:rPr lang="en-US" sz="2200" dirty="0"/>
              <a:t>Biologic changes</a:t>
            </a:r>
          </a:p>
          <a:p>
            <a:pPr lvl="1"/>
            <a:r>
              <a:rPr lang="en-US" sz="2200" dirty="0" smtClean="0"/>
              <a:t>Metabolism</a:t>
            </a:r>
          </a:p>
          <a:p>
            <a:pPr lvl="2"/>
            <a:r>
              <a:rPr lang="en-US" sz="2200" dirty="0" smtClean="0"/>
              <a:t>Gradual loss of cells results in lower metabolism, decreased muscle tone and increased adipose tissue*</a:t>
            </a:r>
          </a:p>
          <a:p>
            <a:pPr lvl="2"/>
            <a:r>
              <a:rPr lang="en-US" sz="2200" dirty="0" smtClean="0"/>
              <a:t>This change in metabolic rate reflects both lean muscle mass loss as well as a loss of high metabolically active organ tissues such as the brain, liver, heart and kidneys</a:t>
            </a:r>
          </a:p>
          <a:p>
            <a:pPr lvl="2"/>
            <a:r>
              <a:rPr lang="en-US" sz="2200" dirty="0" smtClean="0"/>
              <a:t>A contributing factor to </a:t>
            </a:r>
            <a:r>
              <a:rPr lang="en-US" sz="2200" b="1" dirty="0" err="1" smtClean="0"/>
              <a:t>sarcopenia</a:t>
            </a:r>
            <a:r>
              <a:rPr lang="en-US" sz="2200" dirty="0" smtClean="0"/>
              <a:t> is inadequate dietary protein metabolism and physical activity.</a:t>
            </a:r>
          </a:p>
          <a:p>
            <a:pPr lvl="3"/>
            <a:r>
              <a:rPr lang="en-US" sz="2200" dirty="0" smtClean="0"/>
              <a:t>Regular physical activity helps to maintain muscle mass and metabolic rate.</a:t>
            </a:r>
          </a:p>
          <a:p>
            <a:pPr lvl="2"/>
            <a:endParaRPr lang="en-US" sz="2200" b="1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150728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Aging Process </a:t>
            </a:r>
            <a:br>
              <a:rPr lang="en-US" dirty="0" smtClean="0"/>
            </a:br>
            <a:r>
              <a:rPr lang="en-US" dirty="0" smtClean="0"/>
              <a:t>and Nutrition 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n-US" sz="2400" dirty="0" smtClean="0"/>
              <a:t>Hormones</a:t>
            </a:r>
          </a:p>
          <a:p>
            <a:pPr lvl="2"/>
            <a:r>
              <a:rPr lang="en-US" sz="2400" dirty="0" smtClean="0"/>
              <a:t>Decline in </a:t>
            </a:r>
            <a:r>
              <a:rPr lang="en-US" sz="2400" b="1" dirty="0" smtClean="0"/>
              <a:t>melatonin</a:t>
            </a:r>
          </a:p>
          <a:p>
            <a:pPr lvl="2"/>
            <a:r>
              <a:rPr lang="en-US" sz="2400" dirty="0" smtClean="0"/>
              <a:t>Decline in insulin often results in diabetes</a:t>
            </a:r>
          </a:p>
          <a:p>
            <a:pPr lvl="2"/>
            <a:r>
              <a:rPr lang="en-US" sz="2400" dirty="0" smtClean="0"/>
              <a:t>Decrease in growth hormone and sex hormones</a:t>
            </a:r>
          </a:p>
          <a:p>
            <a:pPr lvl="2"/>
            <a:r>
              <a:rPr lang="en-US" sz="2400" b="1" dirty="0" smtClean="0"/>
              <a:t>Menopause</a:t>
            </a:r>
            <a:r>
              <a:rPr lang="en-US" sz="2400" dirty="0" smtClean="0"/>
              <a:t> changes body composition, risk of chronic disease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 on Food </a:t>
            </a:r>
            <a:r>
              <a:rPr lang="en-US" dirty="0" smtClean="0"/>
              <a:t>Patterns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/>
              <a:t>GI secretions and motility decrease</a:t>
            </a:r>
          </a:p>
          <a:p>
            <a:pPr lvl="0"/>
            <a:r>
              <a:rPr lang="en-US" dirty="0"/>
              <a:t>Reduced senses affect </a:t>
            </a:r>
            <a:r>
              <a:rPr lang="en-US" dirty="0" smtClean="0"/>
              <a:t>appetite</a:t>
            </a:r>
          </a:p>
          <a:p>
            <a:pPr lvl="1"/>
            <a:r>
              <a:rPr lang="en-US" dirty="0" smtClean="0"/>
              <a:t>Vision, taste smell</a:t>
            </a:r>
          </a:p>
          <a:p>
            <a:pPr lvl="1"/>
            <a:r>
              <a:rPr lang="en-US" dirty="0" smtClean="0"/>
              <a:t>Reduced thirst</a:t>
            </a:r>
            <a:endParaRPr lang="en-US" dirty="0"/>
          </a:p>
          <a:p>
            <a:pPr lvl="0"/>
            <a:r>
              <a:rPr lang="en-US" dirty="0"/>
              <a:t>Reduced physical </a:t>
            </a:r>
            <a:r>
              <a:rPr lang="en-US" dirty="0" smtClean="0"/>
              <a:t>abilities</a:t>
            </a:r>
          </a:p>
          <a:p>
            <a:pPr lvl="1"/>
            <a:r>
              <a:rPr lang="en-US" dirty="0" smtClean="0"/>
              <a:t>Hand function</a:t>
            </a:r>
          </a:p>
          <a:p>
            <a:pPr lvl="1"/>
            <a:r>
              <a:rPr lang="en-US" dirty="0" smtClean="0"/>
              <a:t>Hand-eye coordination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091964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Individuality of the Aging </a:t>
            </a:r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b="1" dirty="0"/>
              <a:t>Senescence</a:t>
            </a:r>
            <a:r>
              <a:rPr lang="en-US" dirty="0"/>
              <a:t>: process of growing old</a:t>
            </a:r>
          </a:p>
          <a:p>
            <a:pPr lvl="0"/>
            <a:r>
              <a:rPr lang="en-US" dirty="0"/>
              <a:t>Rate varies by individual</a:t>
            </a:r>
          </a:p>
          <a:p>
            <a:pPr lvl="0"/>
            <a:r>
              <a:rPr lang="en-US" dirty="0"/>
              <a:t>Rate depends on genetics and health and nutrition of past </a:t>
            </a:r>
            <a:r>
              <a:rPr lang="en-US" dirty="0" smtClean="0"/>
              <a:t>years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504821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Nutrition </a:t>
            </a:r>
            <a:r>
              <a:rPr lang="en-US" dirty="0" smtClean="0"/>
              <a:t>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443039"/>
            <a:ext cx="7829550" cy="4652962"/>
          </a:xfrm>
        </p:spPr>
        <p:txBody>
          <a:bodyPr/>
          <a:lstStyle/>
          <a:p>
            <a:pPr lvl="0"/>
            <a:r>
              <a:rPr lang="en-US" dirty="0"/>
              <a:t>Macronutrients and fluids</a:t>
            </a:r>
          </a:p>
          <a:p>
            <a:pPr lvl="1"/>
            <a:r>
              <a:rPr lang="en-US" dirty="0" smtClean="0"/>
              <a:t>**BMR </a:t>
            </a:r>
            <a:r>
              <a:rPr lang="en-US" dirty="0"/>
              <a:t>declines 1% to 2% per decade</a:t>
            </a:r>
          </a:p>
          <a:p>
            <a:pPr lvl="1"/>
            <a:r>
              <a:rPr lang="en-US" dirty="0"/>
              <a:t>A more rapid decline at age 40 years for men and 50 years for women</a:t>
            </a:r>
          </a:p>
          <a:p>
            <a:pPr lvl="1"/>
            <a:r>
              <a:rPr lang="en-US" dirty="0" smtClean="0"/>
              <a:t>**Gradual </a:t>
            </a:r>
            <a:r>
              <a:rPr lang="en-US" dirty="0"/>
              <a:t>loss of functioning body cells and reduced physical activity</a:t>
            </a:r>
          </a:p>
          <a:p>
            <a:pPr lvl="1"/>
            <a:r>
              <a:rPr lang="en-US" dirty="0"/>
              <a:t>Mean energy expenditure for women 51 to 70: 2066 kcal/day</a:t>
            </a:r>
          </a:p>
          <a:p>
            <a:pPr lvl="1"/>
            <a:r>
              <a:rPr lang="en-US" dirty="0"/>
              <a:t>For </a:t>
            </a:r>
            <a:r>
              <a:rPr lang="en-US" dirty="0" smtClean="0"/>
              <a:t>men in that age range, </a:t>
            </a:r>
            <a:r>
              <a:rPr lang="en-US" dirty="0"/>
              <a:t>2469 </a:t>
            </a:r>
            <a:r>
              <a:rPr lang="en-US" dirty="0" smtClean="0"/>
              <a:t>kcal/day</a:t>
            </a:r>
          </a:p>
          <a:p>
            <a:pPr lvl="1"/>
            <a:r>
              <a:rPr lang="en-US" dirty="0" smtClean="0"/>
              <a:t>Many factors affect energy and nutrient requirements.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486191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805070"/>
          </a:xfrm>
        </p:spPr>
        <p:txBody>
          <a:bodyPr/>
          <a:lstStyle/>
          <a:p>
            <a:r>
              <a:rPr lang="en-US" dirty="0"/>
              <a:t>Macronutrients and </a:t>
            </a:r>
            <a:r>
              <a:rPr lang="en-US" dirty="0" smtClean="0"/>
              <a:t>Fluids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172817"/>
            <a:ext cx="7772400" cy="4923183"/>
          </a:xfrm>
        </p:spPr>
        <p:txBody>
          <a:bodyPr/>
          <a:lstStyle/>
          <a:p>
            <a:pPr lvl="0"/>
            <a:r>
              <a:rPr lang="en-US" dirty="0"/>
              <a:t>Carbohydrate: should be 45% to 65</a:t>
            </a:r>
            <a:r>
              <a:rPr lang="en-US" dirty="0" smtClean="0"/>
              <a:t>% (450-650 calories), </a:t>
            </a:r>
            <a:r>
              <a:rPr lang="en-US" dirty="0"/>
              <a:t>mostly complex </a:t>
            </a:r>
            <a:r>
              <a:rPr lang="en-US" dirty="0" smtClean="0"/>
              <a:t>carbohydrates</a:t>
            </a:r>
          </a:p>
          <a:p>
            <a:pPr lvl="0"/>
            <a:r>
              <a:rPr lang="en-US" dirty="0" smtClean="0"/>
              <a:t>Minimum of 130 g of CHO per day is necessary to maintain normal brain function in both children and adults**</a:t>
            </a:r>
            <a:endParaRPr lang="en-US" dirty="0"/>
          </a:p>
          <a:p>
            <a:pPr lvl="0"/>
            <a:r>
              <a:rPr lang="en-US" dirty="0"/>
              <a:t>Fat: 30% of total, backup energy source, fat-soluble vitamins, essential fatty acids</a:t>
            </a:r>
          </a:p>
          <a:p>
            <a:pPr lvl="0"/>
            <a:r>
              <a:rPr lang="en-US" dirty="0"/>
              <a:t>Protein: 10% to 35%, 0.8 g/kg body </a:t>
            </a:r>
            <a:r>
              <a:rPr lang="en-US" dirty="0" smtClean="0"/>
              <a:t>weight (below)</a:t>
            </a:r>
          </a:p>
          <a:p>
            <a:pPr lvl="1"/>
            <a:r>
              <a:rPr lang="en-US" dirty="0" smtClean="0"/>
              <a:t>Needs are related to the protein quality and number of total kilocalories in the diet*</a:t>
            </a:r>
            <a:endParaRPr lang="en-US" dirty="0"/>
          </a:p>
          <a:p>
            <a:pPr lvl="0"/>
            <a:r>
              <a:rPr lang="en-US" dirty="0"/>
              <a:t>Fluid: </a:t>
            </a:r>
            <a:r>
              <a:rPr lang="en-US" dirty="0" smtClean="0"/>
              <a:t>Water needs (relative to total energy needs) do not decline with age!</a:t>
            </a:r>
          </a:p>
          <a:p>
            <a:pPr lvl="0">
              <a:buNone/>
            </a:pP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150728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776" y="228600"/>
            <a:ext cx="7893424" cy="1219200"/>
          </a:xfrm>
        </p:spPr>
        <p:txBody>
          <a:bodyPr/>
          <a:lstStyle/>
          <a:p>
            <a:r>
              <a:rPr lang="en-US" dirty="0"/>
              <a:t>Micronutrients 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Health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/>
              <a:t>Varied diet should be </a:t>
            </a:r>
            <a:r>
              <a:rPr lang="en-US" dirty="0" smtClean="0"/>
              <a:t>sufficient; some </a:t>
            </a:r>
            <a:r>
              <a:rPr lang="en-US" dirty="0"/>
              <a:t>conditions may necessitate special attention</a:t>
            </a:r>
          </a:p>
          <a:p>
            <a:pPr lvl="0"/>
            <a:r>
              <a:rPr lang="en-US" dirty="0"/>
              <a:t>Osteoporosis, </a:t>
            </a:r>
            <a:r>
              <a:rPr lang="en-US" b="1" dirty="0" err="1" smtClean="0"/>
              <a:t>osteopenia</a:t>
            </a:r>
            <a:r>
              <a:rPr lang="en-US" b="1" dirty="0" smtClean="0"/>
              <a:t> increases with age*</a:t>
            </a:r>
            <a:r>
              <a:rPr lang="en-US" dirty="0" smtClean="0"/>
              <a:t>: </a:t>
            </a:r>
            <a:r>
              <a:rPr lang="en-US" dirty="0"/>
              <a:t>vitamin D and calcium </a:t>
            </a:r>
            <a:r>
              <a:rPr lang="en-US" dirty="0" smtClean="0"/>
              <a:t>are essential</a:t>
            </a:r>
          </a:p>
          <a:p>
            <a:pPr lvl="0"/>
            <a:r>
              <a:rPr lang="en-US" dirty="0" smtClean="0"/>
              <a:t>Safe food handling practices still important</a:t>
            </a:r>
            <a:endParaRPr lang="en-US" dirty="0"/>
          </a:p>
          <a:p>
            <a:pPr lvl="0"/>
            <a:r>
              <a:rPr lang="en-US" dirty="0"/>
              <a:t>Nutrient supplementation</a:t>
            </a:r>
          </a:p>
          <a:p>
            <a:pPr lvl="1"/>
            <a:r>
              <a:rPr lang="en-US" dirty="0"/>
              <a:t>Over 55, DRI includes B</a:t>
            </a:r>
            <a:r>
              <a:rPr lang="en-US" baseline="-25000" dirty="0"/>
              <a:t>12</a:t>
            </a:r>
            <a:r>
              <a:rPr lang="en-US" dirty="0"/>
              <a:t> supplementation</a:t>
            </a:r>
          </a:p>
          <a:p>
            <a:pPr lvl="1"/>
            <a:r>
              <a:rPr lang="en-US" dirty="0"/>
              <a:t>Vitamin D supplementation </a:t>
            </a:r>
            <a:r>
              <a:rPr lang="en-US" dirty="0" smtClean="0"/>
              <a:t>maybe needed</a:t>
            </a:r>
          </a:p>
          <a:p>
            <a:pPr lvl="1"/>
            <a:r>
              <a:rPr lang="en-US" dirty="0" smtClean="0"/>
              <a:t>Ask patients to report and discuss the use of dietary and herbal supplements.</a:t>
            </a:r>
            <a:endParaRPr lang="en-US" dirty="0"/>
          </a:p>
          <a:p>
            <a:pPr lvl="1"/>
            <a:r>
              <a:rPr lang="en-US" sz="2400" dirty="0" smtClean="0"/>
              <a:t>Recommended for people in debilitated states or to overcome </a:t>
            </a:r>
            <a:r>
              <a:rPr lang="en-US" sz="2400" dirty="0" err="1" smtClean="0"/>
              <a:t>malabsorption</a:t>
            </a:r>
            <a:r>
              <a:rPr lang="en-US" sz="2400" dirty="0" smtClean="0"/>
              <a:t>*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09196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Individual </a:t>
            </a:r>
            <a:r>
              <a:rPr lang="en-US" dirty="0"/>
              <a:t>Process of </a:t>
            </a:r>
            <a:r>
              <a:rPr lang="en-US" dirty="0" smtClean="0"/>
              <a:t>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 smtClean="0"/>
              <a:t>Gradual aging throughout the adult years is a unique process based on an individual’s genetic heritage and life experience.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Bone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*vitamin D and calcium are essential nutrients for growth and for the maintenance of healthy bone tissue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52346"/>
          </a:xfrm>
        </p:spPr>
        <p:txBody>
          <a:bodyPr/>
          <a:lstStyle/>
          <a:p>
            <a:r>
              <a:rPr lang="en-US" dirty="0" smtClean="0"/>
              <a:t>Osteoporosis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95761" y="5568640"/>
            <a:ext cx="70695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+mn-lt"/>
                <a:cs typeface="Times New Roman" panose="02020603050405020304" pitchFamily="18" charset="0"/>
              </a:rPr>
              <a:t>Reprinted from Kumar V, Abbas AK, </a:t>
            </a:r>
            <a:r>
              <a:rPr lang="en-US" sz="1000" dirty="0" err="1">
                <a:latin typeface="+mn-lt"/>
                <a:cs typeface="Times New Roman" panose="02020603050405020304" pitchFamily="18" charset="0"/>
              </a:rPr>
              <a:t>Fausto</a:t>
            </a:r>
            <a:r>
              <a:rPr lang="en-US" sz="1000" dirty="0">
                <a:latin typeface="+mn-lt"/>
                <a:cs typeface="Times New Roman" panose="02020603050405020304" pitchFamily="18" charset="0"/>
              </a:rPr>
              <a:t> N, Mitchell R. </a:t>
            </a:r>
            <a:r>
              <a:rPr lang="en-US" sz="1000" i="1" dirty="0">
                <a:latin typeface="+mn-lt"/>
                <a:cs typeface="Times New Roman" panose="02020603050405020304" pitchFamily="18" charset="0"/>
              </a:rPr>
              <a:t>Robbins basic pathology</a:t>
            </a:r>
            <a:r>
              <a:rPr lang="en-US" sz="1000" dirty="0">
                <a:latin typeface="+mn-lt"/>
                <a:cs typeface="Times New Roman" panose="02020603050405020304" pitchFamily="18" charset="0"/>
              </a:rPr>
              <a:t>. 8th ed. Philadelphia: Saunders; 2007.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87" y="1289475"/>
            <a:ext cx="7655313" cy="4116857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Vitamin 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*To meet the dietary recommendation for vitamin D, elderly individuals should consume foods that are fortified with vitamin D or take a dietary supplement to overcome the reduced ability to endogenously synthesize vitamin 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</a:t>
            </a:r>
            <a:r>
              <a:rPr lang="en-US" dirty="0" smtClean="0"/>
              <a:t>Needs of the Elderly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sz="2800" dirty="0"/>
              <a:t>Health promotion and disease prevention</a:t>
            </a:r>
          </a:p>
          <a:p>
            <a:pPr lvl="1"/>
            <a:r>
              <a:rPr lang="en-US" sz="2800" dirty="0" smtClean="0"/>
              <a:t>Reducing </a:t>
            </a:r>
            <a:r>
              <a:rPr lang="en-US" sz="2800" dirty="0"/>
              <a:t>risk for chronic disease</a:t>
            </a:r>
          </a:p>
          <a:p>
            <a:pPr lvl="1"/>
            <a:r>
              <a:rPr lang="en-US" sz="2800" dirty="0"/>
              <a:t>Nutritional status</a:t>
            </a:r>
          </a:p>
          <a:p>
            <a:pPr lvl="2"/>
            <a:r>
              <a:rPr lang="en-US" sz="2800" dirty="0" smtClean="0"/>
              <a:t>**Poor </a:t>
            </a:r>
            <a:r>
              <a:rPr lang="en-US" sz="2800" dirty="0"/>
              <a:t>food habits: lack of appetite, loneliness, lack of food availability</a:t>
            </a:r>
          </a:p>
          <a:p>
            <a:pPr lvl="2"/>
            <a:r>
              <a:rPr lang="en-US" sz="2800" dirty="0" smtClean="0"/>
              <a:t>Dental: </a:t>
            </a:r>
            <a:r>
              <a:rPr lang="en-US" sz="2800" dirty="0"/>
              <a:t>missing teeth, poorly fitting dentures</a:t>
            </a:r>
          </a:p>
          <a:p>
            <a:pPr lvl="2"/>
            <a:r>
              <a:rPr lang="en-US" sz="2800" dirty="0"/>
              <a:t>General gastrointestinal problems: </a:t>
            </a:r>
            <a:r>
              <a:rPr lang="en-US" sz="2800" dirty="0" smtClean="0"/>
              <a:t>decreased </a:t>
            </a:r>
            <a:r>
              <a:rPr lang="en-US" sz="2800" dirty="0"/>
              <a:t>salivary </a:t>
            </a:r>
            <a:r>
              <a:rPr lang="en-US" sz="2800" dirty="0" smtClean="0"/>
              <a:t>secretions, inadequate </a:t>
            </a:r>
            <a:r>
              <a:rPr lang="en-US" sz="2800" dirty="0"/>
              <a:t>hydrochloric acid in </a:t>
            </a:r>
            <a:r>
              <a:rPr lang="en-US" sz="2800" dirty="0" smtClean="0"/>
              <a:t>stomach, decreased enzyme and mucus secretions, and decreased motility </a:t>
            </a:r>
            <a:r>
              <a:rPr lang="en-US" sz="2800" dirty="0"/>
              <a:t>of </a:t>
            </a:r>
            <a:r>
              <a:rPr lang="en-US" sz="2800" dirty="0" smtClean="0"/>
              <a:t>intestines</a:t>
            </a:r>
          </a:p>
          <a:p>
            <a:pPr lvl="2"/>
            <a:r>
              <a:rPr lang="en-US" sz="2800" dirty="0" smtClean="0"/>
              <a:t>Dehydration</a:t>
            </a:r>
            <a:endParaRPr lang="en-US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504821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Needs of the Elderly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Clinical applications:</a:t>
            </a:r>
          </a:p>
          <a:p>
            <a:r>
              <a:rPr lang="en-US" dirty="0" smtClean="0"/>
              <a:t>Assisted Feeding Suggestions</a:t>
            </a:r>
          </a:p>
          <a:p>
            <a:pPr lvl="1"/>
            <a:r>
              <a:rPr lang="en-US" dirty="0" smtClean="0"/>
              <a:t>Give sufficient time for the person to chew and swallow**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2708" y="274638"/>
            <a:ext cx="7467600" cy="1143000"/>
          </a:xfrm>
        </p:spPr>
        <p:txBody>
          <a:bodyPr/>
          <a:lstStyle/>
          <a:p>
            <a:r>
              <a:rPr lang="en-US" dirty="0"/>
              <a:t>Health Promotion 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Disease Prevention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83677"/>
            <a:ext cx="7467600" cy="5190275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Weight </a:t>
            </a:r>
            <a:r>
              <a:rPr lang="en-US" dirty="0" smtClean="0"/>
              <a:t>management and physical activity</a:t>
            </a:r>
            <a:endParaRPr lang="en-US" dirty="0"/>
          </a:p>
          <a:p>
            <a:pPr lvl="1"/>
            <a:r>
              <a:rPr lang="en-US" sz="2400" dirty="0" smtClean="0"/>
              <a:t>*</a:t>
            </a:r>
            <a:r>
              <a:rPr lang="en-US" sz="2400" dirty="0" smtClean="0"/>
              <a:t>Malnutrition </a:t>
            </a:r>
            <a:r>
              <a:rPr lang="en-US" sz="2400" dirty="0"/>
              <a:t>can produce </a:t>
            </a:r>
            <a:r>
              <a:rPr lang="en-US" sz="2400" dirty="0" smtClean="0"/>
              <a:t>unintentional weight </a:t>
            </a:r>
            <a:r>
              <a:rPr lang="en-US" sz="2400" dirty="0"/>
              <a:t>gain or loss</a:t>
            </a:r>
          </a:p>
          <a:p>
            <a:pPr lvl="1"/>
            <a:r>
              <a:rPr lang="en-US" sz="2400" dirty="0"/>
              <a:t>Over/undereating</a:t>
            </a:r>
          </a:p>
          <a:p>
            <a:pPr lvl="1"/>
            <a:r>
              <a:rPr lang="en-US" sz="2400" dirty="0" smtClean="0"/>
              <a:t>Regular </a:t>
            </a:r>
            <a:r>
              <a:rPr lang="en-US" sz="2400" dirty="0"/>
              <a:t>physical </a:t>
            </a:r>
            <a:r>
              <a:rPr lang="en-US" sz="2400" dirty="0" smtClean="0"/>
              <a:t>activity is a major factor</a:t>
            </a:r>
          </a:p>
          <a:p>
            <a:pPr lvl="2"/>
            <a:r>
              <a:rPr lang="en-US" sz="2400" dirty="0" smtClean="0"/>
              <a:t>Improves blood glucose </a:t>
            </a:r>
            <a:r>
              <a:rPr lang="en-US" sz="2400" dirty="0" smtClean="0"/>
              <a:t>level</a:t>
            </a:r>
          </a:p>
          <a:p>
            <a:pPr lvl="2"/>
            <a:r>
              <a:rPr lang="en-US" sz="2400" dirty="0" smtClean="0"/>
              <a:t>Can help prevent debilitating conditions of old age by maintaining strength, functionality, independence and overall quality of life</a:t>
            </a:r>
            <a:endParaRPr lang="en-US" sz="2400" dirty="0" smtClean="0"/>
          </a:p>
          <a:p>
            <a:pPr lvl="1"/>
            <a:r>
              <a:rPr lang="en-US" sz="2400" dirty="0" smtClean="0"/>
              <a:t>Need for adequate protein intake</a:t>
            </a:r>
            <a:endParaRPr lang="en-US" sz="2400" dirty="0"/>
          </a:p>
          <a:p>
            <a:pPr lvl="1"/>
            <a:r>
              <a:rPr lang="en-US" sz="2400" dirty="0"/>
              <a:t>Risk of diabetes increases with </a:t>
            </a:r>
            <a:r>
              <a:rPr lang="en-US" sz="2400" dirty="0" smtClean="0"/>
              <a:t>age</a:t>
            </a:r>
            <a:endParaRPr lang="en-US" sz="24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486191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Promotion and </a:t>
            </a:r>
            <a:br>
              <a:rPr lang="en-US" dirty="0" smtClean="0"/>
            </a:br>
            <a:r>
              <a:rPr lang="en-US" dirty="0" smtClean="0"/>
              <a:t>Disease Prevention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600" dirty="0" smtClean="0"/>
              <a:t>Individual approach required</a:t>
            </a:r>
          </a:p>
          <a:p>
            <a:pPr lvl="1"/>
            <a:r>
              <a:rPr lang="en-US" sz="2600" dirty="0" smtClean="0"/>
              <a:t>Personal, sensitive approach</a:t>
            </a:r>
          </a:p>
          <a:p>
            <a:pPr lvl="1"/>
            <a:r>
              <a:rPr lang="en-US" sz="2600" dirty="0" smtClean="0"/>
              <a:t>*MNA standard assessment tools routinely used to evaluate nutritional risk in elderly individuals residing in nursing homes</a:t>
            </a:r>
          </a:p>
          <a:p>
            <a:pPr lvl="1"/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000125"/>
          </a:xfrm>
        </p:spPr>
        <p:txBody>
          <a:bodyPr/>
          <a:lstStyle/>
          <a:p>
            <a:r>
              <a:rPr lang="en-US" dirty="0" smtClean="0"/>
              <a:t>Weight Management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CA3D25-0BDE-423E-BFDE-BC90F9104E8D}" type="slidenum">
              <a:rPr lang="en-GB" smtClean="0"/>
              <a:pPr>
                <a:defRPr/>
              </a:pPr>
              <a:t>27</a:t>
            </a:fld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014762" y="5839481"/>
            <a:ext cx="757771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+mn-lt"/>
                <a:cs typeface="Times New Roman" panose="02020603050405020304" pitchFamily="18" charset="0"/>
              </a:rPr>
              <a:t>Data from Ogden CL et al. Prevalence of childhood and adult obesity in the United States, 2011-2012. </a:t>
            </a:r>
            <a:r>
              <a:rPr lang="en-US" sz="1000" i="1" dirty="0">
                <a:latin typeface="+mn-lt"/>
                <a:cs typeface="Times New Roman" panose="02020603050405020304" pitchFamily="18" charset="0"/>
              </a:rPr>
              <a:t>JAMA</a:t>
            </a:r>
            <a:r>
              <a:rPr lang="en-US" sz="1000" dirty="0">
                <a:latin typeface="+mn-lt"/>
                <a:cs typeface="Times New Roman" panose="02020603050405020304" pitchFamily="18" charset="0"/>
              </a:rPr>
              <a:t>. 2014;311[8]:806-814.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670" y="1161852"/>
            <a:ext cx="6553899" cy="4537315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Physical Activity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28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433" y="1447800"/>
            <a:ext cx="8296507" cy="4797358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Chronic Diseases of </a:t>
            </a:r>
            <a:r>
              <a:rPr lang="en-US" dirty="0" smtClean="0"/>
              <a:t>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/>
              <a:t>Hypertension</a:t>
            </a:r>
          </a:p>
          <a:p>
            <a:pPr lvl="0"/>
            <a:r>
              <a:rPr lang="en-US" dirty="0"/>
              <a:t>Heart disease</a:t>
            </a:r>
          </a:p>
          <a:p>
            <a:pPr lvl="0"/>
            <a:r>
              <a:rPr lang="en-US" dirty="0"/>
              <a:t>Stroke</a:t>
            </a:r>
          </a:p>
          <a:p>
            <a:pPr lvl="0"/>
            <a:r>
              <a:rPr lang="en-US" dirty="0"/>
              <a:t>Emphysema</a:t>
            </a:r>
          </a:p>
          <a:p>
            <a:pPr lvl="0"/>
            <a:r>
              <a:rPr lang="en-US" dirty="0"/>
              <a:t>Diabetes</a:t>
            </a:r>
          </a:p>
          <a:p>
            <a:pPr lvl="0"/>
            <a:r>
              <a:rPr lang="en-US" dirty="0"/>
              <a:t>Cancer</a:t>
            </a:r>
          </a:p>
          <a:p>
            <a:pPr lvl="0"/>
            <a:r>
              <a:rPr lang="en-US" dirty="0"/>
              <a:t>Arthritis</a:t>
            </a:r>
          </a:p>
          <a:p>
            <a:pPr lvl="0"/>
            <a:r>
              <a:rPr lang="en-US" dirty="0" smtClean="0"/>
              <a:t>Asthma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29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50482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Adulthood: Continuing Human Growth and </a:t>
            </a:r>
            <a:r>
              <a:rPr lang="en-US" sz="3600" dirty="0" smtClean="0"/>
              <a:t>Development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i="1" dirty="0"/>
              <a:t>Goals of Healthy People 2020</a:t>
            </a:r>
            <a:r>
              <a:rPr lang="en-US" dirty="0"/>
              <a:t>: high-quality, longer lives, free of preventable disease, disability, injury, </a:t>
            </a:r>
            <a:r>
              <a:rPr lang="en-US" dirty="0" smtClean="0"/>
              <a:t>premature death</a:t>
            </a:r>
            <a:endParaRPr lang="en-US" dirty="0"/>
          </a:p>
          <a:p>
            <a:pPr lvl="0"/>
            <a:r>
              <a:rPr lang="en-US" dirty="0"/>
              <a:t>Population and age distribution</a:t>
            </a:r>
          </a:p>
          <a:p>
            <a:pPr lvl="1"/>
            <a:r>
              <a:rPr lang="en-US" dirty="0"/>
              <a:t>By year </a:t>
            </a:r>
            <a:r>
              <a:rPr lang="en-US" dirty="0" smtClean="0"/>
              <a:t>2060</a:t>
            </a:r>
            <a:r>
              <a:rPr lang="en-US" dirty="0"/>
              <a:t>: U.S. population </a:t>
            </a:r>
            <a:r>
              <a:rPr lang="en-US" dirty="0" smtClean="0"/>
              <a:t>416 </a:t>
            </a:r>
            <a:r>
              <a:rPr lang="en-US" dirty="0"/>
              <a:t>million</a:t>
            </a:r>
          </a:p>
          <a:p>
            <a:pPr lvl="1"/>
            <a:r>
              <a:rPr lang="en-US" dirty="0"/>
              <a:t>Number older than age 65 will more than double</a:t>
            </a:r>
          </a:p>
          <a:p>
            <a:pPr lvl="1"/>
            <a:r>
              <a:rPr lang="en-US" dirty="0"/>
              <a:t>Median age </a:t>
            </a:r>
            <a:r>
              <a:rPr lang="en-US" dirty="0" smtClean="0"/>
              <a:t>will rise from 36.9 </a:t>
            </a:r>
            <a:r>
              <a:rPr lang="en-US" dirty="0"/>
              <a:t>to </a:t>
            </a:r>
            <a:r>
              <a:rPr lang="en-US" dirty="0" smtClean="0"/>
              <a:t>42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150728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Diet </a:t>
            </a:r>
            <a:r>
              <a:rPr lang="en-US" dirty="0" smtClean="0"/>
              <a:t>Modifications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/>
              <a:t>Diet modifications in chronic disease will be covered in Chapters 17 to 23</a:t>
            </a:r>
          </a:p>
          <a:p>
            <a:pPr lvl="0"/>
            <a:r>
              <a:rPr lang="en-US" dirty="0"/>
              <a:t>Individual food plans are essential to </a:t>
            </a:r>
            <a:r>
              <a:rPr lang="en-US" dirty="0" smtClean="0"/>
              <a:t>recovery</a:t>
            </a:r>
          </a:p>
          <a:p>
            <a:pPr lvl="0"/>
            <a:r>
              <a:rPr lang="en-US" dirty="0" smtClean="0"/>
              <a:t>Elderly that loose weight-calories less than energy needs*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30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486191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4633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Medications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08892"/>
            <a:ext cx="7467600" cy="5665060"/>
          </a:xfrm>
        </p:spPr>
        <p:txBody>
          <a:bodyPr>
            <a:normAutofit/>
          </a:bodyPr>
          <a:lstStyle/>
          <a:p>
            <a:pPr lvl="0"/>
            <a:r>
              <a:rPr lang="en-US" b="1" dirty="0"/>
              <a:t>Polypharmacy </a:t>
            </a:r>
            <a:r>
              <a:rPr lang="en-US" dirty="0"/>
              <a:t>can affect nutritional </a:t>
            </a:r>
            <a:r>
              <a:rPr lang="en-US" dirty="0" smtClean="0"/>
              <a:t>status.</a:t>
            </a:r>
            <a:endParaRPr lang="en-US" dirty="0"/>
          </a:p>
          <a:p>
            <a:pPr lvl="0"/>
            <a:r>
              <a:rPr lang="en-US" b="1" u="sng" dirty="0"/>
              <a:t>Medications used by elderly can affect fluid balance, appetite, absorption of </a:t>
            </a:r>
            <a:r>
              <a:rPr lang="en-US" b="1" u="sng" dirty="0" smtClean="0"/>
              <a:t>nutrients</a:t>
            </a:r>
            <a:r>
              <a:rPr lang="en-US" dirty="0" smtClean="0"/>
              <a:t>.</a:t>
            </a:r>
            <a:endParaRPr lang="en-US" dirty="0"/>
          </a:p>
          <a:p>
            <a:pPr lvl="0"/>
            <a:r>
              <a:rPr lang="en-US" dirty="0"/>
              <a:t>Ask about use of supplements or </a:t>
            </a:r>
            <a:r>
              <a:rPr lang="en-US" dirty="0" smtClean="0"/>
              <a:t>herbs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Drug-Nutrient </a:t>
            </a:r>
            <a:r>
              <a:rPr lang="en-US" dirty="0" smtClean="0"/>
              <a:t>Interaction</a:t>
            </a:r>
          </a:p>
          <a:p>
            <a:pPr lvl="1"/>
            <a:r>
              <a:rPr lang="en-US" sz="2400" dirty="0" smtClean="0"/>
              <a:t>Medication use in the adult</a:t>
            </a:r>
          </a:p>
          <a:p>
            <a:pPr lvl="2"/>
            <a:r>
              <a:rPr lang="en-US" sz="2400" dirty="0" smtClean="0"/>
              <a:t>Drug classes</a:t>
            </a:r>
          </a:p>
          <a:p>
            <a:pPr lvl="3"/>
            <a:r>
              <a:rPr lang="en-US" sz="2400" dirty="0" smtClean="0"/>
              <a:t>Antidepressants</a:t>
            </a:r>
          </a:p>
          <a:p>
            <a:pPr lvl="3"/>
            <a:r>
              <a:rPr lang="en-US" sz="2400" dirty="0" err="1" smtClean="0"/>
              <a:t>Antihyperlipidemics</a:t>
            </a:r>
            <a:endParaRPr lang="en-US" sz="2400" dirty="0" smtClean="0"/>
          </a:p>
          <a:p>
            <a:pPr lvl="3"/>
            <a:r>
              <a:rPr lang="en-US" sz="2400" dirty="0" err="1" smtClean="0"/>
              <a:t>Antihypertensives</a:t>
            </a:r>
            <a:endParaRPr lang="en-US" sz="2400" dirty="0" smtClean="0"/>
          </a:p>
          <a:p>
            <a:pPr lvl="3"/>
            <a:r>
              <a:rPr lang="en-US" sz="2400" dirty="0" smtClean="0"/>
              <a:t>NSAID’s</a:t>
            </a:r>
          </a:p>
          <a:p>
            <a:pPr lvl="3"/>
            <a:r>
              <a:rPr lang="en-US" sz="2400" dirty="0" smtClean="0"/>
              <a:t>antihistamines</a:t>
            </a:r>
            <a:endParaRPr lang="en-US" sz="24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31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730394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62854"/>
          </a:xfrm>
        </p:spPr>
        <p:txBody>
          <a:bodyPr/>
          <a:lstStyle/>
          <a:p>
            <a:r>
              <a:rPr lang="en-US" dirty="0"/>
              <a:t>Community </a:t>
            </a:r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72662"/>
            <a:ext cx="7467600" cy="5401290"/>
          </a:xfrm>
        </p:spPr>
        <p:txBody>
          <a:bodyPr>
            <a:noAutofit/>
          </a:bodyPr>
          <a:lstStyle/>
          <a:p>
            <a:pPr lvl="0"/>
            <a:r>
              <a:rPr lang="en-US" sz="2200" dirty="0"/>
              <a:t>Government programs for older Americans</a:t>
            </a:r>
          </a:p>
          <a:p>
            <a:pPr lvl="1"/>
            <a:r>
              <a:rPr lang="en-US" sz="2200" dirty="0"/>
              <a:t>Poverty has direct link to chronic diseases</a:t>
            </a:r>
          </a:p>
          <a:p>
            <a:pPr lvl="1"/>
            <a:r>
              <a:rPr lang="en-US" sz="2200" dirty="0"/>
              <a:t>Older Americans Act</a:t>
            </a:r>
          </a:p>
          <a:p>
            <a:pPr lvl="2"/>
            <a:r>
              <a:rPr lang="en-US" sz="2200" dirty="0"/>
              <a:t>Congregate nutrition services</a:t>
            </a:r>
          </a:p>
          <a:p>
            <a:pPr lvl="2"/>
            <a:r>
              <a:rPr lang="en-US" sz="2200" dirty="0"/>
              <a:t>Home-delivered </a:t>
            </a:r>
            <a:r>
              <a:rPr lang="en-US" sz="2200" dirty="0" smtClean="0"/>
              <a:t>meals</a:t>
            </a:r>
          </a:p>
          <a:p>
            <a:pPr lvl="2"/>
            <a:r>
              <a:rPr lang="en-US" sz="2200" dirty="0" smtClean="0"/>
              <a:t>*services are focused on reaching the elderly with the greatest social and economic need</a:t>
            </a:r>
            <a:endParaRPr lang="en-US" sz="2200" dirty="0"/>
          </a:p>
          <a:p>
            <a:pPr lvl="2">
              <a:buNone/>
            </a:pPr>
            <a:endParaRPr lang="en-US" sz="2200" dirty="0" smtClean="0"/>
          </a:p>
          <a:p>
            <a:pPr lvl="2">
              <a:buNone/>
            </a:pPr>
            <a:r>
              <a:rPr lang="en-US" sz="2200" dirty="0" smtClean="0"/>
              <a:t>Congregate nutrition services</a:t>
            </a:r>
          </a:p>
          <a:p>
            <a:pPr lvl="2">
              <a:buNone/>
            </a:pPr>
            <a:r>
              <a:rPr lang="en-US" sz="2200" dirty="0" smtClean="0"/>
              <a:t>Hot noon meal in senior centers</a:t>
            </a:r>
          </a:p>
          <a:p>
            <a:pPr lvl="2">
              <a:buNone/>
            </a:pPr>
            <a:endParaRPr lang="en-US" sz="2200" dirty="0" smtClean="0"/>
          </a:p>
          <a:p>
            <a:pPr lvl="2">
              <a:buNone/>
            </a:pPr>
            <a:r>
              <a:rPr lang="en-US" sz="2200" dirty="0" smtClean="0"/>
              <a:t>Home delivered meals</a:t>
            </a:r>
          </a:p>
          <a:p>
            <a:pPr lvl="2">
              <a:buNone/>
            </a:pPr>
            <a:r>
              <a:rPr lang="en-US" sz="2200" dirty="0" smtClean="0"/>
              <a:t>	</a:t>
            </a:r>
            <a:r>
              <a:rPr lang="en-US" sz="2200" dirty="0" smtClean="0"/>
              <a:t>ill or disabled adults who cannot travel, meals are delivered to home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32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236700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Community Resources (cont’d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Government programs for older Americans</a:t>
            </a:r>
          </a:p>
          <a:p>
            <a:pPr lvl="1"/>
            <a:r>
              <a:rPr lang="en-US" sz="2400" dirty="0"/>
              <a:t>U.S. Department of Agriculture</a:t>
            </a:r>
          </a:p>
          <a:p>
            <a:pPr lvl="2"/>
            <a:r>
              <a:rPr lang="en-US" sz="2400" dirty="0"/>
              <a:t>Research centers: focus on nutrition in aging</a:t>
            </a:r>
          </a:p>
          <a:p>
            <a:pPr lvl="2"/>
            <a:r>
              <a:rPr lang="en-US" sz="2400" dirty="0"/>
              <a:t>Extension services: in </a:t>
            </a:r>
            <a:r>
              <a:rPr lang="en-US" sz="2400" b="1" dirty="0"/>
              <a:t>state land grant universities</a:t>
            </a:r>
          </a:p>
          <a:p>
            <a:pPr lvl="2"/>
            <a:r>
              <a:rPr lang="en-US" sz="2400" dirty="0"/>
              <a:t>Supplemental Nutrition Assistance Program (SNAP): formerly known as food stamps, now use cards similar to debit </a:t>
            </a:r>
            <a:r>
              <a:rPr lang="en-US" sz="2400" dirty="0" smtClean="0"/>
              <a:t>cards</a:t>
            </a: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33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0237814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9424"/>
          </a:xfrm>
        </p:spPr>
        <p:txBody>
          <a:bodyPr/>
          <a:lstStyle/>
          <a:p>
            <a:r>
              <a:rPr lang="en-US" dirty="0"/>
              <a:t>Community </a:t>
            </a:r>
            <a:r>
              <a:rPr lang="en-US" dirty="0" smtClean="0"/>
              <a:t>Resources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96815"/>
            <a:ext cx="7467600" cy="5577137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Government programs for older Americans (cont’d)</a:t>
            </a:r>
          </a:p>
          <a:p>
            <a:pPr lvl="1"/>
            <a:r>
              <a:rPr lang="en-US" sz="2400" dirty="0"/>
              <a:t>U.S. Department of Agriculture (cont’d)</a:t>
            </a:r>
          </a:p>
          <a:p>
            <a:pPr lvl="2"/>
            <a:r>
              <a:rPr lang="en-US" sz="2400" dirty="0"/>
              <a:t>Commodity Supplemental Food Program: food packages for eligible older adults</a:t>
            </a:r>
          </a:p>
          <a:p>
            <a:pPr lvl="2"/>
            <a:r>
              <a:rPr lang="en-US" sz="2400" dirty="0"/>
              <a:t>Senior Farmers Market Nutrition Program: provides low-income older adults with coupons for fresh produce obtained from markets, roadside stands</a:t>
            </a:r>
          </a:p>
          <a:p>
            <a:pPr lvl="1"/>
            <a:r>
              <a:rPr lang="en-US" sz="2400" dirty="0"/>
              <a:t>Public Health departments</a:t>
            </a:r>
          </a:p>
          <a:p>
            <a:pPr lvl="2"/>
            <a:r>
              <a:rPr lang="en-US" sz="2400" dirty="0"/>
              <a:t>Division of Department of Health and Human Services</a:t>
            </a:r>
          </a:p>
          <a:p>
            <a:pPr lvl="2"/>
            <a:r>
              <a:rPr lang="en-US" sz="2400" dirty="0"/>
              <a:t>Work through local and state public health departments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34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0771540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Professional Organizations and </a:t>
            </a:r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/>
              <a:t>Professional organizations and resources</a:t>
            </a:r>
          </a:p>
          <a:p>
            <a:pPr lvl="1"/>
            <a:r>
              <a:rPr lang="en-US" dirty="0"/>
              <a:t>National groups: societies of </a:t>
            </a:r>
            <a:r>
              <a:rPr lang="en-US" dirty="0" smtClean="0"/>
              <a:t>health care </a:t>
            </a:r>
            <a:r>
              <a:rPr lang="en-US" dirty="0"/>
              <a:t>workers</a:t>
            </a:r>
          </a:p>
          <a:p>
            <a:pPr lvl="1"/>
            <a:r>
              <a:rPr lang="en-US" dirty="0"/>
              <a:t>Community groups: medical, nursing, dietetic associations</a:t>
            </a:r>
          </a:p>
          <a:p>
            <a:pPr lvl="1"/>
            <a:r>
              <a:rPr lang="en-US" dirty="0"/>
              <a:t>Volunteer organizations: national associations offer volunteer opportunities and </a:t>
            </a:r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35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1533235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 Living </a:t>
            </a:r>
            <a:r>
              <a:rPr lang="en-US" dirty="0" smtClean="0"/>
              <a:t>Arrangements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/>
              <a:t>Independent living facilities: for those not needing medical care</a:t>
            </a:r>
          </a:p>
          <a:p>
            <a:pPr lvl="0"/>
            <a:r>
              <a:rPr lang="en-US" dirty="0"/>
              <a:t>Congregate care arrangements: keep elderly in their homes</a:t>
            </a:r>
          </a:p>
          <a:p>
            <a:pPr lvl="0"/>
            <a:r>
              <a:rPr lang="en-US" dirty="0"/>
              <a:t>Continuing care retirement communities</a:t>
            </a:r>
          </a:p>
          <a:p>
            <a:pPr lvl="1"/>
            <a:r>
              <a:rPr lang="en-US" dirty="0"/>
              <a:t>Spectrum of long-term care</a:t>
            </a:r>
          </a:p>
          <a:p>
            <a:pPr lvl="1"/>
            <a:r>
              <a:rPr lang="en-US" dirty="0"/>
              <a:t>Independent living to nursing care </a:t>
            </a:r>
            <a:r>
              <a:rPr lang="en-US" dirty="0" smtClean="0"/>
              <a:t>facilities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36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8293619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 Living Arrangements (</a:t>
            </a:r>
            <a:r>
              <a:rPr lang="en-US" dirty="0" smtClean="0"/>
              <a:t>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/>
              <a:t>Assisted living facilities</a:t>
            </a:r>
          </a:p>
          <a:p>
            <a:pPr lvl="1"/>
            <a:r>
              <a:rPr lang="en-US" dirty="0"/>
              <a:t>Known by several names</a:t>
            </a:r>
          </a:p>
          <a:p>
            <a:pPr lvl="1"/>
            <a:r>
              <a:rPr lang="en-US" dirty="0"/>
              <a:t>Provide all meals, housekeeping, assistance with activities of daily living</a:t>
            </a:r>
          </a:p>
          <a:p>
            <a:pPr lvl="0"/>
            <a:r>
              <a:rPr lang="en-US" dirty="0"/>
              <a:t>Nursing homes</a:t>
            </a:r>
          </a:p>
          <a:p>
            <a:pPr lvl="1"/>
            <a:r>
              <a:rPr lang="en-US" dirty="0"/>
              <a:t>Provide the most medical, nursing, nutrition support</a:t>
            </a:r>
          </a:p>
          <a:p>
            <a:pPr lvl="1"/>
            <a:r>
              <a:rPr lang="en-US" dirty="0"/>
              <a:t>Assistance with activities of daily </a:t>
            </a:r>
            <a:r>
              <a:rPr lang="en-US" dirty="0" smtClean="0"/>
              <a:t>living</a:t>
            </a:r>
          </a:p>
          <a:p>
            <a:pPr lvl="1"/>
            <a:r>
              <a:rPr lang="en-US" smtClean="0"/>
              <a:t>*Less </a:t>
            </a:r>
            <a:r>
              <a:rPr lang="en-US" dirty="0" smtClean="0"/>
              <a:t>emphasis on therapeutic diets is given for this </a:t>
            </a:r>
            <a:r>
              <a:rPr lang="en-US" smtClean="0"/>
              <a:t>population because </a:t>
            </a:r>
            <a:r>
              <a:rPr lang="en-US" dirty="0" smtClean="0"/>
              <a:t>a less-restrictive diet model is thought to be more beneficial at this stage in life.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37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53335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 and Age Distribution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40138" y="5902597"/>
            <a:ext cx="8341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+mn-lt"/>
              </a:rPr>
              <a:t>From U.S. Census Bureau, Population Division: </a:t>
            </a:r>
            <a:r>
              <a:rPr lang="en-US" sz="1000" i="1" dirty="0">
                <a:latin typeface="+mn-lt"/>
              </a:rPr>
              <a:t>Projections of the population by sex and age for the United States: 2015 to 2060 (NP2014-T9);</a:t>
            </a:r>
            <a:r>
              <a:rPr lang="en-US" sz="1000" dirty="0">
                <a:latin typeface="+mn-lt"/>
              </a:rPr>
              <a:t> release date December 2014.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407" y="1447800"/>
            <a:ext cx="8422575" cy="428526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Life Expectancy 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Quality </a:t>
            </a:r>
            <a:r>
              <a:rPr lang="en-US" dirty="0"/>
              <a:t>of </a:t>
            </a:r>
            <a:r>
              <a:rPr lang="en-US" dirty="0" smtClean="0"/>
              <a:t>Life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b="1" dirty="0"/>
              <a:t>Life expectancy </a:t>
            </a:r>
            <a:r>
              <a:rPr lang="en-US" dirty="0"/>
              <a:t>projected at </a:t>
            </a:r>
            <a:r>
              <a:rPr lang="en-US" dirty="0" smtClean="0"/>
              <a:t>84 </a:t>
            </a:r>
            <a:r>
              <a:rPr lang="en-US" dirty="0"/>
              <a:t>for men and </a:t>
            </a:r>
            <a:r>
              <a:rPr lang="en-US" dirty="0" smtClean="0"/>
              <a:t>87.1 </a:t>
            </a:r>
            <a:r>
              <a:rPr lang="en-US" dirty="0"/>
              <a:t>for women by </a:t>
            </a:r>
            <a:r>
              <a:rPr lang="en-US" dirty="0" smtClean="0"/>
              <a:t>2060</a:t>
            </a:r>
            <a:endParaRPr lang="en-US" dirty="0"/>
          </a:p>
          <a:p>
            <a:pPr lvl="0"/>
            <a:r>
              <a:rPr lang="en-US" dirty="0"/>
              <a:t>Varies among population and income groups</a:t>
            </a:r>
          </a:p>
          <a:p>
            <a:pPr lvl="0"/>
            <a:r>
              <a:rPr lang="en-US" dirty="0"/>
              <a:t>Americans value health-related quality of life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0919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on Health Care: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Career 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/>
              <a:t>Disease prevention</a:t>
            </a:r>
          </a:p>
          <a:p>
            <a:pPr lvl="0"/>
            <a:r>
              <a:rPr lang="en-US" dirty="0"/>
              <a:t>Health promotion</a:t>
            </a:r>
          </a:p>
          <a:p>
            <a:pPr lvl="0"/>
            <a:r>
              <a:rPr lang="en-US" dirty="0"/>
              <a:t>Classes in healthy lifestyle and nutrition</a:t>
            </a:r>
          </a:p>
          <a:p>
            <a:pPr lvl="0"/>
            <a:r>
              <a:rPr lang="en-US" dirty="0"/>
              <a:t>Weight management, diabetes management</a:t>
            </a:r>
          </a:p>
          <a:p>
            <a:pPr lvl="0"/>
            <a:r>
              <a:rPr lang="en-US" dirty="0"/>
              <a:t>Dietitians, nurses, life coaches, personal trainers, </a:t>
            </a:r>
            <a:r>
              <a:rPr lang="en-US" dirty="0" smtClean="0"/>
              <a:t>psychologists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50482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Shaping Influences on Adult Growth and Development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CA3D25-0BDE-423E-BFDE-BC90F9104E8D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37323" y="1641476"/>
            <a:ext cx="2991678" cy="2227998"/>
          </a:xfrm>
        </p:spPr>
        <p:txBody>
          <a:bodyPr/>
          <a:lstStyle/>
          <a:p>
            <a:pPr lvl="0"/>
            <a:r>
              <a:rPr lang="en-US" dirty="0" smtClean="0"/>
              <a:t>Physical</a:t>
            </a:r>
          </a:p>
          <a:p>
            <a:pPr lvl="0"/>
            <a:r>
              <a:rPr lang="en-US" dirty="0" smtClean="0"/>
              <a:t>Psychosocial</a:t>
            </a:r>
          </a:p>
          <a:p>
            <a:pPr lvl="0"/>
            <a:r>
              <a:rPr lang="en-US" dirty="0" smtClean="0"/>
              <a:t>Socioeconomic</a:t>
            </a:r>
          </a:p>
          <a:p>
            <a:pPr lvl="0"/>
            <a:r>
              <a:rPr lang="en-US" dirty="0" smtClean="0"/>
              <a:t>Nutritional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683904" y="5774107"/>
            <a:ext cx="522749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+mn-lt"/>
                <a:cs typeface="Times New Roman" panose="02020603050405020304" pitchFamily="18" charset="0"/>
              </a:rPr>
              <a:t>Reprinted from </a:t>
            </a:r>
            <a:r>
              <a:rPr lang="en-US" sz="1000" dirty="0" err="1">
                <a:latin typeface="+mn-lt"/>
                <a:cs typeface="Times New Roman" panose="02020603050405020304" pitchFamily="18" charset="0"/>
              </a:rPr>
              <a:t>Kuczmarski</a:t>
            </a:r>
            <a:r>
              <a:rPr lang="en-US" sz="1000" dirty="0">
                <a:latin typeface="+mn-lt"/>
                <a:cs typeface="Times New Roman" panose="02020603050405020304" pitchFamily="18" charset="0"/>
              </a:rPr>
              <a:t> MF, Weddle DO, American Dietetic Association. Position paper of the American Dietetic Association: nutrition across the spectrum of aging. </a:t>
            </a:r>
            <a:r>
              <a:rPr lang="en-US" sz="1000" i="1" dirty="0">
                <a:latin typeface="+mn-lt"/>
                <a:cs typeface="Times New Roman" panose="02020603050405020304" pitchFamily="18" charset="0"/>
              </a:rPr>
              <a:t>J Am Diet Assoc</a:t>
            </a:r>
            <a:r>
              <a:rPr lang="en-US" sz="1000" dirty="0">
                <a:latin typeface="+mn-lt"/>
                <a:cs typeface="Times New Roman" panose="02020603050405020304" pitchFamily="18" charset="0"/>
              </a:rPr>
              <a:t>. 2005;105:616-630.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3102" y="1530322"/>
            <a:ext cx="5229100" cy="416126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</a:t>
            </a:r>
            <a:r>
              <a:rPr lang="en-US" dirty="0" smtClean="0"/>
              <a:t>Growth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/>
              <a:t>Levels off in early adult years</a:t>
            </a:r>
          </a:p>
          <a:p>
            <a:pPr lvl="0"/>
            <a:r>
              <a:rPr lang="en-US" dirty="0"/>
              <a:t>Focus shifts to replacing old cells</a:t>
            </a:r>
          </a:p>
          <a:p>
            <a:pPr lvl="0"/>
            <a:r>
              <a:rPr lang="en-US" dirty="0"/>
              <a:t>Energy requirements decrease</a:t>
            </a:r>
          </a:p>
          <a:p>
            <a:pPr lvl="0"/>
            <a:r>
              <a:rPr lang="en-US" dirty="0"/>
              <a:t>Metabolic rate gradually </a:t>
            </a:r>
            <a:r>
              <a:rPr lang="en-US" dirty="0" smtClean="0"/>
              <a:t>declines</a:t>
            </a:r>
          </a:p>
          <a:p>
            <a:r>
              <a:rPr lang="en-US" dirty="0" smtClean="0"/>
              <a:t>At older ages, individual vigor reflects the health status of the preceding years.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15072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Psychosocial </a:t>
            </a:r>
            <a:r>
              <a:rPr lang="en-US" dirty="0" smtClean="0"/>
              <a:t>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/>
              <a:t>Young adult (20 to 44): Independence, </a:t>
            </a:r>
            <a:r>
              <a:rPr lang="en-US" b="1" u="sng" dirty="0"/>
              <a:t>new roles, </a:t>
            </a:r>
            <a:r>
              <a:rPr lang="en-US" dirty="0"/>
              <a:t>life choices, long-term health patterns</a:t>
            </a:r>
          </a:p>
          <a:p>
            <a:pPr lvl="0"/>
            <a:r>
              <a:rPr lang="en-US" dirty="0"/>
              <a:t>Middle adult (45 to 64): Opportunity for personal growth, refocus of life direction, </a:t>
            </a:r>
            <a:r>
              <a:rPr lang="en-US" b="1" u="sng" dirty="0"/>
              <a:t>early evidence of chronic </a:t>
            </a:r>
            <a:r>
              <a:rPr lang="en-US" b="1" u="sng" dirty="0" smtClean="0"/>
              <a:t>disease (DM), wellness, health promotion, and the reduction of disease risks continue to be major focuses on health care</a:t>
            </a:r>
            <a:endParaRPr lang="en-US" b="1" u="sng" dirty="0"/>
          </a:p>
          <a:p>
            <a:pPr lvl="0"/>
            <a:r>
              <a:rPr lang="en-US" dirty="0"/>
              <a:t>Older adult (65 and older): Outcome depends on person’s ability to deal with older </a:t>
            </a:r>
            <a:r>
              <a:rPr lang="en-US" dirty="0" smtClean="0"/>
              <a:t>age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091964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1890</TotalTime>
  <Words>3250</Words>
  <Application>Microsoft Office PowerPoint</Application>
  <PresentationFormat>On-screen Show (4:3)</PresentationFormat>
  <Paragraphs>370</Paragraphs>
  <Slides>37</Slides>
  <Notes>32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Oriel</vt:lpstr>
      <vt:lpstr>Chapter 12 </vt:lpstr>
      <vt:lpstr> Individual Process of Aging</vt:lpstr>
      <vt:lpstr>Adulthood: Continuing Human Growth and Development</vt:lpstr>
      <vt:lpstr>Population and Age Distribution</vt:lpstr>
      <vt:lpstr>Life Expectancy and  Quality of Life</vt:lpstr>
      <vt:lpstr>Impact on Health Care:  Career Opportunities</vt:lpstr>
      <vt:lpstr>Shaping Influences on Adult Growth and Development</vt:lpstr>
      <vt:lpstr>Physical Growth</vt:lpstr>
      <vt:lpstr>Psychosocial Development</vt:lpstr>
      <vt:lpstr>Socioeconomic Status</vt:lpstr>
      <vt:lpstr>Nutrition Needs</vt:lpstr>
      <vt:lpstr>Lesson 12.2: Biologic, Nutritional, Social, Economic, Psychologic, and Spiritual Aspects of Aging</vt:lpstr>
      <vt:lpstr>The Aging Process  and Nutrition Needs</vt:lpstr>
      <vt:lpstr>The Aging Process  and Nutrition Needs</vt:lpstr>
      <vt:lpstr>Effect on Food Patterns</vt:lpstr>
      <vt:lpstr>Individuality of the Aging Process</vt:lpstr>
      <vt:lpstr>Nutrition Needs</vt:lpstr>
      <vt:lpstr>Macronutrients and Fluids</vt:lpstr>
      <vt:lpstr>Micronutrients and  Health Concerns</vt:lpstr>
      <vt:lpstr>Bone health</vt:lpstr>
      <vt:lpstr>Osteoporosis</vt:lpstr>
      <vt:lpstr>Vitamin D</vt:lpstr>
      <vt:lpstr>Clinical Needs of the Elderly</vt:lpstr>
      <vt:lpstr>Clinical Needs of the Elderly</vt:lpstr>
      <vt:lpstr>Health Promotion and  Disease Prevention</vt:lpstr>
      <vt:lpstr>Health Promotion and  Disease Prevention</vt:lpstr>
      <vt:lpstr>Weight Management</vt:lpstr>
      <vt:lpstr>Benefits of Physical Activity</vt:lpstr>
      <vt:lpstr>Chronic Diseases of Aging</vt:lpstr>
      <vt:lpstr>Diet Modifications</vt:lpstr>
      <vt:lpstr>Medications</vt:lpstr>
      <vt:lpstr>Community Resources</vt:lpstr>
      <vt:lpstr>Community Resources (cont’d)</vt:lpstr>
      <vt:lpstr>Community Resources (cont’d)</vt:lpstr>
      <vt:lpstr>Professional Organizations and Resources</vt:lpstr>
      <vt:lpstr>Alternative Living Arrangements</vt:lpstr>
      <vt:lpstr>Alternative Living Arrangements (cont’d)</vt:lpstr>
    </vt:vector>
  </TitlesOfParts>
  <Company>Reed Elsevier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HP_Administrator</dc:creator>
  <cp:lastModifiedBy>winxp</cp:lastModifiedBy>
  <cp:revision>139</cp:revision>
  <dcterms:created xsi:type="dcterms:W3CDTF">2012-04-17T17:39:32Z</dcterms:created>
  <dcterms:modified xsi:type="dcterms:W3CDTF">2016-10-04T17:17:28Z</dcterms:modified>
</cp:coreProperties>
</file>