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1"/>
  </p:sldMasterIdLst>
  <p:notesMasterIdLst>
    <p:notesMasterId r:id="rId36"/>
  </p:notesMasterIdLst>
  <p:handoutMasterIdLst>
    <p:handoutMasterId r:id="rId37"/>
  </p:handoutMasterIdLst>
  <p:sldIdLst>
    <p:sldId id="334" r:id="rId2"/>
    <p:sldId id="294" r:id="rId3"/>
    <p:sldId id="298" r:id="rId4"/>
    <p:sldId id="300" r:id="rId5"/>
    <p:sldId id="326" r:id="rId6"/>
    <p:sldId id="368" r:id="rId7"/>
    <p:sldId id="328" r:id="rId8"/>
    <p:sldId id="330" r:id="rId9"/>
    <p:sldId id="332" r:id="rId10"/>
    <p:sldId id="318" r:id="rId11"/>
    <p:sldId id="322" r:id="rId12"/>
    <p:sldId id="365" r:id="rId13"/>
    <p:sldId id="324" r:id="rId14"/>
    <p:sldId id="310" r:id="rId15"/>
    <p:sldId id="312" r:id="rId16"/>
    <p:sldId id="366" r:id="rId17"/>
    <p:sldId id="316" r:id="rId18"/>
    <p:sldId id="304" r:id="rId19"/>
    <p:sldId id="306" r:id="rId20"/>
    <p:sldId id="308" r:id="rId21"/>
    <p:sldId id="335" r:id="rId22"/>
    <p:sldId id="336" r:id="rId23"/>
    <p:sldId id="337" r:id="rId24"/>
    <p:sldId id="338" r:id="rId25"/>
    <p:sldId id="339" r:id="rId26"/>
    <p:sldId id="340" r:id="rId27"/>
    <p:sldId id="341" r:id="rId28"/>
    <p:sldId id="369" r:id="rId29"/>
    <p:sldId id="370" r:id="rId30"/>
    <p:sldId id="358" r:id="rId31"/>
    <p:sldId id="342" r:id="rId32"/>
    <p:sldId id="343" r:id="rId33"/>
    <p:sldId id="344" r:id="rId34"/>
    <p:sldId id="345" r:id="rId35"/>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1" clrIdx="0"/>
  <p:cmAuthor id="1" name="Content Editor" initials="CE"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a:srgbClr val="0000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461" autoAdjust="0"/>
    <p:restoredTop sz="72835" autoAdjust="0"/>
  </p:normalViewPr>
  <p:slideViewPr>
    <p:cSldViewPr snapToGrid="0">
      <p:cViewPr varScale="1">
        <p:scale>
          <a:sx n="52" d="100"/>
          <a:sy n="52" d="100"/>
        </p:scale>
        <p:origin x="-1128" y="-102"/>
      </p:cViewPr>
      <p:guideLst>
        <p:guide orient="horz" pos="2160"/>
        <p:guide pos="2880"/>
      </p:guideLst>
    </p:cSldViewPr>
  </p:slideViewPr>
  <p:outlineViewPr>
    <p:cViewPr>
      <p:scale>
        <a:sx n="33" d="100"/>
        <a:sy n="33" d="100"/>
      </p:scale>
      <p:origin x="0" y="0"/>
    </p:cViewPr>
  </p:outlineViewPr>
  <p:notesTextViewPr>
    <p:cViewPr>
      <p:scale>
        <a:sx n="130" d="100"/>
        <a:sy n="13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71C4EA2-5D5C-4D4E-B429-2301EBBCD4FD}" type="datetimeFigureOut">
              <a:rPr lang="en-US" smtClean="0"/>
              <a:pPr/>
              <a:t>10/4/2016</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42C0CE6-C026-6D4C-A208-4A7118D6CDE6}" type="slidenum">
              <a:rPr lang="en-US" smtClean="0"/>
              <a:pPr/>
              <a:t>‹#›</a:t>
            </a:fld>
            <a:endParaRPr lang="en-US" dirty="0"/>
          </a:p>
        </p:txBody>
      </p:sp>
    </p:spTree>
    <p:extLst>
      <p:ext uri="{BB962C8B-B14F-4D97-AF65-F5344CB8AC3E}">
        <p14:creationId xmlns:p14="http://schemas.microsoft.com/office/powerpoint/2010/main" xmlns="" val="20301300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819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4608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819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dirty="0"/>
          </a:p>
        </p:txBody>
      </p:sp>
    </p:spTree>
    <p:extLst>
      <p:ext uri="{BB962C8B-B14F-4D97-AF65-F5344CB8AC3E}">
        <p14:creationId xmlns:p14="http://schemas.microsoft.com/office/powerpoint/2010/main" xmlns="" val="357443996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This chapter explores the factors that influence the safety of food. </a:t>
            </a: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a:t>
            </a:fld>
            <a:endParaRPr lang="en-US" dirty="0"/>
          </a:p>
        </p:txBody>
      </p:sp>
    </p:spTree>
    <p:extLst>
      <p:ext uri="{BB962C8B-B14F-4D97-AF65-F5344CB8AC3E}">
        <p14:creationId xmlns:p14="http://schemas.microsoft.com/office/powerpoint/2010/main" xmlns="" val="20335395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i="1" dirty="0" smtClean="0"/>
              <a:t>  [Review text Figure 13-4: Adoption of genetically engineered crops continues to grow rapidly in the United States.]</a:t>
            </a:r>
          </a:p>
          <a:p>
            <a:pPr marL="174708" indent="-174708">
              <a:buFont typeface="Arial" pitchFamily="34" charset="0"/>
              <a:buChar char="•"/>
            </a:pPr>
            <a:r>
              <a:rPr lang="en-US" dirty="0" smtClean="0"/>
              <a:t>More than 60% of processed foods contain some genetically modified ingredients.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11</a:t>
            </a:fld>
            <a:endParaRPr lang="en-US" dirty="0"/>
          </a:p>
        </p:txBody>
      </p:sp>
    </p:spTree>
    <p:extLst>
      <p:ext uri="{BB962C8B-B14F-4D97-AF65-F5344CB8AC3E}">
        <p14:creationId xmlns:p14="http://schemas.microsoft.com/office/powerpoint/2010/main" xmlns="" val="7986967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The FDA requires that all irradiated foods be appropriately labeled either with the radura symbol for irradiation (shown) or with a written description that states that the food has been exposed to irradiation. (Fig. 13-5)</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12</a:t>
            </a:fld>
            <a:endParaRPr lang="en-US" dirty="0"/>
          </a:p>
        </p:txBody>
      </p:sp>
    </p:spTree>
    <p:extLst>
      <p:ext uri="{BB962C8B-B14F-4D97-AF65-F5344CB8AC3E}">
        <p14:creationId xmlns:p14="http://schemas.microsoft.com/office/powerpoint/2010/main" xmlns="" val="10744050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“Food additive” is defined by the FDA as any substance used to provide a technical effect in foods. The use of food additives has become more prominent in recent years because of the increased production of prepared, processed, and fast foods.</a:t>
            </a:r>
          </a:p>
          <a:p>
            <a:pPr marL="174708" indent="-174708">
              <a:buFont typeface="Arial" pitchFamily="34" charset="0"/>
              <a:buChar char="•"/>
            </a:pPr>
            <a:r>
              <a:rPr lang="en-US" i="1" dirty="0" smtClean="0"/>
              <a:t>[Review Table 13-2, Examples of Food Additives.]</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13</a:t>
            </a:fld>
            <a:endParaRPr lang="en-US" dirty="0"/>
          </a:p>
        </p:txBody>
      </p:sp>
    </p:spTree>
    <p:extLst>
      <p:ext uri="{BB962C8B-B14F-4D97-AF65-F5344CB8AC3E}">
        <p14:creationId xmlns:p14="http://schemas.microsoft.com/office/powerpoint/2010/main" xmlns="" val="23076469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What are the most common infections in home and community outbreaks? (</a:t>
            </a:r>
            <a:r>
              <a:rPr lang="en-US" i="1" dirty="0" smtClean="0"/>
              <a:t>Salmonella, Campylobacter, Shigella,</a:t>
            </a:r>
            <a:r>
              <a:rPr lang="en-US" dirty="0" smtClean="0"/>
              <a:t> and </a:t>
            </a:r>
            <a:r>
              <a:rPr lang="en-US" i="1" dirty="0" smtClean="0"/>
              <a:t>Cryptosporidium)</a:t>
            </a:r>
          </a:p>
          <a:p>
            <a:pPr marL="174708" indent="-174708">
              <a:buFont typeface="Arial" pitchFamily="34" charset="0"/>
              <a:buChar char="•"/>
            </a:pPr>
            <a:r>
              <a:rPr lang="en-US" i="1" dirty="0" smtClean="0"/>
              <a:t>[Review Figure 13-6: Relative rates of culture-confirmed infections with known pathogens compared with 2006-2008 rates, by year.]</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14</a:t>
            </a:fld>
            <a:endParaRPr lang="en-US" dirty="0"/>
          </a:p>
        </p:txBody>
      </p:sp>
    </p:spTree>
    <p:extLst>
      <p:ext uri="{BB962C8B-B14F-4D97-AF65-F5344CB8AC3E}">
        <p14:creationId xmlns:p14="http://schemas.microsoft.com/office/powerpoint/2010/main" xmlns="" val="26229734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Always refrigerate perishable food in less than 2 hours.</a:t>
            </a:r>
          </a:p>
          <a:p>
            <a:pPr marL="174708" indent="-174708">
              <a:buFont typeface="Arial" pitchFamily="34" charset="0"/>
              <a:buChar char="•"/>
            </a:pPr>
            <a:r>
              <a:rPr lang="en-US" i="1" dirty="0" smtClean="0"/>
              <a:t>[Review Table 13-3: Cold storage.]</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15</a:t>
            </a:fld>
            <a:endParaRPr lang="en-US" dirty="0"/>
          </a:p>
        </p:txBody>
      </p:sp>
    </p:spTree>
    <p:extLst>
      <p:ext uri="{BB962C8B-B14F-4D97-AF65-F5344CB8AC3E}">
        <p14:creationId xmlns:p14="http://schemas.microsoft.com/office/powerpoint/2010/main" xmlns="" val="30746981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Shown are the minimal internal temperatures to be reached when cooking various foods</a:t>
            </a:r>
            <a:r>
              <a:rPr lang="en-US" i="1" dirty="0" smtClean="0"/>
              <a:t>. [Ask students how hot various dishes need to be for safety.]</a:t>
            </a:r>
          </a:p>
          <a:p>
            <a:pPr defTabSz="931774">
              <a:buFont typeface="Arial" pitchFamily="34" charset="0"/>
              <a:buChar char="•"/>
              <a:defRPr/>
            </a:pPr>
            <a:r>
              <a:rPr lang="en-US" dirty="0" smtClean="0"/>
              <a:t>  Foods should be kept colder than 40 degrees in the refrigerator, or hotter than 140 degrees. Hence the reminder, “Keep hot foods hot; cold foods cold.”</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16</a:t>
            </a:fld>
            <a:endParaRPr lang="en-US" dirty="0"/>
          </a:p>
        </p:txBody>
      </p:sp>
    </p:spTree>
    <p:extLst>
      <p:ext uri="{BB962C8B-B14F-4D97-AF65-F5344CB8AC3E}">
        <p14:creationId xmlns:p14="http://schemas.microsoft.com/office/powerpoint/2010/main" xmlns="" val="9457823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Safe steps in food handling, cooking, and storage are essential to prevent food-borne illness.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17</a:t>
            </a:fld>
            <a:endParaRPr lang="en-US" dirty="0"/>
          </a:p>
        </p:txBody>
      </p:sp>
    </p:spTree>
    <p:extLst>
      <p:ext uri="{BB962C8B-B14F-4D97-AF65-F5344CB8AC3E}">
        <p14:creationId xmlns:p14="http://schemas.microsoft.com/office/powerpoint/2010/main" xmlns="" val="26832077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Symptoms of Salmonellosis include diarrhea, fever, vomiting, and abdominal cramps.</a:t>
            </a:r>
          </a:p>
          <a:p>
            <a:pPr>
              <a:buFont typeface="Arial" pitchFamily="34" charset="0"/>
              <a:buChar char="•"/>
            </a:pPr>
            <a:r>
              <a:rPr lang="en-US" dirty="0" smtClean="0"/>
              <a:t>   Symptoms develop slowly, up to 48 hours later.</a:t>
            </a:r>
          </a:p>
          <a:p>
            <a:pPr marL="174708" indent="-174708">
              <a:buFont typeface="Arial" pitchFamily="34" charset="0"/>
              <a:buChar char="•"/>
            </a:pPr>
            <a:r>
              <a:rPr lang="en-US" dirty="0" smtClean="0"/>
              <a:t>Illness lasts 4 to 7 days.</a:t>
            </a:r>
          </a:p>
          <a:p>
            <a:pPr marL="174708" indent="-174708">
              <a:buFont typeface="Arial" pitchFamily="34" charset="0"/>
              <a:buChar char="•"/>
            </a:pPr>
            <a:r>
              <a:rPr lang="en-US" i="1" dirty="0" smtClean="0"/>
              <a:t>[Review Figure 13-8, The number of illnesses attributed to each food category during 2008-2012.]</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18</a:t>
            </a:fld>
            <a:endParaRPr lang="en-US" dirty="0"/>
          </a:p>
        </p:txBody>
      </p:sp>
    </p:spTree>
    <p:extLst>
      <p:ext uri="{BB962C8B-B14F-4D97-AF65-F5344CB8AC3E}">
        <p14:creationId xmlns:p14="http://schemas.microsoft.com/office/powerpoint/2010/main" xmlns="" val="9732146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Symptoms vary from mild intestinal disturbance to fatal dysentery in young children.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19</a:t>
            </a:fld>
            <a:endParaRPr lang="en-US" dirty="0"/>
          </a:p>
        </p:txBody>
      </p:sp>
    </p:spTree>
    <p:extLst>
      <p:ext uri="{BB962C8B-B14F-4D97-AF65-F5344CB8AC3E}">
        <p14:creationId xmlns:p14="http://schemas.microsoft.com/office/powerpoint/2010/main" xmlns="" val="5100947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Pregnant women are 10 times more likely to get listeriosis than the general public.</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20</a:t>
            </a:fld>
            <a:endParaRPr lang="en-US" dirty="0"/>
          </a:p>
        </p:txBody>
      </p:sp>
    </p:spTree>
    <p:extLst>
      <p:ext uri="{BB962C8B-B14F-4D97-AF65-F5344CB8AC3E}">
        <p14:creationId xmlns:p14="http://schemas.microsoft.com/office/powerpoint/2010/main" xmlns="" val="4271506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The FDA is the primary governing body of the food supply (except meat and poultry).</a:t>
            </a:r>
          </a:p>
          <a:p>
            <a:pPr marL="174708" indent="-174708">
              <a:buFont typeface="Arial" pitchFamily="34" charset="0"/>
              <a:buChar char="•"/>
            </a:pPr>
            <a:r>
              <a:rPr lang="en-US" i="1" dirty="0" smtClean="0"/>
              <a:t>[Review Table 13-1: Agencies Involved in Food Safety Regulation.]</a:t>
            </a:r>
          </a:p>
          <a:p>
            <a:pPr marL="174708" indent="-174708">
              <a:buFont typeface="Arial" pitchFamily="34" charset="0"/>
              <a:buChar char="•"/>
            </a:pPr>
            <a:r>
              <a:rPr lang="en-US" dirty="0" smtClean="0"/>
              <a:t>Federal regulations that the FDA enforces deal with:</a:t>
            </a:r>
            <a:endParaRPr lang="en-US" i="1" dirty="0" smtClean="0"/>
          </a:p>
          <a:p>
            <a:pPr marL="698830" lvl="1" indent="-232943">
              <a:buFont typeface="+mj-lt"/>
              <a:buAutoNum type="arabicPeriod"/>
            </a:pPr>
            <a:r>
              <a:rPr lang="en-US" dirty="0" smtClean="0"/>
              <a:t>enforcing food sanitation and quality control; </a:t>
            </a:r>
          </a:p>
          <a:p>
            <a:pPr marL="698830" lvl="1" indent="-232943">
              <a:buFont typeface="+mj-lt"/>
              <a:buAutoNum type="arabicPeriod"/>
            </a:pPr>
            <a:r>
              <a:rPr lang="en-US" dirty="0" smtClean="0"/>
              <a:t>controlling food additives;</a:t>
            </a:r>
          </a:p>
          <a:p>
            <a:pPr marL="698830" lvl="1" indent="-232943">
              <a:buFont typeface="+mj-lt"/>
              <a:buAutoNum type="arabicPeriod"/>
            </a:pPr>
            <a:r>
              <a:rPr lang="en-US" dirty="0" smtClean="0"/>
              <a:t>regulating the movement of foods across state lines;</a:t>
            </a:r>
          </a:p>
          <a:p>
            <a:pPr marL="698830" lvl="1" indent="-232943">
              <a:buFont typeface="+mj-lt"/>
              <a:buAutoNum type="arabicPeriod"/>
            </a:pPr>
            <a:r>
              <a:rPr lang="en-US" dirty="0" smtClean="0"/>
              <a:t>maintaining the nutrition labeling of foods; and</a:t>
            </a:r>
          </a:p>
          <a:p>
            <a:pPr marL="698830" lvl="1" indent="-232943">
              <a:buFont typeface="+mj-lt"/>
              <a:buAutoNum type="arabicPeriod"/>
            </a:pPr>
            <a:r>
              <a:rPr lang="en-US" dirty="0" smtClean="0"/>
              <a:t>ensuring the safety of public food service.</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a:t>
            </a:fld>
            <a:endParaRPr lang="en-US" dirty="0"/>
          </a:p>
        </p:txBody>
      </p:sp>
    </p:spTree>
    <p:extLst>
      <p:ext uri="{BB962C8B-B14F-4D97-AF65-F5344CB8AC3E}">
        <p14:creationId xmlns:p14="http://schemas.microsoft.com/office/powerpoint/2010/main" xmlns="" val="22633542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Emphasize the importance of proper hygiene in preventing the spread of </a:t>
            </a:r>
            <a:r>
              <a:rPr lang="en-US" i="1" dirty="0" smtClean="0"/>
              <a:t>E. coli.</a:t>
            </a:r>
          </a:p>
          <a:p>
            <a:pPr marL="640594" lvl="1" indent="-174708">
              <a:buFont typeface="Arial" pitchFamily="34" charset="0"/>
              <a:buChar char="•"/>
            </a:pPr>
            <a:r>
              <a:rPr lang="en-US" dirty="0" smtClean="0"/>
              <a:t>Spread through fecal contamination, undercooked meat, unpasteurized foods</a:t>
            </a:r>
          </a:p>
          <a:p>
            <a:pPr marL="174708" indent="-174708">
              <a:buFont typeface="Arial" pitchFamily="34" charset="0"/>
              <a:buChar char="•"/>
            </a:pPr>
            <a:r>
              <a:rPr lang="en-US" i="1" dirty="0" smtClean="0"/>
              <a:t>[Review the Drug-Nutrient Interaction Box: Drug-Resistant Escherichia coli and the Food Supply.]</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21</a:t>
            </a:fld>
            <a:endParaRPr lang="en-US" dirty="0"/>
          </a:p>
        </p:txBody>
      </p:sp>
    </p:spTree>
    <p:extLst>
      <p:ext uri="{BB962C8B-B14F-4D97-AF65-F5344CB8AC3E}">
        <p14:creationId xmlns:p14="http://schemas.microsoft.com/office/powerpoint/2010/main" xmlns="" val="30440997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The importance of thoroughly cooking seafood, especially shellfish, to reduce the risk of vibrio infection cannot be overstated.</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22</a:t>
            </a:fld>
            <a:endParaRPr lang="en-US" dirty="0"/>
          </a:p>
        </p:txBody>
      </p:sp>
    </p:spTree>
    <p:extLst>
      <p:ext uri="{BB962C8B-B14F-4D97-AF65-F5344CB8AC3E}">
        <p14:creationId xmlns:p14="http://schemas.microsoft.com/office/powerpoint/2010/main" xmlns="" val="36202032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Symptoms of staphylococcal food poisoning:</a:t>
            </a:r>
          </a:p>
          <a:p>
            <a:pPr marL="640594" lvl="1" indent="-174708">
              <a:buFont typeface="Arial" pitchFamily="34" charset="0"/>
              <a:buChar char="•"/>
            </a:pPr>
            <a:r>
              <a:rPr lang="en-US" dirty="0" smtClean="0"/>
              <a:t>Severe cramping and abdominal pain</a:t>
            </a:r>
          </a:p>
          <a:p>
            <a:pPr marL="640594" lvl="1" indent="-174708">
              <a:buFont typeface="Arial" pitchFamily="34" charset="0"/>
              <a:buChar char="•"/>
            </a:pPr>
            <a:r>
              <a:rPr lang="en-US" dirty="0" smtClean="0"/>
              <a:t>Nausea</a:t>
            </a:r>
          </a:p>
          <a:p>
            <a:pPr marL="640594" lvl="1" indent="-174708">
              <a:buFont typeface="Arial" pitchFamily="34" charset="0"/>
              <a:buChar char="•"/>
            </a:pPr>
            <a:r>
              <a:rPr lang="en-US" dirty="0" smtClean="0"/>
              <a:t>Vomiting</a:t>
            </a:r>
          </a:p>
          <a:p>
            <a:pPr marL="640594" lvl="1" indent="-174708">
              <a:buFont typeface="Arial" pitchFamily="34" charset="0"/>
              <a:buChar char="•"/>
            </a:pPr>
            <a:r>
              <a:rPr lang="en-US" dirty="0" smtClean="0"/>
              <a:t>Diarrhea</a:t>
            </a:r>
          </a:p>
          <a:p>
            <a:pPr marL="640594" lvl="1" indent="-174708">
              <a:buFont typeface="Arial" pitchFamily="34" charset="0"/>
              <a:buChar char="•"/>
            </a:pPr>
            <a:r>
              <a:rPr lang="en-US" dirty="0" smtClean="0"/>
              <a:t>Headache, fever, sweating</a:t>
            </a:r>
          </a:p>
          <a:p>
            <a:pPr marL="640594" lvl="1" indent="-174708">
              <a:buFont typeface="Arial" pitchFamily="34" charset="0"/>
              <a:buChar char="•"/>
            </a:pPr>
            <a:r>
              <a:rPr lang="en-US" dirty="0" smtClean="0"/>
              <a:t>Sometimes prostration and shock</a:t>
            </a:r>
          </a:p>
          <a:p>
            <a:pPr marL="174708" indent="-174708" defTabSz="931774">
              <a:buFont typeface="Arial" pitchFamily="34" charset="0"/>
              <a:buChar char="•"/>
              <a:defRPr/>
            </a:pPr>
            <a:r>
              <a:rPr lang="en-US" i="1" dirty="0" smtClean="0"/>
              <a:t>[Review the Clinical Applications Box: Case Study: A Community Food Poisoning Incident.]</a:t>
            </a:r>
          </a:p>
          <a:p>
            <a:pPr marL="174708" indent="-174708">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23</a:t>
            </a:fld>
            <a:endParaRPr lang="en-US" dirty="0"/>
          </a:p>
        </p:txBody>
      </p:sp>
    </p:spTree>
    <p:extLst>
      <p:ext uri="{BB962C8B-B14F-4D97-AF65-F5344CB8AC3E}">
        <p14:creationId xmlns:p14="http://schemas.microsoft.com/office/powerpoint/2010/main" xmlns="" val="5162567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i="1" dirty="0" smtClean="0"/>
              <a:t>C. perfringens</a:t>
            </a:r>
            <a:endParaRPr lang="en-US" dirty="0" smtClean="0"/>
          </a:p>
          <a:p>
            <a:pPr marL="640594" lvl="1" indent="-174708">
              <a:buFont typeface="Arial" pitchFamily="34" charset="0"/>
              <a:buChar char="•"/>
            </a:pPr>
            <a:r>
              <a:rPr lang="en-US" dirty="0" smtClean="0"/>
              <a:t>Multiply in cooked meat and meat dishes</a:t>
            </a:r>
          </a:p>
          <a:p>
            <a:pPr marL="640594" lvl="1" indent="-174708">
              <a:buFont typeface="Arial" pitchFamily="34" charset="0"/>
              <a:buChar char="•"/>
            </a:pPr>
            <a:r>
              <a:rPr lang="en-US" dirty="0" smtClean="0"/>
              <a:t>Develop in food held at warm (109-117 degrees) or room temperature for extended period.</a:t>
            </a:r>
          </a:p>
          <a:p>
            <a:pPr marL="174708" indent="-174708">
              <a:buFont typeface="Arial" pitchFamily="34" charset="0"/>
              <a:buChar char="•"/>
            </a:pPr>
            <a:r>
              <a:rPr lang="en-US" i="1" dirty="0" smtClean="0"/>
              <a:t>[Review Table 13-4, Examples of Food-Borne Disease.]</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24</a:t>
            </a:fld>
            <a:endParaRPr lang="en-US" dirty="0"/>
          </a:p>
        </p:txBody>
      </p:sp>
    </p:spTree>
    <p:extLst>
      <p:ext uri="{BB962C8B-B14F-4D97-AF65-F5344CB8AC3E}">
        <p14:creationId xmlns:p14="http://schemas.microsoft.com/office/powerpoint/2010/main" xmlns="" val="35380134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Strict control of community water and food supplies, personal hygiene, and sanitary practices of food workers are essential to protect viral contamination.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25</a:t>
            </a:fld>
            <a:endParaRPr lang="en-US" dirty="0"/>
          </a:p>
        </p:txBody>
      </p:sp>
    </p:spTree>
    <p:extLst>
      <p:ext uri="{BB962C8B-B14F-4D97-AF65-F5344CB8AC3E}">
        <p14:creationId xmlns:p14="http://schemas.microsoft.com/office/powerpoint/2010/main" xmlns="" val="11846703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Discuss the two measures that have helped stop the spread of parasites in the food supply.</a:t>
            </a: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26</a:t>
            </a:fld>
            <a:endParaRPr lang="en-US" dirty="0"/>
          </a:p>
        </p:txBody>
      </p:sp>
    </p:spTree>
    <p:extLst>
      <p:ext uri="{BB962C8B-B14F-4D97-AF65-F5344CB8AC3E}">
        <p14:creationId xmlns:p14="http://schemas.microsoft.com/office/powerpoint/2010/main" xmlns="" val="3226383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Lead</a:t>
            </a:r>
          </a:p>
          <a:p>
            <a:pPr marL="640594" lvl="1" indent="-174708">
              <a:buFont typeface="Arial" pitchFamily="34" charset="0"/>
              <a:buChar char="•"/>
            </a:pPr>
            <a:r>
              <a:rPr lang="en-US" dirty="0" smtClean="0"/>
              <a:t>Children are especially vulnerable.</a:t>
            </a:r>
          </a:p>
          <a:p>
            <a:pPr marL="640594" lvl="1" indent="-174708">
              <a:buFont typeface="Arial" pitchFamily="34" charset="0"/>
              <a:buChar char="•"/>
            </a:pPr>
            <a:r>
              <a:rPr lang="en-US" dirty="0" smtClean="0"/>
              <a:t>Iron deficiency increases lead absorption.</a:t>
            </a:r>
          </a:p>
          <a:p>
            <a:pPr marL="640594" lvl="1" indent="-174708">
              <a:buFont typeface="Arial" pitchFamily="34" charset="0"/>
              <a:buChar char="•"/>
            </a:pPr>
            <a:r>
              <a:rPr lang="en-US" i="1" dirty="0" smtClean="0"/>
              <a:t>[Review the Cultural Considerations Box: The Continued Burden of Lead Poisoning.]</a:t>
            </a:r>
          </a:p>
          <a:p>
            <a:pPr marL="174708" indent="-174708">
              <a:buFont typeface="Arial" pitchFamily="34" charset="0"/>
              <a:buChar char="•"/>
            </a:pPr>
            <a:r>
              <a:rPr lang="en-US" dirty="0" smtClean="0"/>
              <a:t>Aflatoxin</a:t>
            </a:r>
          </a:p>
          <a:p>
            <a:pPr marL="640594" lvl="1" indent="-174708">
              <a:buFont typeface="Arial" pitchFamily="34" charset="0"/>
              <a:buChar char="•"/>
            </a:pPr>
            <a:r>
              <a:rPr lang="en-US" dirty="0" smtClean="0"/>
              <a:t>May contaminate peanuts, tree nuts, corn, and animal feed.</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27</a:t>
            </a:fld>
            <a:endParaRPr lang="en-US" dirty="0"/>
          </a:p>
        </p:txBody>
      </p:sp>
    </p:spTree>
    <p:extLst>
      <p:ext uri="{BB962C8B-B14F-4D97-AF65-F5344CB8AC3E}">
        <p14:creationId xmlns:p14="http://schemas.microsoft.com/office/powerpoint/2010/main" xmlns="" val="1009859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buFont typeface="Arial" pitchFamily="34" charset="0"/>
              <a:buChar char="•"/>
              <a:defRPr/>
            </a:pPr>
            <a:r>
              <a:rPr lang="en-US" dirty="0" smtClean="0"/>
              <a:t>Potential health problems related to the food supply can arise from several sources, such as the lack of sanitation, food-borne disease, and poverty.</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30</a:t>
            </a:fld>
            <a:endParaRPr lang="en-US" dirty="0"/>
          </a:p>
        </p:txBody>
      </p:sp>
    </p:spTree>
    <p:extLst>
      <p:ext uri="{BB962C8B-B14F-4D97-AF65-F5344CB8AC3E}">
        <p14:creationId xmlns:p14="http://schemas.microsoft.com/office/powerpoint/2010/main" xmlns="" val="29314185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Chronic food and nutrient shortages within a population perpetuate the cycle of malnutrition; undernourished pregnant women give birth to low birth weight infants.</a:t>
            </a:r>
          </a:p>
          <a:p>
            <a:pPr marL="174708" indent="-174708">
              <a:buFont typeface="Arial" pitchFamily="34" charset="0"/>
              <a:buChar char="•"/>
            </a:pPr>
            <a:r>
              <a:rPr lang="en-US" dirty="0" smtClean="0"/>
              <a:t>Low birth weight infants are highly susceptible to infant mortality or growth retardation.</a:t>
            </a:r>
          </a:p>
          <a:p>
            <a:pPr marL="174708" indent="-174708">
              <a:buFont typeface="Arial" pitchFamily="34" charset="0"/>
              <a:buChar char="•"/>
            </a:pPr>
            <a:r>
              <a:rPr lang="en-US" dirty="0" smtClean="0"/>
              <a:t>What is food insecurity? </a:t>
            </a:r>
            <a:r>
              <a:rPr lang="en-US" i="1" dirty="0" smtClean="0"/>
              <a:t>[limited or uncertain availability of nutritionally adequate and safe foods or limited or </a:t>
            </a:r>
          </a:p>
          <a:p>
            <a:r>
              <a:rPr lang="en-US" i="1" dirty="0" smtClean="0"/>
              <a:t>uncertain ability to acquire acceptable foods in socially acceptable ways.]</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31</a:t>
            </a:fld>
            <a:endParaRPr lang="en-US" dirty="0"/>
          </a:p>
        </p:txBody>
      </p:sp>
    </p:spTree>
    <p:extLst>
      <p:ext uri="{BB962C8B-B14F-4D97-AF65-F5344CB8AC3E}">
        <p14:creationId xmlns:p14="http://schemas.microsoft.com/office/powerpoint/2010/main" xmlns="" val="41189047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Ask students to cite some examples of the causes of malnutrition at each level of this chart (text Figure 13-9).</a:t>
            </a:r>
          </a:p>
          <a:p>
            <a:pPr marL="174708" indent="-174708">
              <a:buFont typeface="Arial" pitchFamily="34" charset="0"/>
              <a:buChar char="•"/>
            </a:pPr>
            <a:r>
              <a:rPr lang="en-US" i="1" dirty="0" smtClean="0"/>
              <a:t>[Also Review Figure 13-10, Differences in life outcomes when education, financial credit, and health care are accessible.]</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32</a:t>
            </a:fld>
            <a:endParaRPr lang="en-US" dirty="0"/>
          </a:p>
        </p:txBody>
      </p:sp>
    </p:spTree>
    <p:extLst>
      <p:ext uri="{BB962C8B-B14F-4D97-AF65-F5344CB8AC3E}">
        <p14:creationId xmlns:p14="http://schemas.microsoft.com/office/powerpoint/2010/main" xmlns="" val="34257082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Many health-conscious Americans rely on food labels in making food choices.</a:t>
            </a:r>
          </a:p>
          <a:p>
            <a:pPr marL="174708" indent="-174708">
              <a:buFont typeface="Arial" pitchFamily="34" charset="0"/>
              <a:buChar char="•"/>
            </a:pPr>
            <a:r>
              <a:rPr lang="en-US" dirty="0" smtClean="0"/>
              <a:t>Other food standard information on labels relates to food quality, fill of container, major food allergens, and enrichment or fortification.</a:t>
            </a:r>
          </a:p>
          <a:p>
            <a:pPr marL="174708" indent="-174708">
              <a:buFont typeface="Arial" pitchFamily="34" charset="0"/>
              <a:buChar char="•"/>
            </a:pPr>
            <a:r>
              <a:rPr lang="en-US" dirty="0" smtClean="0"/>
              <a:t>Individuals who use and understand the food labels also have an overall healthier diet pattern than those individuals who do not.</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a:t>
            </a:fld>
            <a:endParaRPr lang="en-US" dirty="0"/>
          </a:p>
        </p:txBody>
      </p:sp>
    </p:spTree>
    <p:extLst>
      <p:ext uri="{BB962C8B-B14F-4D97-AF65-F5344CB8AC3E}">
        <p14:creationId xmlns:p14="http://schemas.microsoft.com/office/powerpoint/2010/main" xmlns="" val="42540238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With the School Meals Programs, children eat for free or at reduced rates, and these meals often comprise their main food intake for the day.</a:t>
            </a:r>
          </a:p>
          <a:p>
            <a:pPr>
              <a:buFont typeface="Arial" pitchFamily="34" charset="0"/>
              <a:buChar char="•"/>
            </a:pPr>
            <a:r>
              <a:rPr lang="en-US" dirty="0" smtClean="0"/>
              <a:t>  Competitive foods historically contributed to the overconsumption of calories, plate waste of nutritionally balanced school lunches, and the decreased intake of nutrients by students.</a:t>
            </a:r>
          </a:p>
          <a:p>
            <a:pPr>
              <a:buFont typeface="Arial" pitchFamily="34" charset="0"/>
              <a:buChar char="•"/>
            </a:pPr>
            <a:r>
              <a:rPr lang="en-US" dirty="0" smtClean="0"/>
              <a:t>  Under the Nutrition Services Incentive Program, regardless of income, all people who are older than 60 years old can eat hot lunches at a community center under the Congregate Meals Program; if they are ill or disabled, they can receive meals at home by using the services of the Home-Delivered Meals Program.</a:t>
            </a:r>
          </a:p>
          <a:p>
            <a:pPr>
              <a:buFont typeface="Arial" pitchFamily="34" charset="0"/>
              <a:buChar char="•"/>
            </a:pPr>
            <a:r>
              <a:rPr lang="en-US" i="1" dirty="0" smtClean="0"/>
              <a:t>  [There are many possible topics of discussion regarding food assistance programs, including program outcomes, program operations and integrity, vulnerable populations, the relation between food assistance programs and the general economy, and food security in the United States.]</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33</a:t>
            </a:fld>
            <a:endParaRPr lang="en-US" dirty="0"/>
          </a:p>
        </p:txBody>
      </p:sp>
    </p:spTree>
    <p:extLst>
      <p:ext uri="{BB962C8B-B14F-4D97-AF65-F5344CB8AC3E}">
        <p14:creationId xmlns:p14="http://schemas.microsoft.com/office/powerpoint/2010/main" xmlns="" val="11199235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Safe food handling practices from the store to the table are essential.  </a:t>
            </a:r>
          </a:p>
          <a:p>
            <a:pPr marL="174708" indent="-174708">
              <a:buFont typeface="Arial" pitchFamily="34" charset="0"/>
              <a:buChar char="•"/>
            </a:pPr>
            <a:r>
              <a:rPr lang="en-US" dirty="0" smtClean="0"/>
              <a:t>Wash hands and surfaces often.  </a:t>
            </a:r>
          </a:p>
          <a:p>
            <a:pPr marL="174708" indent="-174708">
              <a:buFont typeface="Arial" pitchFamily="34" charset="0"/>
              <a:buChar char="•"/>
            </a:pPr>
            <a:r>
              <a:rPr lang="en-US" dirty="0" smtClean="0"/>
              <a:t>Don’t cross-contaminate.</a:t>
            </a:r>
          </a:p>
          <a:p>
            <a:pPr marL="174708" indent="-174708">
              <a:buFont typeface="Arial" pitchFamily="34" charset="0"/>
              <a:buChar char="•"/>
            </a:pPr>
            <a:r>
              <a:rPr lang="en-US" dirty="0" smtClean="0"/>
              <a:t>Refrigerate promptly.</a:t>
            </a:r>
          </a:p>
          <a:p>
            <a:pPr marL="174708" indent="-174708">
              <a:buFont typeface="Arial" pitchFamily="34" charset="0"/>
              <a:buChar char="•"/>
            </a:pPr>
            <a:r>
              <a:rPr lang="en-US" dirty="0" smtClean="0"/>
              <a:t>Cook to safe temperatures.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34</a:t>
            </a:fld>
            <a:endParaRPr lang="en-US" dirty="0"/>
          </a:p>
        </p:txBody>
      </p:sp>
    </p:spTree>
    <p:extLst>
      <p:ext uri="{BB962C8B-B14F-4D97-AF65-F5344CB8AC3E}">
        <p14:creationId xmlns:p14="http://schemas.microsoft.com/office/powerpoint/2010/main" xmlns="" val="1301965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Nutrition information includes:</a:t>
            </a:r>
          </a:p>
          <a:p>
            <a:pPr marL="640594" lvl="1" indent="-174708">
              <a:buFont typeface="Arial" pitchFamily="34" charset="0"/>
              <a:buChar char="•"/>
            </a:pPr>
            <a:r>
              <a:rPr lang="en-US" dirty="0" smtClean="0"/>
              <a:t>Amount of carbohydrates, proteins, fats</a:t>
            </a:r>
          </a:p>
          <a:p>
            <a:pPr marL="640594" lvl="1" indent="-174708">
              <a:buFont typeface="Arial" pitchFamily="34" charset="0"/>
              <a:buChar char="•"/>
            </a:pPr>
            <a:r>
              <a:rPr lang="en-US" dirty="0" smtClean="0"/>
              <a:t>Calories </a:t>
            </a:r>
          </a:p>
          <a:p>
            <a:pPr marL="640594" lvl="1" indent="-174708">
              <a:buFont typeface="Arial" pitchFamily="34" charset="0"/>
              <a:buChar char="•"/>
            </a:pPr>
            <a:r>
              <a:rPr lang="en-US" dirty="0" smtClean="0"/>
              <a:t>Vitamins, minerals</a:t>
            </a:r>
          </a:p>
          <a:p>
            <a:pPr marL="640594" lvl="1" indent="-174708">
              <a:buFont typeface="Arial" pitchFamily="34" charset="0"/>
              <a:buChar char="•"/>
            </a:pPr>
            <a:r>
              <a:rPr lang="en-US" dirty="0" smtClean="0"/>
              <a:t>Sodium</a:t>
            </a:r>
          </a:p>
          <a:p>
            <a:pPr marL="640594" lvl="1" indent="-174708">
              <a:buFont typeface="Arial" pitchFamily="34" charset="0"/>
              <a:buChar char="•"/>
            </a:pPr>
            <a:r>
              <a:rPr lang="en-US" dirty="0" smtClean="0"/>
              <a:t>Cholesterol</a:t>
            </a:r>
          </a:p>
          <a:p>
            <a:pPr marL="640594" lvl="1" indent="-174708">
              <a:buFont typeface="Arial" pitchFamily="34" charset="0"/>
              <a:buChar char="•"/>
            </a:pPr>
            <a:r>
              <a:rPr lang="en-US" dirty="0" smtClean="0"/>
              <a:t>Saturated fat</a:t>
            </a:r>
          </a:p>
          <a:p>
            <a:pPr marL="174708" indent="-174708">
              <a:buFont typeface="Arial" pitchFamily="34" charset="0"/>
              <a:buChar char="•"/>
            </a:pPr>
            <a:r>
              <a:rPr lang="en-US" dirty="0" smtClean="0"/>
              <a:t>Percentage of Recommended Dietary Allowance standard per defined portion.</a:t>
            </a:r>
          </a:p>
          <a:p>
            <a:pPr marL="174708" indent="-174708">
              <a:buFont typeface="Arial" pitchFamily="34" charset="0"/>
              <a:buChar char="•"/>
            </a:pPr>
            <a:r>
              <a:rPr lang="en-US" i="1" dirty="0" smtClean="0"/>
              <a:t>[Review Figure 13-2 on front-of-package labeling.]</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a:t>
            </a:fld>
            <a:endParaRPr lang="en-US" dirty="0"/>
          </a:p>
        </p:txBody>
      </p:sp>
    </p:spTree>
    <p:extLst>
      <p:ext uri="{BB962C8B-B14F-4D97-AF65-F5344CB8AC3E}">
        <p14:creationId xmlns:p14="http://schemas.microsoft.com/office/powerpoint/2010/main" xmlns="" val="2756459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Example (text Figure 13-1) of a food product label showing the detailed Nutrition Facts box of nutrition information proposed for the updated Nutrition Facts Label.</a:t>
            </a:r>
          </a:p>
          <a:p>
            <a:pPr marL="174708" indent="-174708">
              <a:buFont typeface="Arial" pitchFamily="34" charset="0"/>
              <a:buChar char="•"/>
            </a:pPr>
            <a:r>
              <a:rPr lang="en-US" dirty="0" smtClean="0"/>
              <a:t>What changes do you notice here compared with the food labels currently in use? </a:t>
            </a:r>
            <a:r>
              <a:rPr lang="en-US" i="1" dirty="0" smtClean="0"/>
              <a:t>[Discuss.]</a:t>
            </a:r>
          </a:p>
          <a:p>
            <a:pPr marL="174708" indent="-174708">
              <a:buFont typeface="Arial" pitchFamily="34" charset="0"/>
              <a:buChar char="•"/>
            </a:pPr>
            <a:r>
              <a:rPr lang="en-US" i="1" dirty="0" smtClean="0"/>
              <a:t>[Review For Further Focus Box: Glossary of Terms for Nutrition Facts Labels.]</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5</a:t>
            </a:fld>
            <a:endParaRPr lang="en-US" dirty="0"/>
          </a:p>
        </p:txBody>
      </p:sp>
    </p:spTree>
    <p:extLst>
      <p:ext uri="{BB962C8B-B14F-4D97-AF65-F5344CB8AC3E}">
        <p14:creationId xmlns:p14="http://schemas.microsoft.com/office/powerpoint/2010/main" xmlns="" val="1149533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The FDA provides model claim statements.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7</a:t>
            </a:fld>
            <a:endParaRPr lang="en-US" dirty="0"/>
          </a:p>
        </p:txBody>
      </p:sp>
    </p:spTree>
    <p:extLst>
      <p:ext uri="{BB962C8B-B14F-4D97-AF65-F5344CB8AC3E}">
        <p14:creationId xmlns:p14="http://schemas.microsoft.com/office/powerpoint/2010/main" xmlns="" val="2423035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Certain percentages of pesticides are acceptable and legally permitted in or on food commodities and animal feeds.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8</a:t>
            </a:fld>
            <a:endParaRPr lang="en-US" dirty="0"/>
          </a:p>
        </p:txBody>
      </p:sp>
    </p:spTree>
    <p:extLst>
      <p:ext uri="{BB962C8B-B14F-4D97-AF65-F5344CB8AC3E}">
        <p14:creationId xmlns:p14="http://schemas.microsoft.com/office/powerpoint/2010/main" xmlns="" val="41921236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i="1" dirty="0" smtClean="0"/>
              <a:t>[Ask students to identify some pesticides that have been found to be harmful to humans or the environment. (DDT)]</a:t>
            </a: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9</a:t>
            </a:fld>
            <a:endParaRPr lang="en-US" dirty="0"/>
          </a:p>
        </p:txBody>
      </p:sp>
    </p:spTree>
    <p:extLst>
      <p:ext uri="{BB962C8B-B14F-4D97-AF65-F5344CB8AC3E}">
        <p14:creationId xmlns:p14="http://schemas.microsoft.com/office/powerpoint/2010/main" xmlns="" val="3162577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Many farmers use an organic farming process so that pesticides and other harmful chemicals are not used during the growing process. </a:t>
            </a:r>
          </a:p>
          <a:p>
            <a:pPr marL="174708" indent="-174708">
              <a:buFont typeface="Arial" pitchFamily="34" charset="0"/>
              <a:buChar char="•"/>
            </a:pPr>
            <a:r>
              <a:rPr lang="en-US" i="1" dirty="0" smtClean="0"/>
              <a:t>[Review For Further Focus Box: Organic Food Standards.]</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10</a:t>
            </a:fld>
            <a:endParaRPr lang="en-US" dirty="0"/>
          </a:p>
        </p:txBody>
      </p:sp>
    </p:spTree>
    <p:extLst>
      <p:ext uri="{BB962C8B-B14F-4D97-AF65-F5344CB8AC3E}">
        <p14:creationId xmlns:p14="http://schemas.microsoft.com/office/powerpoint/2010/main" xmlns="" val="1302974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6F9B8CD-342D-4579-98EC-A8FD6B7370E1}" type="datetimeFigureOut">
              <a:rPr lang="en-US" smtClean="0"/>
              <a:pPr/>
              <a:t>10/4/2016</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r>
              <a:rPr lang="en-US" smtClean="0"/>
              <a:t>Copyright © 2017, Elsevier Inc. All Rights Reserved.</a:t>
            </a:r>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F9B8CD-342D-4579-98EC-A8FD6B7370E1}" type="datetimeFigureOut">
              <a:rPr lang="en-US" smtClean="0"/>
              <a:pPr/>
              <a:t>10/4/2016</a:t>
            </a:fld>
            <a:endParaRPr lang="en-US"/>
          </a:p>
        </p:txBody>
      </p:sp>
      <p:sp>
        <p:nvSpPr>
          <p:cNvPr id="5" name="Footer Placeholder 4"/>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43B6E2D6-51E0-4A85-ABFF-5CCC7316933A}" type="slidenum">
              <a:rPr lang="en-GB" smtClean="0"/>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F9B8CD-342D-4579-98EC-A8FD6B7370E1}" type="datetimeFigureOut">
              <a:rPr lang="en-US" smtClean="0"/>
              <a:pPr/>
              <a:t>10/4/2016</a:t>
            </a:fld>
            <a:endParaRPr lang="en-US"/>
          </a:p>
        </p:txBody>
      </p:sp>
      <p:sp>
        <p:nvSpPr>
          <p:cNvPr id="5" name="Footer Placeholder 4"/>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E50ADD00-FA40-493A-953E-9DDC8E755E33}" type="slidenum">
              <a:rPr lang="en-GB" smtClean="0"/>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10/4/2016</a:t>
            </a:fld>
            <a:endParaRPr lang="en-US"/>
          </a:p>
        </p:txBody>
      </p:sp>
      <p:sp>
        <p:nvSpPr>
          <p:cNvPr id="9" name="Slide Number Placeholder 8"/>
          <p:cNvSpPr>
            <a:spLocks noGrp="1"/>
          </p:cNvSpPr>
          <p:nvPr>
            <p:ph type="sldNum" sz="quarter" idx="15"/>
          </p:nvPr>
        </p:nvSpPr>
        <p:spPr/>
        <p:txBody>
          <a:bodyPr rtlCol="0"/>
          <a:lstStyle/>
          <a:p>
            <a:pPr>
              <a:defRPr/>
            </a:pPr>
            <a:fld id="{7F8BBA44-8A3C-4CDB-966D-E256DD599FC1}" type="slidenum">
              <a:rPr lang="en-GB" smtClean="0"/>
              <a:pPr>
                <a:defRPr/>
              </a:pPr>
              <a:t>‹#›</a:t>
            </a:fld>
            <a:endParaRPr lang="en-GB" dirty="0"/>
          </a:p>
        </p:txBody>
      </p:sp>
      <p:sp>
        <p:nvSpPr>
          <p:cNvPr id="10" name="Footer Placeholder 9"/>
          <p:cNvSpPr>
            <a:spLocks noGrp="1"/>
          </p:cNvSpPr>
          <p:nvPr>
            <p:ph type="ftr" sz="quarter" idx="16"/>
          </p:nvPr>
        </p:nvSpPr>
        <p:spPr/>
        <p:txBody>
          <a:bodyPr rtlCol="0"/>
          <a:lstStyle/>
          <a:p>
            <a:pPr>
              <a:defRPr/>
            </a:pPr>
            <a:r>
              <a:rPr lang="en-US" smtClean="0"/>
              <a:t>Copyright © 2017, Elsevier Inc. All Rights Reserved.</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6F9B8CD-342D-4579-98EC-A8FD6B7370E1}" type="datetimeFigureOut">
              <a:rPr lang="en-US" smtClean="0"/>
              <a:pPr/>
              <a:t>10/4/2016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r>
              <a:rPr lang="en-US" smtClean="0"/>
              <a:t>Copyright © 2017, Elsevier Inc. All Rights Reserved.</a:t>
            </a:r>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r>
              <a:rPr lang="en-GB" smtClean="0"/>
              <a:t>Slide </a:t>
            </a:r>
            <a:fld id="{F8B6D248-46AD-4934-9A30-A00CAF948649}" type="slidenum">
              <a:rPr lang="en-GB" smtClean="0"/>
              <a:pPr>
                <a:defRPr/>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6F9B8CD-342D-4579-98EC-A8FD6B7370E1}" type="datetimeFigureOut">
              <a:rPr lang="en-US" smtClean="0"/>
              <a:pPr/>
              <a:t>10/4/2016</a:t>
            </a:fld>
            <a:endParaRPr lang="en-US"/>
          </a:p>
        </p:txBody>
      </p:sp>
      <p:sp>
        <p:nvSpPr>
          <p:cNvPr id="6" name="Footer Placeholder 5"/>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7" name="Slide Number Placeholder 6"/>
          <p:cNvSpPr>
            <a:spLocks noGrp="1"/>
          </p:cNvSpPr>
          <p:nvPr>
            <p:ph type="sldNum" sz="quarter" idx="12"/>
          </p:nvPr>
        </p:nvSpPr>
        <p:spPr/>
        <p:txBody>
          <a:bodyPr/>
          <a:lstStyle/>
          <a:p>
            <a:pPr>
              <a:defRPr/>
            </a:pPr>
            <a:r>
              <a:rPr lang="en-GB" smtClean="0"/>
              <a:t>Slide </a:t>
            </a:r>
            <a:fld id="{E0CA3D25-0BDE-423E-BFDE-BC90F9104E8D}" type="slidenum">
              <a:rPr lang="en-GB" smtClean="0"/>
              <a:pPr>
                <a:defRPr/>
              </a:pPr>
              <a:t>‹#›</a:t>
            </a:fld>
            <a:endParaRPr lang="en-GB"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6F9B8CD-342D-4579-98EC-A8FD6B7370E1}" type="datetimeFigureOut">
              <a:rPr lang="en-US" smtClean="0"/>
              <a:pPr/>
              <a:t>10/4/2016</a:t>
            </a:fld>
            <a:endParaRPr lang="en-US"/>
          </a:p>
        </p:txBody>
      </p:sp>
      <p:sp>
        <p:nvSpPr>
          <p:cNvPr id="8" name="Footer Placeholder 7"/>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9" name="Slide Number Placeholder 8"/>
          <p:cNvSpPr>
            <a:spLocks noGrp="1"/>
          </p:cNvSpPr>
          <p:nvPr>
            <p:ph type="sldNum" sz="quarter" idx="12"/>
          </p:nvPr>
        </p:nvSpPr>
        <p:spPr/>
        <p:txBody>
          <a:bodyPr/>
          <a:lstStyle/>
          <a:p>
            <a:pPr>
              <a:defRPr/>
            </a:pPr>
            <a:r>
              <a:rPr lang="en-GB" smtClean="0"/>
              <a:t>Slide </a:t>
            </a:r>
            <a:fld id="{6EAE9F82-1306-4A0A-A4CC-5D30A0614ED7}" type="slidenum">
              <a:rPr lang="en-GB" smtClean="0"/>
              <a:pPr>
                <a:defRPr/>
              </a:pPr>
              <a:t>‹#›</a:t>
            </a:fld>
            <a:endParaRPr lang="en-GB"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10/4/2016</a:t>
            </a:fld>
            <a:endParaRPr lang="en-US"/>
          </a:p>
        </p:txBody>
      </p:sp>
      <p:sp>
        <p:nvSpPr>
          <p:cNvPr id="7" name="Slide Number Placeholder 6"/>
          <p:cNvSpPr>
            <a:spLocks noGrp="1"/>
          </p:cNvSpPr>
          <p:nvPr>
            <p:ph type="sldNum" sz="quarter" idx="11"/>
          </p:nvPr>
        </p:nvSpPr>
        <p:spPr/>
        <p:txBody>
          <a:bodyPr rtlCol="0"/>
          <a:lstStyle/>
          <a:p>
            <a:pPr>
              <a:defRPr/>
            </a:pPr>
            <a:r>
              <a:rPr lang="en-GB" smtClean="0"/>
              <a:t>Slide </a:t>
            </a:r>
            <a:fld id="{67AAB3EE-9EF1-44C2-B1C4-C8D186C48723}" type="slidenum">
              <a:rPr lang="en-GB" smtClean="0"/>
              <a:pPr>
                <a:defRPr/>
              </a:pPr>
              <a:t>‹#›</a:t>
            </a:fld>
            <a:endParaRPr lang="en-GB" dirty="0"/>
          </a:p>
        </p:txBody>
      </p:sp>
      <p:sp>
        <p:nvSpPr>
          <p:cNvPr id="8" name="Footer Placeholder 7"/>
          <p:cNvSpPr>
            <a:spLocks noGrp="1"/>
          </p:cNvSpPr>
          <p:nvPr>
            <p:ph type="ftr" sz="quarter" idx="12"/>
          </p:nvPr>
        </p:nvSpPr>
        <p:spPr/>
        <p:txBody>
          <a:bodyPr rtlCol="0"/>
          <a:lstStyle/>
          <a:p>
            <a:pPr>
              <a:defRPr/>
            </a:pPr>
            <a:r>
              <a:rPr lang="en-US" smtClean="0"/>
              <a:t>Copyright © 2017, Elsevier Inc. All Rights Reserved.</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F9B8CD-342D-4579-98EC-A8FD6B7370E1}" type="datetimeFigureOut">
              <a:rPr lang="en-US" smtClean="0"/>
              <a:pPr/>
              <a:t>10/4/2016</a:t>
            </a:fld>
            <a:endParaRPr lang="en-US"/>
          </a:p>
        </p:txBody>
      </p:sp>
      <p:sp>
        <p:nvSpPr>
          <p:cNvPr id="3" name="Footer Placeholder 2"/>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4" name="Slide Number Placeholder 3"/>
          <p:cNvSpPr>
            <a:spLocks noGrp="1"/>
          </p:cNvSpPr>
          <p:nvPr>
            <p:ph type="sldNum" sz="quarter" idx="12"/>
          </p:nvPr>
        </p:nvSpPr>
        <p:spPr/>
        <p:txBody>
          <a:bodyPr/>
          <a:lstStyle/>
          <a:p>
            <a:pPr>
              <a:defRPr/>
            </a:pPr>
            <a:r>
              <a:rPr lang="en-GB" smtClean="0"/>
              <a:t>Slide </a:t>
            </a:r>
            <a:fld id="{179E6571-401E-4B20-BD1A-F3A6C5A2D45F}" type="slidenum">
              <a:rPr lang="en-GB" smtClean="0"/>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10/4/2016</a:t>
            </a:fld>
            <a:endParaRPr lang="en-US" dirty="0"/>
          </a:p>
        </p:txBody>
      </p:sp>
      <p:sp>
        <p:nvSpPr>
          <p:cNvPr id="22" name="Slide Number Placeholder 21"/>
          <p:cNvSpPr>
            <a:spLocks noGrp="1"/>
          </p:cNvSpPr>
          <p:nvPr>
            <p:ph type="sldNum" sz="quarter" idx="15"/>
          </p:nvPr>
        </p:nvSpPr>
        <p:spPr/>
        <p:txBody>
          <a:bodyPr rtlCol="0"/>
          <a:lstStyle/>
          <a:p>
            <a:pPr>
              <a:defRPr/>
            </a:pPr>
            <a:r>
              <a:rPr lang="en-GB" smtClean="0"/>
              <a:t>Slide </a:t>
            </a:r>
            <a:fld id="{9528BCF6-3FA7-437A-8E5A-06F1E1B6D1EC}" type="slidenum">
              <a:rPr lang="en-GB" smtClean="0"/>
              <a:pPr>
                <a:defRPr/>
              </a:pPr>
              <a:t>‹#›</a:t>
            </a:fld>
            <a:endParaRPr lang="en-GB" dirty="0"/>
          </a:p>
        </p:txBody>
      </p:sp>
      <p:sp>
        <p:nvSpPr>
          <p:cNvPr id="23" name="Footer Placeholder 22"/>
          <p:cNvSpPr>
            <a:spLocks noGrp="1"/>
          </p:cNvSpPr>
          <p:nvPr>
            <p:ph type="ftr" sz="quarter" idx="16"/>
          </p:nvPr>
        </p:nvSpPr>
        <p:spPr/>
        <p:txBody>
          <a:bodyPr rtlCol="0"/>
          <a:lstStyle/>
          <a:p>
            <a:pPr>
              <a:defRPr/>
            </a:pPr>
            <a:r>
              <a:rPr lang="en-US" smtClean="0"/>
              <a:t>Copyright © 2017, Elsevier Inc. All Rights Reserved.</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10/4/2016</a:t>
            </a:fld>
            <a:endParaRPr lang="en-US"/>
          </a:p>
        </p:txBody>
      </p:sp>
      <p:sp>
        <p:nvSpPr>
          <p:cNvPr id="18" name="Slide Number Placeholder 17"/>
          <p:cNvSpPr>
            <a:spLocks noGrp="1"/>
          </p:cNvSpPr>
          <p:nvPr>
            <p:ph type="sldNum" sz="quarter" idx="11"/>
          </p:nvPr>
        </p:nvSpPr>
        <p:spPr/>
        <p:txBody>
          <a:bodyPr rtlCol="0"/>
          <a:lstStyle/>
          <a:p>
            <a:pPr>
              <a:defRPr/>
            </a:pPr>
            <a:r>
              <a:rPr lang="en-GB" smtClean="0"/>
              <a:t>Slide </a:t>
            </a:r>
            <a:fld id="{064AC775-397C-4489-A46B-397B564A2A72}" type="slidenum">
              <a:rPr lang="en-GB" smtClean="0"/>
              <a:pPr>
                <a:defRPr/>
              </a:pPr>
              <a:t>‹#›</a:t>
            </a:fld>
            <a:endParaRPr lang="en-GB" dirty="0"/>
          </a:p>
        </p:txBody>
      </p:sp>
      <p:sp>
        <p:nvSpPr>
          <p:cNvPr id="21" name="Footer Placeholder 20"/>
          <p:cNvSpPr>
            <a:spLocks noGrp="1"/>
          </p:cNvSpPr>
          <p:nvPr>
            <p:ph type="ftr" sz="quarter" idx="12"/>
          </p:nvPr>
        </p:nvSpPr>
        <p:spPr/>
        <p:txBody>
          <a:bodyPr rtlCol="0"/>
          <a:lstStyle/>
          <a:p>
            <a:pPr>
              <a:defRPr/>
            </a:pPr>
            <a:r>
              <a:rPr lang="en-US" smtClean="0"/>
              <a:t>Copyright © 2017, Elsevier Inc. All Rights Reserved.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10/4/2016</a:t>
            </a:fld>
            <a:endParaRPr lang="en-US" dirty="0">
              <a:solidFill>
                <a:schemeClr val="tx2"/>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US" smtClean="0"/>
              <a:t>Copyright © 2017, Elsevier Inc. All Rights Reserved.</a:t>
            </a:r>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973FFB56-E9E6-413D-8A5D-71B4F4A3F75C}" type="slidenum">
              <a:rPr lang="en-GB" smtClean="0"/>
              <a:pPr>
                <a:defRPr/>
              </a:pPr>
              <a:t>‹#›</a:t>
            </a:fld>
            <a:endParaRPr lang="en-GB" dirty="0"/>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ctrTitle"/>
          </p:nvPr>
        </p:nvSpPr>
        <p:spPr>
          <a:xfrm>
            <a:off x="685800" y="1676400"/>
            <a:ext cx="7772400" cy="1143000"/>
          </a:xfrm>
        </p:spPr>
        <p:txBody>
          <a:bodyPr/>
          <a:lstStyle/>
          <a:p>
            <a:pPr eaLnBrk="1" hangingPunct="1"/>
            <a:r>
              <a:rPr lang="en-US" sz="4000" dirty="0" smtClean="0">
                <a:solidFill>
                  <a:schemeClr val="tx1"/>
                </a:solidFill>
                <a:latin typeface="Arial" charset="0"/>
              </a:rPr>
              <a:t>Chapter 13 </a:t>
            </a:r>
            <a:endParaRPr lang="en-US" sz="4000" dirty="0">
              <a:solidFill>
                <a:schemeClr val="tx1"/>
              </a:solidFill>
              <a:latin typeface="Arial" charset="0"/>
            </a:endParaRPr>
          </a:p>
        </p:txBody>
      </p:sp>
      <p:sp>
        <p:nvSpPr>
          <p:cNvPr id="5" name="Footer Placeholder 4"/>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10" name="Rectangle 3"/>
          <p:cNvSpPr txBox="1">
            <a:spLocks noChangeArrowheads="1"/>
          </p:cNvSpPr>
          <p:nvPr/>
        </p:nvSpPr>
        <p:spPr bwMode="auto">
          <a:xfrm>
            <a:off x="1371600" y="3584893"/>
            <a:ext cx="6400800" cy="1858962"/>
          </a:xfrm>
          <a:prstGeom prst="rect">
            <a:avLst/>
          </a:prstGeom>
          <a:noFill/>
          <a:ln w="9525" cap="sq">
            <a:noFill/>
            <a:miter lim="800000"/>
            <a:headEnd type="none" w="sm" len="sm"/>
            <a:tailEnd type="none" w="sm" len="sm"/>
          </a:ln>
        </p:spPr>
        <p:txBody>
          <a:bodyPr vert="horz" wrap="square" lIns="92075" tIns="46038" rIns="92075" bIns="46038" numCol="1" anchor="t" anchorCtr="0" compatLnSpc="1">
            <a:prstTxWarp prst="textNoShape">
              <a:avLst/>
            </a:prstTxWarp>
          </a:bodyPr>
          <a:lstStyle>
            <a:lvl1pPr marL="0" indent="0" algn="ctr" rtl="0" eaLnBrk="1" fontAlgn="base" hangingPunct="1">
              <a:spcBef>
                <a:spcPct val="20000"/>
              </a:spcBef>
              <a:spcAft>
                <a:spcPct val="0"/>
              </a:spcAft>
              <a:buClr>
                <a:schemeClr val="tx2"/>
              </a:buClr>
              <a:buSzPct val="60000"/>
              <a:buFont typeface="Wingdings 2" pitchFamily="18" charset="2"/>
              <a:buNone/>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a:lstStyle>
          <a:p>
            <a:r>
              <a:rPr lang="en-US" sz="3600" dirty="0"/>
              <a:t>Community Food Supply and Health</a:t>
            </a:r>
          </a:p>
        </p:txBody>
      </p:sp>
    </p:spTree>
    <p:extLst>
      <p:ext uri="{BB962C8B-B14F-4D97-AF65-F5344CB8AC3E}">
        <p14:creationId xmlns:p14="http://schemas.microsoft.com/office/powerpoint/2010/main" xmlns="" val="1724888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50658"/>
          </a:xfrm>
        </p:spPr>
        <p:txBody>
          <a:bodyPr>
            <a:normAutofit fontScale="90000"/>
          </a:bodyPr>
          <a:lstStyle/>
          <a:p>
            <a:r>
              <a:rPr lang="en-US" dirty="0"/>
              <a:t>Alternative Agriculture</a:t>
            </a:r>
            <a:r>
              <a:rPr lang="en-US" dirty="0" smtClean="0"/>
              <a:t>:</a:t>
            </a:r>
            <a:br>
              <a:rPr lang="en-US" dirty="0" smtClean="0"/>
            </a:br>
            <a:r>
              <a:rPr lang="en-US" dirty="0" smtClean="0"/>
              <a:t>Organic Farming</a:t>
            </a:r>
            <a:endParaRPr lang="en-US" dirty="0"/>
          </a:p>
        </p:txBody>
      </p:sp>
      <p:sp>
        <p:nvSpPr>
          <p:cNvPr id="3" name="Content Placeholder 2"/>
          <p:cNvSpPr>
            <a:spLocks noGrp="1"/>
          </p:cNvSpPr>
          <p:nvPr>
            <p:ph sz="quarter" idx="1"/>
          </p:nvPr>
        </p:nvSpPr>
        <p:spPr>
          <a:xfrm>
            <a:off x="685800" y="1280160"/>
            <a:ext cx="7772400" cy="5120640"/>
          </a:xfrm>
        </p:spPr>
        <p:txBody>
          <a:bodyPr>
            <a:normAutofit fontScale="92500" lnSpcReduction="10000"/>
          </a:bodyPr>
          <a:lstStyle/>
          <a:p>
            <a:pPr lvl="0"/>
            <a:r>
              <a:rPr lang="en-US" sz="2400" dirty="0" smtClean="0"/>
              <a:t>Grow </a:t>
            </a:r>
            <a:r>
              <a:rPr lang="en-US" sz="2400" dirty="0"/>
              <a:t>foods without synthetic pesticides, fertilizers, sewage sludge, bioengineering, or ionizing </a:t>
            </a:r>
            <a:r>
              <a:rPr lang="en-US" sz="2400" dirty="0" smtClean="0"/>
              <a:t>radiation</a:t>
            </a:r>
          </a:p>
          <a:p>
            <a:pPr lvl="0"/>
            <a:r>
              <a:rPr lang="en-US" dirty="0" smtClean="0"/>
              <a:t>Companies that use the label on their food without certification face a large fine*</a:t>
            </a:r>
          </a:p>
          <a:p>
            <a:pPr lvl="0"/>
            <a:r>
              <a:rPr lang="en-US" sz="2400" dirty="0" smtClean="0"/>
              <a:t>*</a:t>
            </a:r>
            <a:r>
              <a:rPr lang="en-US" sz="2400" dirty="0" err="1" smtClean="0"/>
              <a:t>california</a:t>
            </a:r>
            <a:r>
              <a:rPr lang="en-US" sz="2400" dirty="0" smtClean="0"/>
              <a:t> is the major US supplier of fruits and vegetables</a:t>
            </a:r>
            <a:endParaRPr lang="en-US" sz="2400" dirty="0"/>
          </a:p>
          <a:p>
            <a:pPr lvl="0"/>
            <a:r>
              <a:rPr lang="en-US" sz="2400" dirty="0"/>
              <a:t>Raise animals and produce dairy products without antibiotics or growth </a:t>
            </a:r>
            <a:r>
              <a:rPr lang="en-US" sz="2400" dirty="0" smtClean="0"/>
              <a:t>hormones</a:t>
            </a:r>
          </a:p>
          <a:p>
            <a:r>
              <a:rPr lang="en-US" sz="2400" dirty="0" smtClean="0"/>
              <a:t>The terms </a:t>
            </a:r>
            <a:r>
              <a:rPr lang="en-US" sz="2400" i="1" dirty="0" smtClean="0"/>
              <a:t>natural, hormone free, </a:t>
            </a:r>
            <a:r>
              <a:rPr lang="en-US" sz="2400" dirty="0" smtClean="0"/>
              <a:t>and </a:t>
            </a:r>
            <a:r>
              <a:rPr lang="en-US" sz="2400" i="1" dirty="0" smtClean="0"/>
              <a:t>free range </a:t>
            </a:r>
            <a:r>
              <a:rPr lang="en-US" sz="2400" dirty="0" smtClean="0"/>
              <a:t>are not synonymous with organic.</a:t>
            </a:r>
          </a:p>
          <a:p>
            <a:r>
              <a:rPr lang="en-US" sz="2400" dirty="0" smtClean="0"/>
              <a:t>The term </a:t>
            </a:r>
            <a:r>
              <a:rPr lang="en-US" sz="2400" i="1" dirty="0" smtClean="0"/>
              <a:t>natural </a:t>
            </a:r>
            <a:r>
              <a:rPr lang="en-US" sz="2400" dirty="0" smtClean="0"/>
              <a:t>may be used on products that contain no artificial ingredients (e.g., coloring, chemical preservatives) and if the product and its ingredients are only minimally processed.</a:t>
            </a:r>
            <a:endParaRPr lang="en-US" sz="2400" dirty="0"/>
          </a:p>
        </p:txBody>
      </p:sp>
      <p:sp>
        <p:nvSpPr>
          <p:cNvPr id="6" name="Slide Number Placeholder 5"/>
          <p:cNvSpPr>
            <a:spLocks noGrp="1"/>
          </p:cNvSpPr>
          <p:nvPr>
            <p:ph type="sldNum" sz="quarter" idx="15"/>
          </p:nvPr>
        </p:nvSpPr>
        <p:spPr/>
        <p:txBody>
          <a:bodyPr/>
          <a:lstStyle/>
          <a:p>
            <a:pPr>
              <a:defRPr/>
            </a:pPr>
            <a:fld id="{7F8BBA44-8A3C-4CDB-966D-E256DD599FC1}" type="slidenum">
              <a:rPr lang="en-GB" smtClean="0"/>
              <a:pPr>
                <a:defRPr/>
              </a:pPr>
              <a:t>10</a:t>
            </a:fld>
            <a:endParaRPr lang="en-GB" dirty="0"/>
          </a:p>
        </p:txBody>
      </p:sp>
      <p:sp>
        <p:nvSpPr>
          <p:cNvPr id="5" name="Footer Placeholder 4"/>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2815072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Biotechnology</a:t>
            </a:r>
            <a:endParaRPr lang="en-US" dirty="0"/>
          </a:p>
        </p:txBody>
      </p:sp>
      <p:sp>
        <p:nvSpPr>
          <p:cNvPr id="3" name="Content Placeholder 2"/>
          <p:cNvSpPr>
            <a:spLocks noGrp="1"/>
          </p:cNvSpPr>
          <p:nvPr>
            <p:ph sz="quarter" idx="1"/>
          </p:nvPr>
        </p:nvSpPr>
        <p:spPr>
          <a:xfrm>
            <a:off x="685800" y="1447801"/>
            <a:ext cx="7772400" cy="4648200"/>
          </a:xfrm>
        </p:spPr>
        <p:txBody>
          <a:bodyPr/>
          <a:lstStyle/>
          <a:p>
            <a:pPr lvl="0"/>
            <a:r>
              <a:rPr lang="en-US" dirty="0"/>
              <a:t>Genetically modified foods</a:t>
            </a:r>
          </a:p>
          <a:p>
            <a:pPr lvl="1"/>
            <a:r>
              <a:rPr lang="en-US" dirty="0" smtClean="0"/>
              <a:t>Reduce </a:t>
            </a:r>
            <a:r>
              <a:rPr lang="en-US" dirty="0"/>
              <a:t>the need for toxic pesticides and </a:t>
            </a:r>
            <a:r>
              <a:rPr lang="en-US" dirty="0" smtClean="0"/>
              <a:t>herbicides</a:t>
            </a:r>
          </a:p>
          <a:p>
            <a:pPr lvl="2"/>
            <a:r>
              <a:rPr lang="en-US" dirty="0" smtClean="0"/>
              <a:t>Example</a:t>
            </a:r>
            <a:r>
              <a:rPr lang="en-US" dirty="0"/>
              <a:t>: genetically modified corn that expresses a protein that acts as an </a:t>
            </a:r>
            <a:r>
              <a:rPr lang="en-US" dirty="0" smtClean="0"/>
              <a:t>insecticide</a:t>
            </a:r>
          </a:p>
          <a:p>
            <a:pPr lvl="1"/>
            <a:r>
              <a:rPr lang="en-US" dirty="0" smtClean="0"/>
              <a:t>Remain controversial around the world because of many unknown factors regarding the long-term effects on the environment and overall human health</a:t>
            </a:r>
            <a:endParaRPr lang="en-US" sz="2400" dirty="0"/>
          </a:p>
        </p:txBody>
      </p:sp>
      <p:sp>
        <p:nvSpPr>
          <p:cNvPr id="6" name="Slide Number Placeholder 5"/>
          <p:cNvSpPr>
            <a:spLocks noGrp="1"/>
          </p:cNvSpPr>
          <p:nvPr>
            <p:ph type="sldNum" sz="quarter" idx="15"/>
          </p:nvPr>
        </p:nvSpPr>
        <p:spPr/>
        <p:txBody>
          <a:bodyPr/>
          <a:lstStyle/>
          <a:p>
            <a:pPr>
              <a:defRPr/>
            </a:pPr>
            <a:fld id="{7F8BBA44-8A3C-4CDB-966D-E256DD599FC1}" type="slidenum">
              <a:rPr lang="en-GB" smtClean="0"/>
              <a:pPr>
                <a:defRPr/>
              </a:pPr>
              <a:t>11</a:t>
            </a:fld>
            <a:endParaRPr lang="en-GB" dirty="0"/>
          </a:p>
        </p:txBody>
      </p:sp>
      <p:sp>
        <p:nvSpPr>
          <p:cNvPr id="5" name="Footer Placeholder 4"/>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2950482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Biotechnology</a:t>
            </a:r>
            <a:endParaRPr lang="en-US" dirty="0"/>
          </a:p>
        </p:txBody>
      </p:sp>
      <p:sp>
        <p:nvSpPr>
          <p:cNvPr id="3" name="Content Placeholder 2"/>
          <p:cNvSpPr>
            <a:spLocks noGrp="1"/>
          </p:cNvSpPr>
          <p:nvPr>
            <p:ph sz="quarter" idx="1"/>
          </p:nvPr>
        </p:nvSpPr>
        <p:spPr>
          <a:xfrm>
            <a:off x="685800" y="1264920"/>
            <a:ext cx="7772400" cy="3453383"/>
          </a:xfrm>
        </p:spPr>
        <p:txBody>
          <a:bodyPr>
            <a:normAutofit lnSpcReduction="10000"/>
          </a:bodyPr>
          <a:lstStyle/>
          <a:p>
            <a:r>
              <a:rPr lang="en-US" sz="2600" dirty="0" smtClean="0"/>
              <a:t>*Irradiation =  use of ionizing radiation to kill bacteria and parasites on food after harvest.</a:t>
            </a:r>
          </a:p>
          <a:p>
            <a:pPr lvl="1"/>
            <a:r>
              <a:rPr lang="en-US" sz="2600" dirty="0" smtClean="0"/>
              <a:t>*May increase shelf-life</a:t>
            </a:r>
          </a:p>
          <a:p>
            <a:pPr lvl="1"/>
            <a:r>
              <a:rPr lang="en-US" sz="2600" dirty="0" smtClean="0"/>
              <a:t>FDA symbol required</a:t>
            </a:r>
          </a:p>
          <a:p>
            <a:pPr lvl="1"/>
            <a:r>
              <a:rPr lang="en-US" sz="2600" dirty="0" smtClean="0"/>
              <a:t>Variety of foods approved-meat poultry, grains, some seafood, fruits, vegetables, herbs and spices</a:t>
            </a:r>
            <a:r>
              <a:rPr lang="en-US" dirty="0" smtClean="0"/>
              <a:t>				</a:t>
            </a:r>
          </a:p>
          <a:p>
            <a:pPr lvl="1">
              <a:buNone/>
            </a:pPr>
            <a:r>
              <a:rPr lang="en-US" dirty="0" smtClean="0"/>
              <a:t>				</a:t>
            </a:r>
            <a:endParaRPr lang="en-US" sz="2400" dirty="0"/>
          </a:p>
        </p:txBody>
      </p:sp>
      <p:sp>
        <p:nvSpPr>
          <p:cNvPr id="6" name="Slide Number Placeholder 5"/>
          <p:cNvSpPr>
            <a:spLocks noGrp="1"/>
          </p:cNvSpPr>
          <p:nvPr>
            <p:ph type="sldNum" sz="quarter" idx="15"/>
          </p:nvPr>
        </p:nvSpPr>
        <p:spPr/>
        <p:txBody>
          <a:bodyPr/>
          <a:lstStyle/>
          <a:p>
            <a:pPr>
              <a:defRPr/>
            </a:pPr>
            <a:fld id="{7F8BBA44-8A3C-4CDB-966D-E256DD599FC1}" type="slidenum">
              <a:rPr lang="en-GB" smtClean="0"/>
              <a:pPr>
                <a:defRPr/>
              </a:pPr>
              <a:t>12</a:t>
            </a:fld>
            <a:endParaRPr lang="en-GB" dirty="0"/>
          </a:p>
        </p:txBody>
      </p:sp>
      <p:sp>
        <p:nvSpPr>
          <p:cNvPr id="5" name="Footer Placeholder 4"/>
          <p:cNvSpPr>
            <a:spLocks noGrp="1"/>
          </p:cNvSpPr>
          <p:nvPr>
            <p:ph type="ftr" sz="quarter" idx="16"/>
          </p:nvPr>
        </p:nvSpPr>
        <p:spPr/>
        <p:txBody>
          <a:bodyPr/>
          <a:lstStyle/>
          <a:p>
            <a:pPr>
              <a:defRPr/>
            </a:pPr>
            <a:r>
              <a:rPr lang="en-US" smtClean="0"/>
              <a:t>Copyright © 2017, Elsevier Inc. All Rights Reserved.</a:t>
            </a:r>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496842" y="3895344"/>
            <a:ext cx="3195885" cy="1920568"/>
          </a:xfrm>
          <a:prstGeom prst="rect">
            <a:avLst/>
          </a:prstGeom>
        </p:spPr>
      </p:pic>
      <p:sp>
        <p:nvSpPr>
          <p:cNvPr id="7" name="TextBox 6"/>
          <p:cNvSpPr txBox="1"/>
          <p:nvPr/>
        </p:nvSpPr>
        <p:spPr>
          <a:xfrm>
            <a:off x="5181035" y="5944020"/>
            <a:ext cx="3827498" cy="400110"/>
          </a:xfrm>
          <a:prstGeom prst="rect">
            <a:avLst/>
          </a:prstGeom>
          <a:noFill/>
        </p:spPr>
        <p:txBody>
          <a:bodyPr wrap="square" rtlCol="0">
            <a:spAutoFit/>
          </a:bodyPr>
          <a:lstStyle/>
          <a:p>
            <a:pPr algn="ctr"/>
            <a:r>
              <a:rPr lang="en-US" sz="1000" dirty="0">
                <a:latin typeface="+mn-lt"/>
                <a:cs typeface="Times New Roman" panose="02020603050405020304" pitchFamily="18" charset="0"/>
              </a:rPr>
              <a:t>Courtesy Food Safety and Inspection Service, U.S. Department of Agriculture, Washington, DC.</a:t>
            </a:r>
          </a:p>
        </p:txBody>
      </p:sp>
    </p:spTree>
    <p:extLst>
      <p:ext uri="{BB962C8B-B14F-4D97-AF65-F5344CB8AC3E}">
        <p14:creationId xmlns:p14="http://schemas.microsoft.com/office/powerpoint/2010/main" xmlns="" val="2950482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Food </a:t>
            </a:r>
            <a:r>
              <a:rPr lang="en-US" dirty="0" smtClean="0"/>
              <a:t>Additives</a:t>
            </a:r>
            <a:endParaRPr lang="en-US" dirty="0"/>
          </a:p>
        </p:txBody>
      </p:sp>
      <p:sp>
        <p:nvSpPr>
          <p:cNvPr id="3" name="Content Placeholder 2"/>
          <p:cNvSpPr>
            <a:spLocks noGrp="1"/>
          </p:cNvSpPr>
          <p:nvPr>
            <p:ph sz="quarter" idx="1"/>
          </p:nvPr>
        </p:nvSpPr>
        <p:spPr/>
        <p:txBody>
          <a:bodyPr/>
          <a:lstStyle/>
          <a:p>
            <a:pPr lvl="0"/>
            <a:r>
              <a:rPr lang="en-US" dirty="0"/>
              <a:t>Chemicals intentionally added to foods to prevent spoilage and extend </a:t>
            </a:r>
            <a:r>
              <a:rPr lang="en-US" dirty="0" smtClean="0"/>
              <a:t>shelf-life</a:t>
            </a:r>
            <a:endParaRPr lang="en-US" dirty="0"/>
          </a:p>
          <a:p>
            <a:pPr lvl="0"/>
            <a:r>
              <a:rPr lang="en-US" dirty="0"/>
              <a:t>Benefits include:</a:t>
            </a:r>
          </a:p>
          <a:p>
            <a:pPr lvl="1"/>
            <a:r>
              <a:rPr lang="en-US" dirty="0"/>
              <a:t>Enriched food with added nutrients</a:t>
            </a:r>
          </a:p>
          <a:p>
            <a:pPr lvl="1"/>
            <a:r>
              <a:rPr lang="en-US" dirty="0"/>
              <a:t>Uniform quality</a:t>
            </a:r>
          </a:p>
          <a:p>
            <a:pPr lvl="1"/>
            <a:r>
              <a:rPr lang="en-US" dirty="0"/>
              <a:t>Standardized functional factors (e.g., thickening)</a:t>
            </a:r>
          </a:p>
          <a:p>
            <a:pPr lvl="1"/>
            <a:r>
              <a:rPr lang="en-US" dirty="0"/>
              <a:t>Preserves foods</a:t>
            </a:r>
          </a:p>
          <a:p>
            <a:pPr lvl="1"/>
            <a:r>
              <a:rPr lang="en-US" dirty="0"/>
              <a:t>Controls acidity and </a:t>
            </a:r>
            <a:r>
              <a:rPr lang="en-US" dirty="0" smtClean="0"/>
              <a:t>alkalinity</a:t>
            </a:r>
          </a:p>
          <a:p>
            <a:pPr lvl="1"/>
            <a:r>
              <a:rPr lang="en-US" dirty="0" smtClean="0"/>
              <a:t>*sometimes increase the nutritional value</a:t>
            </a:r>
            <a:endParaRPr lang="en-US" dirty="0"/>
          </a:p>
        </p:txBody>
      </p:sp>
      <p:sp>
        <p:nvSpPr>
          <p:cNvPr id="6" name="Slide Number Placeholder 5"/>
          <p:cNvSpPr>
            <a:spLocks noGrp="1"/>
          </p:cNvSpPr>
          <p:nvPr>
            <p:ph type="sldNum" sz="quarter" idx="15"/>
          </p:nvPr>
        </p:nvSpPr>
        <p:spPr/>
        <p:txBody>
          <a:bodyPr/>
          <a:lstStyle/>
          <a:p>
            <a:pPr>
              <a:defRPr/>
            </a:pPr>
            <a:fld id="{7F8BBA44-8A3C-4CDB-966D-E256DD599FC1}" type="slidenum">
              <a:rPr lang="en-GB" smtClean="0"/>
              <a:pPr>
                <a:defRPr/>
              </a:pPr>
              <a:t>13</a:t>
            </a:fld>
            <a:endParaRPr lang="en-GB" dirty="0"/>
          </a:p>
        </p:txBody>
      </p:sp>
      <p:sp>
        <p:nvSpPr>
          <p:cNvPr id="5" name="Footer Placeholder 4"/>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3148619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Food-Borne </a:t>
            </a:r>
            <a:r>
              <a:rPr lang="en-US" dirty="0" smtClean="0"/>
              <a:t>Disease</a:t>
            </a:r>
            <a:endParaRPr lang="en-US" dirty="0"/>
          </a:p>
        </p:txBody>
      </p:sp>
      <p:sp>
        <p:nvSpPr>
          <p:cNvPr id="3" name="Content Placeholder 2"/>
          <p:cNvSpPr>
            <a:spLocks noGrp="1"/>
          </p:cNvSpPr>
          <p:nvPr>
            <p:ph sz="quarter" idx="1"/>
          </p:nvPr>
        </p:nvSpPr>
        <p:spPr/>
        <p:txBody>
          <a:bodyPr/>
          <a:lstStyle/>
          <a:p>
            <a:r>
              <a:rPr lang="en-US" dirty="0" smtClean="0"/>
              <a:t>Outbreaks of food-borne illness are more likely to be reported to the CDC than individual instances of illness. </a:t>
            </a:r>
          </a:p>
          <a:p>
            <a:r>
              <a:rPr lang="en-US" dirty="0" smtClean="0"/>
              <a:t>Prevalence</a:t>
            </a:r>
            <a:endParaRPr lang="en-US" dirty="0"/>
          </a:p>
          <a:p>
            <a:pPr lvl="1"/>
            <a:r>
              <a:rPr lang="en-US" dirty="0"/>
              <a:t>Disease-causing organisms found in food, water</a:t>
            </a:r>
          </a:p>
          <a:p>
            <a:pPr lvl="1"/>
            <a:r>
              <a:rPr lang="en-US" dirty="0"/>
              <a:t>Prevention has improved</a:t>
            </a:r>
          </a:p>
          <a:p>
            <a:pPr lvl="1"/>
            <a:r>
              <a:rPr lang="en-US" dirty="0"/>
              <a:t>Lapses still </a:t>
            </a:r>
            <a:r>
              <a:rPr lang="en-US" dirty="0" smtClean="0"/>
              <a:t>occur</a:t>
            </a:r>
            <a:endParaRPr lang="en-US"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14</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2815072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67778"/>
          </a:xfrm>
        </p:spPr>
        <p:txBody>
          <a:bodyPr/>
          <a:lstStyle/>
          <a:p>
            <a:r>
              <a:rPr lang="en-US" dirty="0"/>
              <a:t>Food </a:t>
            </a:r>
            <a:r>
              <a:rPr lang="en-US" dirty="0" smtClean="0"/>
              <a:t>Safety</a:t>
            </a:r>
            <a:endParaRPr lang="en-US" dirty="0"/>
          </a:p>
        </p:txBody>
      </p:sp>
      <p:sp>
        <p:nvSpPr>
          <p:cNvPr id="3" name="Content Placeholder 2"/>
          <p:cNvSpPr>
            <a:spLocks noGrp="1"/>
          </p:cNvSpPr>
          <p:nvPr>
            <p:ph sz="quarter" idx="1"/>
          </p:nvPr>
        </p:nvSpPr>
        <p:spPr>
          <a:xfrm>
            <a:off x="457200" y="1207008"/>
            <a:ext cx="7467600" cy="5266944"/>
          </a:xfrm>
        </p:spPr>
        <p:txBody>
          <a:bodyPr>
            <a:normAutofit/>
          </a:bodyPr>
          <a:lstStyle/>
          <a:p>
            <a:pPr lvl="0"/>
            <a:r>
              <a:rPr lang="en-US" dirty="0"/>
              <a:t>Buying and storing food</a:t>
            </a:r>
          </a:p>
          <a:p>
            <a:pPr lvl="1"/>
            <a:r>
              <a:rPr lang="en-US" sz="2400" dirty="0"/>
              <a:t>Start with quality food</a:t>
            </a:r>
          </a:p>
          <a:p>
            <a:pPr lvl="1"/>
            <a:r>
              <a:rPr lang="en-US" sz="2400" dirty="0"/>
              <a:t>Dry or cold storage</a:t>
            </a:r>
          </a:p>
          <a:p>
            <a:pPr lvl="1"/>
            <a:r>
              <a:rPr lang="en-US" sz="2400" dirty="0"/>
              <a:t>Clean: wash hands and surfaces often</a:t>
            </a:r>
          </a:p>
          <a:p>
            <a:pPr lvl="1"/>
            <a:r>
              <a:rPr lang="en-US" sz="2400" dirty="0"/>
              <a:t>Separate: avoid cross-contamination</a:t>
            </a:r>
          </a:p>
          <a:p>
            <a:pPr lvl="1"/>
            <a:r>
              <a:rPr lang="en-US" sz="2400" dirty="0"/>
              <a:t>Cook: to proper temperature</a:t>
            </a:r>
          </a:p>
          <a:p>
            <a:pPr lvl="1"/>
            <a:r>
              <a:rPr lang="en-US" sz="2400" dirty="0" smtClean="0"/>
              <a:t>**Chill</a:t>
            </a:r>
            <a:r>
              <a:rPr lang="en-US" sz="2400" dirty="0"/>
              <a:t>: refrigerate </a:t>
            </a:r>
            <a:r>
              <a:rPr lang="en-US" sz="2400" u="sng" dirty="0" smtClean="0"/>
              <a:t>promptly</a:t>
            </a:r>
            <a:r>
              <a:rPr lang="en-US" sz="2400" dirty="0" smtClean="0"/>
              <a:t> at less than 40 degrees</a:t>
            </a:r>
          </a:p>
          <a:p>
            <a:pPr lvl="2"/>
            <a:r>
              <a:rPr lang="en-US" sz="2400" i="1" dirty="0" smtClean="0"/>
              <a:t>Food does not need to be cooled to room temperature before refrigerating; this practice allows food to sit in a temperature range that is perfect for bacterial growth.</a:t>
            </a:r>
            <a:endParaRPr lang="en-US" sz="2400" i="1"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15</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18091964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Preparing and Serving Food</a:t>
            </a:r>
            <a:endParaRPr lang="en-US" dirty="0"/>
          </a:p>
        </p:txBody>
      </p:sp>
      <p:sp>
        <p:nvSpPr>
          <p:cNvPr id="7" name="Footer Placeholder 6"/>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8" name="Slide Number Placeholder 7"/>
          <p:cNvSpPr>
            <a:spLocks noGrp="1"/>
          </p:cNvSpPr>
          <p:nvPr>
            <p:ph type="sldNum" sz="quarter" idx="12"/>
          </p:nvPr>
        </p:nvSpPr>
        <p:spPr/>
        <p:txBody>
          <a:bodyPr/>
          <a:lstStyle/>
          <a:p>
            <a:pPr>
              <a:defRPr/>
            </a:pPr>
            <a:fld id="{E0CA3D25-0BDE-423E-BFDE-BC90F9104E8D}" type="slidenum">
              <a:rPr lang="en-GB" smtClean="0"/>
              <a:pPr>
                <a:defRPr/>
              </a:pPr>
              <a:t>16</a:t>
            </a:fld>
            <a:endParaRPr lang="en-GB" dirty="0"/>
          </a:p>
        </p:txBody>
      </p:sp>
      <p:sp>
        <p:nvSpPr>
          <p:cNvPr id="3" name="Content Placeholder 2"/>
          <p:cNvSpPr>
            <a:spLocks noGrp="1"/>
          </p:cNvSpPr>
          <p:nvPr>
            <p:ph sz="quarter" idx="1"/>
          </p:nvPr>
        </p:nvSpPr>
        <p:spPr>
          <a:xfrm>
            <a:off x="597160" y="1436915"/>
            <a:ext cx="7742168" cy="4659086"/>
          </a:xfrm>
        </p:spPr>
        <p:txBody>
          <a:bodyPr>
            <a:normAutofit/>
          </a:bodyPr>
          <a:lstStyle/>
          <a:p>
            <a:pPr lvl="0"/>
            <a:r>
              <a:rPr lang="en-US" dirty="0" smtClean="0"/>
              <a:t>Food handlers practice proper hygiene</a:t>
            </a:r>
          </a:p>
          <a:p>
            <a:pPr lvl="0"/>
            <a:r>
              <a:rPr lang="en-US" dirty="0" smtClean="0"/>
              <a:t>Follow minimal internal temperatures</a:t>
            </a:r>
          </a:p>
          <a:p>
            <a:pPr lvl="0"/>
            <a:r>
              <a:rPr lang="en-US" dirty="0" smtClean="0"/>
              <a:t>“Life begins at 40”: Keep hot foods hot; cold foods </a:t>
            </a:r>
            <a:r>
              <a:rPr lang="en-US" dirty="0" smtClean="0"/>
              <a:t>cold</a:t>
            </a:r>
          </a:p>
          <a:p>
            <a:pPr lvl="0"/>
            <a:r>
              <a:rPr lang="en-US" dirty="0" smtClean="0"/>
              <a:t>HACCP** focus prevent food borne illness by identifying critical points and eliminating hazards</a:t>
            </a:r>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Food </a:t>
            </a:r>
            <a:r>
              <a:rPr lang="en-US" dirty="0" smtClean="0"/>
              <a:t>Contamination</a:t>
            </a:r>
            <a:endParaRPr lang="en-US" dirty="0"/>
          </a:p>
        </p:txBody>
      </p:sp>
      <p:sp>
        <p:nvSpPr>
          <p:cNvPr id="3" name="Content Placeholder 2"/>
          <p:cNvSpPr>
            <a:spLocks noGrp="1"/>
          </p:cNvSpPr>
          <p:nvPr>
            <p:ph sz="quarter" idx="1"/>
          </p:nvPr>
        </p:nvSpPr>
        <p:spPr/>
        <p:txBody>
          <a:bodyPr/>
          <a:lstStyle/>
          <a:p>
            <a:pPr lvl="0"/>
            <a:r>
              <a:rPr lang="en-US" dirty="0"/>
              <a:t>Food-borne illness usually presents with flulike symptoms </a:t>
            </a:r>
            <a:r>
              <a:rPr lang="en-US" dirty="0" smtClean="0"/>
              <a:t>but can be lethal illness*</a:t>
            </a:r>
            <a:endParaRPr lang="en-US" dirty="0"/>
          </a:p>
          <a:p>
            <a:pPr lvl="0"/>
            <a:r>
              <a:rPr lang="en-US" dirty="0"/>
              <a:t>High-risk individuals: age, physical condition</a:t>
            </a:r>
          </a:p>
          <a:p>
            <a:pPr lvl="1"/>
            <a:r>
              <a:rPr lang="en-US" dirty="0"/>
              <a:t>Young children</a:t>
            </a:r>
          </a:p>
          <a:p>
            <a:pPr lvl="1"/>
            <a:r>
              <a:rPr lang="en-US" dirty="0"/>
              <a:t>Pregnant women</a:t>
            </a:r>
          </a:p>
          <a:p>
            <a:pPr lvl="1"/>
            <a:r>
              <a:rPr lang="en-US" dirty="0"/>
              <a:t>Elderly </a:t>
            </a:r>
          </a:p>
          <a:p>
            <a:pPr lvl="1"/>
            <a:r>
              <a:rPr lang="en-US" dirty="0"/>
              <a:t>Individuals with compromised immune </a:t>
            </a:r>
            <a:r>
              <a:rPr lang="en-US" dirty="0" smtClean="0"/>
              <a:t>systems</a:t>
            </a:r>
            <a:endParaRPr lang="en-US"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17</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31486191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Bacterial Food </a:t>
            </a:r>
            <a:r>
              <a:rPr lang="en-US" dirty="0" smtClean="0"/>
              <a:t>Infections</a:t>
            </a:r>
            <a:endParaRPr lang="en-US" dirty="0"/>
          </a:p>
        </p:txBody>
      </p:sp>
      <p:sp>
        <p:nvSpPr>
          <p:cNvPr id="3" name="Content Placeholder 2"/>
          <p:cNvSpPr>
            <a:spLocks noGrp="1"/>
          </p:cNvSpPr>
          <p:nvPr>
            <p:ph sz="quarter" idx="1"/>
          </p:nvPr>
        </p:nvSpPr>
        <p:spPr/>
        <p:txBody>
          <a:bodyPr/>
          <a:lstStyle/>
          <a:p>
            <a:pPr lvl="0"/>
            <a:r>
              <a:rPr lang="en-US" dirty="0"/>
              <a:t>Result from eating food contaminated by large colonies of </a:t>
            </a:r>
            <a:r>
              <a:rPr lang="en-US" dirty="0" smtClean="0"/>
              <a:t>bacteria</a:t>
            </a:r>
          </a:p>
          <a:p>
            <a:pPr lvl="1"/>
            <a:r>
              <a:rPr lang="en-US" i="1" dirty="0" smtClean="0"/>
              <a:t>Salmonellosis, Shigellosis, Listerosis, Escherichia coli</a:t>
            </a:r>
            <a:endParaRPr lang="en-US" i="1" dirty="0"/>
          </a:p>
          <a:p>
            <a:pPr lvl="0"/>
            <a:r>
              <a:rPr lang="en-US" dirty="0"/>
              <a:t>Salmonellosis</a:t>
            </a:r>
          </a:p>
          <a:p>
            <a:pPr lvl="1"/>
            <a:r>
              <a:rPr lang="en-US" dirty="0"/>
              <a:t>Caused by </a:t>
            </a:r>
            <a:r>
              <a:rPr lang="en-US" i="1" dirty="0"/>
              <a:t>Salmonella</a:t>
            </a:r>
            <a:r>
              <a:rPr lang="en-US" dirty="0"/>
              <a:t>, which grow readily in milk, custard, egg dishes, salad dressing, sandwich fillings, seafood from polluted waters</a:t>
            </a:r>
          </a:p>
          <a:p>
            <a:pPr lvl="1"/>
            <a:r>
              <a:rPr lang="en-US" dirty="0"/>
              <a:t>Unsanitary food handling can spread </a:t>
            </a:r>
            <a:r>
              <a:rPr lang="en-US" dirty="0" smtClean="0"/>
              <a:t>bacteria</a:t>
            </a:r>
            <a:endParaRPr lang="en-US"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18</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18091964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Shigellosis</a:t>
            </a:r>
            <a:endParaRPr lang="en-US" dirty="0"/>
          </a:p>
        </p:txBody>
      </p:sp>
      <p:sp>
        <p:nvSpPr>
          <p:cNvPr id="3" name="Content Placeholder 2"/>
          <p:cNvSpPr>
            <a:spLocks noGrp="1"/>
          </p:cNvSpPr>
          <p:nvPr>
            <p:ph sz="quarter" idx="1"/>
          </p:nvPr>
        </p:nvSpPr>
        <p:spPr/>
        <p:txBody>
          <a:bodyPr/>
          <a:lstStyle/>
          <a:p>
            <a:pPr lvl="0"/>
            <a:r>
              <a:rPr lang="en-US" dirty="0"/>
              <a:t>Caused by </a:t>
            </a:r>
            <a:r>
              <a:rPr lang="en-US" i="1" dirty="0"/>
              <a:t>Shigella</a:t>
            </a:r>
            <a:r>
              <a:rPr lang="en-US" dirty="0"/>
              <a:t>, which grow easily in milk</a:t>
            </a:r>
          </a:p>
          <a:p>
            <a:pPr lvl="0"/>
            <a:r>
              <a:rPr lang="en-US" dirty="0"/>
              <a:t>Most common in young children</a:t>
            </a:r>
          </a:p>
          <a:p>
            <a:pPr lvl="0"/>
            <a:r>
              <a:rPr lang="en-US" dirty="0"/>
              <a:t>Usually confined to large </a:t>
            </a:r>
            <a:r>
              <a:rPr lang="en-US" dirty="0" smtClean="0"/>
              <a:t>intestine</a:t>
            </a:r>
          </a:p>
          <a:p>
            <a:r>
              <a:rPr lang="en-US" dirty="0" smtClean="0"/>
              <a:t>Transmitted by (4f’s) feces, fingers, and flies and by foods that are handled by unsanitary carriers</a:t>
            </a:r>
            <a:endParaRPr lang="en-US"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19</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2950482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Food Safety and </a:t>
            </a:r>
            <a:r>
              <a:rPr lang="en-US" dirty="0" smtClean="0"/>
              <a:t/>
            </a:r>
            <a:br>
              <a:rPr lang="en-US" dirty="0" smtClean="0"/>
            </a:br>
            <a:r>
              <a:rPr lang="en-US" dirty="0" smtClean="0"/>
              <a:t>Health Promotion</a:t>
            </a:r>
            <a:endParaRPr lang="en-US" dirty="0"/>
          </a:p>
        </p:txBody>
      </p:sp>
      <p:sp>
        <p:nvSpPr>
          <p:cNvPr id="3" name="Content Placeholder 2"/>
          <p:cNvSpPr>
            <a:spLocks noGrp="1"/>
          </p:cNvSpPr>
          <p:nvPr>
            <p:ph sz="quarter" idx="1"/>
          </p:nvPr>
        </p:nvSpPr>
        <p:spPr/>
        <p:txBody>
          <a:bodyPr>
            <a:normAutofit fontScale="92500" lnSpcReduction="10000"/>
          </a:bodyPr>
          <a:lstStyle/>
          <a:p>
            <a:pPr lvl="0"/>
            <a:r>
              <a:rPr lang="en-US" dirty="0" smtClean="0"/>
              <a:t>U.S. Food </a:t>
            </a:r>
            <a:r>
              <a:rPr lang="en-US" dirty="0"/>
              <a:t>and Drug </a:t>
            </a:r>
            <a:r>
              <a:rPr lang="en-US" dirty="0" smtClean="0"/>
              <a:t>Administration</a:t>
            </a:r>
          </a:p>
          <a:p>
            <a:pPr lvl="1"/>
            <a:r>
              <a:rPr lang="en-US" sz="2400" dirty="0" smtClean="0"/>
              <a:t>Primary governing body of the American food supply, with the exception of commercial meat, poultry and egg products***</a:t>
            </a:r>
          </a:p>
          <a:p>
            <a:pPr lvl="1"/>
            <a:r>
              <a:rPr lang="en-US" sz="2400" dirty="0" smtClean="0"/>
              <a:t>Enforcement </a:t>
            </a:r>
            <a:r>
              <a:rPr lang="en-US" sz="2400" dirty="0" smtClean="0"/>
              <a:t>of Federal Food Safety Regulations</a:t>
            </a:r>
          </a:p>
          <a:p>
            <a:pPr lvl="2"/>
            <a:r>
              <a:rPr lang="en-US" sz="2400" dirty="0" smtClean="0"/>
              <a:t>FDA is a law enforcement agency</a:t>
            </a:r>
          </a:p>
          <a:p>
            <a:pPr lvl="2"/>
            <a:r>
              <a:rPr lang="en-US" sz="2400" dirty="0" smtClean="0"/>
              <a:t>Methods = recall, seizure, injunction, and prosecution</a:t>
            </a:r>
          </a:p>
          <a:p>
            <a:pPr lvl="1"/>
            <a:r>
              <a:rPr lang="en-US" sz="2400" dirty="0" smtClean="0"/>
              <a:t>Consumer Education and Research</a:t>
            </a:r>
          </a:p>
          <a:p>
            <a:pPr lvl="2"/>
            <a:r>
              <a:rPr lang="en-US" sz="2400" dirty="0" smtClean="0"/>
              <a:t>FDA and U.S. Department of Agriculture</a:t>
            </a:r>
          </a:p>
          <a:p>
            <a:pPr lvl="3"/>
            <a:r>
              <a:rPr lang="en-US" sz="2400" b="1" dirty="0" smtClean="0"/>
              <a:t>Total Diet Study</a:t>
            </a:r>
          </a:p>
          <a:p>
            <a:pPr lvl="3"/>
            <a:r>
              <a:rPr lang="en-US" sz="2400" i="1" dirty="0" smtClean="0"/>
              <a:t>Healthy People Initiative </a:t>
            </a:r>
            <a:r>
              <a:rPr lang="en-US" sz="2400" dirty="0" smtClean="0"/>
              <a:t>set goals for Healthy People 2020</a:t>
            </a:r>
            <a:endParaRPr lang="en-US" sz="2400" b="1" dirty="0" smtClean="0"/>
          </a:p>
        </p:txBody>
      </p:sp>
      <p:sp>
        <p:nvSpPr>
          <p:cNvPr id="6" name="Slide Number Placeholder 5"/>
          <p:cNvSpPr>
            <a:spLocks noGrp="1"/>
          </p:cNvSpPr>
          <p:nvPr>
            <p:ph type="sldNum" sz="quarter" idx="15"/>
          </p:nvPr>
        </p:nvSpPr>
        <p:spPr/>
        <p:txBody>
          <a:bodyPr/>
          <a:lstStyle/>
          <a:p>
            <a:pPr>
              <a:defRPr/>
            </a:pPr>
            <a:fld id="{7F8BBA44-8A3C-4CDB-966D-E256DD599FC1}" type="slidenum">
              <a:rPr lang="en-GB" smtClean="0"/>
              <a:pPr>
                <a:defRPr/>
              </a:pPr>
              <a:t>2</a:t>
            </a:fld>
            <a:endParaRPr lang="en-GB" dirty="0"/>
          </a:p>
        </p:txBody>
      </p:sp>
      <p:sp>
        <p:nvSpPr>
          <p:cNvPr id="5" name="Footer Placeholder 4"/>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28150728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Listeriosis</a:t>
            </a:r>
            <a:endParaRPr lang="en-US" dirty="0"/>
          </a:p>
        </p:txBody>
      </p:sp>
      <p:sp>
        <p:nvSpPr>
          <p:cNvPr id="3" name="Content Placeholder 2"/>
          <p:cNvSpPr>
            <a:spLocks noGrp="1"/>
          </p:cNvSpPr>
          <p:nvPr>
            <p:ph sz="quarter" idx="1"/>
          </p:nvPr>
        </p:nvSpPr>
        <p:spPr/>
        <p:txBody>
          <a:bodyPr/>
          <a:lstStyle/>
          <a:p>
            <a:pPr lvl="0"/>
            <a:r>
              <a:rPr lang="en-US" dirty="0"/>
              <a:t>Caused by </a:t>
            </a:r>
            <a:r>
              <a:rPr lang="en-US" i="1" dirty="0"/>
              <a:t>Listeria</a:t>
            </a:r>
            <a:endParaRPr lang="en-US" dirty="0"/>
          </a:p>
          <a:p>
            <a:r>
              <a:rPr lang="en-US" dirty="0"/>
              <a:t>Grows in soft cheese, poultry, seafood, raw milk, refrigerated raw liquid whole eggs, meat products (such as pâté</a:t>
            </a:r>
            <a:r>
              <a:rPr lang="en-US" dirty="0" smtClean="0"/>
              <a:t>)</a:t>
            </a:r>
            <a:r>
              <a:rPr lang="en-US" kern="1200" dirty="0" smtClean="0">
                <a:latin typeface="Arial" charset="0"/>
              </a:rPr>
              <a:t> </a:t>
            </a:r>
          </a:p>
          <a:p>
            <a:r>
              <a:rPr lang="en-US" kern="1200" dirty="0" smtClean="0">
                <a:latin typeface="Arial" charset="0"/>
              </a:rPr>
              <a:t>Can produce rare but often fatal illness, with diarrhea, flulike fever and headache, pneumonia, sepsis, meningitis, and </a:t>
            </a:r>
            <a:r>
              <a:rPr lang="en-US" kern="1200" dirty="0" err="1" smtClean="0">
                <a:latin typeface="Arial" charset="0"/>
              </a:rPr>
              <a:t>endocarditis</a:t>
            </a:r>
            <a:r>
              <a:rPr lang="en-US" kern="1200" dirty="0" smtClean="0">
                <a:latin typeface="Arial" charset="0"/>
              </a:rPr>
              <a:t>.</a:t>
            </a:r>
          </a:p>
          <a:p>
            <a:r>
              <a:rPr lang="en-US" dirty="0" smtClean="0">
                <a:latin typeface="Arial" charset="0"/>
              </a:rPr>
              <a:t>Pregnant women are 10 times more likely to get </a:t>
            </a:r>
            <a:r>
              <a:rPr lang="en-US" dirty="0" err="1" smtClean="0">
                <a:latin typeface="Arial" charset="0"/>
              </a:rPr>
              <a:t>listeriosis</a:t>
            </a:r>
            <a:r>
              <a:rPr lang="en-US" dirty="0" smtClean="0">
                <a:latin typeface="Arial" charset="0"/>
              </a:rPr>
              <a:t> than the general public*</a:t>
            </a:r>
            <a:endParaRPr lang="en-US" kern="1200" dirty="0" smtClean="0">
              <a:latin typeface="Arial" charset="0"/>
            </a:endParaRPr>
          </a:p>
          <a:p>
            <a:pPr lvl="0"/>
            <a:endParaRPr lang="en-US" sz="2400"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20</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31486191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Escherichia </a:t>
            </a:r>
            <a:r>
              <a:rPr lang="en-US" i="1" dirty="0" smtClean="0"/>
              <a:t>Coli</a:t>
            </a:r>
            <a:endParaRPr lang="en-US" i="1" dirty="0"/>
          </a:p>
        </p:txBody>
      </p:sp>
      <p:sp>
        <p:nvSpPr>
          <p:cNvPr id="3" name="Content Placeholder 2"/>
          <p:cNvSpPr>
            <a:spLocks noGrp="1"/>
          </p:cNvSpPr>
          <p:nvPr>
            <p:ph sz="quarter" idx="1"/>
          </p:nvPr>
        </p:nvSpPr>
        <p:spPr/>
        <p:txBody>
          <a:bodyPr/>
          <a:lstStyle/>
          <a:p>
            <a:pPr lvl="0"/>
            <a:r>
              <a:rPr lang="en-US" dirty="0"/>
              <a:t>Many </a:t>
            </a:r>
            <a:r>
              <a:rPr lang="en-US" dirty="0" smtClean="0"/>
              <a:t>strains of </a:t>
            </a:r>
            <a:r>
              <a:rPr lang="en-US" i="1" dirty="0" smtClean="0"/>
              <a:t>E. coli</a:t>
            </a:r>
            <a:r>
              <a:rPr lang="en-US" dirty="0" smtClean="0"/>
              <a:t>; not all are harmful</a:t>
            </a:r>
          </a:p>
          <a:p>
            <a:pPr lvl="1"/>
            <a:r>
              <a:rPr lang="en-US" dirty="0" smtClean="0"/>
              <a:t>Some strains are part of the healthy gut flora that survive in the intestines and produce a valuable supply of vitamin K.</a:t>
            </a:r>
            <a:endParaRPr lang="en-US" i="1" dirty="0"/>
          </a:p>
          <a:p>
            <a:pPr lvl="0"/>
            <a:r>
              <a:rPr lang="en-US" dirty="0" smtClean="0"/>
              <a:t>An estimated 265,000 infections occur annually in the United States.</a:t>
            </a:r>
            <a:endParaRPr lang="en-US" dirty="0"/>
          </a:p>
          <a:p>
            <a:pPr lvl="0"/>
            <a:r>
              <a:rPr lang="en-US" dirty="0"/>
              <a:t>Most dangerous to young children and </a:t>
            </a:r>
            <a:r>
              <a:rPr lang="en-US" dirty="0" smtClean="0"/>
              <a:t>elderly</a:t>
            </a:r>
          </a:p>
          <a:p>
            <a:pPr lvl="0"/>
            <a:r>
              <a:rPr lang="en-US" dirty="0" smtClean="0"/>
              <a:t>Can </a:t>
            </a:r>
            <a:r>
              <a:rPr lang="en-US" dirty="0"/>
              <a:t>result in </a:t>
            </a:r>
            <a:r>
              <a:rPr lang="en-US" b="1" dirty="0"/>
              <a:t>hemolytic uremic syndrome</a:t>
            </a:r>
            <a:r>
              <a:rPr lang="en-US" dirty="0"/>
              <a:t>, potentially </a:t>
            </a:r>
            <a:r>
              <a:rPr lang="en-US" dirty="0" smtClean="0"/>
              <a:t>fatal</a:t>
            </a:r>
            <a:endParaRPr lang="en-US"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21</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1373039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Vibrio</a:t>
            </a:r>
            <a:endParaRPr lang="en-US" dirty="0"/>
          </a:p>
        </p:txBody>
      </p:sp>
      <p:sp>
        <p:nvSpPr>
          <p:cNvPr id="3" name="Content Placeholder 2"/>
          <p:cNvSpPr>
            <a:spLocks noGrp="1"/>
          </p:cNvSpPr>
          <p:nvPr>
            <p:ph sz="quarter" idx="1"/>
          </p:nvPr>
        </p:nvSpPr>
        <p:spPr/>
        <p:txBody>
          <a:bodyPr/>
          <a:lstStyle/>
          <a:p>
            <a:pPr lvl="0"/>
            <a:r>
              <a:rPr lang="en-US" dirty="0"/>
              <a:t>Inhabits salt-water coastal regions of North America</a:t>
            </a:r>
          </a:p>
          <a:p>
            <a:pPr lvl="0"/>
            <a:r>
              <a:rPr lang="en-US" dirty="0"/>
              <a:t>Ingested via contaminated seafood</a:t>
            </a:r>
          </a:p>
          <a:p>
            <a:pPr lvl="0"/>
            <a:r>
              <a:rPr lang="en-US" dirty="0"/>
              <a:t>Immunocompromised individuals most at </a:t>
            </a:r>
            <a:r>
              <a:rPr lang="en-US" dirty="0" smtClean="0"/>
              <a:t>risk</a:t>
            </a:r>
            <a:endParaRPr lang="en-US"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22</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5236700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Bacterial Food </a:t>
            </a:r>
            <a:r>
              <a:rPr lang="en-US" dirty="0" smtClean="0"/>
              <a:t>Poisoning</a:t>
            </a:r>
            <a:endParaRPr lang="en-US" dirty="0"/>
          </a:p>
        </p:txBody>
      </p:sp>
      <p:sp>
        <p:nvSpPr>
          <p:cNvPr id="3" name="Content Placeholder 2"/>
          <p:cNvSpPr>
            <a:spLocks noGrp="1"/>
          </p:cNvSpPr>
          <p:nvPr>
            <p:ph sz="quarter" idx="1"/>
          </p:nvPr>
        </p:nvSpPr>
        <p:spPr>
          <a:xfrm>
            <a:off x="685800" y="1362269"/>
            <a:ext cx="7772400" cy="5001955"/>
          </a:xfrm>
        </p:spPr>
        <p:txBody>
          <a:bodyPr/>
          <a:lstStyle/>
          <a:p>
            <a:r>
              <a:rPr lang="en-US" sz="2200" dirty="0" smtClean="0"/>
              <a:t>*Food </a:t>
            </a:r>
            <a:r>
              <a:rPr lang="en-US" sz="2200" i="1" dirty="0" smtClean="0"/>
              <a:t>poisoning</a:t>
            </a:r>
            <a:r>
              <a:rPr lang="en-US" sz="2200" dirty="0" smtClean="0"/>
              <a:t> is caused by ingestion of toxins already produced by bacteria before the food is eaten. </a:t>
            </a:r>
          </a:p>
          <a:p>
            <a:pPr lvl="2"/>
            <a:r>
              <a:rPr lang="en-US" sz="2200" dirty="0" smtClean="0"/>
              <a:t>The toxin causes no change in the normal appearance, odor, or taste of the food.</a:t>
            </a:r>
            <a:endParaRPr lang="en-US" sz="2200" i="1" dirty="0" smtClean="0"/>
          </a:p>
          <a:p>
            <a:pPr lvl="2"/>
            <a:r>
              <a:rPr lang="en-US" sz="2200" dirty="0" smtClean="0"/>
              <a:t>Most common types = Staphylococcal and Clostridial</a:t>
            </a:r>
          </a:p>
          <a:p>
            <a:pPr lvl="0"/>
            <a:r>
              <a:rPr lang="en-US" sz="2200" dirty="0" smtClean="0"/>
              <a:t>Staphylococcal </a:t>
            </a:r>
            <a:r>
              <a:rPr lang="en-US" sz="2200" dirty="0"/>
              <a:t>food poisoning</a:t>
            </a:r>
          </a:p>
          <a:p>
            <a:pPr lvl="1"/>
            <a:r>
              <a:rPr lang="en-US" sz="2200" dirty="0"/>
              <a:t>Caused by </a:t>
            </a:r>
            <a:r>
              <a:rPr lang="en-US" sz="2200" i="1" dirty="0"/>
              <a:t>Staphylococcus </a:t>
            </a:r>
            <a:r>
              <a:rPr lang="en-US" sz="2200" i="1" dirty="0" smtClean="0"/>
              <a:t>aureus</a:t>
            </a:r>
          </a:p>
          <a:p>
            <a:pPr lvl="1"/>
            <a:r>
              <a:rPr lang="en-US" sz="2200" dirty="0" smtClean="0"/>
              <a:t>Rapid </a:t>
            </a:r>
            <a:r>
              <a:rPr lang="en-US" sz="2200" dirty="0"/>
              <a:t>onset of severe symptoms in 1 to 6 hours</a:t>
            </a:r>
          </a:p>
          <a:p>
            <a:pPr lvl="1"/>
            <a:r>
              <a:rPr lang="en-US" sz="2200" dirty="0"/>
              <a:t>Recovery fairly rapid in 24 to 48 hours</a:t>
            </a:r>
          </a:p>
          <a:p>
            <a:pPr lvl="1"/>
            <a:r>
              <a:rPr lang="en-US" sz="2200" dirty="0"/>
              <a:t>Usually passed via food-worker’s </a:t>
            </a:r>
            <a:r>
              <a:rPr lang="en-US" sz="2200" dirty="0" smtClean="0"/>
              <a:t>hand</a:t>
            </a:r>
          </a:p>
          <a:p>
            <a:pPr lvl="2"/>
            <a:r>
              <a:rPr lang="en-US" sz="2200" dirty="0" smtClean="0"/>
              <a:t>Bakery goods, potato salad, ham*</a:t>
            </a:r>
            <a:endParaRPr lang="en-US" sz="2200" dirty="0"/>
          </a:p>
          <a:p>
            <a:endParaRPr lang="en-US" sz="2400"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23</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35023781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14082"/>
          </a:xfrm>
        </p:spPr>
        <p:txBody>
          <a:bodyPr/>
          <a:lstStyle/>
          <a:p>
            <a:r>
              <a:rPr lang="en-US" dirty="0"/>
              <a:t>Clostridial Food </a:t>
            </a:r>
            <a:r>
              <a:rPr lang="en-US" dirty="0" smtClean="0"/>
              <a:t>Poisoning</a:t>
            </a:r>
            <a:endParaRPr lang="en-US" dirty="0"/>
          </a:p>
        </p:txBody>
      </p:sp>
      <p:sp>
        <p:nvSpPr>
          <p:cNvPr id="3" name="Content Placeholder 2"/>
          <p:cNvSpPr>
            <a:spLocks noGrp="1"/>
          </p:cNvSpPr>
          <p:nvPr>
            <p:ph sz="quarter" idx="1"/>
          </p:nvPr>
        </p:nvSpPr>
        <p:spPr>
          <a:xfrm>
            <a:off x="457200" y="1225296"/>
            <a:ext cx="7467600" cy="5248656"/>
          </a:xfrm>
        </p:spPr>
        <p:txBody>
          <a:bodyPr>
            <a:normAutofit fontScale="92500" lnSpcReduction="10000"/>
          </a:bodyPr>
          <a:lstStyle/>
          <a:p>
            <a:pPr lvl="0"/>
            <a:r>
              <a:rPr lang="en-US" dirty="0" smtClean="0"/>
              <a:t>Caused mostly by </a:t>
            </a:r>
            <a:r>
              <a:rPr lang="en-US" i="1" dirty="0" smtClean="0"/>
              <a:t>Clostridium </a:t>
            </a:r>
            <a:r>
              <a:rPr lang="en-US" i="1" dirty="0" err="1" smtClean="0"/>
              <a:t>perfringens</a:t>
            </a:r>
            <a:r>
              <a:rPr lang="en-US" dirty="0" smtClean="0"/>
              <a:t> and </a:t>
            </a:r>
            <a:r>
              <a:rPr lang="en-US" i="1" dirty="0" smtClean="0"/>
              <a:t>C. </a:t>
            </a:r>
            <a:r>
              <a:rPr lang="en-US" i="1" dirty="0" err="1" smtClean="0"/>
              <a:t>botulinum</a:t>
            </a:r>
            <a:endParaRPr lang="en-US" dirty="0" smtClean="0"/>
          </a:p>
          <a:p>
            <a:pPr lvl="0"/>
            <a:r>
              <a:rPr lang="en-US" i="1" dirty="0" smtClean="0"/>
              <a:t>*Clostridium </a:t>
            </a:r>
            <a:r>
              <a:rPr lang="en-US" i="1" dirty="0" err="1" smtClean="0"/>
              <a:t>perfringens</a:t>
            </a:r>
            <a:r>
              <a:rPr lang="en-US" dirty="0" smtClean="0"/>
              <a:t> develops in cooked meat dishes</a:t>
            </a:r>
          </a:p>
          <a:p>
            <a:pPr lvl="1"/>
            <a:r>
              <a:rPr lang="en-US" sz="2000" dirty="0" smtClean="0"/>
              <a:t>Multiplies in cooked meat and meat dishes and develops its </a:t>
            </a:r>
            <a:r>
              <a:rPr lang="en-US" sz="2000" dirty="0" err="1" smtClean="0"/>
              <a:t>toin</a:t>
            </a:r>
            <a:r>
              <a:rPr lang="en-US" sz="2000" dirty="0" smtClean="0"/>
              <a:t> in foods that are held at warm or room temperatures for extended periods</a:t>
            </a:r>
          </a:p>
          <a:p>
            <a:pPr lvl="1"/>
            <a:r>
              <a:rPr lang="en-US" sz="2000" dirty="0" smtClean="0"/>
              <a:t>Number of outbreaks from food eaten in restaurants, college dining rooms and school cafeterias</a:t>
            </a:r>
          </a:p>
          <a:p>
            <a:pPr lvl="1"/>
            <a:r>
              <a:rPr lang="en-US" sz="2000" dirty="0" smtClean="0"/>
              <a:t>In most cases cooked meat is improperly prepared or refrigerated*</a:t>
            </a:r>
          </a:p>
          <a:p>
            <a:pPr lvl="1"/>
            <a:r>
              <a:rPr lang="en-US" sz="2000" dirty="0" smtClean="0"/>
              <a:t>*known as buffet/cafeteria germ</a:t>
            </a:r>
          </a:p>
          <a:p>
            <a:pPr lvl="0"/>
            <a:r>
              <a:rPr lang="en-US" i="1" dirty="0" smtClean="0"/>
              <a:t>*C. </a:t>
            </a:r>
            <a:r>
              <a:rPr lang="en-US" i="1" dirty="0" err="1" smtClean="0"/>
              <a:t>botulinum</a:t>
            </a:r>
            <a:r>
              <a:rPr lang="en-US" i="1" dirty="0" smtClean="0"/>
              <a:t> </a:t>
            </a:r>
            <a:r>
              <a:rPr lang="en-US" dirty="0" smtClean="0"/>
              <a:t>much more serious, often fatal</a:t>
            </a:r>
          </a:p>
          <a:p>
            <a:pPr lvl="1"/>
            <a:r>
              <a:rPr lang="en-US" sz="2000" dirty="0" smtClean="0"/>
              <a:t>*symptoms appear in 12-72 hours and can result in death. </a:t>
            </a:r>
          </a:p>
          <a:p>
            <a:pPr lvl="1"/>
            <a:r>
              <a:rPr lang="en-US" sz="2000" dirty="0" smtClean="0"/>
              <a:t>*mortality rates high</a:t>
            </a:r>
          </a:p>
          <a:p>
            <a:pPr lvl="1"/>
            <a:r>
              <a:rPr lang="en-US" sz="2000" dirty="0" smtClean="0"/>
              <a:t>*usually from improperly canned food</a:t>
            </a:r>
          </a:p>
          <a:p>
            <a:pPr lvl="0"/>
            <a:endParaRPr lang="en-US"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24</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15077154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Viruses</a:t>
            </a:r>
            <a:endParaRPr lang="en-US" dirty="0"/>
          </a:p>
        </p:txBody>
      </p:sp>
      <p:sp>
        <p:nvSpPr>
          <p:cNvPr id="3" name="Content Placeholder 2"/>
          <p:cNvSpPr>
            <a:spLocks noGrp="1"/>
          </p:cNvSpPr>
          <p:nvPr>
            <p:ph sz="quarter" idx="1"/>
          </p:nvPr>
        </p:nvSpPr>
        <p:spPr/>
        <p:txBody>
          <a:bodyPr/>
          <a:lstStyle/>
          <a:p>
            <a:r>
              <a:rPr lang="en-US" dirty="0" smtClean="0"/>
              <a:t>Food-borne disease outbreaks resulting from norovirus contamination are estimated to be the most common cause of food-borne illness in the United States. </a:t>
            </a:r>
          </a:p>
          <a:p>
            <a:pPr lvl="1"/>
            <a:r>
              <a:rPr lang="en-US" dirty="0" smtClean="0"/>
              <a:t>However, norovirus is much less likely to cause hospitalization than other forms of food-borne illness such as </a:t>
            </a:r>
            <a:r>
              <a:rPr lang="en-US" i="1" dirty="0" smtClean="0"/>
              <a:t>Salmonella or E. coli </a:t>
            </a:r>
            <a:r>
              <a:rPr lang="en-US" dirty="0" smtClean="0"/>
              <a:t>contamination</a:t>
            </a:r>
            <a:r>
              <a:rPr lang="en-US" i="1" dirty="0" smtClean="0"/>
              <a:t>.</a:t>
            </a:r>
            <a:endParaRPr lang="en-US" dirty="0" smtClean="0"/>
          </a:p>
          <a:p>
            <a:pPr lvl="0"/>
            <a:r>
              <a:rPr lang="en-US" dirty="0" smtClean="0"/>
              <a:t>Hepatitis A is less common in the United States than in other countries due to vaccine.</a:t>
            </a:r>
            <a:endParaRPr lang="en-US"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25</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9153323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76338"/>
          </a:xfrm>
        </p:spPr>
        <p:txBody>
          <a:bodyPr/>
          <a:lstStyle/>
          <a:p>
            <a:r>
              <a:rPr lang="en-US" dirty="0" smtClean="0"/>
              <a:t>Parasites</a:t>
            </a:r>
            <a:endParaRPr lang="en-US" dirty="0"/>
          </a:p>
        </p:txBody>
      </p:sp>
      <p:sp>
        <p:nvSpPr>
          <p:cNvPr id="3" name="Content Placeholder 2"/>
          <p:cNvSpPr>
            <a:spLocks noGrp="1"/>
          </p:cNvSpPr>
          <p:nvPr>
            <p:ph sz="quarter" idx="1"/>
          </p:nvPr>
        </p:nvSpPr>
        <p:spPr>
          <a:xfrm>
            <a:off x="685800" y="932688"/>
            <a:ext cx="7772400" cy="5468111"/>
          </a:xfrm>
        </p:spPr>
        <p:txBody>
          <a:bodyPr>
            <a:noAutofit/>
          </a:bodyPr>
          <a:lstStyle/>
          <a:p>
            <a:pPr lvl="0"/>
            <a:r>
              <a:rPr lang="en-US" dirty="0" smtClean="0"/>
              <a:t>Giardiasis (</a:t>
            </a:r>
            <a:r>
              <a:rPr lang="en-US" i="1" dirty="0" smtClean="0"/>
              <a:t>Giardia lamblia</a:t>
            </a:r>
            <a:r>
              <a:rPr lang="en-US" dirty="0" smtClean="0"/>
              <a:t>) </a:t>
            </a:r>
          </a:p>
          <a:p>
            <a:pPr lvl="1"/>
            <a:r>
              <a:rPr lang="en-US" sz="2400" dirty="0" smtClean="0"/>
              <a:t>Most common food-borne parasitic illness in the United States.</a:t>
            </a:r>
          </a:p>
          <a:p>
            <a:pPr lvl="1"/>
            <a:r>
              <a:rPr lang="en-US" sz="2400" dirty="0" smtClean="0"/>
              <a:t>Lives in intestine in infected individuals</a:t>
            </a:r>
          </a:p>
          <a:p>
            <a:pPr lvl="0"/>
            <a:r>
              <a:rPr lang="en-US" dirty="0" smtClean="0"/>
              <a:t>Roundworms and Flatworms</a:t>
            </a:r>
            <a:endParaRPr lang="en-US" dirty="0"/>
          </a:p>
          <a:p>
            <a:pPr lvl="1"/>
            <a:r>
              <a:rPr lang="en-US" sz="2400" dirty="0" smtClean="0"/>
              <a:t>Examples: </a:t>
            </a:r>
            <a:r>
              <a:rPr lang="en-US" sz="2400" dirty="0"/>
              <a:t>trichina worm found in </a:t>
            </a:r>
            <a:r>
              <a:rPr lang="en-US" sz="2400" dirty="0" smtClean="0"/>
              <a:t>pork (</a:t>
            </a:r>
            <a:r>
              <a:rPr lang="en-US" sz="2400" i="1" dirty="0" smtClean="0"/>
              <a:t>roundworm</a:t>
            </a:r>
            <a:r>
              <a:rPr lang="en-US" sz="2400" dirty="0" smtClean="0"/>
              <a:t>); tapeworms in beef and pork</a:t>
            </a:r>
          </a:p>
          <a:p>
            <a:pPr lvl="1"/>
            <a:r>
              <a:rPr lang="en-US" sz="2400" dirty="0" smtClean="0"/>
              <a:t>Control measures:</a:t>
            </a:r>
          </a:p>
          <a:p>
            <a:pPr lvl="2"/>
            <a:r>
              <a:rPr lang="en-US" sz="2400" dirty="0" smtClean="0"/>
              <a:t>Laws controlling hog/cattle food sources and pastures to prevent transmission of the parasites to the meat</a:t>
            </a:r>
          </a:p>
          <a:p>
            <a:pPr lvl="2"/>
            <a:r>
              <a:rPr lang="en-US" sz="2400" dirty="0" smtClean="0"/>
              <a:t>*The </a:t>
            </a:r>
            <a:r>
              <a:rPr lang="en-US" sz="2400" dirty="0" smtClean="0"/>
              <a:t>avoidance of rare beef and undercooked pork as an added personal precaution</a:t>
            </a:r>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26</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4829361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86066"/>
          </a:xfrm>
        </p:spPr>
        <p:txBody>
          <a:bodyPr>
            <a:normAutofit fontScale="90000"/>
          </a:bodyPr>
          <a:lstStyle/>
          <a:p>
            <a:r>
              <a:rPr lang="en-US" dirty="0"/>
              <a:t>Environmental </a:t>
            </a:r>
            <a:r>
              <a:rPr lang="en-US" dirty="0" smtClean="0"/>
              <a:t/>
            </a:r>
            <a:br>
              <a:rPr lang="en-US" dirty="0" smtClean="0"/>
            </a:br>
            <a:r>
              <a:rPr lang="en-US" dirty="0" smtClean="0"/>
              <a:t>Food Contaminants</a:t>
            </a:r>
            <a:endParaRPr lang="en-US" dirty="0"/>
          </a:p>
        </p:txBody>
      </p:sp>
      <p:sp>
        <p:nvSpPr>
          <p:cNvPr id="3" name="Content Placeholder 2"/>
          <p:cNvSpPr>
            <a:spLocks noGrp="1"/>
          </p:cNvSpPr>
          <p:nvPr>
            <p:ph sz="quarter" idx="1"/>
          </p:nvPr>
        </p:nvSpPr>
        <p:spPr>
          <a:xfrm>
            <a:off x="457200" y="1152144"/>
            <a:ext cx="7467600" cy="5321808"/>
          </a:xfrm>
        </p:spPr>
        <p:txBody>
          <a:bodyPr>
            <a:normAutofit/>
          </a:bodyPr>
          <a:lstStyle/>
          <a:p>
            <a:pPr lvl="0"/>
            <a:r>
              <a:rPr lang="en-US" dirty="0"/>
              <a:t>Lead</a:t>
            </a:r>
          </a:p>
          <a:p>
            <a:pPr lvl="1"/>
            <a:r>
              <a:rPr lang="en-US" dirty="0" smtClean="0"/>
              <a:t>No level of lead in the blood is safe.</a:t>
            </a:r>
          </a:p>
          <a:p>
            <a:pPr lvl="1"/>
            <a:r>
              <a:rPr lang="en-US" dirty="0" smtClean="0"/>
              <a:t>Sources </a:t>
            </a:r>
            <a:r>
              <a:rPr lang="en-US" dirty="0"/>
              <a:t>include lead paint, airborne lead particles, water from lead </a:t>
            </a:r>
            <a:r>
              <a:rPr lang="en-US" dirty="0" smtClean="0"/>
              <a:t>pipes</a:t>
            </a:r>
          </a:p>
          <a:p>
            <a:pPr lvl="1"/>
            <a:r>
              <a:rPr lang="en-US" dirty="0" smtClean="0"/>
              <a:t>*children with elevated blood lead levels have lower intellectual performance compared with similar children who do not suffer form lead toxicity</a:t>
            </a:r>
            <a:endParaRPr lang="en-US" dirty="0"/>
          </a:p>
          <a:p>
            <a:pPr lvl="0"/>
            <a:r>
              <a:rPr lang="en-US" dirty="0" smtClean="0"/>
              <a:t>Natural toxins</a:t>
            </a:r>
          </a:p>
          <a:p>
            <a:pPr lvl="1"/>
            <a:r>
              <a:rPr lang="en-US" dirty="0" smtClean="0"/>
              <a:t>Mercury</a:t>
            </a:r>
          </a:p>
          <a:p>
            <a:pPr lvl="1"/>
            <a:r>
              <a:rPr lang="en-US" dirty="0" smtClean="0"/>
              <a:t>**Toxin that contaminates large bodies of water and the fish within that water</a:t>
            </a:r>
            <a:endParaRPr lang="en-US" dirty="0" smtClean="0"/>
          </a:p>
          <a:p>
            <a:pPr lvl="2"/>
            <a:r>
              <a:rPr lang="en-US" dirty="0" smtClean="0"/>
              <a:t>Sources include fish from contaminated water</a:t>
            </a:r>
            <a:endParaRPr lang="en-US" dirty="0"/>
          </a:p>
          <a:p>
            <a:pPr lvl="1"/>
            <a:r>
              <a:rPr lang="en-US" dirty="0" smtClean="0"/>
              <a:t>Aflatoxin</a:t>
            </a:r>
          </a:p>
          <a:p>
            <a:pPr lvl="2"/>
            <a:r>
              <a:rPr lang="en-US" dirty="0" smtClean="0"/>
              <a:t>Produced </a:t>
            </a:r>
            <a:r>
              <a:rPr lang="en-US" dirty="0"/>
              <a:t>by </a:t>
            </a:r>
            <a:r>
              <a:rPr lang="en-US" dirty="0" smtClean="0"/>
              <a:t>fungi</a:t>
            </a:r>
            <a:endParaRPr lang="en-US"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27</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16533352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Food-borne </a:t>
            </a:r>
            <a:r>
              <a:rPr lang="en-US" dirty="0" smtClean="0"/>
              <a:t>diseases</a:t>
            </a:r>
            <a:endParaRPr lang="en-US" dirty="0"/>
          </a:p>
        </p:txBody>
      </p:sp>
      <p:sp>
        <p:nvSpPr>
          <p:cNvPr id="3" name="Content Placeholder 2"/>
          <p:cNvSpPr>
            <a:spLocks noGrp="1"/>
          </p:cNvSpPr>
          <p:nvPr>
            <p:ph idx="1"/>
          </p:nvPr>
        </p:nvSpPr>
        <p:spPr/>
        <p:txBody>
          <a:bodyPr/>
          <a:lstStyle/>
          <a:p>
            <a:r>
              <a:rPr lang="en-US" dirty="0" smtClean="0"/>
              <a:t>Bacillus</a:t>
            </a:r>
          </a:p>
          <a:p>
            <a:r>
              <a:rPr lang="en-US" dirty="0" smtClean="0"/>
              <a:t>*</a:t>
            </a:r>
            <a:r>
              <a:rPr lang="en-US" dirty="0" err="1" smtClean="0"/>
              <a:t>Camplobacter</a:t>
            </a:r>
            <a:r>
              <a:rPr lang="en-US" dirty="0" smtClean="0"/>
              <a:t> </a:t>
            </a:r>
            <a:r>
              <a:rPr lang="en-US" dirty="0" err="1" smtClean="0"/>
              <a:t>jejuni</a:t>
            </a:r>
            <a:endParaRPr lang="en-US" dirty="0" smtClean="0"/>
          </a:p>
          <a:p>
            <a:r>
              <a:rPr lang="en-US" dirty="0" smtClean="0"/>
              <a:t>*</a:t>
            </a:r>
            <a:r>
              <a:rPr lang="en-US" dirty="0" err="1" smtClean="0"/>
              <a:t>Ecoli</a:t>
            </a:r>
            <a:endParaRPr lang="en-US" dirty="0" smtClean="0"/>
          </a:p>
          <a:p>
            <a:r>
              <a:rPr lang="en-US" dirty="0" smtClean="0"/>
              <a:t>Cryptosporidium</a:t>
            </a:r>
          </a:p>
          <a:p>
            <a:r>
              <a:rPr lang="en-US" dirty="0" smtClean="0"/>
              <a:t>*Hepatitis A</a:t>
            </a:r>
            <a:endParaRPr lang="en-US" dirty="0"/>
          </a:p>
        </p:txBody>
      </p:sp>
      <p:sp>
        <p:nvSpPr>
          <p:cNvPr id="4"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dirty="0" smtClean="0"/>
              <a:t>Inc</a:t>
            </a:r>
            <a:r>
              <a:rPr lang="en-US" dirty="0" smtClean="0"/>
              <a:t>., an imprint of Elsevier Inc. All rights reserved.</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Food-borne </a:t>
            </a:r>
            <a:r>
              <a:rPr lang="en-US" dirty="0" smtClean="0"/>
              <a:t>diseases</a:t>
            </a:r>
            <a:endParaRPr lang="en-US" dirty="0"/>
          </a:p>
        </p:txBody>
      </p:sp>
      <p:sp>
        <p:nvSpPr>
          <p:cNvPr id="3" name="Content Placeholder 2"/>
          <p:cNvSpPr>
            <a:spLocks noGrp="1"/>
          </p:cNvSpPr>
          <p:nvPr>
            <p:ph idx="1"/>
          </p:nvPr>
        </p:nvSpPr>
        <p:spPr/>
        <p:txBody>
          <a:bodyPr/>
          <a:lstStyle/>
          <a:p>
            <a:r>
              <a:rPr lang="en-US" dirty="0" smtClean="0"/>
              <a:t>*</a:t>
            </a:r>
            <a:r>
              <a:rPr lang="en-US" dirty="0" err="1" smtClean="0"/>
              <a:t>Listeria</a:t>
            </a:r>
            <a:endParaRPr lang="en-US" dirty="0" smtClean="0"/>
          </a:p>
          <a:p>
            <a:r>
              <a:rPr lang="en-US" dirty="0" smtClean="0"/>
              <a:t>*</a:t>
            </a:r>
            <a:r>
              <a:rPr lang="en-US" dirty="0" err="1" smtClean="0"/>
              <a:t>Norovirus</a:t>
            </a:r>
            <a:endParaRPr lang="en-US" dirty="0" smtClean="0"/>
          </a:p>
          <a:p>
            <a:r>
              <a:rPr lang="en-US" dirty="0" smtClean="0"/>
              <a:t>*Salmonella</a:t>
            </a:r>
          </a:p>
          <a:p>
            <a:r>
              <a:rPr lang="en-US" dirty="0" err="1" smtClean="0"/>
              <a:t>Shigella</a:t>
            </a:r>
            <a:endParaRPr lang="en-US" dirty="0" smtClean="0"/>
          </a:p>
          <a:p>
            <a:r>
              <a:rPr lang="en-US" dirty="0" smtClean="0"/>
              <a:t>Staph </a:t>
            </a:r>
            <a:r>
              <a:rPr lang="en-US" dirty="0" err="1" smtClean="0"/>
              <a:t>aureus</a:t>
            </a:r>
            <a:endParaRPr lang="en-US" dirty="0" smtClean="0"/>
          </a:p>
          <a:p>
            <a:endParaRPr lang="en-US" dirty="0"/>
          </a:p>
        </p:txBody>
      </p:sp>
      <p:sp>
        <p:nvSpPr>
          <p:cNvPr id="4"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dirty="0" smtClean="0"/>
              <a:t>Inc</a:t>
            </a:r>
            <a:r>
              <a:rPr lang="en-US" dirty="0" smtClean="0"/>
              <a:t>., an imprint of Elsevier Inc. All rights reserved.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 Labels</a:t>
            </a:r>
            <a:endParaRPr lang="en-US" dirty="0"/>
          </a:p>
        </p:txBody>
      </p:sp>
      <p:sp>
        <p:nvSpPr>
          <p:cNvPr id="3" name="Content Placeholder 2"/>
          <p:cNvSpPr>
            <a:spLocks noGrp="1"/>
          </p:cNvSpPr>
          <p:nvPr>
            <p:ph sz="quarter" idx="1"/>
          </p:nvPr>
        </p:nvSpPr>
        <p:spPr/>
        <p:txBody>
          <a:bodyPr/>
          <a:lstStyle/>
          <a:p>
            <a:pPr lvl="0"/>
            <a:r>
              <a:rPr lang="en-US" dirty="0"/>
              <a:t>Early </a:t>
            </a:r>
            <a:r>
              <a:rPr lang="en-US" dirty="0" smtClean="0"/>
              <a:t>development of label regulations</a:t>
            </a:r>
            <a:endParaRPr lang="en-US" dirty="0"/>
          </a:p>
          <a:p>
            <a:pPr lvl="1"/>
            <a:r>
              <a:rPr lang="en-US" dirty="0"/>
              <a:t>Food standards: list ingredients in order of relative amount</a:t>
            </a:r>
          </a:p>
          <a:p>
            <a:pPr lvl="1"/>
            <a:r>
              <a:rPr lang="en-US" dirty="0"/>
              <a:t>Nutrition information: macronutrients, energy value, key micronutrients</a:t>
            </a:r>
          </a:p>
          <a:p>
            <a:pPr lvl="0"/>
            <a:r>
              <a:rPr lang="en-US" dirty="0" smtClean="0"/>
              <a:t>Background of present FDA </a:t>
            </a:r>
            <a:r>
              <a:rPr lang="en-US" dirty="0"/>
              <a:t>label </a:t>
            </a:r>
            <a:r>
              <a:rPr lang="en-US" dirty="0" smtClean="0"/>
              <a:t>regulations</a:t>
            </a:r>
            <a:endParaRPr lang="en-US" dirty="0"/>
          </a:p>
          <a:p>
            <a:pPr lvl="1"/>
            <a:r>
              <a:rPr lang="en-US" dirty="0"/>
              <a:t>Increase in variety of food products</a:t>
            </a:r>
          </a:p>
          <a:p>
            <a:pPr lvl="1"/>
            <a:r>
              <a:rPr lang="en-US" dirty="0"/>
              <a:t>Changing patterns of U.S. </a:t>
            </a:r>
            <a:r>
              <a:rPr lang="en-US" dirty="0" smtClean="0"/>
              <a:t>eating</a:t>
            </a:r>
            <a:endParaRPr lang="en-US" dirty="0"/>
          </a:p>
        </p:txBody>
      </p:sp>
      <p:sp>
        <p:nvSpPr>
          <p:cNvPr id="6" name="Slide Number Placeholder 5"/>
          <p:cNvSpPr>
            <a:spLocks noGrp="1"/>
          </p:cNvSpPr>
          <p:nvPr>
            <p:ph type="sldNum" sz="quarter" idx="15"/>
          </p:nvPr>
        </p:nvSpPr>
        <p:spPr/>
        <p:txBody>
          <a:bodyPr/>
          <a:lstStyle/>
          <a:p>
            <a:pPr>
              <a:defRPr/>
            </a:pPr>
            <a:fld id="{7F8BBA44-8A3C-4CDB-966D-E256DD599FC1}" type="slidenum">
              <a:rPr lang="en-GB" smtClean="0"/>
              <a:pPr>
                <a:defRPr/>
              </a:pPr>
              <a:t>3</a:t>
            </a:fld>
            <a:endParaRPr lang="en-GB" dirty="0"/>
          </a:p>
        </p:txBody>
      </p:sp>
      <p:sp>
        <p:nvSpPr>
          <p:cNvPr id="5" name="Footer Placeholder 4"/>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29504821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Lesson </a:t>
            </a:r>
            <a:r>
              <a:rPr lang="en-US" dirty="0" smtClean="0"/>
              <a:t>13.3: </a:t>
            </a:r>
            <a:r>
              <a:rPr lang="en-US" dirty="0"/>
              <a:t>Poverty and the Community Food Supply</a:t>
            </a:r>
          </a:p>
        </p:txBody>
      </p:sp>
      <p:sp>
        <p:nvSpPr>
          <p:cNvPr id="3" name="Content Placeholder 2"/>
          <p:cNvSpPr>
            <a:spLocks noGrp="1"/>
          </p:cNvSpPr>
          <p:nvPr>
            <p:ph sz="quarter" idx="1"/>
          </p:nvPr>
        </p:nvSpPr>
        <p:spPr/>
        <p:txBody>
          <a:bodyPr/>
          <a:lstStyle/>
          <a:p>
            <a:r>
              <a:rPr lang="en-US" dirty="0"/>
              <a:t>Poverty often prevents individuals and families from having adequate access to their community food supply</a:t>
            </a:r>
            <a:r>
              <a:rPr lang="en-US" dirty="0" smtClean="0"/>
              <a:t>.</a:t>
            </a:r>
            <a:r>
              <a:rPr lang="en-US" kern="1200" dirty="0" smtClean="0">
                <a:latin typeface="Arial" charset="0"/>
              </a:rPr>
              <a:t> </a:t>
            </a:r>
          </a:p>
          <a:p>
            <a:r>
              <a:rPr lang="en-US" kern="1200" dirty="0" smtClean="0">
                <a:latin typeface="Arial" charset="0"/>
              </a:rPr>
              <a:t>There are several aid programs available to help individuals secure food for themselves and their family.</a:t>
            </a:r>
            <a:endParaRPr lang="en-US" dirty="0" smtClean="0"/>
          </a:p>
          <a:p>
            <a:pPr lvl="0"/>
            <a:endParaRPr lang="en-US" sz="2400" dirty="0"/>
          </a:p>
        </p:txBody>
      </p:sp>
      <p:sp>
        <p:nvSpPr>
          <p:cNvPr id="8" name="Slide Number Placeholder 7"/>
          <p:cNvSpPr>
            <a:spLocks noGrp="1"/>
          </p:cNvSpPr>
          <p:nvPr>
            <p:ph type="sldNum" sz="quarter" idx="15"/>
          </p:nvPr>
        </p:nvSpPr>
        <p:spPr/>
        <p:txBody>
          <a:bodyPr/>
          <a:lstStyle/>
          <a:p>
            <a:pPr>
              <a:defRPr/>
            </a:pPr>
            <a:fld id="{7F8BBA44-8A3C-4CDB-966D-E256DD599FC1}" type="slidenum">
              <a:rPr lang="en-GB" smtClean="0"/>
              <a:pPr>
                <a:defRPr/>
              </a:pPr>
              <a:t>30</a:t>
            </a:fld>
            <a:endParaRPr lang="en-GB" dirty="0"/>
          </a:p>
        </p:txBody>
      </p:sp>
      <p:sp>
        <p:nvSpPr>
          <p:cNvPr id="9"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34776774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Food Needs and </a:t>
            </a:r>
            <a:r>
              <a:rPr lang="en-US" dirty="0" smtClean="0"/>
              <a:t>Costs: </a:t>
            </a:r>
            <a:br>
              <a:rPr lang="en-US" dirty="0" smtClean="0"/>
            </a:br>
            <a:r>
              <a:rPr lang="en-US" dirty="0" smtClean="0"/>
              <a:t>Hunger and Malnutrition</a:t>
            </a:r>
            <a:endParaRPr lang="en-US" dirty="0"/>
          </a:p>
        </p:txBody>
      </p:sp>
      <p:sp>
        <p:nvSpPr>
          <p:cNvPr id="3" name="Content Placeholder 2"/>
          <p:cNvSpPr>
            <a:spLocks noGrp="1"/>
          </p:cNvSpPr>
          <p:nvPr>
            <p:ph sz="quarter" idx="1"/>
          </p:nvPr>
        </p:nvSpPr>
        <p:spPr/>
        <p:txBody>
          <a:bodyPr/>
          <a:lstStyle/>
          <a:p>
            <a:pPr lvl="0"/>
            <a:r>
              <a:rPr lang="en-US" dirty="0"/>
              <a:t>Worldwide malnutrition</a:t>
            </a:r>
          </a:p>
          <a:p>
            <a:pPr lvl="1"/>
            <a:r>
              <a:rPr lang="en-US" dirty="0"/>
              <a:t>Lack of sanitation</a:t>
            </a:r>
          </a:p>
          <a:p>
            <a:pPr lvl="1"/>
            <a:r>
              <a:rPr lang="en-US" dirty="0"/>
              <a:t>Cultural inequality</a:t>
            </a:r>
          </a:p>
          <a:p>
            <a:pPr lvl="1"/>
            <a:r>
              <a:rPr lang="en-US" dirty="0"/>
              <a:t>Overpopulation</a:t>
            </a:r>
          </a:p>
          <a:p>
            <a:pPr lvl="1"/>
            <a:r>
              <a:rPr lang="en-US" dirty="0"/>
              <a:t>Economic and political structure</a:t>
            </a:r>
          </a:p>
          <a:p>
            <a:pPr lvl="1"/>
            <a:r>
              <a:rPr lang="en-US" dirty="0"/>
              <a:t>Chronic food or nutrient shortages</a:t>
            </a:r>
          </a:p>
          <a:p>
            <a:pPr lvl="0"/>
            <a:r>
              <a:rPr lang="en-US" dirty="0"/>
              <a:t>In the United States</a:t>
            </a:r>
          </a:p>
          <a:p>
            <a:pPr lvl="1"/>
            <a:r>
              <a:rPr lang="en-US" dirty="0"/>
              <a:t>More than </a:t>
            </a:r>
            <a:r>
              <a:rPr lang="en-US" dirty="0" smtClean="0"/>
              <a:t>49 </a:t>
            </a:r>
            <a:r>
              <a:rPr lang="en-US" dirty="0"/>
              <a:t>million </a:t>
            </a:r>
            <a:r>
              <a:rPr lang="en-US" dirty="0" smtClean="0"/>
              <a:t>individuals have </a:t>
            </a:r>
            <a:r>
              <a:rPr lang="en-US" b="1" dirty="0" smtClean="0"/>
              <a:t>food insecurity</a:t>
            </a:r>
            <a:endParaRPr lang="en-US" b="1"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31</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9561476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7" name="Slide Number Placeholder 6"/>
          <p:cNvSpPr>
            <a:spLocks noGrp="1"/>
          </p:cNvSpPr>
          <p:nvPr>
            <p:ph type="sldNum" sz="quarter" idx="12"/>
          </p:nvPr>
        </p:nvSpPr>
        <p:spPr/>
        <p:txBody>
          <a:bodyPr/>
          <a:lstStyle/>
          <a:p>
            <a:pPr>
              <a:defRPr/>
            </a:pPr>
            <a:fld id="{E0CA3D25-0BDE-423E-BFDE-BC90F9104E8D}" type="slidenum">
              <a:rPr lang="en-GB" smtClean="0"/>
              <a:pPr>
                <a:defRPr/>
              </a:pPr>
              <a:t>32</a:t>
            </a:fld>
            <a:endParaRPr lang="en-GB" dirty="0"/>
          </a:p>
        </p:txBody>
      </p:sp>
      <p:sp>
        <p:nvSpPr>
          <p:cNvPr id="3" name="Content Placeholder 2"/>
          <p:cNvSpPr>
            <a:spLocks noGrp="1"/>
          </p:cNvSpPr>
          <p:nvPr>
            <p:ph sz="quarter" idx="1"/>
          </p:nvPr>
        </p:nvSpPr>
        <p:spPr>
          <a:xfrm>
            <a:off x="1082040" y="437515"/>
            <a:ext cx="6979920" cy="680085"/>
          </a:xfrm>
        </p:spPr>
        <p:txBody>
          <a:bodyPr>
            <a:normAutofit fontScale="92500"/>
          </a:bodyPr>
          <a:lstStyle/>
          <a:p>
            <a:pPr marL="0" indent="0" algn="ctr">
              <a:buNone/>
            </a:pPr>
            <a:r>
              <a:rPr lang="en-US" sz="3600" dirty="0"/>
              <a:t>Multiple Causes of </a:t>
            </a:r>
            <a:r>
              <a:rPr lang="en-US" sz="3600" dirty="0" smtClean="0"/>
              <a:t>Malnutrition</a:t>
            </a:r>
            <a:endParaRPr lang="en-US" sz="3600" dirty="0"/>
          </a:p>
          <a:p>
            <a:pPr algn="ctr"/>
            <a:endParaRPr lang="en-US" sz="3600" dirty="0"/>
          </a:p>
        </p:txBody>
      </p:sp>
      <p:pic>
        <p:nvPicPr>
          <p:cNvPr id="8" name="Picture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460207" y="1117599"/>
            <a:ext cx="4698461" cy="4832593"/>
          </a:xfrm>
          <a:prstGeom prst="rect">
            <a:avLst/>
          </a:prstGeom>
        </p:spPr>
      </p:pic>
      <p:sp>
        <p:nvSpPr>
          <p:cNvPr id="9" name="TextBox 8"/>
          <p:cNvSpPr txBox="1"/>
          <p:nvPr/>
        </p:nvSpPr>
        <p:spPr>
          <a:xfrm>
            <a:off x="711200" y="6105287"/>
            <a:ext cx="8196475" cy="246221"/>
          </a:xfrm>
          <a:prstGeom prst="rect">
            <a:avLst/>
          </a:prstGeom>
          <a:noFill/>
        </p:spPr>
        <p:txBody>
          <a:bodyPr wrap="none" rtlCol="0">
            <a:spAutoFit/>
          </a:bodyPr>
          <a:lstStyle/>
          <a:p>
            <a:r>
              <a:rPr lang="en-US" sz="1000" dirty="0">
                <a:latin typeface="+mn-lt"/>
                <a:cs typeface="Times New Roman" panose="02020603050405020304" pitchFamily="18" charset="0"/>
              </a:rPr>
              <a:t>Adapted from United Nations Children's Fund, The State of the World's Children, 1998, New York, NY UNICEF/Oxford University Press, 1998.</a:t>
            </a:r>
          </a:p>
        </p:txBody>
      </p:sp>
    </p:spTree>
    <p:extLst>
      <p:ext uri="{BB962C8B-B14F-4D97-AF65-F5344CB8AC3E}">
        <p14:creationId xmlns:p14="http://schemas.microsoft.com/office/powerpoint/2010/main" xmlns="" val="4353460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94626"/>
          </a:xfrm>
        </p:spPr>
        <p:txBody>
          <a:bodyPr/>
          <a:lstStyle/>
          <a:p>
            <a:r>
              <a:rPr lang="en-US" dirty="0"/>
              <a:t>Food Assistance </a:t>
            </a:r>
            <a:r>
              <a:rPr lang="en-US" dirty="0" smtClean="0"/>
              <a:t>Programs</a:t>
            </a:r>
            <a:endParaRPr lang="en-US" dirty="0"/>
          </a:p>
        </p:txBody>
      </p:sp>
      <p:sp>
        <p:nvSpPr>
          <p:cNvPr id="3" name="Content Placeholder 2"/>
          <p:cNvSpPr>
            <a:spLocks noGrp="1"/>
          </p:cNvSpPr>
          <p:nvPr>
            <p:ph sz="quarter" idx="1"/>
          </p:nvPr>
        </p:nvSpPr>
        <p:spPr>
          <a:xfrm>
            <a:off x="612648" y="969264"/>
            <a:ext cx="7772400" cy="5431536"/>
          </a:xfrm>
        </p:spPr>
        <p:txBody>
          <a:bodyPr>
            <a:normAutofit fontScale="92500" lnSpcReduction="20000"/>
          </a:bodyPr>
          <a:lstStyle/>
          <a:p>
            <a:pPr lvl="0"/>
            <a:r>
              <a:rPr lang="en-US" sz="2400" dirty="0" smtClean="0"/>
              <a:t>*Commodity </a:t>
            </a:r>
            <a:r>
              <a:rPr lang="en-US" sz="2400" dirty="0"/>
              <a:t>Supplemental Food Program </a:t>
            </a:r>
            <a:endParaRPr lang="en-US" sz="2400" dirty="0" smtClean="0"/>
          </a:p>
          <a:p>
            <a:pPr lvl="1"/>
            <a:r>
              <a:rPr lang="en-US" sz="2000" dirty="0" smtClean="0"/>
              <a:t>USDA purchases and distributes </a:t>
            </a:r>
            <a:r>
              <a:rPr lang="en-US" sz="2000" dirty="0" smtClean="0"/>
              <a:t>food</a:t>
            </a:r>
          </a:p>
          <a:p>
            <a:pPr lvl="1"/>
            <a:r>
              <a:rPr lang="en-US" sz="2000" dirty="0" smtClean="0"/>
              <a:t>Low income elderly*</a:t>
            </a:r>
            <a:endParaRPr lang="en-US" sz="2000" dirty="0"/>
          </a:p>
          <a:p>
            <a:pPr lvl="0"/>
            <a:r>
              <a:rPr lang="en-US" sz="2400" dirty="0"/>
              <a:t>Supplemental Nutrition Assistance Program (SNAP</a:t>
            </a:r>
            <a:r>
              <a:rPr lang="en-US" sz="2400" dirty="0" smtClean="0"/>
              <a:t>)</a:t>
            </a:r>
          </a:p>
          <a:p>
            <a:pPr lvl="1"/>
            <a:r>
              <a:rPr lang="en-US" sz="2000" dirty="0" smtClean="0"/>
              <a:t>Households qualify based on low </a:t>
            </a:r>
            <a:r>
              <a:rPr lang="en-US" sz="2000" dirty="0" smtClean="0"/>
              <a:t>income</a:t>
            </a:r>
          </a:p>
          <a:p>
            <a:pPr lvl="1"/>
            <a:r>
              <a:rPr lang="en-US" sz="2000" dirty="0" smtClean="0"/>
              <a:t>Similar to debit card to supplement food for a month*</a:t>
            </a:r>
            <a:endParaRPr lang="en-US" sz="2000" dirty="0"/>
          </a:p>
          <a:p>
            <a:pPr lvl="0"/>
            <a:r>
              <a:rPr lang="en-US" sz="2400" dirty="0"/>
              <a:t>Special Supplemental Food Program for Women, Infants, and Children (WIC</a:t>
            </a:r>
            <a:r>
              <a:rPr lang="en-US" sz="2400" dirty="0" smtClean="0"/>
              <a:t>)</a:t>
            </a:r>
          </a:p>
          <a:p>
            <a:pPr lvl="1"/>
            <a:r>
              <a:rPr lang="en-US" sz="2000" dirty="0" smtClean="0"/>
              <a:t>For women who are pregnant, postpartum, or breastfeeding and their children younger than 5 </a:t>
            </a:r>
            <a:r>
              <a:rPr lang="en-US" sz="2000" dirty="0" smtClean="0"/>
              <a:t>years*</a:t>
            </a:r>
          </a:p>
          <a:p>
            <a:pPr lvl="1"/>
            <a:r>
              <a:rPr lang="en-US" sz="2000" dirty="0" smtClean="0"/>
              <a:t>Vouchers for fortified cereals, milk, eggs, cheese*</a:t>
            </a:r>
            <a:endParaRPr lang="en-US" sz="2000" dirty="0"/>
          </a:p>
          <a:p>
            <a:pPr lvl="0"/>
            <a:r>
              <a:rPr lang="en-US" sz="2400" b="1" dirty="0" smtClean="0"/>
              <a:t>School breakfast and lunch programs</a:t>
            </a:r>
          </a:p>
          <a:p>
            <a:pPr lvl="1"/>
            <a:r>
              <a:rPr lang="en-US" sz="2000" b="1" dirty="0"/>
              <a:t>C</a:t>
            </a:r>
            <a:r>
              <a:rPr lang="en-US" sz="2000" b="1" dirty="0" smtClean="0"/>
              <a:t>ompetitive </a:t>
            </a:r>
            <a:r>
              <a:rPr lang="en-US" sz="2000" b="1" dirty="0" smtClean="0"/>
              <a:t>foods</a:t>
            </a:r>
          </a:p>
          <a:p>
            <a:pPr lvl="1"/>
            <a:r>
              <a:rPr lang="en-US" sz="2000" b="1" dirty="0" smtClean="0"/>
              <a:t>National school lunch program**</a:t>
            </a:r>
            <a:endParaRPr lang="en-US" sz="2000" b="1" dirty="0"/>
          </a:p>
          <a:p>
            <a:pPr lvl="0"/>
            <a:r>
              <a:rPr lang="en-US" sz="2400" dirty="0"/>
              <a:t>Nutrition Services Incentive </a:t>
            </a:r>
            <a:r>
              <a:rPr lang="en-US" sz="2400" dirty="0" smtClean="0"/>
              <a:t>Program</a:t>
            </a:r>
          </a:p>
          <a:p>
            <a:pPr lvl="1"/>
            <a:r>
              <a:rPr lang="en-US" sz="2000" dirty="0" smtClean="0"/>
              <a:t>Promotes health for older </a:t>
            </a:r>
            <a:r>
              <a:rPr lang="en-US" sz="2000" dirty="0" smtClean="0"/>
              <a:t>individuals</a:t>
            </a:r>
          </a:p>
          <a:p>
            <a:pPr lvl="1"/>
            <a:r>
              <a:rPr lang="en-US" sz="2000" dirty="0" smtClean="0"/>
              <a:t>*congregate meals programs</a:t>
            </a:r>
            <a:endParaRPr lang="en-US" sz="2000"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33</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6197186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Food Buying and </a:t>
            </a:r>
            <a:r>
              <a:rPr lang="en-US" dirty="0" smtClean="0"/>
              <a:t>Handling Practices</a:t>
            </a:r>
            <a:endParaRPr lang="en-US" dirty="0"/>
          </a:p>
        </p:txBody>
      </p:sp>
      <p:sp>
        <p:nvSpPr>
          <p:cNvPr id="3" name="Content Placeholder 2"/>
          <p:cNvSpPr>
            <a:spLocks noGrp="1"/>
          </p:cNvSpPr>
          <p:nvPr>
            <p:ph sz="quarter" idx="1"/>
          </p:nvPr>
        </p:nvSpPr>
        <p:spPr/>
        <p:txBody>
          <a:bodyPr/>
          <a:lstStyle/>
          <a:p>
            <a:pPr lvl="0"/>
            <a:r>
              <a:rPr lang="en-US" dirty="0"/>
              <a:t>Planning ahead to control impulse buying</a:t>
            </a:r>
          </a:p>
          <a:p>
            <a:pPr lvl="0"/>
            <a:r>
              <a:rPr lang="en-US" dirty="0"/>
              <a:t>Buy wisely</a:t>
            </a:r>
          </a:p>
          <a:p>
            <a:pPr lvl="1"/>
            <a:r>
              <a:rPr lang="en-US" dirty="0"/>
              <a:t>Understand packaging, </a:t>
            </a:r>
            <a:r>
              <a:rPr lang="en-US" dirty="0" smtClean="0"/>
              <a:t>carefully reading labels</a:t>
            </a:r>
            <a:r>
              <a:rPr lang="en-US" dirty="0"/>
              <a:t>, </a:t>
            </a:r>
            <a:r>
              <a:rPr lang="en-US" dirty="0" smtClean="0"/>
              <a:t>and watching for sale items</a:t>
            </a:r>
            <a:endParaRPr lang="en-US" dirty="0"/>
          </a:p>
          <a:p>
            <a:pPr lvl="1"/>
            <a:r>
              <a:rPr lang="en-US" dirty="0"/>
              <a:t>Only buy in quantity if savings will be </a:t>
            </a:r>
            <a:r>
              <a:rPr lang="en-US" dirty="0" smtClean="0"/>
              <a:t>achieved and if can be safely stored</a:t>
            </a:r>
            <a:endParaRPr lang="en-US" dirty="0"/>
          </a:p>
          <a:p>
            <a:pPr lvl="0"/>
            <a:r>
              <a:rPr lang="en-US" dirty="0"/>
              <a:t>Store food </a:t>
            </a:r>
            <a:r>
              <a:rPr lang="en-US" dirty="0" smtClean="0"/>
              <a:t>safely</a:t>
            </a:r>
          </a:p>
          <a:p>
            <a:pPr lvl="1"/>
            <a:r>
              <a:rPr lang="en-US" dirty="0" smtClean="0"/>
              <a:t>Control waste and prevent illness</a:t>
            </a:r>
            <a:endParaRPr lang="en-US" dirty="0"/>
          </a:p>
          <a:p>
            <a:pPr lvl="0"/>
            <a:r>
              <a:rPr lang="en-US" dirty="0"/>
              <a:t>Cook food </a:t>
            </a:r>
            <a:r>
              <a:rPr lang="en-US" dirty="0" smtClean="0"/>
              <a:t>well</a:t>
            </a:r>
            <a:endParaRPr lang="en-US" dirty="0"/>
          </a:p>
        </p:txBody>
      </p:sp>
      <p:sp>
        <p:nvSpPr>
          <p:cNvPr id="7" name="Slide Number Placeholder 6"/>
          <p:cNvSpPr>
            <a:spLocks noGrp="1"/>
          </p:cNvSpPr>
          <p:nvPr>
            <p:ph type="sldNum" sz="quarter" idx="15"/>
          </p:nvPr>
        </p:nvSpPr>
        <p:spPr/>
        <p:txBody>
          <a:bodyPr/>
          <a:lstStyle/>
          <a:p>
            <a:pPr>
              <a:defRPr/>
            </a:pPr>
            <a:fld id="{7F8BBA44-8A3C-4CDB-966D-E256DD599FC1}" type="slidenum">
              <a:rPr lang="en-GB" smtClean="0"/>
              <a:pPr>
                <a:defRPr/>
              </a:pPr>
              <a:t>34</a:t>
            </a:fld>
            <a:endParaRPr lang="en-GB" dirty="0"/>
          </a:p>
        </p:txBody>
      </p:sp>
      <p:sp>
        <p:nvSpPr>
          <p:cNvPr id="6" name="Footer Placeholder 5"/>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154707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 Labels</a:t>
            </a:r>
            <a:endParaRPr lang="en-US" dirty="0"/>
          </a:p>
        </p:txBody>
      </p:sp>
      <p:sp>
        <p:nvSpPr>
          <p:cNvPr id="3" name="Content Placeholder 2"/>
          <p:cNvSpPr>
            <a:spLocks noGrp="1"/>
          </p:cNvSpPr>
          <p:nvPr>
            <p:ph sz="quarter" idx="1"/>
          </p:nvPr>
        </p:nvSpPr>
        <p:spPr/>
        <p:txBody>
          <a:bodyPr/>
          <a:lstStyle/>
          <a:p>
            <a:pPr lvl="0"/>
            <a:r>
              <a:rPr lang="en-US" dirty="0"/>
              <a:t>Title </a:t>
            </a:r>
            <a:r>
              <a:rPr lang="en-US" dirty="0" smtClean="0"/>
              <a:t>= </a:t>
            </a:r>
            <a:r>
              <a:rPr lang="en-US" i="1" dirty="0"/>
              <a:t>Nutrition Facts</a:t>
            </a:r>
          </a:p>
          <a:p>
            <a:pPr lvl="0"/>
            <a:r>
              <a:rPr lang="en-US" dirty="0"/>
              <a:t>Manufacturers may include additional </a:t>
            </a:r>
            <a:r>
              <a:rPr lang="en-US" dirty="0" smtClean="0"/>
              <a:t>information</a:t>
            </a:r>
          </a:p>
          <a:p>
            <a:pPr lvl="0"/>
            <a:r>
              <a:rPr lang="en-US" dirty="0" smtClean="0"/>
              <a:t>Percent daily value</a:t>
            </a:r>
          </a:p>
          <a:p>
            <a:pPr lvl="0"/>
            <a:r>
              <a:rPr lang="en-US" dirty="0" smtClean="0"/>
              <a:t>Serving </a:t>
            </a:r>
            <a:r>
              <a:rPr lang="en-US" dirty="0" smtClean="0"/>
              <a:t>size</a:t>
            </a:r>
            <a:br>
              <a:rPr lang="en-US" dirty="0" smtClean="0"/>
            </a:br>
            <a:r>
              <a:rPr lang="en-US" dirty="0" smtClean="0"/>
              <a:t>	*must be expressed in household measures</a:t>
            </a:r>
            <a:endParaRPr lang="en-US" dirty="0" smtClean="0"/>
          </a:p>
          <a:p>
            <a:pPr lvl="0"/>
            <a:r>
              <a:rPr lang="en-US" dirty="0" smtClean="0"/>
              <a:t>Front-of-package </a:t>
            </a:r>
            <a:r>
              <a:rPr lang="en-US" dirty="0" smtClean="0"/>
              <a:t>labeling</a:t>
            </a:r>
          </a:p>
          <a:p>
            <a:pPr lvl="0"/>
            <a:r>
              <a:rPr lang="en-US" dirty="0" smtClean="0"/>
              <a:t>*FDA established 2000 kcal as reference amount for calculating the % daily value</a:t>
            </a:r>
            <a:endParaRPr lang="en-US" dirty="0" smtClean="0"/>
          </a:p>
        </p:txBody>
      </p:sp>
      <p:sp>
        <p:nvSpPr>
          <p:cNvPr id="6" name="Slide Number Placeholder 5"/>
          <p:cNvSpPr>
            <a:spLocks noGrp="1"/>
          </p:cNvSpPr>
          <p:nvPr>
            <p:ph type="sldNum" sz="quarter" idx="15"/>
          </p:nvPr>
        </p:nvSpPr>
        <p:spPr/>
        <p:txBody>
          <a:bodyPr/>
          <a:lstStyle/>
          <a:p>
            <a:pPr>
              <a:defRPr/>
            </a:pPr>
            <a:fld id="{7F8BBA44-8A3C-4CDB-966D-E256DD599FC1}" type="slidenum">
              <a:rPr lang="en-GB" smtClean="0"/>
              <a:pPr>
                <a:defRPr/>
              </a:pPr>
              <a:t>4</a:t>
            </a:fld>
            <a:endParaRPr lang="en-GB" dirty="0"/>
          </a:p>
        </p:txBody>
      </p:sp>
      <p:sp>
        <p:nvSpPr>
          <p:cNvPr id="5" name="Footer Placeholder 4"/>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3148619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6" name="Slide Number Placeholder 5"/>
          <p:cNvSpPr>
            <a:spLocks noGrp="1"/>
          </p:cNvSpPr>
          <p:nvPr>
            <p:ph type="sldNum" sz="quarter" idx="12"/>
          </p:nvPr>
        </p:nvSpPr>
        <p:spPr/>
        <p:txBody>
          <a:bodyPr/>
          <a:lstStyle/>
          <a:p>
            <a:pPr>
              <a:defRPr/>
            </a:pPr>
            <a:fld id="{E0CA3D25-0BDE-423E-BFDE-BC90F9104E8D}" type="slidenum">
              <a:rPr lang="en-GB" smtClean="0"/>
              <a:pPr>
                <a:defRPr/>
              </a:pPr>
              <a:t>5</a:t>
            </a:fld>
            <a:endParaRPr lang="en-GB" dirty="0"/>
          </a:p>
        </p:txBody>
      </p:sp>
      <p:sp>
        <p:nvSpPr>
          <p:cNvPr id="3" name="Content Placeholder 2"/>
          <p:cNvSpPr>
            <a:spLocks noGrp="1"/>
          </p:cNvSpPr>
          <p:nvPr>
            <p:ph sz="quarter" idx="1"/>
          </p:nvPr>
        </p:nvSpPr>
        <p:spPr>
          <a:xfrm>
            <a:off x="1082040" y="315595"/>
            <a:ext cx="6949440" cy="1391285"/>
          </a:xfrm>
        </p:spPr>
        <p:txBody>
          <a:bodyPr/>
          <a:lstStyle/>
          <a:p>
            <a:pPr marL="0" indent="0" algn="ctr">
              <a:buNone/>
            </a:pPr>
            <a:r>
              <a:rPr lang="en-US" sz="3600" dirty="0"/>
              <a:t>Food </a:t>
            </a:r>
            <a:r>
              <a:rPr lang="en-US" sz="3600" dirty="0" smtClean="0"/>
              <a:t>Safety and Health </a:t>
            </a:r>
            <a:r>
              <a:rPr lang="en-US" sz="3600" dirty="0"/>
              <a:t>Promotion (cont’d)</a:t>
            </a:r>
          </a:p>
          <a:p>
            <a:endParaRPr lang="en-US" sz="2400" dirty="0"/>
          </a:p>
        </p:txBody>
      </p:sp>
      <p:pic>
        <p:nvPicPr>
          <p:cNvPr id="7" name="Picture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675466" y="1493801"/>
            <a:ext cx="3668890" cy="4604457"/>
          </a:xfrm>
          <a:prstGeom prst="rect">
            <a:avLst/>
          </a:prstGeom>
        </p:spPr>
      </p:pic>
      <p:sp>
        <p:nvSpPr>
          <p:cNvPr id="8" name="TextBox 7"/>
          <p:cNvSpPr txBox="1"/>
          <p:nvPr/>
        </p:nvSpPr>
        <p:spPr>
          <a:xfrm>
            <a:off x="2637443" y="6143414"/>
            <a:ext cx="3744936" cy="246221"/>
          </a:xfrm>
          <a:prstGeom prst="rect">
            <a:avLst/>
          </a:prstGeom>
          <a:noFill/>
        </p:spPr>
        <p:txBody>
          <a:bodyPr wrap="none" rtlCol="0">
            <a:spAutoFit/>
          </a:bodyPr>
          <a:lstStyle/>
          <a:p>
            <a:r>
              <a:rPr lang="en-US" sz="1000" dirty="0">
                <a:latin typeface="+mn-lt"/>
                <a:cs typeface="Times New Roman" panose="02020603050405020304" pitchFamily="18" charset="0"/>
              </a:rPr>
              <a:t>Courtesy U.S. Food and Drug Administration, Washington, DC.</a:t>
            </a:r>
          </a:p>
        </p:txBody>
      </p:sp>
    </p:spTree>
    <p:extLst>
      <p:ext uri="{BB962C8B-B14F-4D97-AF65-F5344CB8AC3E}">
        <p14:creationId xmlns:p14="http://schemas.microsoft.com/office/powerpoint/2010/main" xmlns="" val="2815072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Descriptive terms on products</a:t>
            </a:r>
            <a:endParaRPr lang="en-US" dirty="0"/>
          </a:p>
        </p:txBody>
      </p:sp>
      <p:sp>
        <p:nvSpPr>
          <p:cNvPr id="3" name="Content Placeholder 2"/>
          <p:cNvSpPr>
            <a:spLocks noGrp="1"/>
          </p:cNvSpPr>
          <p:nvPr>
            <p:ph sz="quarter" idx="1"/>
          </p:nvPr>
        </p:nvSpPr>
        <p:spPr/>
        <p:txBody>
          <a:bodyPr/>
          <a:lstStyle/>
          <a:p>
            <a:r>
              <a:rPr lang="en-US" dirty="0" smtClean="0"/>
              <a:t>Low cholesterol: &lt; 20 mg of cholesterol per serving and per 100 g; 2 g of saturated fat or less per serving. Any label claim about low cholesterol is prohibited for all foods that contain more than 2 g of saturated fat per serving**</a:t>
            </a:r>
            <a:endParaRPr lang="en-US" dirty="0"/>
          </a:p>
        </p:txBody>
      </p:sp>
      <p:sp>
        <p:nvSpPr>
          <p:cNvPr id="4" name="Slide Number Placeholder 3"/>
          <p:cNvSpPr>
            <a:spLocks noGrp="1"/>
          </p:cNvSpPr>
          <p:nvPr>
            <p:ph type="sldNum" sz="quarter" idx="15"/>
          </p:nvPr>
        </p:nvSpPr>
        <p:spPr/>
        <p:txBody>
          <a:bodyPr/>
          <a:lstStyle/>
          <a:p>
            <a:pPr>
              <a:defRPr/>
            </a:pPr>
            <a:fld id="{7F8BBA44-8A3C-4CDB-966D-E256DD599FC1}" type="slidenum">
              <a:rPr lang="en-GB" smtClean="0"/>
              <a:pPr>
                <a:defRPr/>
              </a:pPr>
              <a:t>6</a:t>
            </a:fld>
            <a:endParaRPr lang="en-GB" dirty="0"/>
          </a:p>
        </p:txBody>
      </p:sp>
      <p:sp>
        <p:nvSpPr>
          <p:cNvPr id="5" name="Footer Placeholder 4"/>
          <p:cNvSpPr>
            <a:spLocks noGrp="1"/>
          </p:cNvSpPr>
          <p:nvPr>
            <p:ph type="ftr" sz="quarter" idx="16"/>
          </p:nvPr>
        </p:nvSpPr>
        <p:spPr/>
        <p:txBody>
          <a:bodyPr/>
          <a:lstStyle/>
          <a:p>
            <a:pPr>
              <a:defRPr/>
            </a:pPr>
            <a:r>
              <a:rPr lang="en-US" smtClean="0"/>
              <a:t>Copyright © 2017, Elsevier Inc. All Rights Reserved.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a:t>
            </a:r>
            <a:r>
              <a:rPr lang="en-US" dirty="0" smtClean="0"/>
              <a:t>Claims</a:t>
            </a:r>
            <a:endParaRPr lang="en-US" dirty="0"/>
          </a:p>
        </p:txBody>
      </p:sp>
      <p:sp>
        <p:nvSpPr>
          <p:cNvPr id="3" name="Content Placeholder 2"/>
          <p:cNvSpPr>
            <a:spLocks noGrp="1"/>
          </p:cNvSpPr>
          <p:nvPr>
            <p:ph sz="quarter" idx="1"/>
          </p:nvPr>
        </p:nvSpPr>
        <p:spPr/>
        <p:txBody>
          <a:bodyPr/>
          <a:lstStyle/>
          <a:p>
            <a:pPr lvl="0"/>
            <a:r>
              <a:rPr lang="en-US" dirty="0"/>
              <a:t>FDA must approve any claims linked to </a:t>
            </a:r>
            <a:r>
              <a:rPr lang="en-US" dirty="0" smtClean="0"/>
              <a:t>disease</a:t>
            </a:r>
          </a:p>
          <a:p>
            <a:pPr lvl="1"/>
            <a:r>
              <a:rPr lang="en-US" dirty="0" smtClean="0"/>
              <a:t>Health claims that link nutrients or food groups with a risk for disease are strictly regulated</a:t>
            </a:r>
            <a:r>
              <a:rPr lang="en-US" dirty="0" smtClean="0"/>
              <a:t>.</a:t>
            </a:r>
          </a:p>
          <a:p>
            <a:pPr lvl="1"/>
            <a:r>
              <a:rPr lang="en-US" dirty="0" smtClean="0"/>
              <a:t>Example- low sodium and the prevention of HTN*</a:t>
            </a:r>
            <a:endParaRPr lang="en-US" dirty="0" smtClean="0"/>
          </a:p>
          <a:p>
            <a:pPr lvl="0"/>
            <a:r>
              <a:rPr lang="en-US" dirty="0" smtClean="0"/>
              <a:t>Must </a:t>
            </a:r>
            <a:r>
              <a:rPr lang="en-US" dirty="0"/>
              <a:t>use specific </a:t>
            </a:r>
            <a:r>
              <a:rPr lang="en-US" dirty="0" smtClean="0"/>
              <a:t>wording</a:t>
            </a:r>
            <a:endParaRPr lang="en-US" dirty="0"/>
          </a:p>
        </p:txBody>
      </p:sp>
      <p:sp>
        <p:nvSpPr>
          <p:cNvPr id="6" name="Slide Number Placeholder 5"/>
          <p:cNvSpPr>
            <a:spLocks noGrp="1"/>
          </p:cNvSpPr>
          <p:nvPr>
            <p:ph type="sldNum" sz="quarter" idx="15"/>
          </p:nvPr>
        </p:nvSpPr>
        <p:spPr/>
        <p:txBody>
          <a:bodyPr/>
          <a:lstStyle/>
          <a:p>
            <a:pPr>
              <a:defRPr/>
            </a:pPr>
            <a:fld id="{7F8BBA44-8A3C-4CDB-966D-E256DD599FC1}" type="slidenum">
              <a:rPr lang="en-GB" smtClean="0"/>
              <a:pPr>
                <a:defRPr/>
              </a:pPr>
              <a:t>7</a:t>
            </a:fld>
            <a:endParaRPr lang="en-GB" dirty="0"/>
          </a:p>
        </p:txBody>
      </p:sp>
      <p:sp>
        <p:nvSpPr>
          <p:cNvPr id="5" name="Footer Placeholder 4"/>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1809196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Food </a:t>
            </a:r>
            <a:r>
              <a:rPr lang="en-US" dirty="0" smtClean="0"/>
              <a:t>Technology</a:t>
            </a:r>
            <a:endParaRPr lang="en-US" dirty="0"/>
          </a:p>
        </p:txBody>
      </p:sp>
      <p:sp>
        <p:nvSpPr>
          <p:cNvPr id="3" name="Content Placeholder 2"/>
          <p:cNvSpPr>
            <a:spLocks noGrp="1"/>
          </p:cNvSpPr>
          <p:nvPr>
            <p:ph sz="quarter" idx="1"/>
          </p:nvPr>
        </p:nvSpPr>
        <p:spPr>
          <a:xfrm>
            <a:off x="685800" y="1280161"/>
            <a:ext cx="7772400" cy="4815840"/>
          </a:xfrm>
        </p:spPr>
        <p:txBody>
          <a:bodyPr/>
          <a:lstStyle/>
          <a:p>
            <a:pPr lvl="0"/>
            <a:r>
              <a:rPr lang="en-US" dirty="0"/>
              <a:t>Agricultural and food processing industries have developed chemicals </a:t>
            </a:r>
            <a:r>
              <a:rPr lang="en-US" dirty="0" smtClean="0"/>
              <a:t>and methods to </a:t>
            </a:r>
            <a:r>
              <a:rPr lang="en-US" dirty="0"/>
              <a:t>increase and preserve food </a:t>
            </a:r>
            <a:r>
              <a:rPr lang="en-US" dirty="0" smtClean="0"/>
              <a:t>supply.</a:t>
            </a:r>
            <a:endParaRPr lang="en-US" dirty="0"/>
          </a:p>
          <a:p>
            <a:pPr lvl="0"/>
            <a:r>
              <a:rPr lang="en-US" dirty="0"/>
              <a:t>Critics are concerned about how some changes have affected food safety and the </a:t>
            </a:r>
            <a:r>
              <a:rPr lang="en-US" dirty="0" smtClean="0"/>
              <a:t>environment.</a:t>
            </a:r>
            <a:endParaRPr lang="en-US" dirty="0"/>
          </a:p>
        </p:txBody>
      </p:sp>
      <p:sp>
        <p:nvSpPr>
          <p:cNvPr id="6" name="Slide Number Placeholder 5"/>
          <p:cNvSpPr>
            <a:spLocks noGrp="1"/>
          </p:cNvSpPr>
          <p:nvPr>
            <p:ph type="sldNum" sz="quarter" idx="15"/>
          </p:nvPr>
        </p:nvSpPr>
        <p:spPr/>
        <p:txBody>
          <a:bodyPr/>
          <a:lstStyle/>
          <a:p>
            <a:pPr>
              <a:defRPr/>
            </a:pPr>
            <a:fld id="{7F8BBA44-8A3C-4CDB-966D-E256DD599FC1}" type="slidenum">
              <a:rPr lang="en-GB" smtClean="0"/>
              <a:pPr>
                <a:defRPr/>
              </a:pPr>
              <a:t>8</a:t>
            </a:fld>
            <a:endParaRPr lang="en-GB" dirty="0"/>
          </a:p>
        </p:txBody>
      </p:sp>
      <p:sp>
        <p:nvSpPr>
          <p:cNvPr id="5" name="Footer Placeholder 4"/>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2950482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Agricultural </a:t>
            </a:r>
            <a:r>
              <a:rPr lang="en-US" dirty="0" smtClean="0"/>
              <a:t>Pesticides</a:t>
            </a:r>
            <a:endParaRPr lang="en-US" dirty="0"/>
          </a:p>
        </p:txBody>
      </p:sp>
      <p:sp>
        <p:nvSpPr>
          <p:cNvPr id="3" name="Content Placeholder 2"/>
          <p:cNvSpPr>
            <a:spLocks noGrp="1"/>
          </p:cNvSpPr>
          <p:nvPr>
            <p:ph sz="quarter" idx="1"/>
          </p:nvPr>
        </p:nvSpPr>
        <p:spPr>
          <a:xfrm>
            <a:off x="685800" y="1355148"/>
            <a:ext cx="7772400" cy="4907107"/>
          </a:xfrm>
        </p:spPr>
        <p:txBody>
          <a:bodyPr/>
          <a:lstStyle/>
          <a:p>
            <a:pPr lvl="0"/>
            <a:r>
              <a:rPr lang="en-US" dirty="0"/>
              <a:t>Goal is to feed a growing population</a:t>
            </a:r>
          </a:p>
          <a:p>
            <a:pPr lvl="0"/>
            <a:r>
              <a:rPr lang="en-US" dirty="0" smtClean="0"/>
              <a:t>**Pesticides </a:t>
            </a:r>
            <a:r>
              <a:rPr lang="en-US" dirty="0"/>
              <a:t>improve crop yields</a:t>
            </a:r>
          </a:p>
          <a:p>
            <a:pPr lvl="1"/>
            <a:r>
              <a:rPr lang="en-US" dirty="0"/>
              <a:t>Example: Chemicals destroy many destructive insects</a:t>
            </a:r>
          </a:p>
          <a:p>
            <a:pPr lvl="0"/>
            <a:r>
              <a:rPr lang="en-US" dirty="0"/>
              <a:t>Problems</a:t>
            </a:r>
          </a:p>
          <a:p>
            <a:pPr lvl="1"/>
            <a:r>
              <a:rPr lang="en-US" dirty="0"/>
              <a:t>Pesticide residue on food</a:t>
            </a:r>
          </a:p>
          <a:p>
            <a:pPr lvl="1"/>
            <a:r>
              <a:rPr lang="en-US" dirty="0"/>
              <a:t>Gradual leaching of chemicals into ground water and wells</a:t>
            </a:r>
          </a:p>
          <a:p>
            <a:pPr lvl="1"/>
            <a:r>
              <a:rPr lang="en-US" dirty="0"/>
              <a:t>Increased exposure of farm workers</a:t>
            </a:r>
          </a:p>
          <a:p>
            <a:pPr lvl="1"/>
            <a:r>
              <a:rPr lang="en-US" dirty="0"/>
              <a:t>Increased amounts required as insects develop </a:t>
            </a:r>
            <a:r>
              <a:rPr lang="en-US" dirty="0" smtClean="0"/>
              <a:t>tolerance</a:t>
            </a:r>
            <a:endParaRPr lang="en-US" dirty="0"/>
          </a:p>
        </p:txBody>
      </p:sp>
      <p:sp>
        <p:nvSpPr>
          <p:cNvPr id="6" name="Slide Number Placeholder 5"/>
          <p:cNvSpPr>
            <a:spLocks noGrp="1"/>
          </p:cNvSpPr>
          <p:nvPr>
            <p:ph type="sldNum" sz="quarter" idx="15"/>
          </p:nvPr>
        </p:nvSpPr>
        <p:spPr/>
        <p:txBody>
          <a:bodyPr/>
          <a:lstStyle/>
          <a:p>
            <a:pPr>
              <a:defRPr/>
            </a:pPr>
            <a:fld id="{7F8BBA44-8A3C-4CDB-966D-E256DD599FC1}" type="slidenum">
              <a:rPr lang="en-GB" smtClean="0"/>
              <a:pPr>
                <a:defRPr/>
              </a:pPr>
              <a:t>9</a:t>
            </a:fld>
            <a:endParaRPr lang="en-GB" dirty="0"/>
          </a:p>
        </p:txBody>
      </p:sp>
      <p:sp>
        <p:nvSpPr>
          <p:cNvPr id="5" name="Footer Placeholder 4"/>
          <p:cNvSpPr>
            <a:spLocks noGrp="1"/>
          </p:cNvSpPr>
          <p:nvPr>
            <p:ph type="ftr" sz="quarter" idx="16"/>
          </p:nvPr>
        </p:nvSpPr>
        <p:spPr/>
        <p:txBody>
          <a:bodyPr/>
          <a:lstStyle/>
          <a:p>
            <a:pPr>
              <a:defRPr/>
            </a:pPr>
            <a:r>
              <a:rPr lang="en-US" smtClean="0"/>
              <a:t>Copyright © 2017, Elsevier Inc. All Rights Reserved.</a:t>
            </a:r>
            <a:endParaRPr lang="en-US" dirty="0"/>
          </a:p>
        </p:txBody>
      </p:sp>
    </p:spTree>
    <p:extLst>
      <p:ext uri="{BB962C8B-B14F-4D97-AF65-F5344CB8AC3E}">
        <p14:creationId xmlns:p14="http://schemas.microsoft.com/office/powerpoint/2010/main" xmlns="" val="31486191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1126</TotalTime>
  <Words>3366</Words>
  <Application>Microsoft Office PowerPoint</Application>
  <PresentationFormat>On-screen Show (4:3)</PresentationFormat>
  <Paragraphs>406</Paragraphs>
  <Slides>34</Slides>
  <Notes>31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Oriel</vt:lpstr>
      <vt:lpstr>Chapter 13 </vt:lpstr>
      <vt:lpstr>Food Safety and  Health Promotion</vt:lpstr>
      <vt:lpstr>Food Labels</vt:lpstr>
      <vt:lpstr>Food Labels</vt:lpstr>
      <vt:lpstr>Slide 5</vt:lpstr>
      <vt:lpstr>Descriptive terms on products</vt:lpstr>
      <vt:lpstr>Health Claims</vt:lpstr>
      <vt:lpstr>Food Technology</vt:lpstr>
      <vt:lpstr>Agricultural Pesticides</vt:lpstr>
      <vt:lpstr>Alternative Agriculture: Organic Farming</vt:lpstr>
      <vt:lpstr>Biotechnology</vt:lpstr>
      <vt:lpstr>Biotechnology</vt:lpstr>
      <vt:lpstr>Food Additives</vt:lpstr>
      <vt:lpstr>Food-Borne Disease</vt:lpstr>
      <vt:lpstr>Food Safety</vt:lpstr>
      <vt:lpstr>Preparing and Serving Food</vt:lpstr>
      <vt:lpstr>Food Contamination</vt:lpstr>
      <vt:lpstr>Bacterial Food Infections</vt:lpstr>
      <vt:lpstr>Shigellosis</vt:lpstr>
      <vt:lpstr>Listeriosis</vt:lpstr>
      <vt:lpstr>Escherichia Coli</vt:lpstr>
      <vt:lpstr>Vibrio</vt:lpstr>
      <vt:lpstr>Bacterial Food Poisoning</vt:lpstr>
      <vt:lpstr>Clostridial Food Poisoning</vt:lpstr>
      <vt:lpstr>Viruses</vt:lpstr>
      <vt:lpstr>Parasites</vt:lpstr>
      <vt:lpstr>Environmental  Food Contaminants</vt:lpstr>
      <vt:lpstr>Food-borne diseases</vt:lpstr>
      <vt:lpstr>Food-borne diseases</vt:lpstr>
      <vt:lpstr>Lesson 13.3: Poverty and the Community Food Supply</vt:lpstr>
      <vt:lpstr>Food Needs and Costs:  Hunger and Malnutrition</vt:lpstr>
      <vt:lpstr>Slide 32</vt:lpstr>
      <vt:lpstr>Food Assistance Programs</vt:lpstr>
      <vt:lpstr>Food Buying and Handling Practices</vt:lpstr>
    </vt:vector>
  </TitlesOfParts>
  <Company>Reed Elsevier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HP_Administrator</dc:creator>
  <cp:lastModifiedBy>winxp</cp:lastModifiedBy>
  <cp:revision>167</cp:revision>
  <dcterms:created xsi:type="dcterms:W3CDTF">2012-04-17T17:39:32Z</dcterms:created>
  <dcterms:modified xsi:type="dcterms:W3CDTF">2016-10-04T18:54:56Z</dcterms:modified>
</cp:coreProperties>
</file>