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9"/>
  </p:notesMasterIdLst>
  <p:handoutMasterIdLst>
    <p:handoutMasterId r:id="rId30"/>
  </p:handoutMasterIdLst>
  <p:sldIdLst>
    <p:sldId id="334" r:id="rId2"/>
    <p:sldId id="257" r:id="rId3"/>
    <p:sldId id="294" r:id="rId4"/>
    <p:sldId id="296" r:id="rId5"/>
    <p:sldId id="298" r:id="rId6"/>
    <p:sldId id="300" r:id="rId7"/>
    <p:sldId id="326" r:id="rId8"/>
    <p:sldId id="330" r:id="rId9"/>
    <p:sldId id="312" r:id="rId10"/>
    <p:sldId id="314" r:id="rId11"/>
    <p:sldId id="316" r:id="rId12"/>
    <p:sldId id="304" r:id="rId13"/>
    <p:sldId id="306" r:id="rId14"/>
    <p:sldId id="308" r:id="rId15"/>
    <p:sldId id="362" r:id="rId16"/>
    <p:sldId id="335" r:id="rId17"/>
    <p:sldId id="336" r:id="rId18"/>
    <p:sldId id="337" r:id="rId19"/>
    <p:sldId id="338" r:id="rId20"/>
    <p:sldId id="339" r:id="rId21"/>
    <p:sldId id="332" r:id="rId22"/>
    <p:sldId id="318" r:id="rId23"/>
    <p:sldId id="320" r:id="rId24"/>
    <p:sldId id="322" r:id="rId25"/>
    <p:sldId id="324" r:id="rId26"/>
    <p:sldId id="310" r:id="rId27"/>
    <p:sldId id="341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7" autoAdjust="0"/>
    <p:restoredTop sz="66210" autoAdjust="0"/>
  </p:normalViewPr>
  <p:slideViewPr>
    <p:cSldViewPr snapToGrid="0">
      <p:cViewPr varScale="1">
        <p:scale>
          <a:sx n="47" d="100"/>
          <a:sy n="47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DEA99-A4B0-134F-8FA0-F6F28A0A496E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1C9B03-3473-814B-B219-6CDBCC700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001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355B14-F2D3-4B4F-BE0A-4F2FFA69A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439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Why do people eat what they eat?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Food is necessary to sustain life and health, but people eat certain foods for many reasons other than good health and nutrition, although these are important factors.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The broader food environment from which we have to choose is often influenced by factors such as politics and poverty, which limit personal control and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06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For individuals of Mexican heritage, a high prevalence of lactose intolerance limits large intakes of milk products. (Fig. 14-1)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634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changes in the Native American diet, including the addition of alcohol, high-fat foods, and high-sodium foods.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Table 14-1, Historical Dietary Patterns of Spanish and Native American Cultures.]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97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What are some of the health benefits and health hazards of the Native American food habits? (Fig. 14-2)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902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African Americans have a high prevalence of lactose intolerance. Consequently, some cheese is used in meals but not much milk.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20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Popular seasonings include cayenne pepper, crushed black pepper, white pepper, bay leaves, thyme, and </a:t>
            </a:r>
            <a:r>
              <a:rPr lang="en-US" b="1" dirty="0" smtClean="0"/>
              <a:t>filé powder</a:t>
            </a:r>
            <a:r>
              <a:rPr lang="en-US" dirty="0" smtClean="0"/>
              <a:t> (from ground sassafras leaves).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advantages and disadvantages of Cajun cuisine.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Table 14-2, Historical Dietary Patterns of the African-American and Cajun American Cultures.]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557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  [Ask students to point out the </a:t>
            </a:r>
            <a:r>
              <a:rPr lang="en-US" i="1" dirty="0" smtClean="0"/>
              <a:t>similarities between Canada’s Food Guide and the MyPlate recommendations from the United States.]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41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Most Asians living in America adhere to a traditional Asian diet interspersed with American foods.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626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Stir-frying in a wok with a small amount of lard or peanut oil is a common method of cooking.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28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Compare the food guides of China, Japan, and Korea. How are they similar, and how do they differ? (Images are text Figure 14-4 A-C.)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Table 14-3, Cultural Dietary Patterns of Asian Influence.]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919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Mediterranean countries are known for leisurely dining. Eating more slowly, enjoying company, and mentally relaxing can all benefit health.</a:t>
            </a:r>
          </a:p>
          <a:p>
            <a:pPr marL="174708" indent="-17470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10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All food habits are intimately related to people’s way of life: their values, beliefs, and situations.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However, sometimes these food patterns change over time with more exposure to other cultural patterns.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00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the benefits of the Mediterranean diet; why is it considered heart healthy? (Fig. 14-5)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Which other culture included physical activity in their food guide? </a:t>
            </a:r>
            <a:r>
              <a:rPr lang="en-US" i="1" dirty="0" smtClean="0"/>
              <a:t>[Japan]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Table 14-4, Historical Dietary Patterns of the Mediterranean.]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Clinical Application Box, Mediterranean Diet and Heart Disease.]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203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Some are applicable at all times, whereas other laws apply only during religious ceremonies.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Some dietary laws are interpreted by individuals.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321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the origins of the dietary laws.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Where can one obtain kosher food in your community?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2869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What are some Jewish holidays that involve food?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Have you heard of any of these foods before? Which have been adapted to American cuisine?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738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[Discuss the origins of the Islamic food laws.]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Consider how hard it would be for a person in America to follow Jewish or Islamic dietary laws.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910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Which of these have been adapted to American cuisine? Which ones have they eaten in the last few months?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518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Explain the fasting during Ramadan and how this affects food choices and health.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Individuals may be exempt from fasting in certain situations but should make up the days of fasting before the next Ramadan fast.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the Cultural Considerations Box: Id al-Fitr: The Post-Ramadan Festival.]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[Review Table 14-5, Religious Dietary Practices.]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736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Do you eat more meals or snacks?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Do you sit down with others at a table when you eat?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Fast food restaurants are becoming a norm for dining in America. What are some healthier food options that can be ordered?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How do your portion sizes compare to the recommended size? </a:t>
            </a:r>
            <a:r>
              <a:rPr lang="en-US" i="1" dirty="0" smtClean="0"/>
              <a:t>[Example: ½ c. cooked pasta as one serving of grain.]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50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how social structure, religion, education, and social status influence food habits.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People accept food advice from family, friends, or trusted authorities.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Who purchases, prepares, and distributes food in the family?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70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Does your culture have any food taboos?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What are your culture’s table manners?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comfort foods. What kinds of foods are more likely to be comfort foods?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Certain foods stimulate endorphins.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i="1" dirty="0" smtClean="0"/>
              <a:t>[Review Box 14-1, Factors That Determine Food Choices.]</a:t>
            </a:r>
            <a:endParaRPr lang="en-US" i="1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50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How do these factors influence food choices?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How have you been influenced to purchase specific products in grocery stores?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75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Cost and accessibility, education, and knowledge are the socioeconomic influences on food choices.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Would a tax on unhealthy foods, making them more expensive than fruits and vegetables, be a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26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[Discuss how students formed their existing eating patterns and food habits.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i="1" dirty="0" smtClean="0"/>
              <a:t>Discuss how each of these influences affects individual food choices and habits.]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95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Where do you go to taste foods specific to a particular heritage?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Some cultures view adapting a typical Western diet to be associated with reduced quality of life due to chronic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95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US" i="1" dirty="0" smtClean="0"/>
              <a:t>[Review the Cultural Considerations Box, Acculturation to an American Diet.]</a:t>
            </a:r>
            <a:endParaRPr lang="en-US" i="1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Discuss the advantages and disadvantages of the Americanization of native diets.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55B14-F2D3-4B4F-BE0A-4F2FFA69AA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5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B6E2D6-51E0-4A85-ABFF-5CCC731693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50ADD00-FA40-493A-953E-9DDC8E755E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7F8BBA44-8A3C-4CDB-966D-E256DD599F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F8B6D248-46AD-4934-9A30-A00CAF9486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0CA3D25-0BDE-423E-BFDE-BC90F9104E8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6EAE9F82-1306-4A0A-A4CC-5D30A0614ED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67AAB3EE-9EF1-44C2-B1C4-C8D186C487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179E6571-401E-4B20-BD1A-F3A6C5A2D45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10/5/2016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9528BCF6-3FA7-437A-8E5A-06F1E1B6D1E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Slide </a:t>
            </a:r>
            <a:fld id="{064AC775-397C-4489-A46B-397B564A2A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3FFB56-E9E6-413D-8A5D-71B4F4A3F75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3459163"/>
            <a:ext cx="6400800" cy="1858962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3" pitchFamily="18" charset="2"/>
              <a:buChar char="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600" dirty="0"/>
              <a:t>Food Habits and Cultural Patterns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14</a:t>
            </a:r>
            <a:endParaRPr lang="en-US" sz="4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48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6595"/>
            <a:ext cx="7772400" cy="1143000"/>
          </a:xfrm>
        </p:spPr>
        <p:txBody>
          <a:bodyPr/>
          <a:lstStyle/>
          <a:p>
            <a:r>
              <a:rPr lang="en-US" dirty="0"/>
              <a:t>National Food Guides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Mexico </a:t>
            </a:r>
            <a:r>
              <a:rPr lang="en-US" dirty="0"/>
              <a:t>and Puerto </a:t>
            </a:r>
            <a:r>
              <a:rPr lang="en-US" dirty="0" smtClean="0"/>
              <a:t>Rico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76" y="1712872"/>
            <a:ext cx="7445039" cy="3811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890" y="5627255"/>
            <a:ext cx="866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  <a:cs typeface="Times New Roman" panose="02020603050405020304" pitchFamily="18" charset="0"/>
              </a:rPr>
              <a:t>Reprinted from Painter J, Rah JH, Lee YK. Comparison of international food guide pictorial representations. 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J Am Diet Assoc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. 2002;102:483-489, with permission from the Academy of Nutrition and Dietetics.</a:t>
            </a:r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</a:t>
            </a:r>
            <a:r>
              <a:rPr lang="en-US" dirty="0" smtClean="0"/>
              <a:t>American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American Indian </a:t>
            </a:r>
            <a:r>
              <a:rPr lang="en-US" dirty="0"/>
              <a:t>and Alaska Natives</a:t>
            </a:r>
          </a:p>
          <a:p>
            <a:pPr lvl="0"/>
            <a:r>
              <a:rPr lang="en-US" dirty="0" smtClean="0"/>
              <a:t>Hundreds of </a:t>
            </a:r>
            <a:r>
              <a:rPr lang="en-US" dirty="0"/>
              <a:t>diverse groups</a:t>
            </a:r>
          </a:p>
          <a:p>
            <a:pPr lvl="0"/>
            <a:r>
              <a:rPr lang="en-US" dirty="0"/>
              <a:t>All have a spiritual devotion to the land</a:t>
            </a:r>
          </a:p>
          <a:p>
            <a:pPr lvl="0"/>
            <a:r>
              <a:rPr lang="en-US" dirty="0"/>
              <a:t>Food has great religious and social significance</a:t>
            </a:r>
          </a:p>
          <a:p>
            <a:pPr lvl="0"/>
            <a:r>
              <a:rPr lang="en-US" dirty="0"/>
              <a:t>Food differs according to what can be grown locally, harvested or hunted on the land, or fished from local </a:t>
            </a:r>
            <a:r>
              <a:rPr lang="en-US" dirty="0" smtClean="0"/>
              <a:t>waters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/>
              <a:t>Corn/maize popular*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203"/>
            <a:ext cx="7772400" cy="152817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Native American: Southern Arizona American Indian Food Guide: Choices for a Healthy Life</a:t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148" y="1699991"/>
            <a:ext cx="6013704" cy="4084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564" y="5999968"/>
            <a:ext cx="864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+mn-lt"/>
                <a:cs typeface="Times New Roman" panose="02020603050405020304" pitchFamily="18" charset="0"/>
              </a:rPr>
              <a:t>Osterkamp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LK, </a:t>
            </a:r>
            <a:r>
              <a:rPr lang="en-US" sz="1000" dirty="0" err="1">
                <a:latin typeface="+mn-lt"/>
                <a:cs typeface="Times New Roman" panose="02020603050405020304" pitchFamily="18" charset="0"/>
              </a:rPr>
              <a:t>Longstaff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L. Development of a dietary teaching tool for American Indians and Alaskan Natives in Southern Arizona. </a:t>
            </a:r>
            <a:r>
              <a:rPr lang="en-US" sz="1000" i="1" dirty="0" err="1">
                <a:latin typeface="+mn-lt"/>
                <a:cs typeface="Times New Roman" panose="02020603050405020304" pitchFamily="18" charset="0"/>
              </a:rPr>
              <a:t>Nutr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+mn-lt"/>
                <a:cs typeface="Times New Roman" panose="02020603050405020304" pitchFamily="18" charset="0"/>
              </a:rPr>
              <a:t>Educ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+mn-lt"/>
                <a:cs typeface="Times New Roman" panose="02020603050405020304" pitchFamily="18" charset="0"/>
              </a:rPr>
              <a:t>Behav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. 2004;36:272-274.</a:t>
            </a:r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Southern </a:t>
            </a:r>
            <a:r>
              <a:rPr lang="en-US" dirty="0"/>
              <a:t>United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African Americans- “soul food”*</a:t>
            </a:r>
          </a:p>
          <a:p>
            <a:pPr lvl="1"/>
            <a:r>
              <a:rPr lang="en-US" sz="2400" dirty="0" smtClean="0"/>
              <a:t>Food patterns developed through creative ability to turn basic staples into memorable food</a:t>
            </a:r>
          </a:p>
          <a:p>
            <a:pPr lvl="1"/>
            <a:r>
              <a:rPr lang="en-US" sz="2400" dirty="0" smtClean="0"/>
              <a:t>Traditional breads include hot breads (biscuits, </a:t>
            </a:r>
            <a:r>
              <a:rPr lang="en-US" sz="2400" dirty="0" err="1" smtClean="0"/>
              <a:t>spoonbread</a:t>
            </a:r>
            <a:r>
              <a:rPr lang="en-US" sz="2400" dirty="0" smtClean="0"/>
              <a:t>, cornbread)</a:t>
            </a:r>
          </a:p>
          <a:p>
            <a:pPr lvl="1"/>
            <a:r>
              <a:rPr lang="en-US" sz="2400" dirty="0" smtClean="0"/>
              <a:t>Wide variety of vegetables and leafy greens (turnip, </a:t>
            </a:r>
            <a:r>
              <a:rPr lang="en-US" sz="2400" b="1" u="sng" dirty="0" smtClean="0"/>
              <a:t>collard</a:t>
            </a:r>
            <a:r>
              <a:rPr lang="en-US" sz="2400" dirty="0" smtClean="0"/>
              <a:t>, mustard) are used</a:t>
            </a:r>
          </a:p>
          <a:p>
            <a:pPr lvl="1"/>
            <a:r>
              <a:rPr lang="en-US" sz="2400" dirty="0" smtClean="0"/>
              <a:t>Pork is a common meat</a:t>
            </a:r>
          </a:p>
          <a:p>
            <a:pPr lvl="2"/>
            <a:r>
              <a:rPr lang="en-US" sz="2400" dirty="0" smtClean="0"/>
              <a:t>Fry foods using lard or vegetable oils</a:t>
            </a:r>
          </a:p>
          <a:p>
            <a:pPr lvl="2"/>
            <a:r>
              <a:rPr lang="en-US" sz="2400" dirty="0" smtClean="0"/>
              <a:t>*high risk for HTN</a:t>
            </a:r>
          </a:p>
          <a:p>
            <a:pPr lvl="0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Influences of </a:t>
            </a:r>
            <a:br>
              <a:rPr lang="en-US" sz="3600" dirty="0" smtClean="0"/>
            </a:br>
            <a:r>
              <a:rPr lang="en-US" sz="3600" dirty="0" smtClean="0"/>
              <a:t>Southern United States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French American</a:t>
            </a:r>
          </a:p>
          <a:p>
            <a:pPr lvl="1"/>
            <a:r>
              <a:rPr lang="en-US" b="1" dirty="0" smtClean="0"/>
              <a:t>Cajun </a:t>
            </a:r>
            <a:r>
              <a:rPr lang="en-US" dirty="0" smtClean="0"/>
              <a:t>people </a:t>
            </a:r>
            <a:r>
              <a:rPr lang="en-US" dirty="0"/>
              <a:t>in southern Louisiana are descendants of the French colonists of Arcadia (now Nova Scotia)</a:t>
            </a:r>
          </a:p>
          <a:p>
            <a:pPr lvl="1"/>
            <a:r>
              <a:rPr lang="en-US" dirty="0"/>
              <a:t>French culinary background blended with Creole cooking around New Orleans</a:t>
            </a:r>
          </a:p>
          <a:p>
            <a:pPr lvl="1"/>
            <a:r>
              <a:rPr lang="en-US" dirty="0"/>
              <a:t>Foods are strongly flavored, spicy</a:t>
            </a:r>
          </a:p>
          <a:p>
            <a:pPr lvl="1"/>
            <a:r>
              <a:rPr lang="en-US" dirty="0"/>
              <a:t>Seafood is </a:t>
            </a:r>
            <a:r>
              <a:rPr lang="en-US" dirty="0" smtClean="0"/>
              <a:t>abundant</a:t>
            </a:r>
          </a:p>
          <a:p>
            <a:pPr lvl="2"/>
            <a:r>
              <a:rPr lang="en-US" b="1" dirty="0" smtClean="0"/>
              <a:t>Crawfish boil</a:t>
            </a:r>
            <a:endParaRPr lang="en-US" b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16" y="179912"/>
            <a:ext cx="2066544" cy="677076"/>
          </a:xfrm>
        </p:spPr>
        <p:txBody>
          <a:bodyPr/>
          <a:lstStyle/>
          <a:p>
            <a:pPr algn="l"/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16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463" y="856988"/>
            <a:ext cx="4227075" cy="55517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Food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Chinese</a:t>
            </a:r>
          </a:p>
          <a:p>
            <a:pPr lvl="1"/>
            <a:r>
              <a:rPr lang="en-US" dirty="0" smtClean="0"/>
              <a:t>Large array of fruits and vegetables, rice a staple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 wok for quick stir-frying with little fat</a:t>
            </a:r>
          </a:p>
          <a:p>
            <a:pPr lvl="1"/>
            <a:r>
              <a:rPr lang="en-US" dirty="0" smtClean="0"/>
              <a:t>Small amounts of meat</a:t>
            </a:r>
            <a:r>
              <a:rPr lang="en-US" dirty="0"/>
              <a:t>, eggs, and tofu are sources of protein</a:t>
            </a:r>
          </a:p>
          <a:p>
            <a:pPr lvl="0"/>
            <a:r>
              <a:rPr lang="en-US" dirty="0"/>
              <a:t>Japanese</a:t>
            </a:r>
          </a:p>
          <a:p>
            <a:pPr lvl="1"/>
            <a:r>
              <a:rPr lang="en-US" dirty="0"/>
              <a:t>Rice is basic grain</a:t>
            </a:r>
          </a:p>
          <a:p>
            <a:pPr lvl="1"/>
            <a:r>
              <a:rPr lang="en-US" dirty="0"/>
              <a:t>Many varieties of fish and shellfish used</a:t>
            </a:r>
          </a:p>
          <a:p>
            <a:pPr lvl="1"/>
            <a:r>
              <a:rPr lang="en-US" dirty="0"/>
              <a:t>Vegetables </a:t>
            </a:r>
            <a:r>
              <a:rPr lang="en-US" dirty="0" smtClean="0"/>
              <a:t>often steamed or pickled</a:t>
            </a:r>
            <a:endParaRPr lang="en-US" dirty="0"/>
          </a:p>
          <a:p>
            <a:pPr lvl="1"/>
            <a:r>
              <a:rPr lang="en-US" dirty="0"/>
              <a:t>Diet is high in sodium, low in milk</a:t>
            </a:r>
          </a:p>
          <a:p>
            <a:endParaRPr lang="en-US" sz="24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3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Food Patterns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Southeast Asian: Vietnamese, Indonesian, Cambodian, </a:t>
            </a:r>
            <a:r>
              <a:rPr lang="en-US" dirty="0" smtClean="0"/>
              <a:t>Laotian, Filipino</a:t>
            </a:r>
            <a:endParaRPr lang="en-US" dirty="0"/>
          </a:p>
          <a:p>
            <a:pPr lvl="1"/>
            <a:r>
              <a:rPr lang="en-US" dirty="0"/>
              <a:t>Rice is a staple</a:t>
            </a:r>
          </a:p>
          <a:p>
            <a:pPr lvl="1"/>
            <a:r>
              <a:rPr lang="en-US" dirty="0"/>
              <a:t>Soups are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Many fruits and vegetables</a:t>
            </a:r>
            <a:endParaRPr lang="en-US" dirty="0"/>
          </a:p>
          <a:p>
            <a:pPr lvl="1"/>
            <a:r>
              <a:rPr lang="en-US" dirty="0" smtClean="0"/>
              <a:t>Seafood, </a:t>
            </a:r>
            <a:r>
              <a:rPr lang="en-US" dirty="0"/>
              <a:t>pork, chicken, and duck are common</a:t>
            </a:r>
          </a:p>
          <a:p>
            <a:pPr lvl="1"/>
            <a:r>
              <a:rPr lang="en-US" kern="1200" dirty="0" smtClean="0">
                <a:latin typeface="Arial" charset="0"/>
                <a:ea typeface="+mn-ea"/>
                <a:cs typeface="+mn-cs"/>
              </a:rPr>
              <a:t>In a traditional diet, nuts and legumes are the primary sources of protein.</a:t>
            </a:r>
          </a:p>
          <a:p>
            <a:pPr lvl="1"/>
            <a:r>
              <a:rPr lang="en-US" dirty="0" smtClean="0"/>
              <a:t>Red </a:t>
            </a:r>
            <a:r>
              <a:rPr lang="en-US" dirty="0"/>
              <a:t>meat eaten only </a:t>
            </a:r>
            <a:r>
              <a:rPr lang="en-US" dirty="0" smtClean="0"/>
              <a:t>in small quantities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67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137"/>
            <a:ext cx="7772400" cy="1143000"/>
          </a:xfrm>
        </p:spPr>
        <p:txBody>
          <a:bodyPr/>
          <a:lstStyle/>
          <a:p>
            <a:r>
              <a:rPr lang="en-US" dirty="0"/>
              <a:t>National Food Guides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China</a:t>
            </a:r>
            <a:r>
              <a:rPr lang="en-US" dirty="0"/>
              <a:t>, Japan, and </a:t>
            </a:r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3148" y="1523628"/>
            <a:ext cx="3717704" cy="4313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29" y="5887558"/>
            <a:ext cx="8442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  <a:cs typeface="Times New Roman" panose="02020603050405020304" pitchFamily="18" charset="0"/>
              </a:rPr>
              <a:t>Reprinted from Painter J, Rah JH, Lee YK. Comparison of international food guide pictorial representations. 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J Am Diet Assoc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. 2002;102:483-489, with permission from the Academy of Nutrition and Dietetics; and </a:t>
            </a:r>
            <a:r>
              <a:rPr lang="en-US" sz="1000" dirty="0" err="1">
                <a:latin typeface="+mn-lt"/>
                <a:cs typeface="Times New Roman" panose="02020603050405020304" pitchFamily="18" charset="0"/>
              </a:rPr>
              <a:t>Yoshiike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N, Hayashi F, </a:t>
            </a:r>
            <a:r>
              <a:rPr lang="en-US" sz="1000" dirty="0" err="1">
                <a:latin typeface="+mn-lt"/>
                <a:cs typeface="Times New Roman" panose="02020603050405020304" pitchFamily="18" charset="0"/>
              </a:rPr>
              <a:t>Takemi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Y, et al. A new food guide in Japan: the Japanese food guide Spinning Top. </a:t>
            </a:r>
            <a:r>
              <a:rPr lang="en-US" sz="1000" i="1" dirty="0" err="1">
                <a:latin typeface="+mn-lt"/>
                <a:cs typeface="Times New Roman" panose="02020603050405020304" pitchFamily="18" charset="0"/>
              </a:rPr>
              <a:t>Nutr</a:t>
            </a:r>
            <a:r>
              <a:rPr lang="en-US" sz="1000" i="1" dirty="0">
                <a:latin typeface="+mn-lt"/>
                <a:cs typeface="Times New Roman" panose="02020603050405020304" pitchFamily="18" charset="0"/>
              </a:rPr>
              <a:t> Rev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. 2007;65[4]:149-154.</a:t>
            </a:r>
          </a:p>
        </p:txBody>
      </p:sp>
    </p:spTree>
    <p:extLst>
      <p:ext uri="{BB962C8B-B14F-4D97-AF65-F5344CB8AC3E}">
        <p14:creationId xmlns:p14="http://schemas.microsoft.com/office/powerpoint/2010/main" xmlns="" val="350237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Mediterranean </a:t>
            </a:r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26525"/>
            <a:ext cx="7772400" cy="4769476"/>
          </a:xfrm>
        </p:spPr>
        <p:txBody>
          <a:bodyPr/>
          <a:lstStyle/>
          <a:p>
            <a:pPr lvl="0"/>
            <a:r>
              <a:rPr lang="en-US" dirty="0"/>
              <a:t>Italian</a:t>
            </a:r>
          </a:p>
          <a:p>
            <a:pPr lvl="1"/>
            <a:r>
              <a:rPr lang="en-US" dirty="0"/>
              <a:t>Bread and pasta are </a:t>
            </a:r>
            <a:r>
              <a:rPr lang="en-US" dirty="0" smtClean="0"/>
              <a:t>staples.</a:t>
            </a:r>
            <a:endParaRPr lang="en-US" dirty="0"/>
          </a:p>
          <a:p>
            <a:pPr lvl="1"/>
            <a:r>
              <a:rPr lang="en-US" dirty="0"/>
              <a:t>Cheese, meats, poultry, fish, sausages, cold cuts, and vegetables commonly used</a:t>
            </a:r>
          </a:p>
          <a:p>
            <a:pPr lvl="1"/>
            <a:r>
              <a:rPr lang="en-US" dirty="0"/>
              <a:t>Olive oil, garlic, herbs, and wine used in </a:t>
            </a:r>
            <a:r>
              <a:rPr lang="en-US" dirty="0" smtClean="0"/>
              <a:t>cooking</a:t>
            </a:r>
          </a:p>
          <a:p>
            <a:pPr lvl="1"/>
            <a:r>
              <a:rPr lang="en-US" dirty="0" smtClean="0"/>
              <a:t>Fruit as a snack</a:t>
            </a:r>
            <a:endParaRPr lang="en-US" dirty="0"/>
          </a:p>
          <a:p>
            <a:pPr lvl="0"/>
            <a:r>
              <a:rPr lang="en-US" dirty="0"/>
              <a:t>Greek</a:t>
            </a:r>
          </a:p>
          <a:p>
            <a:pPr lvl="1"/>
            <a:r>
              <a:rPr lang="en-US" dirty="0"/>
              <a:t>Bread is the center of every </a:t>
            </a:r>
            <a:r>
              <a:rPr lang="en-US" dirty="0" smtClean="0"/>
              <a:t>meal.</a:t>
            </a:r>
            <a:endParaRPr lang="en-US" dirty="0"/>
          </a:p>
          <a:p>
            <a:pPr lvl="1"/>
            <a:r>
              <a:rPr lang="en-US" dirty="0" smtClean="0"/>
              <a:t>Cheese (feta), </a:t>
            </a:r>
            <a:r>
              <a:rPr lang="en-US" dirty="0"/>
              <a:t>yogurt, vegetables, rice, lamb, and fish commonly </a:t>
            </a:r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71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677174"/>
            <a:ext cx="8591910" cy="1219200"/>
          </a:xfrm>
        </p:spPr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14.1: </a:t>
            </a:r>
            <a:r>
              <a:rPr lang="en-US" dirty="0"/>
              <a:t>Social, Cultural, and Economic Patterns and Food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04846"/>
            <a:ext cx="7772400" cy="3835879"/>
          </a:xfrm>
        </p:spPr>
        <p:txBody>
          <a:bodyPr/>
          <a:lstStyle/>
          <a:p>
            <a:pPr lvl="0"/>
            <a:r>
              <a:rPr lang="en-US" dirty="0"/>
              <a:t>Personal food habits develop as part of a person’s social and cultural heritage </a:t>
            </a:r>
            <a:r>
              <a:rPr lang="en-US" dirty="0" smtClean="0"/>
              <a:t>and his or her individual </a:t>
            </a:r>
            <a:r>
              <a:rPr lang="en-US" dirty="0"/>
              <a:t>lifestyle and environment.</a:t>
            </a:r>
          </a:p>
          <a:p>
            <a:pPr lvl="0"/>
            <a:r>
              <a:rPr lang="en-US" dirty="0"/>
              <a:t>Social and economic </a:t>
            </a:r>
            <a:r>
              <a:rPr lang="en-US" dirty="0" smtClean="0"/>
              <a:t>changes </a:t>
            </a:r>
            <a:r>
              <a:rPr lang="en-US" dirty="0"/>
              <a:t>often </a:t>
            </a:r>
            <a:r>
              <a:rPr lang="en-US" dirty="0" smtClean="0"/>
              <a:t>result </a:t>
            </a:r>
            <a:r>
              <a:rPr lang="en-US" dirty="0"/>
              <a:t>in alterations in food patterns.</a:t>
            </a:r>
          </a:p>
          <a:p>
            <a:pPr lvl="0"/>
            <a:r>
              <a:rPr lang="en-US" dirty="0"/>
              <a:t>American eating patterns are influenced by many different cultures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0576" y="209859"/>
            <a:ext cx="6722848" cy="127425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Mediterranean Influences (cont’d)</a:t>
            </a:r>
          </a:p>
          <a:p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623" y="6263014"/>
            <a:ext cx="7064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  <a:cs typeface="Times New Roman" panose="02020603050405020304" pitchFamily="18" charset="0"/>
              </a:rPr>
              <a:t>Copyright 2009, </a:t>
            </a:r>
            <a:r>
              <a:rPr lang="en-US" sz="1000" dirty="0" err="1">
                <a:latin typeface="+mn-lt"/>
                <a:cs typeface="Times New Roman" panose="02020603050405020304" pitchFamily="18" charset="0"/>
              </a:rPr>
              <a:t>Oldways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 Preservation &amp; Exchange Trust, Boston, Mass; www.oldwayspt.org/mediterranean-diet-pyramid.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711" y="1484112"/>
            <a:ext cx="4198578" cy="47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33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Dietary </a:t>
            </a:r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26525"/>
            <a:ext cx="7772400" cy="4769476"/>
          </a:xfrm>
        </p:spPr>
        <p:txBody>
          <a:bodyPr/>
          <a:lstStyle/>
          <a:p>
            <a:pPr lvl="0"/>
            <a:r>
              <a:rPr lang="en-US" dirty="0"/>
              <a:t>Religious dietary </a:t>
            </a:r>
            <a:r>
              <a:rPr lang="en-US" dirty="0" smtClean="0"/>
              <a:t>laws:</a:t>
            </a:r>
            <a:endParaRPr lang="en-US" sz="2400" dirty="0"/>
          </a:p>
          <a:p>
            <a:pPr lvl="1"/>
            <a:r>
              <a:rPr lang="en-US" dirty="0"/>
              <a:t>Christianity</a:t>
            </a:r>
          </a:p>
          <a:p>
            <a:pPr lvl="2"/>
            <a:r>
              <a:rPr lang="en-US" dirty="0"/>
              <a:t>Catholic</a:t>
            </a:r>
          </a:p>
          <a:p>
            <a:pPr lvl="2"/>
            <a:r>
              <a:rPr lang="en-US" dirty="0"/>
              <a:t>Protestant</a:t>
            </a:r>
          </a:p>
          <a:p>
            <a:pPr lvl="2"/>
            <a:r>
              <a:rPr lang="en-US" dirty="0"/>
              <a:t>Eastern Orthodox</a:t>
            </a:r>
          </a:p>
          <a:p>
            <a:pPr lvl="1"/>
            <a:r>
              <a:rPr lang="en-US" dirty="0"/>
              <a:t>Judaism</a:t>
            </a:r>
          </a:p>
          <a:p>
            <a:pPr lvl="1"/>
            <a:r>
              <a:rPr lang="en-US" dirty="0"/>
              <a:t>Hinduism</a:t>
            </a:r>
          </a:p>
          <a:p>
            <a:pPr lvl="1"/>
            <a:r>
              <a:rPr lang="en-US" dirty="0"/>
              <a:t>Buddhism</a:t>
            </a:r>
          </a:p>
          <a:p>
            <a:pPr lvl="1"/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Dietary Laws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3053" y="1313671"/>
            <a:ext cx="7772400" cy="4454525"/>
          </a:xfrm>
        </p:spPr>
        <p:txBody>
          <a:bodyPr/>
          <a:lstStyle/>
          <a:p>
            <a:pPr lvl="0"/>
            <a:r>
              <a:rPr lang="en-US" dirty="0" smtClean="0"/>
              <a:t>Different dietary laws depending on orthodox, conservative, or reform beliefs</a:t>
            </a:r>
          </a:p>
          <a:p>
            <a:pPr lvl="0"/>
            <a:r>
              <a:rPr lang="en-US" dirty="0" smtClean="0"/>
              <a:t>Dietary laws are called Rules of </a:t>
            </a:r>
            <a:r>
              <a:rPr lang="en-US" dirty="0" err="1" smtClean="0"/>
              <a:t>Kashruth</a:t>
            </a:r>
            <a:r>
              <a:rPr lang="en-US" dirty="0" smtClean="0"/>
              <a:t>; foods prepared according to these laws are kosher</a:t>
            </a:r>
          </a:p>
          <a:p>
            <a:pPr lvl="0"/>
            <a:r>
              <a:rPr lang="en-US" dirty="0" smtClean="0"/>
              <a:t>*Meat should come only from animals that chew their cud and have cloven hooves; no pork or birds of prey</a:t>
            </a:r>
          </a:p>
          <a:p>
            <a:pPr lvl="0"/>
            <a:r>
              <a:rPr lang="en-US" dirty="0" smtClean="0"/>
              <a:t>*Meat and milk products are not mixed</a:t>
            </a:r>
          </a:p>
          <a:p>
            <a:pPr lvl="0"/>
            <a:r>
              <a:rPr lang="en-US" dirty="0" smtClean="0"/>
              <a:t>*Shellfish and crustaceans are avoided</a:t>
            </a:r>
          </a:p>
          <a:p>
            <a:pPr lvl="0"/>
            <a:r>
              <a:rPr lang="en-US" dirty="0" smtClean="0"/>
              <a:t>No eggs with blood spots are eaten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Dietary Laws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Many traditional Jewish foods relate to festivals of the Jewish calendar</a:t>
            </a:r>
          </a:p>
          <a:p>
            <a:pPr lvl="0"/>
            <a:r>
              <a:rPr lang="en-US" dirty="0" smtClean="0"/>
              <a:t>Examples: bagels, blintzes, borscht, </a:t>
            </a:r>
            <a:r>
              <a:rPr lang="en-US" dirty="0" err="1" smtClean="0"/>
              <a:t>challah</a:t>
            </a:r>
            <a:r>
              <a:rPr lang="en-US" dirty="0" smtClean="0"/>
              <a:t>, gefilte fish, kasha, knishes, lox, matzo, strudel</a:t>
            </a:r>
          </a:p>
          <a:p>
            <a:pPr lvl="0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2642"/>
          </a:xfrm>
        </p:spPr>
        <p:txBody>
          <a:bodyPr/>
          <a:lstStyle/>
          <a:p>
            <a:r>
              <a:rPr lang="en-US" dirty="0" smtClean="0"/>
              <a:t>Religious Dietary Laws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20800"/>
            <a:ext cx="7772400" cy="5120640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Muslim</a:t>
            </a:r>
          </a:p>
          <a:p>
            <a:pPr lvl="1"/>
            <a:r>
              <a:rPr lang="en-US" sz="2200" dirty="0" smtClean="0"/>
              <a:t>Dietary </a:t>
            </a:r>
            <a:r>
              <a:rPr lang="en-US" sz="2200" dirty="0"/>
              <a:t>laws depend on restriction or prohibition of some foods, promotion of other </a:t>
            </a:r>
            <a:r>
              <a:rPr lang="en-US" sz="2200" dirty="0" smtClean="0"/>
              <a:t>foods</a:t>
            </a:r>
          </a:p>
          <a:p>
            <a:pPr lvl="2"/>
            <a:r>
              <a:rPr lang="en-US" sz="2200" dirty="0" smtClean="0"/>
              <a:t>The laws are binding and must be followed at all times, even during pregnancy, hospitalization, and travel.</a:t>
            </a:r>
          </a:p>
          <a:p>
            <a:pPr lvl="1"/>
            <a:r>
              <a:rPr lang="en-US" sz="2200" dirty="0" smtClean="0"/>
              <a:t>Milk </a:t>
            </a:r>
            <a:r>
              <a:rPr lang="en-US" sz="2200" dirty="0"/>
              <a:t>products: permitted at all </a:t>
            </a:r>
            <a:r>
              <a:rPr lang="en-US" sz="2200" dirty="0" smtClean="0"/>
              <a:t>times</a:t>
            </a:r>
          </a:p>
          <a:p>
            <a:pPr lvl="1"/>
            <a:r>
              <a:rPr lang="en-US" sz="2200" dirty="0" smtClean="0"/>
              <a:t>Fruits </a:t>
            </a:r>
            <a:r>
              <a:rPr lang="en-US" sz="2200" dirty="0"/>
              <a:t>and vegetables: permitted unless </a:t>
            </a:r>
            <a:r>
              <a:rPr lang="en-US" sz="2200" dirty="0" smtClean="0"/>
              <a:t>fermented</a:t>
            </a:r>
          </a:p>
          <a:p>
            <a:pPr lvl="1"/>
            <a:r>
              <a:rPr lang="en-US" sz="2200" dirty="0" smtClean="0"/>
              <a:t>Breads </a:t>
            </a:r>
            <a:r>
              <a:rPr lang="en-US" sz="2200" dirty="0"/>
              <a:t>and cereals: permitted unless </a:t>
            </a:r>
            <a:r>
              <a:rPr lang="en-US" sz="2200" dirty="0" smtClean="0"/>
              <a:t>contaminated</a:t>
            </a:r>
          </a:p>
          <a:p>
            <a:pPr lvl="1"/>
            <a:r>
              <a:rPr lang="en-US" sz="2200" dirty="0" smtClean="0"/>
              <a:t>Seafood </a:t>
            </a:r>
            <a:r>
              <a:rPr lang="en-US" sz="2200" dirty="0"/>
              <a:t>and land </a:t>
            </a:r>
            <a:r>
              <a:rPr lang="en-US" sz="2200" dirty="0" smtClean="0"/>
              <a:t>animals (except pork): permitted</a:t>
            </a:r>
          </a:p>
          <a:p>
            <a:pPr lvl="2"/>
            <a:r>
              <a:rPr lang="en-US" sz="2200" dirty="0" smtClean="0"/>
              <a:t>Halal meat is the equivalent of kosher meat (no blood)</a:t>
            </a:r>
          </a:p>
          <a:p>
            <a:pPr lvl="1"/>
            <a:r>
              <a:rPr lang="en-US" sz="2200" dirty="0" smtClean="0"/>
              <a:t>**Alcohol</a:t>
            </a:r>
            <a:r>
              <a:rPr lang="en-US" sz="2200" dirty="0"/>
              <a:t>: </a:t>
            </a:r>
            <a:r>
              <a:rPr lang="en-US" sz="2200" dirty="0" smtClean="0"/>
              <a:t>prohibited</a:t>
            </a:r>
            <a:endParaRPr lang="en-US" sz="2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Dietary Laws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Representative Foods: Muslim</a:t>
            </a:r>
          </a:p>
          <a:p>
            <a:pPr lvl="1"/>
            <a:r>
              <a:rPr lang="en-US" sz="2400" dirty="0" smtClean="0"/>
              <a:t>**Bulgur</a:t>
            </a:r>
            <a:endParaRPr lang="en-US" sz="2400" dirty="0"/>
          </a:p>
          <a:p>
            <a:pPr lvl="1"/>
            <a:r>
              <a:rPr lang="en-US" sz="2400" dirty="0" smtClean="0"/>
              <a:t>Falafel</a:t>
            </a:r>
            <a:endParaRPr lang="en-US" sz="2400" dirty="0"/>
          </a:p>
          <a:p>
            <a:pPr lvl="1"/>
            <a:r>
              <a:rPr lang="en-US" sz="2400" dirty="0" smtClean="0"/>
              <a:t>Fatayeh</a:t>
            </a:r>
            <a:endParaRPr lang="en-US" sz="2400" dirty="0"/>
          </a:p>
          <a:p>
            <a:pPr lvl="1"/>
            <a:r>
              <a:rPr lang="en-US" sz="2400" dirty="0" smtClean="0"/>
              <a:t>Kibbeh</a:t>
            </a:r>
            <a:endParaRPr lang="en-US" sz="2400" dirty="0"/>
          </a:p>
          <a:p>
            <a:pPr lvl="1"/>
            <a:r>
              <a:rPr lang="en-US" sz="2400" dirty="0" smtClean="0"/>
              <a:t>Pilaf</a:t>
            </a:r>
            <a:endParaRPr lang="en-US" sz="2400" dirty="0"/>
          </a:p>
          <a:p>
            <a:pPr lvl="1"/>
            <a:r>
              <a:rPr lang="en-US" sz="2400" dirty="0" smtClean="0"/>
              <a:t>Pita</a:t>
            </a:r>
            <a:endParaRPr lang="en-US" sz="2400" dirty="0"/>
          </a:p>
          <a:p>
            <a:pPr lvl="1"/>
            <a:r>
              <a:rPr lang="en-US" sz="2400" dirty="0" smtClean="0"/>
              <a:t>**</a:t>
            </a:r>
            <a:r>
              <a:rPr lang="en-US" sz="2400" dirty="0" err="1" smtClean="0"/>
              <a:t>Tabouli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Dietary Laws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Festivals: Muslim</a:t>
            </a:r>
          </a:p>
          <a:p>
            <a:pPr lvl="1"/>
            <a:r>
              <a:rPr lang="en-US" sz="2400" b="1" dirty="0" smtClean="0"/>
              <a:t>Ramadan</a:t>
            </a:r>
            <a:endParaRPr lang="en-US" sz="2400" b="1" dirty="0"/>
          </a:p>
          <a:p>
            <a:pPr lvl="2"/>
            <a:r>
              <a:rPr lang="en-US" sz="2400" dirty="0" smtClean="0"/>
              <a:t>*30-day </a:t>
            </a:r>
            <a:r>
              <a:rPr lang="en-US" sz="2400" dirty="0"/>
              <a:t>period of daylight </a:t>
            </a:r>
            <a:r>
              <a:rPr lang="en-US" sz="2400" dirty="0" smtClean="0"/>
              <a:t>fasting</a:t>
            </a:r>
          </a:p>
          <a:p>
            <a:pPr lvl="2"/>
            <a:r>
              <a:rPr lang="en-US" sz="2400" dirty="0" smtClean="0"/>
              <a:t>Nights </a:t>
            </a:r>
            <a:r>
              <a:rPr lang="en-US" sz="2400" dirty="0"/>
              <a:t>often spent in special </a:t>
            </a:r>
            <a:r>
              <a:rPr lang="en-US" sz="2400" dirty="0" smtClean="0"/>
              <a:t>feasts</a:t>
            </a:r>
          </a:p>
          <a:p>
            <a:pPr lvl="2"/>
            <a:r>
              <a:rPr lang="en-US" sz="2400" dirty="0" smtClean="0"/>
              <a:t>All Muslims (past puberty), </a:t>
            </a:r>
            <a:r>
              <a:rPr lang="en-US" sz="2400" dirty="0"/>
              <a:t>regardless of condition, observe this </a:t>
            </a:r>
            <a:r>
              <a:rPr lang="en-US" sz="2400" dirty="0" smtClean="0"/>
              <a:t>fasting</a:t>
            </a:r>
          </a:p>
          <a:p>
            <a:pPr lvl="2"/>
            <a:r>
              <a:rPr lang="en-US" sz="2400" dirty="0" smtClean="0"/>
              <a:t>Some </a:t>
            </a:r>
            <a:r>
              <a:rPr lang="en-US" sz="2400" dirty="0"/>
              <a:t>patients (e.g., pregnant or </a:t>
            </a:r>
            <a:r>
              <a:rPr lang="en-US" sz="2400" dirty="0" smtClean="0"/>
              <a:t>breastfeeding</a:t>
            </a:r>
            <a:r>
              <a:rPr lang="en-US" sz="2400" dirty="0"/>
              <a:t>) may have </a:t>
            </a:r>
            <a:r>
              <a:rPr lang="en-US" sz="2400" dirty="0" smtClean="0"/>
              <a:t>complications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</a:t>
            </a:r>
            <a:r>
              <a:rPr lang="en-US" dirty="0"/>
              <a:t>American Food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Household dynamics</a:t>
            </a:r>
          </a:p>
          <a:p>
            <a:pPr lvl="1"/>
            <a:r>
              <a:rPr lang="en-US" dirty="0" smtClean="0"/>
              <a:t>Working parents increasingly rely on foods and cooking methods that save time, space, and labor.</a:t>
            </a:r>
          </a:p>
          <a:p>
            <a:pPr lvl="0"/>
            <a:r>
              <a:rPr lang="en-US" dirty="0" smtClean="0"/>
              <a:t>With whom and where we eat</a:t>
            </a:r>
          </a:p>
          <a:p>
            <a:pPr lvl="0"/>
            <a:r>
              <a:rPr lang="en-US" dirty="0" smtClean="0"/>
              <a:t>How often and how much we eat</a:t>
            </a:r>
          </a:p>
          <a:p>
            <a:pPr lvl="1"/>
            <a:r>
              <a:rPr lang="en-US" dirty="0" smtClean="0"/>
              <a:t>Frequency: “grazing”</a:t>
            </a:r>
          </a:p>
          <a:p>
            <a:pPr lvl="1"/>
            <a:r>
              <a:rPr lang="en-US" dirty="0" smtClean="0"/>
              <a:t>Portion sizes</a:t>
            </a:r>
          </a:p>
          <a:p>
            <a:r>
              <a:rPr lang="en-US" dirty="0" smtClean="0"/>
              <a:t>Economic buying</a:t>
            </a:r>
          </a:p>
          <a:p>
            <a:pPr lvl="1"/>
            <a:r>
              <a:rPr lang="en-US" dirty="0" smtClean="0"/>
              <a:t>Savings occur only if food can be adequately stored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33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659920"/>
            <a:ext cx="8350370" cy="1219200"/>
          </a:xfrm>
        </p:spPr>
        <p:txBody>
          <a:bodyPr/>
          <a:lstStyle/>
          <a:p>
            <a:r>
              <a:rPr lang="en-US" dirty="0"/>
              <a:t>Social, </a:t>
            </a:r>
            <a:r>
              <a:rPr lang="en-US" dirty="0" smtClean="0"/>
              <a:t>Psychologic, </a:t>
            </a:r>
            <a:r>
              <a:rPr lang="en-US" dirty="0"/>
              <a:t>and Economic Influences on Food </a:t>
            </a:r>
            <a:r>
              <a:rPr lang="en-US" dirty="0" smtClean="0"/>
              <a:t>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18581"/>
            <a:ext cx="7772400" cy="4077419"/>
          </a:xfrm>
        </p:spPr>
        <p:txBody>
          <a:bodyPr/>
          <a:lstStyle/>
          <a:p>
            <a:pPr lvl="0"/>
            <a:r>
              <a:rPr lang="en-US" sz="2600" dirty="0"/>
              <a:t>Social </a:t>
            </a:r>
            <a:r>
              <a:rPr lang="en-US" sz="2600" dirty="0" smtClean="0"/>
              <a:t>impact</a:t>
            </a:r>
            <a:endParaRPr lang="en-US" sz="2600" dirty="0"/>
          </a:p>
          <a:p>
            <a:pPr lvl="1"/>
            <a:r>
              <a:rPr lang="en-US" sz="2600" dirty="0" smtClean="0"/>
              <a:t>*Groups </a:t>
            </a:r>
            <a:r>
              <a:rPr lang="en-US" sz="2600" dirty="0"/>
              <a:t>may be formed by economic status, education, residence, occupation, </a:t>
            </a:r>
            <a:r>
              <a:rPr lang="en-US" sz="2600" dirty="0" smtClean="0"/>
              <a:t>family, cultural factors</a:t>
            </a:r>
            <a:endParaRPr lang="en-US" sz="2600" dirty="0"/>
          </a:p>
          <a:p>
            <a:pPr lvl="1"/>
            <a:r>
              <a:rPr lang="en-US" sz="2600" dirty="0"/>
              <a:t>Group affiliation influences food attitudes and choices</a:t>
            </a:r>
          </a:p>
          <a:p>
            <a:pPr lvl="1"/>
            <a:r>
              <a:rPr lang="en-US" sz="2600" dirty="0" smtClean="0"/>
              <a:t>Food </a:t>
            </a:r>
            <a:r>
              <a:rPr lang="en-US" sz="2600" dirty="0"/>
              <a:t>symbolizes acceptance and warmth in social relationships</a:t>
            </a:r>
          </a:p>
          <a:p>
            <a:pPr lvl="1"/>
            <a:r>
              <a:rPr lang="en-US" sz="2600" dirty="0"/>
              <a:t>Certain foods trigger childhood </a:t>
            </a:r>
            <a:r>
              <a:rPr lang="en-US" sz="2600" dirty="0" smtClean="0"/>
              <a:t>memories</a:t>
            </a:r>
          </a:p>
          <a:p>
            <a:pPr lvl="1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4"/>
            <a:ext cx="7772400" cy="1219200"/>
          </a:xfrm>
        </p:spPr>
        <p:txBody>
          <a:bodyPr/>
          <a:lstStyle/>
          <a:p>
            <a:r>
              <a:rPr lang="en-US" dirty="0" smtClean="0"/>
              <a:t>Factors that Influence Personal Food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3053" y="1883014"/>
            <a:ext cx="7772400" cy="4454525"/>
          </a:xfrm>
        </p:spPr>
        <p:txBody>
          <a:bodyPr/>
          <a:lstStyle/>
          <a:p>
            <a:pPr lvl="0"/>
            <a:r>
              <a:rPr lang="en-US" dirty="0" smtClean="0"/>
              <a:t>Ethnic patterns and cultural habits</a:t>
            </a:r>
            <a:endParaRPr lang="en-US" dirty="0"/>
          </a:p>
          <a:p>
            <a:r>
              <a:rPr lang="en-US" dirty="0" smtClean="0"/>
              <a:t>Psychologic Influences</a:t>
            </a:r>
          </a:p>
          <a:p>
            <a:pPr lvl="1"/>
            <a:r>
              <a:rPr lang="en-US" dirty="0" smtClean="0"/>
              <a:t>Food has many personal meanings</a:t>
            </a:r>
          </a:p>
          <a:p>
            <a:pPr lvl="1"/>
            <a:r>
              <a:rPr lang="en-US" dirty="0" smtClean="0"/>
              <a:t>Many psychologic factors rooted in childhood</a:t>
            </a:r>
          </a:p>
          <a:p>
            <a:pPr lvl="0"/>
            <a:r>
              <a:rPr lang="en-US" dirty="0" smtClean="0"/>
              <a:t>Food </a:t>
            </a:r>
            <a:r>
              <a:rPr lang="en-US" dirty="0"/>
              <a:t>and psychosocial development</a:t>
            </a:r>
          </a:p>
          <a:p>
            <a:pPr lvl="1"/>
            <a:r>
              <a:rPr lang="en-US" dirty="0"/>
              <a:t>Food relates closely to psychosocial development</a:t>
            </a:r>
          </a:p>
          <a:p>
            <a:pPr lvl="1"/>
            <a:r>
              <a:rPr lang="en-US" dirty="0"/>
              <a:t>Toddlers may become “picky eaters” to control parents</a:t>
            </a:r>
          </a:p>
          <a:p>
            <a:pPr lvl="1"/>
            <a:r>
              <a:rPr lang="en-US" b="1" dirty="0" smtClean="0"/>
              <a:t>*Food </a:t>
            </a:r>
            <a:r>
              <a:rPr lang="en-US" b="1" dirty="0"/>
              <a:t>neophobia</a:t>
            </a:r>
            <a:r>
              <a:rPr lang="en-US" dirty="0"/>
              <a:t> (fear of unfamiliar foods) is normal developmental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910"/>
            <a:ext cx="7772400" cy="1219200"/>
          </a:xfrm>
        </p:spPr>
        <p:txBody>
          <a:bodyPr/>
          <a:lstStyle/>
          <a:p>
            <a:r>
              <a:rPr lang="en-US" dirty="0"/>
              <a:t>Marketing and Environmental </a:t>
            </a:r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547" y="1952026"/>
            <a:ext cx="7772400" cy="4172730"/>
          </a:xfrm>
        </p:spPr>
        <p:txBody>
          <a:bodyPr/>
          <a:lstStyle/>
          <a:p>
            <a:pPr lvl="0"/>
            <a:r>
              <a:rPr lang="en-US" dirty="0"/>
              <a:t>Media</a:t>
            </a:r>
          </a:p>
          <a:p>
            <a:pPr lvl="0"/>
            <a:r>
              <a:rPr lang="en-US" dirty="0" smtClean="0"/>
              <a:t>*Peers</a:t>
            </a:r>
            <a:endParaRPr lang="en-US" dirty="0"/>
          </a:p>
          <a:p>
            <a:pPr lvl="0"/>
            <a:r>
              <a:rPr lang="en-US" dirty="0"/>
              <a:t>Convenience items</a:t>
            </a:r>
          </a:p>
          <a:p>
            <a:pPr lvl="0"/>
            <a:r>
              <a:rPr lang="en-US" dirty="0"/>
              <a:t>Grocery stores</a:t>
            </a:r>
          </a:p>
          <a:p>
            <a:pPr lvl="0"/>
            <a:r>
              <a:rPr lang="en-US" dirty="0"/>
              <a:t>Cartoon </a:t>
            </a:r>
            <a:r>
              <a:rPr lang="en-US" dirty="0" smtClean="0"/>
              <a:t>characters</a:t>
            </a:r>
          </a:p>
          <a:p>
            <a:pPr lvl="0"/>
            <a:r>
              <a:rPr lang="en-US" dirty="0" smtClean="0"/>
              <a:t>Body-image expectations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47" y="452886"/>
            <a:ext cx="7772400" cy="1219200"/>
          </a:xfrm>
        </p:spPr>
        <p:txBody>
          <a:bodyPr/>
          <a:lstStyle/>
          <a:p>
            <a:r>
              <a:rPr lang="en-US" dirty="0" smtClean="0"/>
              <a:t>Economic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Low-income families suffer extreme need</a:t>
            </a:r>
          </a:p>
          <a:p>
            <a:pPr lvl="0"/>
            <a:r>
              <a:rPr lang="en-US" dirty="0"/>
              <a:t>Illness, hunger, and malnutrition are more common in this group</a:t>
            </a:r>
          </a:p>
          <a:p>
            <a:pPr lvl="0"/>
            <a:r>
              <a:rPr lang="en-US" dirty="0"/>
              <a:t>About </a:t>
            </a:r>
            <a:r>
              <a:rPr lang="en-US" dirty="0" smtClean="0"/>
              <a:t>14.5% </a:t>
            </a:r>
            <a:r>
              <a:rPr lang="en-US" dirty="0"/>
              <a:t>of Americans live below poverty </a:t>
            </a:r>
            <a:r>
              <a:rPr lang="en-US" dirty="0" smtClean="0"/>
              <a:t>level</a:t>
            </a:r>
          </a:p>
          <a:p>
            <a:pPr lvl="0"/>
            <a:r>
              <a:rPr lang="en-US" dirty="0" smtClean="0"/>
              <a:t>The costs of a healthy diet is difficult to achieve for families at or below the poverty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61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Development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Strength of personal culture</a:t>
            </a:r>
          </a:p>
          <a:p>
            <a:pPr lvl="1"/>
            <a:r>
              <a:rPr lang="en-US" sz="2400" dirty="0" smtClean="0"/>
              <a:t>Language, religion, politics, location</a:t>
            </a:r>
          </a:p>
          <a:p>
            <a:pPr lvl="2"/>
            <a:r>
              <a:rPr lang="en-US" sz="2400" dirty="0" smtClean="0"/>
              <a:t>*Foods </a:t>
            </a:r>
            <a:r>
              <a:rPr lang="en-US" sz="2400" dirty="0" smtClean="0"/>
              <a:t>can have symbolic meanings related to major life events.</a:t>
            </a:r>
          </a:p>
          <a:p>
            <a:pPr lvl="2"/>
            <a:r>
              <a:rPr lang="en-US" sz="2400" dirty="0" smtClean="0"/>
              <a:t>*Ceremonies </a:t>
            </a:r>
            <a:r>
              <a:rPr lang="en-US" sz="2400" dirty="0" smtClean="0"/>
              <a:t>and religious rites involving food have surrounded certain events and seasons.</a:t>
            </a:r>
          </a:p>
          <a:p>
            <a:pPr lvl="1"/>
            <a:r>
              <a:rPr lang="en-US" sz="2400" dirty="0" smtClean="0"/>
              <a:t>Habits of everyday living and family relationships</a:t>
            </a:r>
          </a:p>
          <a:p>
            <a:pPr lvl="1"/>
            <a:r>
              <a:rPr lang="en-US" sz="2400" dirty="0" smtClean="0"/>
              <a:t>Americans have broad range of food habits shaped by diversity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07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93166"/>
          </a:xfrm>
        </p:spPr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Culture-Specific </a:t>
            </a:r>
            <a:br>
              <a:rPr lang="en-US" dirty="0" smtClean="0"/>
            </a:br>
            <a:r>
              <a:rPr lang="en-US" dirty="0" smtClean="0"/>
              <a:t>Food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7042"/>
            <a:ext cx="7772400" cy="4318958"/>
          </a:xfrm>
        </p:spPr>
        <p:txBody>
          <a:bodyPr/>
          <a:lstStyle/>
          <a:p>
            <a:pPr lvl="0"/>
            <a:r>
              <a:rPr lang="en-US" sz="2400" dirty="0"/>
              <a:t>Shift in focus from “melting pot” to “diversity”</a:t>
            </a:r>
          </a:p>
          <a:p>
            <a:pPr lvl="0"/>
            <a:r>
              <a:rPr lang="en-US" sz="2400" dirty="0"/>
              <a:t>American cities retain pockets of ethnic groups</a:t>
            </a:r>
          </a:p>
          <a:p>
            <a:r>
              <a:rPr lang="en-US" sz="2400" dirty="0"/>
              <a:t>Cultural food habits are </a:t>
            </a:r>
            <a:r>
              <a:rPr lang="en-US" sz="2400" dirty="0" smtClean="0"/>
              <a:t>retained</a:t>
            </a:r>
          </a:p>
          <a:p>
            <a:pPr lvl="1"/>
            <a:r>
              <a:rPr lang="en-US" sz="2000" dirty="0" smtClean="0"/>
              <a:t>Traditional foods have strong meanings and bind families and cultural communities</a:t>
            </a:r>
          </a:p>
          <a:p>
            <a:r>
              <a:rPr lang="en-US" sz="2400" dirty="0" smtClean="0"/>
              <a:t>Individuals of any heritage may or may not consume typical American foods.</a:t>
            </a:r>
          </a:p>
          <a:p>
            <a:r>
              <a:rPr lang="en-US" sz="2400" b="1" dirty="0" smtClean="0"/>
              <a:t>Acculturation</a:t>
            </a:r>
            <a:r>
              <a:rPr lang="en-US" sz="2400" dirty="0" smtClean="0"/>
              <a:t> to the typical Western diet of Americans is a significant concern for Hispanic and Latino immigrants.</a:t>
            </a:r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8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42962"/>
          </a:xfrm>
        </p:spPr>
        <p:txBody>
          <a:bodyPr/>
          <a:lstStyle/>
          <a:p>
            <a:r>
              <a:rPr lang="en-US" dirty="0"/>
              <a:t>Spanish </a:t>
            </a:r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97281"/>
            <a:ext cx="7772400" cy="499872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Mexican</a:t>
            </a:r>
          </a:p>
          <a:p>
            <a:pPr lvl="1"/>
            <a:r>
              <a:rPr lang="en-US" sz="2400" dirty="0"/>
              <a:t>Basic </a:t>
            </a:r>
            <a:r>
              <a:rPr lang="en-US" sz="2400" dirty="0" smtClean="0"/>
              <a:t>foods: dried beans, tomatoes, corn, </a:t>
            </a:r>
            <a:r>
              <a:rPr lang="en-US" sz="2400" dirty="0" smtClean="0"/>
              <a:t>squash</a:t>
            </a:r>
          </a:p>
          <a:p>
            <a:pPr lvl="1"/>
            <a:r>
              <a:rPr lang="en-US" sz="2400" dirty="0" smtClean="0"/>
              <a:t>*basic fat is lard</a:t>
            </a:r>
            <a:endParaRPr lang="en-US" sz="2400" dirty="0"/>
          </a:p>
          <a:p>
            <a:pPr lvl="1"/>
            <a:r>
              <a:rPr lang="en-US" sz="2400" dirty="0"/>
              <a:t>Small amounts of meat and eggs are </a:t>
            </a:r>
            <a:r>
              <a:rPr lang="en-US" sz="2400" dirty="0" smtClean="0"/>
              <a:t>used</a:t>
            </a:r>
            <a:endParaRPr lang="en-US" sz="2400" dirty="0"/>
          </a:p>
          <a:p>
            <a:pPr lvl="1"/>
            <a:r>
              <a:rPr lang="en-US" sz="2400" dirty="0"/>
              <a:t>Fruit consumption depends on availability and </a:t>
            </a:r>
            <a:r>
              <a:rPr lang="en-US" sz="2400" dirty="0" smtClean="0"/>
              <a:t>price</a:t>
            </a:r>
            <a:endParaRPr lang="en-US" sz="2400" dirty="0"/>
          </a:p>
          <a:p>
            <a:pPr lvl="0"/>
            <a:r>
              <a:rPr lang="en-US" dirty="0"/>
              <a:t>Puerto Rican</a:t>
            </a:r>
          </a:p>
          <a:p>
            <a:pPr lvl="1"/>
            <a:r>
              <a:rPr lang="en-US" sz="2400" dirty="0"/>
              <a:t>Food pattern is similar to Mexican</a:t>
            </a:r>
          </a:p>
          <a:p>
            <a:pPr lvl="1"/>
            <a:r>
              <a:rPr lang="en-US" sz="2400" dirty="0"/>
              <a:t>Tropical fruits and vegetables are </a:t>
            </a:r>
            <a:r>
              <a:rPr lang="en-US" sz="2400" dirty="0" smtClean="0"/>
              <a:t>added</a:t>
            </a:r>
            <a:endParaRPr lang="en-US" sz="2400" dirty="0"/>
          </a:p>
          <a:p>
            <a:pPr lvl="1"/>
            <a:r>
              <a:rPr lang="en-US" sz="2400" dirty="0"/>
              <a:t>Basic foods include viandas (starchy vegetables and </a:t>
            </a:r>
            <a:r>
              <a:rPr lang="en-US" sz="2400" dirty="0" smtClean="0"/>
              <a:t>fruits such as </a:t>
            </a:r>
            <a:r>
              <a:rPr lang="en-US" sz="2400" u="sng" dirty="0" smtClean="0"/>
              <a:t>plantains </a:t>
            </a:r>
            <a:r>
              <a:rPr lang="en-US" sz="2400" dirty="0" smtClean="0"/>
              <a:t>and green bananas), </a:t>
            </a:r>
            <a:r>
              <a:rPr lang="en-US" sz="2400" dirty="0"/>
              <a:t>rice, beans</a:t>
            </a:r>
          </a:p>
          <a:p>
            <a:endParaRPr lang="en-US" sz="2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2017, Elsevier Inc. All Rights Reserved.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073900" y="6481763"/>
            <a:ext cx="1898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BBA44-8A3C-4CDB-966D-E256DD599FC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9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1633</TotalTime>
  <Words>2572</Words>
  <Application>Microsoft Office PowerPoint</Application>
  <PresentationFormat>On-screen Show (4:3)</PresentationFormat>
  <Paragraphs>309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Chapter 14</vt:lpstr>
      <vt:lpstr>Lesson 14.1: Social, Cultural, and Economic Patterns and Food Habits</vt:lpstr>
      <vt:lpstr>Social, Psychologic, and Economic Influences on Food Habits</vt:lpstr>
      <vt:lpstr>Factors that Influence Personal Food Choices</vt:lpstr>
      <vt:lpstr>Marketing and Environmental Influences</vt:lpstr>
      <vt:lpstr>Economic Influences</vt:lpstr>
      <vt:lpstr>Cultural Development of  Food Habits</vt:lpstr>
      <vt:lpstr>Traditional Culture-Specific  Food Patterns</vt:lpstr>
      <vt:lpstr>Spanish Influences</vt:lpstr>
      <vt:lpstr>National Food Guides for  Mexico and Puerto Rico</vt:lpstr>
      <vt:lpstr>Native American</vt:lpstr>
      <vt:lpstr>Native American: Southern Arizona American Indian Food Guide: Choices for a Healthy Life </vt:lpstr>
      <vt:lpstr>Influences of  Southern United States</vt:lpstr>
      <vt:lpstr>Influences of  Southern United States (cont’d)</vt:lpstr>
      <vt:lpstr>Canada</vt:lpstr>
      <vt:lpstr>Asian Food Patterns</vt:lpstr>
      <vt:lpstr>Asian Food Patterns (cont’d)</vt:lpstr>
      <vt:lpstr>National Food Guides for  China, Japan, and Korea</vt:lpstr>
      <vt:lpstr>Mediterranean Influences</vt:lpstr>
      <vt:lpstr>Slide 20</vt:lpstr>
      <vt:lpstr>Religious Dietary Laws</vt:lpstr>
      <vt:lpstr>Religious Dietary Laws (cont’d)</vt:lpstr>
      <vt:lpstr>Religious Dietary Laws (cont’d)</vt:lpstr>
      <vt:lpstr>Religious Dietary Laws (cont’d)</vt:lpstr>
      <vt:lpstr>Religious Dietary Laws (cont’d)</vt:lpstr>
      <vt:lpstr>Religious Dietary Laws (cont’d)</vt:lpstr>
      <vt:lpstr>Changing American Food Patterns</vt:lpstr>
    </vt:vector>
  </TitlesOfParts>
  <Company>Reed Elsevier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HP_Administrator</dc:creator>
  <cp:lastModifiedBy>winxp</cp:lastModifiedBy>
  <cp:revision>100</cp:revision>
  <dcterms:created xsi:type="dcterms:W3CDTF">2012-04-17T17:39:32Z</dcterms:created>
  <dcterms:modified xsi:type="dcterms:W3CDTF">2016-10-05T16:10:46Z</dcterms:modified>
</cp:coreProperties>
</file>