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31"/>
  </p:notesMasterIdLst>
  <p:handoutMasterIdLst>
    <p:handoutMasterId r:id="rId32"/>
  </p:handoutMasterIdLst>
  <p:sldIdLst>
    <p:sldId id="334" r:id="rId2"/>
    <p:sldId id="257" r:id="rId3"/>
    <p:sldId id="294" r:id="rId4"/>
    <p:sldId id="296" r:id="rId5"/>
    <p:sldId id="298" r:id="rId6"/>
    <p:sldId id="364" r:id="rId7"/>
    <p:sldId id="365" r:id="rId8"/>
    <p:sldId id="369" r:id="rId9"/>
    <p:sldId id="370" r:id="rId10"/>
    <p:sldId id="300" r:id="rId11"/>
    <p:sldId id="371" r:id="rId12"/>
    <p:sldId id="326" r:id="rId13"/>
    <p:sldId id="372" r:id="rId14"/>
    <p:sldId id="373" r:id="rId15"/>
    <p:sldId id="328" r:id="rId16"/>
    <p:sldId id="330" r:id="rId17"/>
    <p:sldId id="362" r:id="rId18"/>
    <p:sldId id="357" r:id="rId19"/>
    <p:sldId id="318" r:id="rId20"/>
    <p:sldId id="320" r:id="rId21"/>
    <p:sldId id="322" r:id="rId22"/>
    <p:sldId id="324" r:id="rId23"/>
    <p:sldId id="310" r:id="rId24"/>
    <p:sldId id="312" r:id="rId25"/>
    <p:sldId id="314" r:id="rId26"/>
    <p:sldId id="316" r:id="rId27"/>
    <p:sldId id="304" r:id="rId28"/>
    <p:sldId id="374" r:id="rId29"/>
    <p:sldId id="375" r:id="rId30"/>
  </p:sldIdLst>
  <p:sldSz cx="9144000" cy="6858000" type="screen4x3"/>
  <p:notesSz cx="7010400" cy="92964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Kruse" initials="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614" autoAdjust="0"/>
    <p:restoredTop sz="71307" autoAdjust="0"/>
  </p:normalViewPr>
  <p:slideViewPr>
    <p:cSldViewPr snapToGrid="0">
      <p:cViewPr varScale="1">
        <p:scale>
          <a:sx n="51" d="100"/>
          <a:sy n="51" d="100"/>
        </p:scale>
        <p:origin x="-1032" y="-96"/>
      </p:cViewPr>
      <p:guideLst>
        <p:guide orient="horz" pos="2160"/>
        <p:guide pos="2880"/>
      </p:guideLst>
    </p:cSldViewPr>
  </p:slideViewPr>
  <p:outlineViewPr>
    <p:cViewPr>
      <p:scale>
        <a:sx n="33" d="100"/>
        <a:sy n="33" d="100"/>
      </p:scale>
      <p:origin x="0" y="0"/>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43D9D6F-DCBC-3746-85E9-2B332D5DBCCD}" type="datetimeFigureOut">
              <a:rPr lang="en-US" smtClean="0"/>
              <a:pPr/>
              <a:t>10/5/2016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43E165B7-0499-764A-9CC5-D7FB5266FA6A}" type="slidenum">
              <a:rPr lang="en-US" smtClean="0"/>
              <a:pPr/>
              <a:t>‹#›</a:t>
            </a:fld>
            <a:endParaRPr lang="en-US" dirty="0"/>
          </a:p>
        </p:txBody>
      </p:sp>
    </p:spTree>
    <p:extLst>
      <p:ext uri="{BB962C8B-B14F-4D97-AF65-F5344CB8AC3E}">
        <p14:creationId xmlns:p14="http://schemas.microsoft.com/office/powerpoint/2010/main" xmlns="" val="1308871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p14="http://schemas.microsoft.com/office/powerpoint/2010/main" xmlns="" val="35744399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itchFamily="34" charset="0"/>
              <a:buChar char="•"/>
            </a:pPr>
            <a:r>
              <a:rPr lang="en-US" dirty="0" smtClean="0"/>
              <a:t>   This chapter examines the problem of weight management and seeks a more positive and realistic health model that recognizes personal needs and sound weight goals.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a:t>
            </a:fld>
            <a:endParaRPr lang="en-US" dirty="0"/>
          </a:p>
        </p:txBody>
      </p:sp>
    </p:spTree>
    <p:extLst>
      <p:ext uri="{BB962C8B-B14F-4D97-AF65-F5344CB8AC3E}">
        <p14:creationId xmlns:p14="http://schemas.microsoft.com/office/powerpoint/2010/main" xmlns="" val="28940254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Ask students to explain why these health problems are associated with obesity.</a:t>
            </a:r>
          </a:p>
          <a:p>
            <a:pPr marL="174708" indent="-174708">
              <a:buFont typeface="Arial" pitchFamily="34" charset="0"/>
              <a:buChar char="•"/>
            </a:pPr>
            <a:r>
              <a:rPr lang="en-US" i="1" dirty="0" smtClean="0"/>
              <a:t>[Review Figure 15-7 with students, Body fat percentage by fitness level.]</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dirty="0"/>
          </a:p>
        </p:txBody>
      </p:sp>
    </p:spTree>
    <p:extLst>
      <p:ext uri="{BB962C8B-B14F-4D97-AF65-F5344CB8AC3E}">
        <p14:creationId xmlns:p14="http://schemas.microsoft.com/office/powerpoint/2010/main" xmlns="" val="3747897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Height/weight tables are general population guides that were developed by insurance companies and are not representative of the current population.</a:t>
            </a:r>
          </a:p>
          <a:p>
            <a:pPr marL="174708" indent="-174708">
              <a:buFont typeface="Arial" pitchFamily="34" charset="0"/>
              <a:buChar char="•"/>
            </a:pPr>
            <a:r>
              <a:rPr lang="en-US" dirty="0" smtClean="0"/>
              <a:t>Ideal weight is based on many factors.</a:t>
            </a:r>
          </a:p>
          <a:p>
            <a:pPr marL="174708" indent="-174708">
              <a:buFont typeface="Arial" pitchFamily="34" charset="0"/>
              <a:buChar char="•"/>
            </a:pPr>
            <a:r>
              <a:rPr lang="en-US" i="1" dirty="0" smtClean="0"/>
              <a:t>[Have students calculate their own healthy weight by using the Hamwi method for determining healthy or ideal weight goals:</a:t>
            </a:r>
          </a:p>
          <a:p>
            <a:pPr lvl="1">
              <a:buFont typeface="Arial" pitchFamily="34" charset="0"/>
              <a:buChar char="•"/>
            </a:pPr>
            <a:r>
              <a:rPr lang="en-US" i="1" dirty="0" smtClean="0"/>
              <a:t>   Men: 106 lb for the first 5 feet, then add or subtract 6 lb for each inch above or below 5 feet, respectively.  A range is then taken by adding and subtracting 10% to account for small and large body frames.</a:t>
            </a:r>
          </a:p>
          <a:p>
            <a:pPr lvl="1">
              <a:buFont typeface="Arial" pitchFamily="34" charset="0"/>
              <a:buChar char="•"/>
            </a:pPr>
            <a:r>
              <a:rPr lang="en-US" i="1" dirty="0" smtClean="0"/>
              <a:t>  Women: 100 lb for the first 5 feet, then add or subtract 5 lb for each inch above or below 5 feet, respectively. A range is then taken by adding and subtracting 10% to account for small and large body frames.]</a:t>
            </a:r>
            <a:endParaRPr lang="en-US" i="1" dirty="0" smtClean="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11</a:t>
            </a:fld>
            <a:endParaRPr lang="en-US" dirty="0"/>
          </a:p>
        </p:txBody>
      </p:sp>
    </p:spTree>
    <p:extLst>
      <p:ext uri="{BB962C8B-B14F-4D97-AF65-F5344CB8AC3E}">
        <p14:creationId xmlns:p14="http://schemas.microsoft.com/office/powerpoint/2010/main" xmlns="" val="1434901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a:buChar char="•"/>
            </a:pPr>
            <a:r>
              <a:rPr lang="en-US" dirty="0" smtClean="0"/>
              <a:t>Some individuals have been identified as having severe</a:t>
            </a:r>
            <a:r>
              <a:rPr lang="en-US" b="1" dirty="0" smtClean="0"/>
              <a:t> early-onset obesity </a:t>
            </a:r>
            <a:r>
              <a:rPr lang="en-US" dirty="0" smtClean="0"/>
              <a:t>and lack the leptin receptor, thereby receiving no negative feedback regarding energy intake.</a:t>
            </a:r>
          </a:p>
          <a:p>
            <a:pPr marL="174708" indent="-174708">
              <a:buFont typeface="Arial"/>
              <a:buChar char="•"/>
            </a:pPr>
            <a:r>
              <a:rPr lang="en-US" dirty="0" smtClean="0"/>
              <a:t>Ghrelin is an appetite stimulant that is secreted from the stomach to activate the </a:t>
            </a:r>
            <a:r>
              <a:rPr lang="en-US" b="1" dirty="0" smtClean="0"/>
              <a:t>appetite-regulating network</a:t>
            </a:r>
            <a:r>
              <a:rPr lang="en-US" dirty="0" smtClean="0"/>
              <a:t>.</a:t>
            </a:r>
          </a:p>
          <a:p>
            <a:pPr marL="174708" indent="-174708">
              <a:buFont typeface="Arial"/>
              <a:buChar char="•"/>
            </a:pPr>
            <a:r>
              <a:rPr lang="en-US" dirty="0" smtClean="0"/>
              <a:t>Work, family, and social environments may cultivate emotional stress, which many people respond to by eating for comfort.</a:t>
            </a:r>
          </a:p>
          <a:p>
            <a:pPr marL="174708" indent="-174708">
              <a:buFont typeface="Arial"/>
              <a:buChar char="•"/>
            </a:pPr>
            <a:r>
              <a:rPr lang="en-US" i="1" dirty="0" smtClean="0"/>
              <a:t>[Discuss some of the environmental factors that can help contribute to obesity in a society.]</a:t>
            </a:r>
          </a:p>
          <a:p>
            <a:pPr marL="174708" indent="-174708">
              <a:buFont typeface="Arial" pitchFamily="34" charset="0"/>
              <a:buChar char="•"/>
            </a:pPr>
            <a:r>
              <a:rPr lang="en-US" i="1" dirty="0" smtClean="0"/>
              <a:t>[Review text Figure 15-8, Interwoven influence among genetics, environmental effects, physiology, behavior, and energy balance.]</a:t>
            </a:r>
          </a:p>
          <a:p>
            <a:pPr marL="174708" indent="-174708">
              <a:buFont typeface="Arial" pitchFamily="34" charset="0"/>
              <a:buChar char="•"/>
            </a:pPr>
            <a:r>
              <a:rPr lang="en-US" i="1" dirty="0" smtClean="0"/>
              <a:t>[Review the Cultural Considerations Box, Genetics and the Predisposition for Obesity.]</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dirty="0"/>
          </a:p>
        </p:txBody>
      </p:sp>
    </p:spTree>
    <p:extLst>
      <p:ext uri="{BB962C8B-B14F-4D97-AF65-F5344CB8AC3E}">
        <p14:creationId xmlns:p14="http://schemas.microsoft.com/office/powerpoint/2010/main" xmlns="" val="985105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are some current fad diets?</a:t>
            </a:r>
          </a:p>
          <a:p>
            <a:pPr marL="174708" indent="-174708">
              <a:buFont typeface="Arial" pitchFamily="34" charset="0"/>
              <a:buChar char="•"/>
            </a:pPr>
            <a:r>
              <a:rPr lang="en-US" dirty="0" smtClean="0"/>
              <a:t>Name some individual differences. Do you lose or gain weight differently than your friends?</a:t>
            </a:r>
          </a:p>
          <a:p>
            <a:pPr marL="174708" indent="-174708">
              <a:buFont typeface="Arial" pitchFamily="34" charset="0"/>
              <a:buChar char="•"/>
            </a:pPr>
            <a:r>
              <a:rPr lang="en-US" i="1" dirty="0" smtClean="0"/>
              <a:t>[Review Table 15-1, Comparison of Select Common Weight-Loss Diets.]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15</a:t>
            </a:fld>
            <a:endParaRPr lang="en-US" dirty="0"/>
          </a:p>
        </p:txBody>
      </p:sp>
    </p:spTree>
    <p:extLst>
      <p:ext uri="{BB962C8B-B14F-4D97-AF65-F5344CB8AC3E}">
        <p14:creationId xmlns:p14="http://schemas.microsoft.com/office/powerpoint/2010/main" xmlns="" val="234281009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defTabSz="931774">
              <a:buFont typeface="Arial" pitchFamily="34" charset="0"/>
              <a:buChar char="•"/>
              <a:defRPr/>
            </a:pPr>
            <a:r>
              <a:rPr lang="en-US" dirty="0" smtClean="0"/>
              <a:t>Fat mass cannot be melted away without using the stored energy (i.e., burning the calories) in the </a:t>
            </a:r>
            <a:r>
              <a:rPr lang="en-US" b="1" dirty="0" smtClean="0"/>
              <a:t>adipocytes</a:t>
            </a:r>
            <a:r>
              <a:rPr lang="en-US" dirty="0" smtClean="0"/>
              <a:t> (fat cells).</a:t>
            </a:r>
          </a:p>
          <a:p>
            <a:pPr marL="174708" indent="-174708">
              <a:buFont typeface="Arial" pitchFamily="34" charset="0"/>
              <a:buChar char="•"/>
            </a:pPr>
            <a:r>
              <a:rPr lang="en-US" dirty="0" smtClean="0"/>
              <a:t>All nutrients are poorly absorbed in the gut of a gastric bypass patient, including vitamins and minerals, warranting special supplementation.</a:t>
            </a:r>
          </a:p>
          <a:p>
            <a:pPr marL="174708" indent="-174708">
              <a:buFont typeface="Arial" pitchFamily="34" charset="0"/>
              <a:buChar char="•"/>
            </a:pPr>
            <a:r>
              <a:rPr lang="en-US" i="1" dirty="0" smtClean="0"/>
              <a:t>[Review the Drug-Nutrient Interaction Box, Orlistat: An Over-the-Counter Weight-Loss Aid.]</a:t>
            </a:r>
          </a:p>
          <a:p>
            <a:pPr marL="174708" indent="-174708">
              <a:buFont typeface="Arial" pitchFamily="34" charset="0"/>
              <a:buChar char="•"/>
            </a:pPr>
            <a:r>
              <a:rPr lang="en-US" dirty="0" smtClean="0"/>
              <a:t>Orlistat has been successful with weight loss, but reports indicate that maximal benefits occur only when it is combined with lifestyle changes that induce a </a:t>
            </a:r>
            <a:r>
              <a:rPr lang="en-US" b="1" dirty="0" smtClean="0"/>
              <a:t>negative energy balance.</a:t>
            </a:r>
            <a:endParaRPr lang="en-US" dirty="0" smtClean="0"/>
          </a:p>
          <a:p>
            <a:pPr marL="174708" indent="-174708">
              <a:buFont typeface="Arial" pitchFamily="34" charset="0"/>
              <a:buChar char="•"/>
            </a:pPr>
            <a:r>
              <a:rPr lang="en-US" i="1" dirty="0" smtClean="0"/>
              <a:t>[Surgical approaches are diagrammed on the next slide.]</a:t>
            </a:r>
          </a:p>
          <a:p>
            <a:pPr marL="174708" indent="-174708" defTabSz="931774">
              <a:buFont typeface="Arial" pitchFamily="34" charset="0"/>
              <a:buChar char="•"/>
              <a:defRPr/>
            </a:pPr>
            <a:r>
              <a:rPr lang="en-US" dirty="0" smtClean="0"/>
              <a:t>A type of cosmetic surgery developed during the 1980s is a form of local fat removal, </a:t>
            </a:r>
            <a:r>
              <a:rPr lang="en-US" b="1" dirty="0" smtClean="0"/>
              <a:t>lipectomy, </a:t>
            </a:r>
            <a:r>
              <a:rPr lang="en-US" dirty="0" smtClean="0"/>
              <a:t>which is commonly called </a:t>
            </a:r>
            <a:r>
              <a:rPr lang="en-US" i="1" dirty="0" smtClean="0"/>
              <a:t>liposuction. </a:t>
            </a:r>
            <a:endParaRPr lang="en-US" b="1" dirty="0" smtClean="0"/>
          </a:p>
          <a:p>
            <a:pPr marL="174708" indent="-174708"/>
            <a:endParaRPr lang="en-US" b="1"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16</a:t>
            </a:fld>
            <a:endParaRPr lang="en-US" dirty="0"/>
          </a:p>
        </p:txBody>
      </p:sp>
    </p:spTree>
    <p:extLst>
      <p:ext uri="{BB962C8B-B14F-4D97-AF65-F5344CB8AC3E}">
        <p14:creationId xmlns:p14="http://schemas.microsoft.com/office/powerpoint/2010/main" xmlns="" val="386361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buFont typeface="Arial" pitchFamily="34" charset="0"/>
              <a:buChar char="•"/>
              <a:defRPr/>
            </a:pPr>
            <a:r>
              <a:rPr lang="en-US" dirty="0" smtClean="0"/>
              <a:t>   Surgical procedures are usually reserved for severely obese patients who have not had success with other weight-loss methods.</a:t>
            </a:r>
          </a:p>
          <a:p>
            <a:pPr defTabSz="931774">
              <a:buFont typeface="Arial" pitchFamily="34" charset="0"/>
              <a:buChar char="•"/>
              <a:defRPr/>
            </a:pPr>
            <a:r>
              <a:rPr lang="en-US" dirty="0" smtClean="0"/>
              <a:t>   Following either procedure, counseling by a dietitian is imperative to avoiding </a:t>
            </a:r>
            <a:r>
              <a:rPr lang="en-US" b="1" dirty="0" smtClean="0"/>
              <a:t>dumping syndrome,</a:t>
            </a:r>
            <a:r>
              <a:rPr lang="en-US" dirty="0" smtClean="0"/>
              <a:t> condition in which there is a quick emptying of the stomach of a hyperosmolar content into the small intestine, causing fluid to shift into the intestinal lumen from the intravascular compartment. (Fig. 15-9)</a:t>
            </a:r>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dirty="0"/>
          </a:p>
        </p:txBody>
      </p:sp>
    </p:spTree>
    <p:extLst>
      <p:ext uri="{BB962C8B-B14F-4D97-AF65-F5344CB8AC3E}">
        <p14:creationId xmlns:p14="http://schemas.microsoft.com/office/powerpoint/2010/main" xmlns="" val="41290270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Weight management requires a personalized program that focuses on changing lifestyle factors such as food and exercise behaviors.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dirty="0"/>
          </a:p>
        </p:txBody>
      </p:sp>
    </p:spTree>
    <p:extLst>
      <p:ext uri="{BB962C8B-B14F-4D97-AF65-F5344CB8AC3E}">
        <p14:creationId xmlns:p14="http://schemas.microsoft.com/office/powerpoint/2010/main" xmlns="" val="30468722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focus is on eating behaviors, increase in exercise, and emotional well-being.</a:t>
            </a:r>
          </a:p>
          <a:p>
            <a:pPr marL="174708" indent="-174708" defTabSz="931774">
              <a:buFont typeface="Arial" pitchFamily="34" charset="0"/>
              <a:buChar char="•"/>
              <a:defRPr/>
            </a:pPr>
            <a:r>
              <a:rPr lang="en-US" i="1" dirty="0" smtClean="0"/>
              <a:t>[Review Clinical Applications Box, Breaking Old Links: Strategies for Changing Food Behavior.]</a:t>
            </a:r>
          </a:p>
          <a:p>
            <a:pPr marL="174708" indent="-174708"/>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dirty="0"/>
          </a:p>
        </p:txBody>
      </p:sp>
    </p:spTree>
    <p:extLst>
      <p:ext uri="{BB962C8B-B14F-4D97-AF65-F5344CB8AC3E}">
        <p14:creationId xmlns:p14="http://schemas.microsoft.com/office/powerpoint/2010/main" xmlns="" val="6170351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defTabSz="931774">
              <a:buFont typeface="Arial" pitchFamily="34" charset="0"/>
              <a:buChar char="•"/>
              <a:defRPr/>
            </a:pPr>
            <a:r>
              <a:rPr lang="en-US" dirty="0" smtClean="0"/>
              <a:t>The program should focus on achieving lasting success. </a:t>
            </a:r>
          </a:p>
          <a:p>
            <a:pPr marL="174708" indent="-174708">
              <a:buFont typeface="Arial" pitchFamily="34" charset="0"/>
              <a:buChar char="•"/>
            </a:pPr>
            <a:r>
              <a:rPr lang="en-US" dirty="0" smtClean="0"/>
              <a:t>The program’s goals must be realistic.</a:t>
            </a:r>
          </a:p>
          <a:p>
            <a:pPr marL="174708" indent="-174708">
              <a:buFont typeface="Arial" pitchFamily="34" charset="0"/>
              <a:buChar char="•"/>
            </a:pPr>
            <a:r>
              <a:rPr lang="en-US" dirty="0" smtClean="0"/>
              <a:t>Negative energy balance should be achieved through a combination of reduced energy in and increased energy out.</a:t>
            </a:r>
          </a:p>
          <a:p>
            <a:pPr marL="174708" indent="-174708">
              <a:buFont typeface="Arial" pitchFamily="34" charset="0"/>
              <a:buChar char="•"/>
            </a:pPr>
            <a:r>
              <a:rPr lang="en-US" dirty="0" smtClean="0"/>
              <a:t>The program must ensure nutritional adequacy.</a:t>
            </a:r>
          </a:p>
          <a:p>
            <a:pPr marL="174708" indent="-174708">
              <a:buFont typeface="Arial" pitchFamily="34" charset="0"/>
              <a:buChar char="•"/>
            </a:pPr>
            <a:r>
              <a:rPr lang="en-US" dirty="0" smtClean="0"/>
              <a:t>The program should take cultural appeal into account.</a:t>
            </a:r>
          </a:p>
          <a:p>
            <a:pPr marL="174708" indent="-174708">
              <a:buFont typeface="Arial" pitchFamily="34" charset="0"/>
              <a:buChar char="•"/>
            </a:pPr>
            <a:r>
              <a:rPr lang="en-US" dirty="0" smtClean="0"/>
              <a:t>Food caloric intake should be reduced and physical activity should be increased to be successful.</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20</a:t>
            </a:fld>
            <a:endParaRPr lang="en-US" dirty="0"/>
          </a:p>
        </p:txBody>
      </p:sp>
    </p:spTree>
    <p:extLst>
      <p:ext uri="{BB962C8B-B14F-4D97-AF65-F5344CB8AC3E}">
        <p14:creationId xmlns:p14="http://schemas.microsoft.com/office/powerpoint/2010/main" xmlns="" val="3728844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What works for one person will not necessarily work for another because of genetic and physiologic factors.</a:t>
            </a:r>
          </a:p>
          <a:p>
            <a:pPr marL="174708" indent="-174708">
              <a:buFont typeface="Arial" pitchFamily="34" charset="0"/>
              <a:buChar char="•"/>
            </a:pPr>
            <a:r>
              <a:rPr lang="en-US" dirty="0" smtClean="0"/>
              <a:t>For someone who has no planned physical activity, a regular daily exercise schedule that starts with simple walking for approximately a half hour each day and building up to a brisk pace is a great way to begin.</a:t>
            </a:r>
          </a:p>
          <a:p>
            <a:pPr marL="174708" indent="-174708">
              <a:buFont typeface="Arial" pitchFamily="34" charset="0"/>
              <a:buChar char="•"/>
            </a:pPr>
            <a:r>
              <a:rPr lang="en-US" i="1" dirty="0" smtClean="0"/>
              <a:t>[Review Clinical Applications Box, Practical Suggestions for Changing Food Behaviors.]</a:t>
            </a:r>
          </a:p>
          <a:p>
            <a:pPr marL="174708" indent="-174708">
              <a:buFont typeface="Arial" pitchFamily="34" charset="0"/>
              <a:buChar char="•"/>
            </a:pPr>
            <a:r>
              <a:rPr lang="en-US" i="1" dirty="0" smtClean="0"/>
              <a:t>[Review For Further Focus Box, Benefits of Aerobic Exercise in Weight Management.]</a:t>
            </a:r>
          </a:p>
          <a:p>
            <a:pPr marL="174708" indent="-174708">
              <a:buFont typeface="Arial" pitchFamily="34" charset="0"/>
              <a:buChar char="•"/>
            </a:pPr>
            <a:r>
              <a:rPr lang="en-US" i="1" dirty="0" smtClean="0"/>
              <a:t>[Review Box 15-2, Kilocalorie Adjustment Necessary for Weight Loss.]</a:t>
            </a:r>
          </a:p>
          <a:p>
            <a:pPr marL="174708" indent="-174708">
              <a:buFont typeface="Arial" pitchFamily="34" charset="0"/>
              <a:buChar char="•"/>
            </a:pPr>
            <a:r>
              <a:rPr lang="en-US" i="1" dirty="0" smtClean="0"/>
              <a:t>[Review Box 15-3, Estimation of Adult Energy Needs.]</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21</a:t>
            </a:fld>
            <a:endParaRPr lang="en-US" dirty="0"/>
          </a:p>
        </p:txBody>
      </p:sp>
    </p:spTree>
    <p:extLst>
      <p:ext uri="{BB962C8B-B14F-4D97-AF65-F5344CB8AC3E}">
        <p14:creationId xmlns:p14="http://schemas.microsoft.com/office/powerpoint/2010/main" xmlns="" val="3433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Despite an apparent obsession with weight and the multibillion dollar industry of weight loss diets and products, Americans continue to grow in undesirable directions.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dirty="0"/>
          </a:p>
        </p:txBody>
      </p:sp>
    </p:spTree>
    <p:extLst>
      <p:ext uri="{BB962C8B-B14F-4D97-AF65-F5344CB8AC3E}">
        <p14:creationId xmlns:p14="http://schemas.microsoft.com/office/powerpoint/2010/main" xmlns="" val="40236567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The best way to achieve weight loss is through combining decreased energy intake with increased energy output.</a:t>
            </a:r>
          </a:p>
          <a:p>
            <a:pPr marL="174708" indent="-174708">
              <a:buFont typeface="Arial" pitchFamily="34" charset="0"/>
              <a:buChar char="•"/>
            </a:pPr>
            <a:r>
              <a:rPr lang="en-US" dirty="0" smtClean="0"/>
              <a:t>Eating snacks between meals can help prevent drops in glucose.</a:t>
            </a:r>
          </a:p>
          <a:p>
            <a:pPr marL="174708" indent="-174708">
              <a:buFont typeface="Arial" pitchFamily="34" charset="0"/>
              <a:buChar char="•"/>
            </a:pPr>
            <a:r>
              <a:rPr lang="en-US" i="1" dirty="0" smtClean="0"/>
              <a:t>[Review Table 15-2, U.S. Department of Agriculture Food Patterns.]</a:t>
            </a:r>
            <a:endParaRPr lang="en-US" i="1" dirty="0" smtClean="0"/>
          </a:p>
          <a:p>
            <a:pPr marL="174708" indent="-174708"/>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22</a:t>
            </a:fld>
            <a:endParaRPr lang="en-US" dirty="0"/>
          </a:p>
        </p:txBody>
      </p:sp>
    </p:spTree>
    <p:extLst>
      <p:ext uri="{BB962C8B-B14F-4D97-AF65-F5344CB8AC3E}">
        <p14:creationId xmlns:p14="http://schemas.microsoft.com/office/powerpoint/2010/main" xmlns="" val="12111732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i="1" dirty="0" smtClean="0"/>
              <a:t>[Give examples of each.]</a:t>
            </a:r>
          </a:p>
          <a:p>
            <a:pPr marL="174708" indent="-174708">
              <a:buFont typeface="Arial" pitchFamily="34" charset="0"/>
              <a:buChar char="•"/>
            </a:pPr>
            <a:r>
              <a:rPr lang="en-US" dirty="0" smtClean="0"/>
              <a:t>What food combinations have you heard about that claim weight loss?</a:t>
            </a:r>
          </a:p>
          <a:p>
            <a:pPr marL="174708" indent="-174708">
              <a:buFont typeface="Arial" pitchFamily="34" charset="0"/>
              <a:buChar char="•"/>
            </a:pPr>
            <a:r>
              <a:rPr lang="en-US" dirty="0" smtClean="0"/>
              <a:t>Food cures often are based on testimonials, not scientific data.</a:t>
            </a:r>
          </a:p>
          <a:p>
            <a:pPr marL="174708" indent="-174708">
              <a:buFont typeface="Arial" pitchFamily="34" charset="0"/>
              <a:buChar char="•"/>
            </a:pPr>
            <a:r>
              <a:rPr lang="en-US" dirty="0" smtClean="0"/>
              <a:t>“Natural” foods are more appealing because the term leads us to think foods we normally eat are not natural and therefore are dangerous to our health. Is this true?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23</a:t>
            </a:fld>
            <a:endParaRPr lang="en-US" dirty="0"/>
          </a:p>
        </p:txBody>
      </p:sp>
    </p:spTree>
    <p:extLst>
      <p:ext uri="{BB962C8B-B14F-4D97-AF65-F5344CB8AC3E}">
        <p14:creationId xmlns:p14="http://schemas.microsoft.com/office/powerpoint/2010/main" xmlns="" val="33362646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Dangers include dangers to health, cost, lack of sound knowledge, and distrust of the food market.</a:t>
            </a:r>
          </a:p>
          <a:p>
            <a:pPr marL="174708" indent="-174708">
              <a:buFont typeface="Arial" pitchFamily="34" charset="0"/>
              <a:buChar char="•"/>
            </a:pPr>
            <a:r>
              <a:rPr lang="en-US" dirty="0" smtClean="0"/>
              <a:t>What is the answer?</a:t>
            </a:r>
          </a:p>
          <a:p>
            <a:pPr marL="640594" lvl="1" indent="-174708">
              <a:buFont typeface="Arial" pitchFamily="34" charset="0"/>
              <a:buChar char="•"/>
            </a:pPr>
            <a:r>
              <a:rPr lang="en-US" dirty="0" smtClean="0"/>
              <a:t>Use reliable sources.</a:t>
            </a:r>
          </a:p>
          <a:p>
            <a:pPr marL="640594" lvl="1" indent="-174708">
              <a:buFont typeface="Arial" pitchFamily="34" charset="0"/>
              <a:buChar char="•"/>
            </a:pPr>
            <a:r>
              <a:rPr lang="en-US" dirty="0" smtClean="0"/>
              <a:t>Recognize human needs.</a:t>
            </a:r>
          </a:p>
          <a:p>
            <a:pPr marL="640594" lvl="1" indent="-174708">
              <a:buFont typeface="Arial" pitchFamily="34" charset="0"/>
              <a:buChar char="•"/>
            </a:pPr>
            <a:r>
              <a:rPr lang="en-US" dirty="0" smtClean="0"/>
              <a:t>Remain alert to teaching opportunities.</a:t>
            </a:r>
          </a:p>
          <a:p>
            <a:pPr marL="640594" lvl="1" indent="-174708">
              <a:buFont typeface="Arial" pitchFamily="34" charset="0"/>
              <a:buChar char="•"/>
            </a:pPr>
            <a:r>
              <a:rPr lang="en-US" dirty="0" smtClean="0"/>
              <a:t>Think scientifically.</a:t>
            </a:r>
          </a:p>
          <a:p>
            <a:pPr marL="640594" lvl="1" indent="-174708">
              <a:buFont typeface="Arial" pitchFamily="34" charset="0"/>
              <a:buChar char="•"/>
            </a:pPr>
            <a:r>
              <a:rPr lang="en-US" dirty="0" smtClean="0"/>
              <a:t>Know responsible authorities.</a:t>
            </a:r>
          </a:p>
          <a:p>
            <a:r>
              <a:rPr lang="en-US" i="1" dirty="0" smtClean="0"/>
              <a:t>[Review Box 15-4, The Food and Nutrition Science Alliance’s 10 Red Flags of Junk Science.</a:t>
            </a:r>
            <a:r>
              <a:rPr lang="en-US" sz="1400" i="1" dirty="0" smtClean="0"/>
              <a:t>]</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24</a:t>
            </a:fld>
            <a:endParaRPr lang="en-US" dirty="0"/>
          </a:p>
        </p:txBody>
      </p:sp>
    </p:spTree>
    <p:extLst>
      <p:ext uri="{BB962C8B-B14F-4D97-AF65-F5344CB8AC3E}">
        <p14:creationId xmlns:p14="http://schemas.microsoft.com/office/powerpoint/2010/main" xmlns="" val="26585572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defTabSz="931774">
              <a:buFont typeface="Arial" pitchFamily="34" charset="0"/>
              <a:buChar char="•"/>
              <a:defRPr/>
            </a:pPr>
            <a:r>
              <a:rPr lang="en-US" dirty="0" smtClean="0"/>
              <a:t>Being underweight can be just as detrimental to health as being overweight.</a:t>
            </a:r>
          </a:p>
          <a:p>
            <a:pPr marL="174708" indent="-174708">
              <a:buFont typeface="Arial" pitchFamily="34" charset="0"/>
              <a:buChar char="•"/>
            </a:pPr>
            <a:r>
              <a:rPr lang="en-US" dirty="0" smtClean="0"/>
              <a:t>Their resistance to infection is lowered, their general health is poor, and their strength is reduced.</a:t>
            </a:r>
          </a:p>
          <a:p>
            <a:pPr marL="174708" indent="-174708">
              <a:buFont typeface="Arial" pitchFamily="34" charset="0"/>
              <a:buChar char="•"/>
            </a:pPr>
            <a:r>
              <a:rPr lang="en-US" dirty="0" smtClean="0"/>
              <a:t>Someone who is 20% or more below the average weight has cause for significant health concerns.</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25</a:t>
            </a:fld>
            <a:endParaRPr lang="en-US" dirty="0"/>
          </a:p>
        </p:txBody>
      </p:sp>
    </p:spTree>
    <p:extLst>
      <p:ext uri="{BB962C8B-B14F-4D97-AF65-F5344CB8AC3E}">
        <p14:creationId xmlns:p14="http://schemas.microsoft.com/office/powerpoint/2010/main" xmlns="" val="30902993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Being underweight often is seen in the elderly as their drive for eating decreases.</a:t>
            </a:r>
          </a:p>
          <a:p>
            <a:pPr marL="174708" indent="-174708" defTabSz="931774">
              <a:buFont typeface="Arial" pitchFamily="34" charset="0"/>
              <a:buChar char="•"/>
              <a:defRPr/>
            </a:pPr>
            <a:r>
              <a:rPr lang="en-US" i="1" dirty="0" smtClean="0"/>
              <a:t>[Review Clinical Applications Box, Problems of Weight Loss among Older Adults in Long-Term Care Facilities.]</a:t>
            </a:r>
            <a:endParaRPr lang="en-US" dirty="0" smtClean="0"/>
          </a:p>
          <a:p>
            <a:pPr marL="174708" indent="-174708">
              <a:buFont typeface="Arial" pitchFamily="34" charset="0"/>
              <a:buChar char="•"/>
            </a:pPr>
            <a:r>
              <a:rPr lang="en-US" dirty="0" smtClean="0"/>
              <a:t>Being underweight often is a side effect of depression.</a:t>
            </a:r>
          </a:p>
          <a:p>
            <a:pPr marL="174708" indent="-174708">
              <a:buFont typeface="Arial" pitchFamily="34" charset="0"/>
              <a:buChar char="•"/>
            </a:pPr>
            <a:r>
              <a:rPr lang="en-US" dirty="0" smtClean="0"/>
              <a:t>An exercise program should ideally be implemented along with an increase in calories to promote lean body mass.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26</a:t>
            </a:fld>
            <a:endParaRPr lang="en-US" dirty="0"/>
          </a:p>
        </p:txBody>
      </p:sp>
    </p:spTree>
    <p:extLst>
      <p:ext uri="{BB962C8B-B14F-4D97-AF65-F5344CB8AC3E}">
        <p14:creationId xmlns:p14="http://schemas.microsoft.com/office/powerpoint/2010/main" xmlns="" val="17915614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a:buChar char="•"/>
            </a:pPr>
            <a:r>
              <a:rPr lang="en-US" dirty="0" smtClean="0"/>
              <a:t>Body dysmorphic disorder an obsession with a perceived defect of the body.</a:t>
            </a:r>
          </a:p>
          <a:p>
            <a:pPr marL="174708" indent="-174708">
              <a:buFont typeface="Arial"/>
              <a:buChar char="•"/>
            </a:pPr>
            <a:r>
              <a:rPr lang="en-US" dirty="0" smtClean="0"/>
              <a:t>These disorders can be serious and can lead to death if not treated.</a:t>
            </a:r>
          </a:p>
          <a:p>
            <a:pPr marL="174708" indent="-174708">
              <a:buFont typeface="Arial" pitchFamily="34" charset="0"/>
              <a:buChar char="•"/>
            </a:pPr>
            <a:r>
              <a:rPr lang="en-US" dirty="0" smtClean="0"/>
              <a:t>Patients need extensive counseling.</a:t>
            </a:r>
          </a:p>
          <a:p>
            <a:pPr marL="174708" indent="-174708">
              <a:buFont typeface="Arial" pitchFamily="34" charset="0"/>
              <a:buChar char="•"/>
            </a:pPr>
            <a:r>
              <a:rPr lang="en-US" i="1" dirty="0" smtClean="0"/>
              <a:t>[Review Box 15-5, American Psychiatric Association Diagnostic Criteria.]</a:t>
            </a:r>
          </a:p>
          <a:p>
            <a:pPr marL="174708" indent="-174708">
              <a:buFont typeface="Arial" pitchFamily="34" charset="0"/>
              <a:buChar char="•"/>
            </a:pPr>
            <a:r>
              <a:rPr lang="en-US" i="1" dirty="0" smtClean="0"/>
              <a:t>[Review Table 15-3, Nutrition-Related Clinical Signs Commonly Associated with Anorexia Nervosa and Bulimia Nervosa.]</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27</a:t>
            </a:fld>
            <a:endParaRPr lang="en-US" dirty="0"/>
          </a:p>
        </p:txBody>
      </p:sp>
    </p:spTree>
    <p:extLst>
      <p:ext uri="{BB962C8B-B14F-4D97-AF65-F5344CB8AC3E}">
        <p14:creationId xmlns:p14="http://schemas.microsoft.com/office/powerpoint/2010/main" xmlns="" val="4551451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 Do the people you see at school and work meet this statistic?  Do those in your family meet this statistic?</a:t>
            </a:r>
          </a:p>
          <a:p>
            <a:pPr marL="174708" indent="-174708">
              <a:buFont typeface="Arial" pitchFamily="34" charset="0"/>
              <a:buChar char="•"/>
            </a:pPr>
            <a:r>
              <a:rPr lang="en-US" dirty="0" smtClean="0"/>
              <a:t> Notice the number of children who are overweight or obese during this next week.</a:t>
            </a:r>
          </a:p>
          <a:p>
            <a:pPr marL="174708" indent="-174708">
              <a:buFont typeface="Arial" pitchFamily="34" charset="0"/>
              <a:buChar char="•"/>
            </a:pPr>
            <a:r>
              <a:rPr lang="en-US" dirty="0" smtClean="0"/>
              <a:t> Weight-loss diets are abundant and do not lack in variety with regard to the philosophy of the methods used to shed unwanted pounds. This variety also leads to greater confusion about weight-loss methods and expectations.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dirty="0"/>
          </a:p>
        </p:txBody>
      </p:sp>
    </p:spTree>
    <p:extLst>
      <p:ext uri="{BB962C8B-B14F-4D97-AF65-F5344CB8AC3E}">
        <p14:creationId xmlns:p14="http://schemas.microsoft.com/office/powerpoint/2010/main" xmlns="" val="3307187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 Obesity has risen dramatically over the last 50 years. (Fig. 15-1A)</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dirty="0"/>
          </a:p>
        </p:txBody>
      </p:sp>
    </p:spTree>
    <p:extLst>
      <p:ext uri="{BB962C8B-B14F-4D97-AF65-F5344CB8AC3E}">
        <p14:creationId xmlns:p14="http://schemas.microsoft.com/office/powerpoint/2010/main" xmlns="" val="3448913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4708" indent="-174708">
              <a:buFont typeface="Arial" pitchFamily="34" charset="0"/>
              <a:buChar char="•"/>
            </a:pPr>
            <a:r>
              <a:rPr lang="en-US" dirty="0" smtClean="0"/>
              <a:t> Body composition considers muscle mass, body fat, water, and bones.</a:t>
            </a:r>
          </a:p>
          <a:p>
            <a:pPr marL="174708" indent="-174708">
              <a:buFont typeface="Arial" pitchFamily="34" charset="0"/>
              <a:buChar char="•"/>
            </a:pPr>
            <a:r>
              <a:rPr lang="en-US" i="1" dirty="0" smtClean="0"/>
              <a:t> [Box Mass Index Classifications are on the next slide.]</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dirty="0"/>
          </a:p>
        </p:txBody>
      </p:sp>
    </p:spTree>
    <p:extLst>
      <p:ext uri="{BB962C8B-B14F-4D97-AF65-F5344CB8AC3E}">
        <p14:creationId xmlns:p14="http://schemas.microsoft.com/office/powerpoint/2010/main" xmlns="" val="2684605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BMI is a reliable method of predicting the relative risk of becoming an overweight adult on the basis of the presence or absence of excess weight at various times throughout childhood.</a:t>
            </a:r>
          </a:p>
          <a:p>
            <a:pPr>
              <a:buFont typeface="Arial" pitchFamily="34" charset="0"/>
              <a:buChar char="•"/>
            </a:pPr>
            <a:r>
              <a:rPr lang="en-US" i="1" dirty="0" smtClean="0"/>
              <a:t>   [Encourage students to calculate their own BMI, either in class or using a web site calculator.]</a:t>
            </a:r>
          </a:p>
          <a:p>
            <a:pPr>
              <a:buFont typeface="Arial" pitchFamily="34" charset="0"/>
              <a:buChar char="•"/>
            </a:pPr>
            <a:r>
              <a:rPr lang="en-US" dirty="0" smtClean="0"/>
              <a:t>   For individuals with more muscle mass than the average person (such as weightlifters or football players), BMI may not be the most ideal means of assessing risks associated with weight. (Box 15-1)</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dirty="0"/>
          </a:p>
        </p:txBody>
      </p:sp>
    </p:spTree>
    <p:extLst>
      <p:ext uri="{BB962C8B-B14F-4D97-AF65-F5344CB8AC3E}">
        <p14:creationId xmlns:p14="http://schemas.microsoft.com/office/powerpoint/2010/main" xmlns="" val="3963229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How</a:t>
            </a:r>
            <a:r>
              <a:rPr lang="en-US" baseline="0" dirty="0" smtClean="0"/>
              <a:t> does the use of BMI plus waist circumference compare to height-and-weight tables in assessing weight? </a:t>
            </a:r>
            <a:r>
              <a:rPr lang="en-US" i="1" baseline="0" dirty="0" smtClean="0"/>
              <a:t>[Discuss.]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dirty="0"/>
          </a:p>
        </p:txBody>
      </p:sp>
    </p:spTree>
    <p:extLst>
      <p:ext uri="{BB962C8B-B14F-4D97-AF65-F5344CB8AC3E}">
        <p14:creationId xmlns:p14="http://schemas.microsoft.com/office/powerpoint/2010/main" xmlns="" val="2470674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dirty="0" smtClean="0"/>
              <a:t>   BMI is related to body fat percentages for most individuals. However, body composition assessment provides an additional measure of overall health and fitness.</a:t>
            </a:r>
          </a:p>
          <a:p>
            <a:pPr>
              <a:buFont typeface="Arial" pitchFamily="34" charset="0"/>
              <a:buChar char="•"/>
            </a:pPr>
            <a:r>
              <a:rPr lang="en-US" dirty="0" smtClean="0"/>
              <a:t>   Calipers are an easy, portable, inexpensive, and noninvasive way to measure body fat. (Fig. 15-3)</a:t>
            </a:r>
          </a:p>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dirty="0"/>
          </a:p>
        </p:txBody>
      </p:sp>
    </p:spTree>
    <p:extLst>
      <p:ext uri="{BB962C8B-B14F-4D97-AF65-F5344CB8AC3E}">
        <p14:creationId xmlns:p14="http://schemas.microsoft.com/office/powerpoint/2010/main" xmlns="" val="6027050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31774">
              <a:buFont typeface="Arial" pitchFamily="34" charset="0"/>
              <a:buChar char="•"/>
              <a:defRPr/>
            </a:pPr>
            <a:r>
              <a:rPr lang="en-US" dirty="0" smtClean="0"/>
              <a:t>   Although hydrostatic weighing is relatively accurate, it is not easy, portable, or inexpensive, and many patients are not willing or able to perform the test.</a:t>
            </a:r>
          </a:p>
          <a:p>
            <a:pPr>
              <a:buFont typeface="Arial" pitchFamily="34" charset="0"/>
              <a:buChar char="•"/>
            </a:pPr>
            <a:r>
              <a:rPr lang="en-US" u="sng" dirty="0" smtClean="0"/>
              <a:t>   Shown in the photo</a:t>
            </a:r>
            <a:r>
              <a:rPr lang="en-US" dirty="0" smtClean="0"/>
              <a:t> is one type of bioelectrical impedance analysis, a foot-to-foot analyzer, that requires the person stand on a modified scale with bare feet while an undetectable electrical current travels through his or her body. </a:t>
            </a:r>
          </a:p>
          <a:p>
            <a:pPr lvl="1">
              <a:buFont typeface="Arial" pitchFamily="34" charset="0"/>
              <a:buChar char="•"/>
            </a:pPr>
            <a:r>
              <a:rPr lang="en-US" dirty="0" smtClean="0"/>
              <a:t>The analyzer determines the individual’s body fat percentage on the basis of gender, age, height, weight, total body water, and the rate at which the electrical current travels.</a:t>
            </a:r>
            <a:endParaRPr lang="en-US" dirty="0" smtClean="0"/>
          </a:p>
          <a:p>
            <a:pPr>
              <a:buFont typeface="Arial" pitchFamily="34" charset="0"/>
              <a:buChar char="•"/>
            </a:pPr>
            <a:r>
              <a:rPr lang="en-US" i="1" dirty="0" smtClean="0"/>
              <a:t>   [Additional more complex and expensive methods of measuring body composition are discussed in the text.]  (Fig. 15-4)</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dirty="0"/>
          </a:p>
        </p:txBody>
      </p:sp>
    </p:spTree>
    <p:extLst>
      <p:ext uri="{BB962C8B-B14F-4D97-AF65-F5344CB8AC3E}">
        <p14:creationId xmlns:p14="http://schemas.microsoft.com/office/powerpoint/2010/main" xmlns="" val="257895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6F9B8CD-342D-4579-98EC-A8FD6B7370E1}" type="datetimeFigureOut">
              <a:rPr lang="en-US" smtClean="0"/>
              <a:pPr/>
              <a:t>10/5/2016</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2017,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10/5/2016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F9B8CD-342D-4579-98EC-A8FD6B7370E1}" type="datetimeFigureOut">
              <a:rPr lang="en-US" smtClean="0"/>
              <a:pPr/>
              <a:t>10/5/2016</a:t>
            </a:fld>
            <a:endParaRPr lang="en-US"/>
          </a:p>
        </p:txBody>
      </p:sp>
      <p:sp>
        <p:nvSpPr>
          <p:cNvPr id="5" name="Footer Placeholder 4"/>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10/5/2016</a:t>
            </a:fld>
            <a:endParaRPr lang="en-US"/>
          </a:p>
        </p:txBody>
      </p:sp>
      <p:sp>
        <p:nvSpPr>
          <p:cNvPr id="9" name="Slide Number Placeholder 8"/>
          <p:cNvSpPr>
            <a:spLocks noGrp="1"/>
          </p:cNvSpPr>
          <p:nvPr>
            <p:ph type="sldNum" sz="quarter" idx="15"/>
          </p:nvPr>
        </p:nvSpPr>
        <p:spPr/>
        <p:txBody>
          <a:bodyPr rtlCol="0"/>
          <a:lstStyle/>
          <a:p>
            <a:pPr>
              <a:defRPr/>
            </a:pP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6F9B8CD-342D-4579-98EC-A8FD6B7370E1}" type="datetimeFigureOut">
              <a:rPr lang="en-US" smtClean="0"/>
              <a:pPr/>
              <a:t>10/5/2016</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2017,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6F9B8CD-342D-4579-98EC-A8FD6B7370E1}" type="datetimeFigureOut">
              <a:rPr lang="en-US" smtClean="0"/>
              <a:pPr/>
              <a:t>10/5/2016</a:t>
            </a:fld>
            <a:endParaRPr lang="en-US"/>
          </a:p>
        </p:txBody>
      </p:sp>
      <p:sp>
        <p:nvSpPr>
          <p:cNvPr id="6" name="Footer Placeholder 5"/>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6F9B8CD-342D-4579-98EC-A8FD6B7370E1}" type="datetimeFigureOut">
              <a:rPr lang="en-US" smtClean="0"/>
              <a:pPr/>
              <a:t>10/5/2016</a:t>
            </a:fld>
            <a:endParaRPr lang="en-US"/>
          </a:p>
        </p:txBody>
      </p:sp>
      <p:sp>
        <p:nvSpPr>
          <p:cNvPr id="8" name="Footer Placeholder 7"/>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10/5/2016</a:t>
            </a:fld>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8CD-342D-4579-98EC-A8FD6B7370E1}" type="datetimeFigureOut">
              <a:rPr lang="en-US" smtClean="0"/>
              <a:pPr/>
              <a:t>10/5/2016</a:t>
            </a:fld>
            <a:endParaRPr lang="en-US"/>
          </a:p>
        </p:txBody>
      </p:sp>
      <p:sp>
        <p:nvSpPr>
          <p:cNvPr id="3" name="Footer Placeholder 2"/>
          <p:cNvSpPr>
            <a:spLocks noGrp="1"/>
          </p:cNvSpPr>
          <p:nvPr>
            <p:ph type="ftr" sz="quarter" idx="11"/>
          </p:nvPr>
        </p:nvSpPr>
        <p:spPr/>
        <p:txBody>
          <a:bodyPr/>
          <a:lstStyle/>
          <a:p>
            <a:pPr>
              <a:defRPr/>
            </a:pPr>
            <a:r>
              <a:rPr lang="en-US" smtClean="0"/>
              <a:t>Copyright © 2017,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fld id="{E6F9B8CD-342D-4579-98EC-A8FD6B7370E1}" type="datetimeFigureOut">
              <a:rPr lang="en-US" smtClean="0"/>
              <a:pPr algn="r" eaLnBrk="1" latinLnBrk="0" hangingPunct="1"/>
              <a:t>10/5/2016</a:t>
            </a:fld>
            <a:endParaRPr lang="en-US" dirty="0"/>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2017,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fld id="{E6F9B8CD-342D-4579-98EC-A8FD6B7370E1}" type="datetimeFigureOut">
              <a:rPr lang="en-US" smtClean="0"/>
              <a:pPr algn="r" eaLnBrk="1" latinLnBrk="0" hangingPunct="1"/>
              <a:t>10/5/2016</a:t>
            </a:fld>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2017,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fld id="{E6F9B8CD-342D-4579-98EC-A8FD6B7370E1}" type="datetimeFigureOut">
              <a:rPr lang="en-US" smtClean="0"/>
              <a:pPr algn="r" eaLnBrk="1" latinLnBrk="0" hangingPunct="1"/>
              <a:t>10/5/2016</a:t>
            </a:fld>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2017,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685800" y="1676400"/>
            <a:ext cx="7772400" cy="1143000"/>
          </a:xfrm>
        </p:spPr>
        <p:txBody>
          <a:bodyPr/>
          <a:lstStyle/>
          <a:p>
            <a:pPr eaLnBrk="1" hangingPunct="1"/>
            <a:r>
              <a:rPr lang="en-US" sz="4000" dirty="0">
                <a:solidFill>
                  <a:schemeClr val="tx1"/>
                </a:solidFill>
                <a:latin typeface="Arial" charset="0"/>
              </a:rPr>
              <a:t>Chapter </a:t>
            </a:r>
            <a:r>
              <a:rPr lang="en-US" sz="4000" dirty="0" smtClean="0">
                <a:solidFill>
                  <a:schemeClr val="tx1"/>
                </a:solidFill>
                <a:latin typeface="Arial" charset="0"/>
              </a:rPr>
              <a:t>15 </a:t>
            </a:r>
            <a:endParaRPr lang="en-US" sz="4000" dirty="0">
              <a:solidFill>
                <a:schemeClr val="tx1"/>
              </a:solidFill>
              <a:latin typeface="Arial" charset="0"/>
            </a:endParaRPr>
          </a:p>
        </p:txBody>
      </p:sp>
      <p:sp>
        <p:nvSpPr>
          <p:cNvPr id="6" name="Footer Placeholder 3"/>
          <p:cNvSpPr>
            <a:spLocks noGrp="1"/>
          </p:cNvSpPr>
          <p:nvPr>
            <p:ph type="ftr" sz="quarter" idx="11"/>
          </p:nvPr>
        </p:nvSpPr>
        <p:spPr/>
        <p:txBody>
          <a:bodyPr/>
          <a:lstStyle/>
          <a:p>
            <a:pPr>
              <a:defRPr/>
            </a:pPr>
            <a:r>
              <a:rPr lang="en-US" dirty="0" smtClean="0"/>
              <a:t>Copyright © 2017, Elsevier Inc. All Rights Reserved.</a:t>
            </a:r>
            <a:endParaRPr lang="en-US" dirty="0"/>
          </a:p>
        </p:txBody>
      </p:sp>
      <p:sp>
        <p:nvSpPr>
          <p:cNvPr id="9" name="Rectangle 3"/>
          <p:cNvSpPr txBox="1">
            <a:spLocks noChangeArrowheads="1"/>
          </p:cNvSpPr>
          <p:nvPr/>
        </p:nvSpPr>
        <p:spPr bwMode="auto">
          <a:xfrm>
            <a:off x="1371600" y="3459163"/>
            <a:ext cx="6400800" cy="1858962"/>
          </a:xfrm>
          <a:prstGeom prst="rect">
            <a:avLst/>
          </a:prstGeom>
          <a:noFill/>
          <a:ln w="9525" cap="sq">
            <a:noFill/>
            <a:miter lim="800000"/>
            <a:headEnd type="none" w="sm" len="sm"/>
            <a:tailEnd type="none" w="sm" len="sm"/>
          </a:ln>
        </p:spPr>
        <p:txBody>
          <a:bodyPr vert="horz" wrap="square" lIns="92075" tIns="46038" rIns="92075" bIns="46038" numCol="1" anchor="ctr" anchorCtr="0" compatLnSpc="1">
            <a:prstTxWarp prst="textNoShape">
              <a:avLst/>
            </a:prstTxWarp>
          </a:bodyPr>
          <a:lstStyle>
            <a:lvl1pPr marL="0" indent="0" algn="ctr" rtl="0" eaLnBrk="1" fontAlgn="base" hangingPunct="1">
              <a:spcBef>
                <a:spcPct val="20000"/>
              </a:spcBef>
              <a:spcAft>
                <a:spcPct val="0"/>
              </a:spcAft>
              <a:buClr>
                <a:schemeClr val="tx2"/>
              </a:buClr>
              <a:buSzPct val="60000"/>
              <a:buFont typeface="Wingdings 2" pitchFamily="18" charset="2"/>
              <a:buNone/>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a:lstStyle>
          <a:p>
            <a:r>
              <a:rPr lang="en-US" sz="3600" dirty="0" smtClean="0"/>
              <a:t>Weight </a:t>
            </a:r>
            <a:r>
              <a:rPr lang="en-US" sz="3600" dirty="0"/>
              <a:t>Management</a:t>
            </a:r>
          </a:p>
          <a:p>
            <a:pPr>
              <a:buFont typeface="Wingdings 2" charset="0"/>
              <a:buNone/>
            </a:pPr>
            <a:endParaRPr lang="en-GB" sz="3200" dirty="0">
              <a:latin typeface="Arial" charset="0"/>
            </a:endParaRPr>
          </a:p>
        </p:txBody>
      </p:sp>
    </p:spTree>
    <p:extLst>
      <p:ext uri="{BB962C8B-B14F-4D97-AF65-F5344CB8AC3E}">
        <p14:creationId xmlns:p14="http://schemas.microsoft.com/office/powerpoint/2010/main" xmlns="" val="172488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0391"/>
          </a:xfrm>
        </p:spPr>
        <p:txBody>
          <a:bodyPr/>
          <a:lstStyle/>
          <a:p>
            <a:r>
              <a:rPr lang="en-US" dirty="0" smtClean="0"/>
              <a:t>Obesity and Weight Control (cont’d) </a:t>
            </a:r>
            <a:endParaRPr lang="en-US" dirty="0"/>
          </a:p>
        </p:txBody>
      </p:sp>
      <p:sp>
        <p:nvSpPr>
          <p:cNvPr id="3" name="Content Placeholder 2"/>
          <p:cNvSpPr>
            <a:spLocks noGrp="1"/>
          </p:cNvSpPr>
          <p:nvPr>
            <p:ph sz="quarter" idx="1"/>
          </p:nvPr>
        </p:nvSpPr>
        <p:spPr>
          <a:xfrm>
            <a:off x="307911" y="1082351"/>
            <a:ext cx="7467600" cy="5260972"/>
          </a:xfrm>
        </p:spPr>
        <p:txBody>
          <a:bodyPr>
            <a:normAutofit/>
          </a:bodyPr>
          <a:lstStyle/>
          <a:p>
            <a:r>
              <a:rPr lang="en-US" dirty="0" smtClean="0"/>
              <a:t>A body fat content </a:t>
            </a:r>
          </a:p>
          <a:p>
            <a:pPr lvl="1"/>
            <a:r>
              <a:rPr lang="en-US" sz="2400" dirty="0" smtClean="0"/>
              <a:t>*For </a:t>
            </a:r>
            <a:r>
              <a:rPr lang="en-US" sz="2400" dirty="0" smtClean="0"/>
              <a:t>men, within the range of 21% to 25.8% of total body weight (typically equivalent to a BMI of ≤25 kg/m</a:t>
            </a:r>
            <a:r>
              <a:rPr lang="en-US" sz="2400" baseline="30000" dirty="0" smtClean="0"/>
              <a:t>2</a:t>
            </a:r>
            <a:r>
              <a:rPr lang="en-US" sz="2400" dirty="0" smtClean="0"/>
              <a:t>) is associated with the lowest risk of chronic disease for men between the ages of 20 and 79 years. </a:t>
            </a:r>
          </a:p>
          <a:p>
            <a:pPr lvl="1"/>
            <a:r>
              <a:rPr lang="en-US" sz="2400" dirty="0" smtClean="0"/>
              <a:t>*For </a:t>
            </a:r>
            <a:r>
              <a:rPr lang="en-US" sz="2400" dirty="0" smtClean="0"/>
              <a:t>women of the same age, the ideal range is somewhat higher: 32.2% to 36.9</a:t>
            </a:r>
            <a:r>
              <a:rPr lang="en-US" sz="2400" dirty="0" smtClean="0"/>
              <a:t>%.</a:t>
            </a:r>
          </a:p>
          <a:p>
            <a:pPr lvl="1"/>
            <a:r>
              <a:rPr lang="en-US" sz="2400" dirty="0" smtClean="0"/>
              <a:t>To obtain total body fat content: take weight and multiply by 32.2-36.9%**</a:t>
            </a:r>
          </a:p>
          <a:p>
            <a:pPr lvl="1"/>
            <a:r>
              <a:rPr lang="en-US" sz="2400" dirty="0" smtClean="0"/>
              <a:t>Very lean and excellent body fatness levels when their body fat percentages are between 4.2% and 10.5% for 20-29 year old men</a:t>
            </a:r>
            <a:endParaRPr lang="en-US" sz="2400"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and Weight Control (cont’d) </a:t>
            </a:r>
            <a:endParaRPr lang="en-US" dirty="0"/>
          </a:p>
        </p:txBody>
      </p:sp>
      <p:sp>
        <p:nvSpPr>
          <p:cNvPr id="3" name="Content Placeholder 2"/>
          <p:cNvSpPr>
            <a:spLocks noGrp="1"/>
          </p:cNvSpPr>
          <p:nvPr>
            <p:ph sz="quarter" idx="1"/>
          </p:nvPr>
        </p:nvSpPr>
        <p:spPr>
          <a:xfrm>
            <a:off x="685800" y="1536971"/>
            <a:ext cx="7772400" cy="4559030"/>
          </a:xfrm>
        </p:spPr>
        <p:txBody>
          <a:bodyPr/>
          <a:lstStyle/>
          <a:p>
            <a:r>
              <a:rPr lang="en-US" dirty="0" smtClean="0"/>
              <a:t>Measures </a:t>
            </a:r>
            <a:r>
              <a:rPr lang="en-US" dirty="0"/>
              <a:t>of weight maintenance </a:t>
            </a:r>
            <a:r>
              <a:rPr lang="en-US" dirty="0" smtClean="0"/>
              <a:t>goals</a:t>
            </a:r>
          </a:p>
          <a:p>
            <a:pPr lvl="1"/>
            <a:r>
              <a:rPr lang="en-US" dirty="0" smtClean="0"/>
              <a:t>Standard height/weight tables</a:t>
            </a:r>
          </a:p>
          <a:p>
            <a:pPr lvl="1"/>
            <a:r>
              <a:rPr lang="en-US" dirty="0" smtClean="0"/>
              <a:t>Healthy weight range </a:t>
            </a:r>
          </a:p>
          <a:p>
            <a:pPr lvl="2"/>
            <a:r>
              <a:rPr lang="en-US" dirty="0" smtClean="0"/>
              <a:t>Hamwi method</a:t>
            </a:r>
          </a:p>
          <a:p>
            <a:pPr lvl="2"/>
            <a:r>
              <a:rPr lang="en-US" dirty="0" smtClean="0"/>
              <a:t>Body frame, individual variation</a:t>
            </a:r>
          </a:p>
          <a:p>
            <a:pPr lvl="2"/>
            <a:r>
              <a:rPr lang="en-US" dirty="0" smtClean="0"/>
              <a:t>Necessity of body fat</a:t>
            </a:r>
          </a:p>
          <a:p>
            <a:r>
              <a:rPr lang="en-US" dirty="0" smtClean="0"/>
              <a:t>Obesity and Health</a:t>
            </a:r>
          </a:p>
          <a:p>
            <a:pPr lvl="1"/>
            <a:r>
              <a:rPr lang="en-US" sz="2000" dirty="0" smtClean="0"/>
              <a:t>*Weight </a:t>
            </a:r>
            <a:r>
              <a:rPr lang="en-US" sz="2000" dirty="0" smtClean="0"/>
              <a:t>extremes: </a:t>
            </a:r>
            <a:r>
              <a:rPr lang="en-US" sz="2000" b="1" dirty="0" smtClean="0"/>
              <a:t>Clinically severe or significant obesity </a:t>
            </a:r>
            <a:r>
              <a:rPr lang="en-US" sz="2000" dirty="0" smtClean="0"/>
              <a:t>is a health hazard.</a:t>
            </a:r>
          </a:p>
          <a:p>
            <a:pPr lvl="1"/>
            <a:r>
              <a:rPr lang="en-US" sz="2000" dirty="0" smtClean="0"/>
              <a:t>*Obesity </a:t>
            </a:r>
            <a:r>
              <a:rPr lang="en-US" sz="2000" dirty="0" smtClean="0"/>
              <a:t>increases the risk of related conditions such as hypertension, type 2 diabetes, heart disease, arthritis, and certain types of cancer.</a:t>
            </a:r>
            <a:endParaRPr lang="en-US" sz="2000"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0391"/>
          </a:xfrm>
        </p:spPr>
        <p:txBody>
          <a:bodyPr/>
          <a:lstStyle/>
          <a:p>
            <a:r>
              <a:rPr lang="en-US" dirty="0"/>
              <a:t>Causes of </a:t>
            </a:r>
            <a:r>
              <a:rPr lang="en-US" dirty="0" smtClean="0"/>
              <a:t>Obesity</a:t>
            </a:r>
            <a:endParaRPr lang="en-US" dirty="0"/>
          </a:p>
        </p:txBody>
      </p:sp>
      <p:sp>
        <p:nvSpPr>
          <p:cNvPr id="3" name="Content Placeholder 2"/>
          <p:cNvSpPr>
            <a:spLocks noGrp="1"/>
          </p:cNvSpPr>
          <p:nvPr>
            <p:ph sz="quarter" idx="1"/>
          </p:nvPr>
        </p:nvSpPr>
        <p:spPr>
          <a:xfrm>
            <a:off x="685800" y="1082351"/>
            <a:ext cx="7772400" cy="5013649"/>
          </a:xfrm>
        </p:spPr>
        <p:txBody>
          <a:bodyPr>
            <a:normAutofit/>
          </a:bodyPr>
          <a:lstStyle/>
          <a:p>
            <a:pPr lvl="0"/>
            <a:r>
              <a:rPr lang="en-US" dirty="0" smtClean="0"/>
              <a:t>Basic </a:t>
            </a:r>
            <a:r>
              <a:rPr lang="en-US" dirty="0"/>
              <a:t>energy </a:t>
            </a:r>
            <a:r>
              <a:rPr lang="en-US" dirty="0" smtClean="0"/>
              <a:t>balance: </a:t>
            </a:r>
          </a:p>
          <a:p>
            <a:pPr lvl="1"/>
            <a:r>
              <a:rPr lang="en-US" sz="2400" dirty="0" smtClean="0"/>
              <a:t>physical inactivity**</a:t>
            </a:r>
          </a:p>
          <a:p>
            <a:pPr lvl="1"/>
            <a:r>
              <a:rPr lang="en-US" sz="2400" dirty="0" smtClean="0"/>
              <a:t>Clinically severe or significant obesity: BMI of 40 or more or BMI of 35-39 with at least one obesity related disorder**</a:t>
            </a:r>
            <a:endParaRPr lang="en-US" dirty="0" smtClean="0"/>
          </a:p>
          <a:p>
            <a:pPr lvl="1"/>
            <a:r>
              <a:rPr lang="en-US" sz="2400" dirty="0" smtClean="0"/>
              <a:t>Regular exercise has a significant effect on increasing lean body mass and reducing the risk of chronic diseases associated with obesity</a:t>
            </a:r>
          </a:p>
          <a:p>
            <a:pPr lvl="1"/>
            <a:r>
              <a:rPr lang="en-US" sz="2400" dirty="0" smtClean="0"/>
              <a:t>Overall energy imbalance intake from food and drink than energy output through physical activity and basal metabolic needs</a:t>
            </a:r>
          </a:p>
          <a:p>
            <a:pPr lvl="1"/>
            <a:r>
              <a:rPr lang="en-US" sz="2400" dirty="0" smtClean="0"/>
              <a:t>*Approximately 3500 kcal is stored in 1 pound</a:t>
            </a:r>
            <a:endParaRPr lang="en-US" sz="2400"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Hormonal control</a:t>
            </a:r>
            <a:endParaRPr lang="en-US" dirty="0"/>
          </a:p>
        </p:txBody>
      </p:sp>
      <p:sp>
        <p:nvSpPr>
          <p:cNvPr id="3" name="Content Placeholder 2"/>
          <p:cNvSpPr>
            <a:spLocks noGrp="1"/>
          </p:cNvSpPr>
          <p:nvPr>
            <p:ph sz="quarter" idx="1"/>
          </p:nvPr>
        </p:nvSpPr>
        <p:spPr/>
        <p:txBody>
          <a:bodyPr/>
          <a:lstStyle/>
          <a:p>
            <a:pPr lvl="1"/>
            <a:r>
              <a:rPr lang="en-US" sz="2800" dirty="0" smtClean="0"/>
              <a:t> </a:t>
            </a:r>
            <a:r>
              <a:rPr lang="en-US" sz="2800" dirty="0" err="1" smtClean="0"/>
              <a:t>Ghrelin</a:t>
            </a:r>
            <a:r>
              <a:rPr lang="en-US" sz="2800" dirty="0" smtClean="0"/>
              <a:t> is an appetite stimulant*</a:t>
            </a:r>
          </a:p>
          <a:p>
            <a:pPr lvl="1"/>
            <a:r>
              <a:rPr lang="en-US" sz="2800" dirty="0" smtClean="0"/>
              <a:t>*</a:t>
            </a:r>
            <a:r>
              <a:rPr lang="en-US" sz="2800" dirty="0" err="1" smtClean="0"/>
              <a:t>leptin</a:t>
            </a:r>
            <a:r>
              <a:rPr lang="en-US" sz="2800" dirty="0" smtClean="0"/>
              <a:t> thought to play a role in determining a persons set point for fat storage</a:t>
            </a:r>
          </a:p>
          <a:p>
            <a:pPr lvl="0"/>
            <a:endParaRPr lang="en-US" sz="2800" dirty="0" smtClean="0"/>
          </a:p>
          <a:p>
            <a:endParaRPr lang="en-US" dirty="0" smtClean="0"/>
          </a:p>
          <a:p>
            <a:endParaRPr lang="en-US" dirty="0"/>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Genetic and environmental factors </a:t>
            </a:r>
            <a:br>
              <a:rPr lang="en-US" dirty="0" smtClean="0"/>
            </a:br>
            <a:endParaRPr lang="en-US" dirty="0"/>
          </a:p>
        </p:txBody>
      </p:sp>
      <p:sp>
        <p:nvSpPr>
          <p:cNvPr id="3" name="Content Placeholder 2"/>
          <p:cNvSpPr>
            <a:spLocks noGrp="1"/>
          </p:cNvSpPr>
          <p:nvPr>
            <p:ph sz="quarter" idx="1"/>
          </p:nvPr>
        </p:nvSpPr>
        <p:spPr/>
        <p:txBody>
          <a:bodyPr>
            <a:normAutofit/>
          </a:bodyPr>
          <a:lstStyle/>
          <a:p>
            <a:pPr lvl="1"/>
            <a:r>
              <a:rPr lang="en-US" sz="2400" dirty="0" smtClean="0"/>
              <a:t>*Genetic </a:t>
            </a:r>
            <a:r>
              <a:rPr lang="en-US" sz="2400" dirty="0" smtClean="0"/>
              <a:t>control: obesity associated with genetics</a:t>
            </a:r>
          </a:p>
          <a:p>
            <a:pPr lvl="1"/>
            <a:r>
              <a:rPr lang="en-US" sz="2400" dirty="0" smtClean="0"/>
              <a:t>Family </a:t>
            </a:r>
            <a:r>
              <a:rPr lang="en-US" sz="2400" dirty="0" smtClean="0"/>
              <a:t>reinforcement: genetic predisposition for increased body fat is reinforced by inappropriate family food patterns*</a:t>
            </a:r>
            <a:endParaRPr lang="en-US" sz="2400" dirty="0" smtClean="0"/>
          </a:p>
          <a:p>
            <a:pPr lvl="1"/>
            <a:r>
              <a:rPr lang="en-US" sz="2400" dirty="0" smtClean="0"/>
              <a:t>Physiologic factors: number of fat cells in the body</a:t>
            </a:r>
          </a:p>
          <a:p>
            <a:pPr lvl="1"/>
            <a:r>
              <a:rPr lang="en-US" sz="2400" dirty="0" err="1" smtClean="0"/>
              <a:t>Psychologic</a:t>
            </a:r>
            <a:r>
              <a:rPr lang="en-US" sz="2400" dirty="0" smtClean="0"/>
              <a:t> factors: emotional </a:t>
            </a:r>
            <a:r>
              <a:rPr lang="en-US" sz="2400" dirty="0" smtClean="0"/>
              <a:t>stress, yo-yo dieting causing reductions in metabolic rate and lean body mass</a:t>
            </a:r>
            <a:endParaRPr lang="en-US" sz="2400" dirty="0" smtClean="0"/>
          </a:p>
          <a:p>
            <a:pPr lvl="1"/>
            <a:r>
              <a:rPr lang="en-US" sz="2400" dirty="0" smtClean="0"/>
              <a:t>Other environmental factors: availability of energy-dense, fast foods, convenient foods</a:t>
            </a:r>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Differences and Extreme </a:t>
            </a:r>
            <a:r>
              <a:rPr lang="en-US" dirty="0" smtClean="0"/>
              <a:t>Practices</a:t>
            </a:r>
            <a:endParaRPr lang="en-US" dirty="0"/>
          </a:p>
        </p:txBody>
      </p:sp>
      <p:sp>
        <p:nvSpPr>
          <p:cNvPr id="3" name="Content Placeholder 2"/>
          <p:cNvSpPr>
            <a:spLocks noGrp="1"/>
          </p:cNvSpPr>
          <p:nvPr>
            <p:ph sz="quarter" idx="1"/>
          </p:nvPr>
        </p:nvSpPr>
        <p:spPr/>
        <p:txBody>
          <a:bodyPr/>
          <a:lstStyle/>
          <a:p>
            <a:pPr lvl="0"/>
            <a:r>
              <a:rPr lang="en-US" dirty="0"/>
              <a:t>Individual energy balance </a:t>
            </a:r>
            <a:r>
              <a:rPr lang="en-US" dirty="0" smtClean="0"/>
              <a:t>levels</a:t>
            </a:r>
          </a:p>
          <a:p>
            <a:pPr lvl="1"/>
            <a:r>
              <a:rPr lang="en-US" dirty="0" smtClean="0"/>
              <a:t>Energy out vs. energy in</a:t>
            </a:r>
            <a:endParaRPr lang="en-US" dirty="0"/>
          </a:p>
          <a:p>
            <a:pPr lvl="0"/>
            <a:r>
              <a:rPr lang="en-US" dirty="0"/>
              <a:t>Extreme practices</a:t>
            </a:r>
          </a:p>
          <a:p>
            <a:pPr lvl="1"/>
            <a:r>
              <a:rPr lang="en-US" dirty="0"/>
              <a:t>Fad diets</a:t>
            </a:r>
          </a:p>
          <a:p>
            <a:pPr lvl="2"/>
            <a:r>
              <a:rPr lang="en-US" sz="2400" dirty="0"/>
              <a:t>Scientific inaccuracies and misinformation</a:t>
            </a:r>
          </a:p>
          <a:p>
            <a:pPr lvl="2"/>
            <a:r>
              <a:rPr lang="en-US" sz="2400" dirty="0"/>
              <a:t>Failure to address the necessity of changing long-term </a:t>
            </a:r>
            <a:r>
              <a:rPr lang="en-US" sz="2400" dirty="0" smtClean="0"/>
              <a:t>habits</a:t>
            </a:r>
          </a:p>
          <a:p>
            <a:pPr lvl="2"/>
            <a:r>
              <a:rPr lang="en-US" sz="2400" kern="1200" dirty="0" smtClean="0">
                <a:latin typeface="Arial" charset="0"/>
                <a:ea typeface="+mn-ea"/>
                <a:cs typeface="+mn-cs"/>
              </a:rPr>
              <a:t>Many fad dieters caught in a vicious cycle of </a:t>
            </a:r>
            <a:r>
              <a:rPr lang="en-US" sz="2400" b="1" kern="1200" dirty="0" smtClean="0">
                <a:latin typeface="Arial" charset="0"/>
                <a:ea typeface="+mn-ea"/>
                <a:cs typeface="+mn-cs"/>
              </a:rPr>
              <a:t>chronic dieting syndrome </a:t>
            </a:r>
            <a:r>
              <a:rPr lang="en-US" sz="2400" kern="1200" dirty="0" smtClean="0">
                <a:latin typeface="Arial" charset="0"/>
                <a:ea typeface="+mn-ea"/>
                <a:cs typeface="+mn-cs"/>
              </a:rPr>
              <a:t>and its harmful physical and psychologic effects</a:t>
            </a:r>
          </a:p>
          <a:p>
            <a:pPr lvl="2"/>
            <a:endParaRPr lang="en-US" sz="2400"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21101"/>
          </a:xfrm>
        </p:spPr>
        <p:txBody>
          <a:bodyPr/>
          <a:lstStyle/>
          <a:p>
            <a:r>
              <a:rPr lang="en-US" dirty="0"/>
              <a:t>Extreme </a:t>
            </a:r>
            <a:r>
              <a:rPr lang="en-US" dirty="0" smtClean="0"/>
              <a:t>Practices (cont’d)</a:t>
            </a:r>
            <a:endParaRPr lang="en-US" dirty="0"/>
          </a:p>
        </p:txBody>
      </p:sp>
      <p:sp>
        <p:nvSpPr>
          <p:cNvPr id="3" name="Content Placeholder 2"/>
          <p:cNvSpPr>
            <a:spLocks noGrp="1"/>
          </p:cNvSpPr>
          <p:nvPr>
            <p:ph sz="quarter" idx="1"/>
          </p:nvPr>
        </p:nvSpPr>
        <p:spPr>
          <a:xfrm>
            <a:off x="457200" y="895739"/>
            <a:ext cx="7467600" cy="5578213"/>
          </a:xfrm>
        </p:spPr>
        <p:txBody>
          <a:bodyPr>
            <a:normAutofit/>
          </a:bodyPr>
          <a:lstStyle/>
          <a:p>
            <a:pPr lvl="0"/>
            <a:r>
              <a:rPr lang="en-US" dirty="0" smtClean="0"/>
              <a:t>*Fasting</a:t>
            </a:r>
            <a:r>
              <a:rPr lang="en-US" dirty="0"/>
              <a:t>: negative health effects, rebound effect</a:t>
            </a:r>
          </a:p>
          <a:p>
            <a:pPr lvl="0"/>
            <a:r>
              <a:rPr lang="en-US" dirty="0"/>
              <a:t>Specific macronutrient restrictions: no evidence to support, carry health risks</a:t>
            </a:r>
          </a:p>
          <a:p>
            <a:pPr lvl="0"/>
            <a:r>
              <a:rPr lang="en-US" dirty="0"/>
              <a:t>Clothing and body wraps: cause temporary water loss</a:t>
            </a:r>
          </a:p>
          <a:p>
            <a:pPr lvl="0"/>
            <a:r>
              <a:rPr lang="en-US" dirty="0"/>
              <a:t>Drugs: FDA regulates, should be combined with lifestyle </a:t>
            </a:r>
            <a:r>
              <a:rPr lang="en-US" dirty="0" smtClean="0"/>
              <a:t>changes: </a:t>
            </a:r>
            <a:r>
              <a:rPr lang="en-US" dirty="0" err="1" smtClean="0"/>
              <a:t>Orlistat</a:t>
            </a:r>
            <a:r>
              <a:rPr lang="en-US" dirty="0" smtClean="0"/>
              <a:t> (</a:t>
            </a:r>
            <a:r>
              <a:rPr lang="en-US" dirty="0" err="1" smtClean="0"/>
              <a:t>Alli</a:t>
            </a:r>
            <a:r>
              <a:rPr lang="en-US" dirty="0" smtClean="0"/>
              <a:t>, </a:t>
            </a:r>
            <a:r>
              <a:rPr lang="en-US" dirty="0" err="1" smtClean="0"/>
              <a:t>Xenical</a:t>
            </a:r>
            <a:r>
              <a:rPr lang="en-US" dirty="0" smtClean="0"/>
              <a:t>) was </a:t>
            </a:r>
            <a:r>
              <a:rPr lang="en-US" dirty="0" smtClean="0"/>
              <a:t>approved in 1999 for clinically significant obesity*, available OTC</a:t>
            </a:r>
            <a:endParaRPr lang="en-US" dirty="0"/>
          </a:p>
          <a:p>
            <a:pPr lvl="0"/>
            <a:r>
              <a:rPr lang="en-US" dirty="0" smtClean="0"/>
              <a:t>*Surgery-clinically severe obesity with no wt. loss results</a:t>
            </a:r>
          </a:p>
          <a:p>
            <a:pPr lvl="1"/>
            <a:r>
              <a:rPr lang="en-US" dirty="0" smtClean="0"/>
              <a:t>gastric restriction</a:t>
            </a:r>
            <a:endParaRPr lang="en-US" dirty="0" smtClean="0"/>
          </a:p>
          <a:p>
            <a:pPr lvl="1"/>
            <a:r>
              <a:rPr lang="en-US" dirty="0" smtClean="0"/>
              <a:t> </a:t>
            </a:r>
            <a:r>
              <a:rPr lang="en-US" dirty="0" smtClean="0"/>
              <a:t>lipectomy</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Surgical Treatments for Obesity</a:t>
            </a:r>
            <a:endParaRPr lang="en-US" dirty="0"/>
          </a:p>
        </p:txBody>
      </p:sp>
      <p:sp>
        <p:nvSpPr>
          <p:cNvPr id="6"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301506" y="1357884"/>
            <a:ext cx="6540988" cy="5102374"/>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599"/>
            <a:ext cx="7772400" cy="1663995"/>
          </a:xfrm>
        </p:spPr>
        <p:txBody>
          <a:bodyPr>
            <a:normAutofit fontScale="90000"/>
          </a:bodyPr>
          <a:lstStyle/>
          <a:p>
            <a:r>
              <a:rPr lang="en-US" sz="3600" dirty="0"/>
              <a:t>Lesson </a:t>
            </a:r>
            <a:r>
              <a:rPr lang="en-US" sz="3600" dirty="0" smtClean="0"/>
              <a:t>15.2: </a:t>
            </a:r>
            <a:r>
              <a:rPr lang="en-US" sz="3600" dirty="0"/>
              <a:t>Weight Management Tools and Risks of </a:t>
            </a:r>
            <a:r>
              <a:rPr lang="en-US" sz="3600" dirty="0" smtClean="0"/>
              <a:t>Being Underweight</a:t>
            </a:r>
            <a:endParaRPr lang="en-US" sz="3600" dirty="0"/>
          </a:p>
        </p:txBody>
      </p:sp>
      <p:sp>
        <p:nvSpPr>
          <p:cNvPr id="3" name="Content Placeholder 2"/>
          <p:cNvSpPr>
            <a:spLocks noGrp="1"/>
          </p:cNvSpPr>
          <p:nvPr>
            <p:ph sz="quarter" idx="1"/>
          </p:nvPr>
        </p:nvSpPr>
        <p:spPr>
          <a:xfrm>
            <a:off x="673100" y="2339163"/>
            <a:ext cx="7772400" cy="4163237"/>
          </a:xfrm>
        </p:spPr>
        <p:txBody>
          <a:bodyPr/>
          <a:lstStyle/>
          <a:p>
            <a:pPr lvl="0"/>
            <a:r>
              <a:rPr lang="en-US" dirty="0"/>
              <a:t>Realistic weight management focuses on individual needs and health promotion, including meal pattern planning and regular physical activity.</a:t>
            </a:r>
          </a:p>
          <a:p>
            <a:r>
              <a:rPr lang="en-US" dirty="0"/>
              <a:t>Severe underweight carries physiologic and </a:t>
            </a:r>
            <a:r>
              <a:rPr lang="en-US" dirty="0" smtClean="0"/>
              <a:t>psychologic </a:t>
            </a:r>
            <a:r>
              <a:rPr lang="en-US" dirty="0"/>
              <a:t>risk to the body.</a:t>
            </a:r>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29341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Sound Weight Management </a:t>
            </a:r>
            <a:r>
              <a:rPr lang="en-US" dirty="0" smtClean="0"/>
              <a:t>Program</a:t>
            </a:r>
            <a:endParaRPr lang="en-US" dirty="0"/>
          </a:p>
        </p:txBody>
      </p:sp>
      <p:sp>
        <p:nvSpPr>
          <p:cNvPr id="3" name="Content Placeholder 2"/>
          <p:cNvSpPr>
            <a:spLocks noGrp="1"/>
          </p:cNvSpPr>
          <p:nvPr>
            <p:ph sz="quarter" idx="1"/>
          </p:nvPr>
        </p:nvSpPr>
        <p:spPr/>
        <p:txBody>
          <a:bodyPr>
            <a:normAutofit fontScale="92500" lnSpcReduction="10000"/>
          </a:bodyPr>
          <a:lstStyle/>
          <a:p>
            <a:pPr lvl="0"/>
            <a:r>
              <a:rPr lang="en-US" dirty="0"/>
              <a:t>Essential </a:t>
            </a:r>
            <a:r>
              <a:rPr lang="en-US" dirty="0" smtClean="0"/>
              <a:t>characteristics: hard work and strong individual motivation*</a:t>
            </a:r>
            <a:endParaRPr lang="en-US" dirty="0"/>
          </a:p>
          <a:p>
            <a:pPr lvl="0"/>
            <a:r>
              <a:rPr lang="en-US" dirty="0"/>
              <a:t>Behavior </a:t>
            </a:r>
            <a:r>
              <a:rPr lang="en-US" dirty="0" smtClean="0"/>
              <a:t>modification</a:t>
            </a:r>
          </a:p>
          <a:p>
            <a:pPr lvl="1"/>
            <a:r>
              <a:rPr lang="en-US" sz="2400" dirty="0" smtClean="0"/>
              <a:t>Help change patterns that contribute to excessive weight and can help empower individuals to plan constructive actions*</a:t>
            </a:r>
            <a:endParaRPr lang="en-US" sz="2400" dirty="0"/>
          </a:p>
          <a:p>
            <a:pPr lvl="1"/>
            <a:r>
              <a:rPr lang="en-US" sz="2400" dirty="0"/>
              <a:t>Basic </a:t>
            </a:r>
            <a:r>
              <a:rPr lang="en-US" sz="2400" dirty="0" smtClean="0"/>
              <a:t>principles: cue, response, consequences</a:t>
            </a:r>
            <a:endParaRPr lang="en-US" sz="2400" dirty="0"/>
          </a:p>
          <a:p>
            <a:pPr lvl="1"/>
            <a:r>
              <a:rPr lang="en-US" sz="2400" dirty="0"/>
              <a:t>Basic strategies and actions</a:t>
            </a:r>
          </a:p>
          <a:p>
            <a:pPr lvl="2"/>
            <a:r>
              <a:rPr lang="en-US" sz="2400" dirty="0"/>
              <a:t>Defining problem </a:t>
            </a:r>
            <a:r>
              <a:rPr lang="en-US" sz="2400" dirty="0" smtClean="0"/>
              <a:t>behavior/ behavior modification*</a:t>
            </a:r>
          </a:p>
          <a:p>
            <a:pPr lvl="2"/>
            <a:r>
              <a:rPr lang="en-US" sz="2400" dirty="0" smtClean="0"/>
              <a:t>Control eating behavior (small portions)</a:t>
            </a:r>
          </a:p>
          <a:p>
            <a:pPr lvl="2"/>
            <a:r>
              <a:rPr lang="en-US" sz="2400" dirty="0" smtClean="0"/>
              <a:t>Promote physical activity</a:t>
            </a:r>
          </a:p>
          <a:p>
            <a:pPr lvl="2"/>
            <a:r>
              <a:rPr lang="en-US" sz="2400" dirty="0" smtClean="0"/>
              <a:t>Pursuit of emotional, social and </a:t>
            </a:r>
            <a:r>
              <a:rPr lang="en-US" sz="2400" dirty="0" err="1" smtClean="0"/>
              <a:t>psychologic</a:t>
            </a:r>
            <a:r>
              <a:rPr lang="en-US" sz="2400" dirty="0" smtClean="0"/>
              <a:t> health</a:t>
            </a:r>
            <a:r>
              <a:rPr lang="en-US" dirty="0" smtClean="0"/>
              <a:t>*</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425102"/>
          </a:xfrm>
        </p:spPr>
        <p:txBody>
          <a:bodyPr/>
          <a:lstStyle/>
          <a:p>
            <a:r>
              <a:rPr lang="en-US" dirty="0"/>
              <a:t>Lesson </a:t>
            </a:r>
            <a:r>
              <a:rPr lang="en-US" dirty="0" smtClean="0"/>
              <a:t>15.1: </a:t>
            </a:r>
            <a:r>
              <a:rPr lang="en-US" dirty="0"/>
              <a:t>Causes of Obesity and Risks of Food </a:t>
            </a:r>
            <a:r>
              <a:rPr lang="en-US" dirty="0" smtClean="0"/>
              <a:t>Fads</a:t>
            </a:r>
            <a:endParaRPr lang="en-US" dirty="0"/>
          </a:p>
        </p:txBody>
      </p:sp>
      <p:sp>
        <p:nvSpPr>
          <p:cNvPr id="3" name="Content Placeholder 2"/>
          <p:cNvSpPr>
            <a:spLocks noGrp="1"/>
          </p:cNvSpPr>
          <p:nvPr>
            <p:ph sz="quarter" idx="1"/>
          </p:nvPr>
        </p:nvSpPr>
        <p:spPr>
          <a:xfrm>
            <a:off x="685800" y="1887166"/>
            <a:ext cx="7772400" cy="4208834"/>
          </a:xfrm>
        </p:spPr>
        <p:txBody>
          <a:bodyPr/>
          <a:lstStyle/>
          <a:p>
            <a:pPr lvl="0"/>
            <a:r>
              <a:rPr lang="en-US" dirty="0"/>
              <a:t>Underlying causes of obesity include a host of various genetic, environmental, and </a:t>
            </a:r>
            <a:r>
              <a:rPr lang="en-US" dirty="0" smtClean="0"/>
              <a:t>psychologic </a:t>
            </a:r>
            <a:r>
              <a:rPr lang="en-US" dirty="0"/>
              <a:t>factors.</a:t>
            </a:r>
          </a:p>
          <a:p>
            <a:pPr lvl="0"/>
            <a:r>
              <a:rPr lang="en-US" dirty="0"/>
              <a:t>Short-term food patterns, or fads, often stem from food misinformation that appeals to some human </a:t>
            </a:r>
            <a:r>
              <a:rPr lang="en-US" dirty="0" smtClean="0"/>
              <a:t>psychologic need; however, these fads do not </a:t>
            </a:r>
            <a:r>
              <a:rPr lang="en-US" dirty="0"/>
              <a:t>necessarily meet physiologic needs</a:t>
            </a:r>
            <a:r>
              <a:rPr lang="en-US" dirty="0" smtClean="0"/>
              <a:t>.</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90641"/>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Dietary </a:t>
            </a:r>
            <a:r>
              <a:rPr lang="en-US" dirty="0" smtClean="0"/>
              <a:t>Modification</a:t>
            </a:r>
            <a:endParaRPr lang="en-US" dirty="0"/>
          </a:p>
        </p:txBody>
      </p:sp>
      <p:sp>
        <p:nvSpPr>
          <p:cNvPr id="3" name="Content Placeholder 2"/>
          <p:cNvSpPr>
            <a:spLocks noGrp="1"/>
          </p:cNvSpPr>
          <p:nvPr>
            <p:ph sz="quarter" idx="1"/>
          </p:nvPr>
        </p:nvSpPr>
        <p:spPr/>
        <p:txBody>
          <a:bodyPr/>
          <a:lstStyle/>
          <a:p>
            <a:r>
              <a:rPr lang="en-US" dirty="0" smtClean="0"/>
              <a:t>*Realistic </a:t>
            </a:r>
            <a:r>
              <a:rPr lang="en-US" dirty="0"/>
              <a:t>goals: ½ to 1 lb per week </a:t>
            </a:r>
            <a:r>
              <a:rPr lang="en-US" dirty="0" smtClean="0"/>
              <a:t>loss</a:t>
            </a:r>
          </a:p>
          <a:p>
            <a:r>
              <a:rPr lang="en-US" dirty="0" smtClean="0"/>
              <a:t>Negative </a:t>
            </a:r>
            <a:r>
              <a:rPr lang="en-US" dirty="0"/>
              <a:t>energy balance: 500 </a:t>
            </a:r>
            <a:r>
              <a:rPr lang="en-US" dirty="0" smtClean="0"/>
              <a:t>to 1000 kcal/day</a:t>
            </a:r>
          </a:p>
          <a:p>
            <a:r>
              <a:rPr lang="en-US" dirty="0" smtClean="0"/>
              <a:t>Nutritional </a:t>
            </a:r>
            <a:r>
              <a:rPr lang="en-US" dirty="0"/>
              <a:t>adequacy: choose nutrient-dense </a:t>
            </a:r>
            <a:r>
              <a:rPr lang="en-US" dirty="0" smtClean="0"/>
              <a:t>foods</a:t>
            </a:r>
          </a:p>
          <a:p>
            <a:r>
              <a:rPr lang="en-US" dirty="0" smtClean="0"/>
              <a:t>Cultural </a:t>
            </a:r>
            <a:r>
              <a:rPr lang="en-US" dirty="0"/>
              <a:t>appeal: to allow permanent change in </a:t>
            </a:r>
            <a:r>
              <a:rPr lang="en-US" dirty="0" smtClean="0"/>
              <a:t>habits</a:t>
            </a:r>
          </a:p>
          <a:p>
            <a:r>
              <a:rPr lang="en-US" dirty="0" smtClean="0"/>
              <a:t>Energy </a:t>
            </a:r>
            <a:r>
              <a:rPr lang="en-US" dirty="0"/>
              <a:t>readjustment to maintain weight: when desired weight is </a:t>
            </a:r>
            <a:r>
              <a:rPr lang="en-US" dirty="0" smtClean="0"/>
              <a:t>reached</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a:t>
            </a:r>
            <a:r>
              <a:rPr lang="en-US" dirty="0"/>
              <a:t>Balance </a:t>
            </a:r>
            <a:r>
              <a:rPr lang="en-US" dirty="0" smtClean="0"/>
              <a:t>Components</a:t>
            </a:r>
            <a:endParaRPr lang="en-US" dirty="0"/>
          </a:p>
        </p:txBody>
      </p:sp>
      <p:sp>
        <p:nvSpPr>
          <p:cNvPr id="3" name="Content Placeholder 2"/>
          <p:cNvSpPr>
            <a:spLocks noGrp="1"/>
          </p:cNvSpPr>
          <p:nvPr>
            <p:ph sz="quarter" idx="1"/>
          </p:nvPr>
        </p:nvSpPr>
        <p:spPr/>
        <p:txBody>
          <a:bodyPr/>
          <a:lstStyle/>
          <a:p>
            <a:pPr lvl="0"/>
            <a:r>
              <a:rPr lang="en-US" dirty="0"/>
              <a:t>Energy input: food </a:t>
            </a:r>
            <a:r>
              <a:rPr lang="en-US" dirty="0" smtClean="0"/>
              <a:t>behaviors</a:t>
            </a:r>
          </a:p>
          <a:p>
            <a:pPr lvl="1"/>
            <a:r>
              <a:rPr lang="en-US" dirty="0" smtClean="0"/>
              <a:t>Choose food wisely, emphasizing whole foods</a:t>
            </a:r>
            <a:endParaRPr lang="en-US" dirty="0"/>
          </a:p>
          <a:p>
            <a:r>
              <a:rPr lang="en-US" dirty="0"/>
              <a:t>Energy output: exercise </a:t>
            </a:r>
            <a:r>
              <a:rPr lang="en-US" dirty="0" smtClean="0"/>
              <a:t>behaviors</a:t>
            </a:r>
          </a:p>
          <a:p>
            <a:pPr lvl="1"/>
            <a:r>
              <a:rPr lang="en-US" kern="1200" dirty="0" smtClean="0">
                <a:latin typeface="Arial" charset="0"/>
              </a:rPr>
              <a:t>A regular daily exercise schedule that starts with simple walking for about 1/2 hour daily would be appropriate for someone who is unaccustomed to exercise.</a:t>
            </a:r>
            <a:endParaRPr lang="en-US" dirty="0" smtClean="0"/>
          </a:p>
          <a:p>
            <a:r>
              <a:rPr lang="en-US" dirty="0" smtClean="0"/>
              <a:t>**To </a:t>
            </a:r>
            <a:r>
              <a:rPr lang="en-US" dirty="0" smtClean="0"/>
              <a:t>lose 1 lb per week there needs to be a 500-kcal energy deficit per day.</a:t>
            </a:r>
          </a:p>
          <a:p>
            <a:pPr lvl="1"/>
            <a:r>
              <a:rPr lang="en-US" dirty="0" smtClean="0"/>
              <a:t>Deficit is the difference between energy in and out</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Principles of a Sound Food </a:t>
            </a:r>
            <a:r>
              <a:rPr lang="en-US" dirty="0" smtClean="0"/>
              <a:t>Plan</a:t>
            </a:r>
            <a:endParaRPr lang="en-US" dirty="0"/>
          </a:p>
        </p:txBody>
      </p:sp>
      <p:sp>
        <p:nvSpPr>
          <p:cNvPr id="3" name="Content Placeholder 2"/>
          <p:cNvSpPr>
            <a:spLocks noGrp="1"/>
          </p:cNvSpPr>
          <p:nvPr>
            <p:ph sz="quarter" idx="1"/>
          </p:nvPr>
        </p:nvSpPr>
        <p:spPr>
          <a:xfrm>
            <a:off x="685800" y="1499586"/>
            <a:ext cx="7772400" cy="4648966"/>
          </a:xfrm>
        </p:spPr>
        <p:txBody>
          <a:bodyPr/>
          <a:lstStyle/>
          <a:p>
            <a:pPr lvl="0"/>
            <a:r>
              <a:rPr lang="en-US" dirty="0" smtClean="0"/>
              <a:t>Diet </a:t>
            </a:r>
            <a:r>
              <a:rPr lang="en-US" dirty="0" err="1" smtClean="0"/>
              <a:t>Hx</a:t>
            </a:r>
            <a:endParaRPr lang="en-US" dirty="0" smtClean="0"/>
          </a:p>
          <a:p>
            <a:pPr lvl="0"/>
            <a:r>
              <a:rPr lang="en-US" dirty="0" smtClean="0"/>
              <a:t>Energy </a:t>
            </a:r>
            <a:r>
              <a:rPr lang="en-US" dirty="0"/>
              <a:t>balance: modifications to energy intake and output</a:t>
            </a:r>
          </a:p>
          <a:p>
            <a:pPr lvl="0"/>
            <a:r>
              <a:rPr lang="en-US" dirty="0"/>
              <a:t>Nutrient balance: carbohydrate, protein, fat </a:t>
            </a:r>
            <a:r>
              <a:rPr lang="en-US" dirty="0" smtClean="0"/>
              <a:t>proportions (macronutrients)</a:t>
            </a:r>
            <a:endParaRPr lang="en-US" dirty="0"/>
          </a:p>
          <a:p>
            <a:pPr lvl="0"/>
            <a:r>
              <a:rPr lang="en-US" dirty="0"/>
              <a:t>Distribution </a:t>
            </a:r>
            <a:r>
              <a:rPr lang="en-US" dirty="0" smtClean="0"/>
              <a:t>balance and portion control: </a:t>
            </a:r>
            <a:r>
              <a:rPr lang="en-US" dirty="0"/>
              <a:t>spread food throughout the day</a:t>
            </a:r>
          </a:p>
          <a:p>
            <a:r>
              <a:rPr lang="en-US" dirty="0"/>
              <a:t>Food guide: </a:t>
            </a:r>
            <a:r>
              <a:rPr lang="en-US" dirty="0" smtClean="0"/>
              <a:t>Academy of Nutrition and Dietetics</a:t>
            </a:r>
            <a:endParaRPr lang="en-US" dirty="0"/>
          </a:p>
          <a:p>
            <a:pPr lvl="0"/>
            <a:r>
              <a:rPr lang="en-US" dirty="0"/>
              <a:t>Preventive approach: overweight children become obese </a:t>
            </a:r>
            <a:r>
              <a:rPr lang="en-US" dirty="0" smtClean="0"/>
              <a:t>adults</a:t>
            </a:r>
          </a:p>
          <a:p>
            <a:pPr lvl="0"/>
            <a:r>
              <a:rPr lang="en-US" dirty="0" smtClean="0"/>
              <a:t>Clinical application table*</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Misinformation and </a:t>
            </a:r>
            <a:r>
              <a:rPr lang="en-US" dirty="0" smtClean="0"/>
              <a:t>Fads</a:t>
            </a:r>
            <a:endParaRPr lang="en-US" dirty="0"/>
          </a:p>
        </p:txBody>
      </p:sp>
      <p:sp>
        <p:nvSpPr>
          <p:cNvPr id="3" name="Content Placeholder 2"/>
          <p:cNvSpPr>
            <a:spLocks noGrp="1"/>
          </p:cNvSpPr>
          <p:nvPr>
            <p:ph sz="quarter" idx="1"/>
          </p:nvPr>
        </p:nvSpPr>
        <p:spPr/>
        <p:txBody>
          <a:bodyPr/>
          <a:lstStyle/>
          <a:p>
            <a:pPr lvl="0"/>
            <a:r>
              <a:rPr lang="en-US" dirty="0"/>
              <a:t>Types of claims</a:t>
            </a:r>
          </a:p>
          <a:p>
            <a:pPr lvl="1"/>
            <a:r>
              <a:rPr lang="en-US" dirty="0"/>
              <a:t>Food cures: certain foods cure specific conditions</a:t>
            </a:r>
          </a:p>
          <a:p>
            <a:pPr lvl="1"/>
            <a:r>
              <a:rPr lang="en-US" dirty="0"/>
              <a:t>Harmful foods: certain foods are harmful</a:t>
            </a:r>
          </a:p>
          <a:p>
            <a:pPr lvl="1"/>
            <a:r>
              <a:rPr lang="en-US" dirty="0"/>
              <a:t>Food combinations: specific combinations restore health</a:t>
            </a:r>
          </a:p>
          <a:p>
            <a:pPr lvl="1"/>
            <a:r>
              <a:rPr lang="en-US" dirty="0"/>
              <a:t>“Natural” foods: only “natural” foods can meet body </a:t>
            </a:r>
            <a:r>
              <a:rPr lang="en-US" dirty="0" smtClean="0"/>
              <a:t>needs</a:t>
            </a:r>
            <a:endParaRPr lang="en-US" dirty="0"/>
          </a:p>
        </p:txBody>
      </p:sp>
      <p:sp>
        <p:nvSpPr>
          <p:cNvPr id="8"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Misinformation and Fads (</a:t>
            </a:r>
            <a:r>
              <a:rPr lang="en-US" dirty="0" smtClean="0"/>
              <a:t>cont’d)</a:t>
            </a:r>
            <a:endParaRPr lang="en-US" dirty="0"/>
          </a:p>
        </p:txBody>
      </p:sp>
      <p:sp>
        <p:nvSpPr>
          <p:cNvPr id="3" name="Content Placeholder 2"/>
          <p:cNvSpPr>
            <a:spLocks noGrp="1"/>
          </p:cNvSpPr>
          <p:nvPr>
            <p:ph sz="quarter" idx="1"/>
          </p:nvPr>
        </p:nvSpPr>
        <p:spPr/>
        <p:txBody>
          <a:bodyPr/>
          <a:lstStyle/>
          <a:p>
            <a:pPr lvl="0"/>
            <a:r>
              <a:rPr lang="en-US" dirty="0"/>
              <a:t>Erroneous claims</a:t>
            </a:r>
          </a:p>
          <a:p>
            <a:pPr lvl="0"/>
            <a:r>
              <a:rPr lang="en-US" dirty="0"/>
              <a:t>Dangers</a:t>
            </a:r>
          </a:p>
          <a:p>
            <a:pPr lvl="1"/>
            <a:r>
              <a:rPr lang="en-US" dirty="0"/>
              <a:t>To health</a:t>
            </a:r>
          </a:p>
          <a:p>
            <a:pPr lvl="1"/>
            <a:r>
              <a:rPr lang="en-US" dirty="0"/>
              <a:t>Often expensive</a:t>
            </a:r>
          </a:p>
          <a:p>
            <a:pPr lvl="1"/>
            <a:r>
              <a:rPr lang="en-US" dirty="0"/>
              <a:t>Perpetuates superstitions</a:t>
            </a:r>
          </a:p>
          <a:p>
            <a:pPr lvl="1"/>
            <a:r>
              <a:rPr lang="en-US" dirty="0"/>
              <a:t>Distrust of </a:t>
            </a:r>
            <a:r>
              <a:rPr lang="en-US" dirty="0" smtClean="0"/>
              <a:t>food </a:t>
            </a:r>
            <a:r>
              <a:rPr lang="en-US" dirty="0"/>
              <a:t>market</a:t>
            </a:r>
          </a:p>
          <a:p>
            <a:pPr lvl="0"/>
            <a:r>
              <a:rPr lang="en-US" dirty="0"/>
              <a:t>Vulnerable groups</a:t>
            </a:r>
          </a:p>
          <a:p>
            <a:pPr lvl="1"/>
            <a:r>
              <a:rPr lang="en-US" dirty="0"/>
              <a:t>Elderly, young persons, obese persons, athletes and coaches, entertainers</a:t>
            </a:r>
          </a:p>
          <a:p>
            <a:endParaRPr lang="en-US" sz="2400"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24</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Underweight</a:t>
            </a:r>
            <a:endParaRPr lang="en-US" dirty="0"/>
          </a:p>
        </p:txBody>
      </p:sp>
      <p:sp>
        <p:nvSpPr>
          <p:cNvPr id="3" name="Content Placeholder 2"/>
          <p:cNvSpPr>
            <a:spLocks noGrp="1"/>
          </p:cNvSpPr>
          <p:nvPr>
            <p:ph sz="quarter" idx="1"/>
          </p:nvPr>
        </p:nvSpPr>
        <p:spPr/>
        <p:txBody>
          <a:bodyPr/>
          <a:lstStyle/>
          <a:p>
            <a:r>
              <a:rPr lang="en-US" dirty="0" smtClean="0"/>
              <a:t>10% below the average weight for height and age is considered underweight</a:t>
            </a:r>
          </a:p>
          <a:p>
            <a:pPr lvl="0"/>
            <a:r>
              <a:rPr lang="en-US" dirty="0" smtClean="0"/>
              <a:t>*General </a:t>
            </a:r>
            <a:r>
              <a:rPr lang="en-US" dirty="0"/>
              <a:t>causes</a:t>
            </a:r>
          </a:p>
          <a:p>
            <a:pPr lvl="1"/>
            <a:r>
              <a:rPr lang="en-US" dirty="0"/>
              <a:t> Wasting disease</a:t>
            </a:r>
          </a:p>
          <a:p>
            <a:pPr lvl="1"/>
            <a:r>
              <a:rPr lang="en-US" dirty="0"/>
              <a:t> Poor food intake</a:t>
            </a:r>
          </a:p>
          <a:p>
            <a:pPr lvl="1"/>
            <a:r>
              <a:rPr lang="en-US" dirty="0"/>
              <a:t> Malabsorption</a:t>
            </a:r>
          </a:p>
          <a:p>
            <a:pPr lvl="1"/>
            <a:r>
              <a:rPr lang="en-US" dirty="0"/>
              <a:t> Hormonal imbalance</a:t>
            </a:r>
          </a:p>
          <a:p>
            <a:pPr lvl="1"/>
            <a:r>
              <a:rPr lang="en-US" dirty="0"/>
              <a:t> </a:t>
            </a:r>
            <a:r>
              <a:rPr lang="en-US" dirty="0" smtClean="0"/>
              <a:t>Low energy availability</a:t>
            </a:r>
            <a:endParaRPr lang="en-US" dirty="0"/>
          </a:p>
          <a:p>
            <a:pPr lvl="1"/>
            <a:r>
              <a:rPr lang="en-US" dirty="0"/>
              <a:t> Poor living </a:t>
            </a:r>
            <a:r>
              <a:rPr lang="en-US" dirty="0" smtClean="0"/>
              <a:t>situation</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Underweight (cont’d)</a:t>
            </a:r>
            <a:endParaRPr lang="en-US" dirty="0"/>
          </a:p>
        </p:txBody>
      </p:sp>
      <p:sp>
        <p:nvSpPr>
          <p:cNvPr id="3" name="Content Placeholder 2"/>
          <p:cNvSpPr>
            <a:spLocks noGrp="1"/>
          </p:cNvSpPr>
          <p:nvPr>
            <p:ph sz="quarter" idx="1"/>
          </p:nvPr>
        </p:nvSpPr>
        <p:spPr/>
        <p:txBody>
          <a:bodyPr/>
          <a:lstStyle/>
          <a:p>
            <a:pPr lvl="0"/>
            <a:r>
              <a:rPr lang="en-US" dirty="0" smtClean="0"/>
              <a:t>Dietary Treatment </a:t>
            </a:r>
          </a:p>
          <a:p>
            <a:pPr lvl="1"/>
            <a:r>
              <a:rPr lang="en-US" dirty="0" smtClean="0"/>
              <a:t>High-calorie diet</a:t>
            </a:r>
          </a:p>
          <a:p>
            <a:pPr lvl="1"/>
            <a:r>
              <a:rPr lang="en-US" dirty="0" smtClean="0"/>
              <a:t>High protein</a:t>
            </a:r>
          </a:p>
          <a:p>
            <a:pPr lvl="1"/>
            <a:r>
              <a:rPr lang="en-US" dirty="0" smtClean="0"/>
              <a:t>High carbohydrate</a:t>
            </a:r>
          </a:p>
          <a:p>
            <a:pPr lvl="1"/>
            <a:r>
              <a:rPr lang="en-US" dirty="0" smtClean="0"/>
              <a:t>Moderate fat</a:t>
            </a:r>
          </a:p>
          <a:p>
            <a:pPr lvl="1"/>
            <a:r>
              <a:rPr lang="en-US" dirty="0" smtClean="0"/>
              <a:t>Good sources of vitamins and minerals</a:t>
            </a:r>
          </a:p>
          <a:p>
            <a:pPr lvl="0"/>
            <a:r>
              <a:rPr lang="en-US" dirty="0" smtClean="0"/>
              <a:t>Ideal weight gain includes both lean and fat tissue.</a:t>
            </a:r>
          </a:p>
          <a:p>
            <a:pPr lvl="1"/>
            <a:r>
              <a:rPr lang="en-US" dirty="0" smtClean="0"/>
              <a:t>To gain muscle, physical exercise must be part of the treatment.</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31486191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Disordered </a:t>
            </a:r>
            <a:r>
              <a:rPr lang="en-US" dirty="0" smtClean="0"/>
              <a:t>Eating</a:t>
            </a:r>
            <a:endParaRPr lang="en-US" dirty="0"/>
          </a:p>
        </p:txBody>
      </p:sp>
      <p:sp>
        <p:nvSpPr>
          <p:cNvPr id="3" name="Content Placeholder 2"/>
          <p:cNvSpPr>
            <a:spLocks noGrp="1"/>
          </p:cNvSpPr>
          <p:nvPr>
            <p:ph sz="quarter" idx="1"/>
          </p:nvPr>
        </p:nvSpPr>
        <p:spPr>
          <a:xfrm>
            <a:off x="685800" y="1531089"/>
            <a:ext cx="7772400" cy="4564912"/>
          </a:xfrm>
        </p:spPr>
        <p:txBody>
          <a:bodyPr/>
          <a:lstStyle/>
          <a:p>
            <a:pPr lvl="0"/>
            <a:r>
              <a:rPr lang="en-US" dirty="0"/>
              <a:t>Definition of normal eating</a:t>
            </a:r>
          </a:p>
          <a:p>
            <a:pPr lvl="0"/>
            <a:r>
              <a:rPr lang="en-US" dirty="0"/>
              <a:t>Disordered eating</a:t>
            </a:r>
          </a:p>
          <a:p>
            <a:pPr lvl="1"/>
            <a:r>
              <a:rPr lang="en-US" b="1" dirty="0"/>
              <a:t>Anorexia nervosa</a:t>
            </a:r>
            <a:r>
              <a:rPr lang="en-US" dirty="0"/>
              <a:t>: results in self-imposed starvation</a:t>
            </a:r>
          </a:p>
          <a:p>
            <a:pPr lvl="1"/>
            <a:r>
              <a:rPr lang="en-US" b="1" dirty="0"/>
              <a:t>Bulimia nervosa</a:t>
            </a:r>
            <a:r>
              <a:rPr lang="en-US" dirty="0"/>
              <a:t>: binge-and-purge cycle</a:t>
            </a:r>
          </a:p>
          <a:p>
            <a:pPr lvl="1"/>
            <a:r>
              <a:rPr lang="en-US" b="1" dirty="0"/>
              <a:t>Binge eating disorder</a:t>
            </a:r>
            <a:r>
              <a:rPr lang="en-US" dirty="0"/>
              <a:t>: often follows stress or </a:t>
            </a:r>
            <a:r>
              <a:rPr lang="en-US" dirty="0" smtClean="0"/>
              <a:t>anxiety</a:t>
            </a:r>
          </a:p>
          <a:p>
            <a:pPr lvl="1"/>
            <a:r>
              <a:rPr lang="en-US" b="1" dirty="0" smtClean="0"/>
              <a:t>Body dysmorphic disorder</a:t>
            </a:r>
            <a:endParaRPr lang="en-US" b="1" dirty="0"/>
          </a:p>
          <a:p>
            <a:pPr lvl="1"/>
            <a:r>
              <a:rPr lang="en-US" dirty="0"/>
              <a:t>Significant mortality rates, slow recovery</a:t>
            </a:r>
          </a:p>
          <a:p>
            <a:pPr lvl="1"/>
            <a:r>
              <a:rPr lang="en-US" dirty="0" smtClean="0"/>
              <a:t>Treatments involve multidisciplinary approach</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27</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18091964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anorexia</a:t>
            </a:r>
            <a:endParaRPr lang="en-US" dirty="0"/>
          </a:p>
        </p:txBody>
      </p:sp>
      <p:sp>
        <p:nvSpPr>
          <p:cNvPr id="3" name="Content Placeholder 2"/>
          <p:cNvSpPr>
            <a:spLocks noGrp="1"/>
          </p:cNvSpPr>
          <p:nvPr>
            <p:ph sz="quarter" idx="1"/>
          </p:nvPr>
        </p:nvSpPr>
        <p:spPr/>
        <p:txBody>
          <a:bodyPr/>
          <a:lstStyle/>
          <a:p>
            <a:r>
              <a:rPr lang="en-US" dirty="0" smtClean="0"/>
              <a:t>*body </a:t>
            </a:r>
            <a:r>
              <a:rPr lang="en-US" dirty="0" err="1" smtClean="0"/>
              <a:t>dysmorphic</a:t>
            </a:r>
            <a:r>
              <a:rPr lang="en-US" dirty="0" smtClean="0"/>
              <a:t> disorder</a:t>
            </a:r>
          </a:p>
          <a:p>
            <a:r>
              <a:rPr lang="en-US" dirty="0" smtClean="0"/>
              <a:t>Negative self-evaluation</a:t>
            </a:r>
          </a:p>
          <a:p>
            <a:r>
              <a:rPr lang="en-US" dirty="0" smtClean="0"/>
              <a:t>s/s</a:t>
            </a:r>
          </a:p>
          <a:p>
            <a:pPr lvl="1"/>
            <a:r>
              <a:rPr lang="en-US" dirty="0" smtClean="0"/>
              <a:t>Hypotension, amenorrhea, anemia, menstrual irregularities*</a:t>
            </a:r>
          </a:p>
          <a:p>
            <a:endParaRPr lang="en-US" dirty="0"/>
          </a:p>
        </p:txBody>
      </p:sp>
      <p:sp>
        <p:nvSpPr>
          <p:cNvPr id="4" name="Footer Placeholder 3"/>
          <p:cNvSpPr>
            <a:spLocks noGrp="1"/>
          </p:cNvSpPr>
          <p:nvPr>
            <p:ph type="ftr" sz="quarter" idx="16"/>
          </p:nvPr>
        </p:nvSpPr>
        <p:spPr/>
        <p:txBody>
          <a:bodyPr/>
          <a:lstStyle/>
          <a:p>
            <a:pPr>
              <a:defRPr/>
            </a:pPr>
            <a:r>
              <a:rPr lang="en-US" smtClean="0"/>
              <a:t>Copyright © 2017, Elsevier Inc. All Rights Reserved.</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Bulimia</a:t>
            </a:r>
            <a:endParaRPr lang="en-US" dirty="0"/>
          </a:p>
        </p:txBody>
      </p:sp>
      <p:sp>
        <p:nvSpPr>
          <p:cNvPr id="3" name="Content Placeholder 2"/>
          <p:cNvSpPr>
            <a:spLocks noGrp="1"/>
          </p:cNvSpPr>
          <p:nvPr>
            <p:ph idx="1"/>
          </p:nvPr>
        </p:nvSpPr>
        <p:spPr/>
        <p:txBody>
          <a:bodyPr/>
          <a:lstStyle/>
          <a:p>
            <a:r>
              <a:rPr lang="en-US" dirty="0" smtClean="0"/>
              <a:t>Eating disorder that involves repeated episodes of binge eating followed by one or more compensatory mechanisms to rid the body of excess calories**</a:t>
            </a:r>
          </a:p>
          <a:p>
            <a:r>
              <a:rPr lang="en-US" dirty="0" smtClean="0"/>
              <a:t>s/s</a:t>
            </a:r>
          </a:p>
          <a:p>
            <a:pPr lvl="1"/>
            <a:r>
              <a:rPr lang="en-US" dirty="0" smtClean="0"/>
              <a:t>Dental caries, tooth erosion**</a:t>
            </a:r>
            <a:endParaRPr lang="en-US" dirty="0"/>
          </a:p>
        </p:txBody>
      </p:sp>
      <p:sp>
        <p:nvSpPr>
          <p:cNvPr id="4" name="Footer Placeholder 3"/>
          <p:cNvSpPr>
            <a:spLocks noGrp="1"/>
          </p:cNvSpPr>
          <p:nvPr>
            <p:ph type="ftr" sz="quarter" idx="4294967295"/>
          </p:nvPr>
        </p:nvSpPr>
        <p:spPr>
          <a:xfrm flipH="1">
            <a:off x="8610600" y="6305550"/>
            <a:ext cx="533400" cy="552450"/>
          </a:xfrm>
          <a:prstGeom prst="rect">
            <a:avLst/>
          </a:prstGeom>
        </p:spPr>
        <p:txBody>
          <a:bodyPr/>
          <a:lstStyle/>
          <a:p>
            <a:pPr>
              <a:defRPr/>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sz="quarter" idx="1"/>
          </p:nvPr>
        </p:nvSpPr>
        <p:spPr/>
        <p:txBody>
          <a:bodyPr/>
          <a:lstStyle/>
          <a:p>
            <a:pPr lvl="0"/>
            <a:r>
              <a:rPr lang="en-US" dirty="0"/>
              <a:t>Currently in the United States</a:t>
            </a:r>
          </a:p>
          <a:p>
            <a:pPr lvl="1"/>
            <a:r>
              <a:rPr lang="en-US" dirty="0" smtClean="0"/>
              <a:t>68.5% </a:t>
            </a:r>
            <a:r>
              <a:rPr lang="en-US" dirty="0"/>
              <a:t>of adults are overweight</a:t>
            </a:r>
          </a:p>
          <a:p>
            <a:pPr lvl="1"/>
            <a:r>
              <a:rPr lang="en-US" dirty="0" smtClean="0"/>
              <a:t>35% </a:t>
            </a:r>
            <a:r>
              <a:rPr lang="en-US" dirty="0"/>
              <a:t>are obese</a:t>
            </a:r>
          </a:p>
          <a:p>
            <a:pPr lvl="1"/>
            <a:r>
              <a:rPr lang="en-US" dirty="0" smtClean="0"/>
              <a:t>6.4% </a:t>
            </a:r>
            <a:r>
              <a:rPr lang="en-US" dirty="0"/>
              <a:t>are extremely obese</a:t>
            </a:r>
          </a:p>
          <a:p>
            <a:pPr lvl="1"/>
            <a:r>
              <a:rPr lang="en-US" dirty="0" smtClean="0"/>
              <a:t>17% </a:t>
            </a:r>
            <a:r>
              <a:rPr lang="en-US" dirty="0"/>
              <a:t>of children and adolescents are </a:t>
            </a:r>
            <a:r>
              <a:rPr lang="en-US" dirty="0" smtClean="0"/>
              <a:t>obese</a:t>
            </a:r>
            <a:endParaRPr lang="en-US"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815072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600" dirty="0" smtClean="0"/>
              <a:t>Overweight and obesity, by age: United States, 1960-2012</a:t>
            </a:r>
          </a:p>
        </p:txBody>
      </p:sp>
      <p:sp>
        <p:nvSpPr>
          <p:cNvPr id="6"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7"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pic>
        <p:nvPicPr>
          <p:cNvPr id="5" name="Pictur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81345" y="1551008"/>
            <a:ext cx="8581311" cy="4019552"/>
          </a:xfrm>
          <a:prstGeom prst="rect">
            <a:avLst/>
          </a:prstGeom>
        </p:spPr>
      </p:pic>
      <p:sp>
        <p:nvSpPr>
          <p:cNvPr id="8" name="TextBox 7"/>
          <p:cNvSpPr txBox="1"/>
          <p:nvPr/>
        </p:nvSpPr>
        <p:spPr>
          <a:xfrm>
            <a:off x="218834" y="5673768"/>
            <a:ext cx="8706332" cy="553998"/>
          </a:xfrm>
          <a:prstGeom prst="rect">
            <a:avLst/>
          </a:prstGeom>
          <a:noFill/>
        </p:spPr>
        <p:txBody>
          <a:bodyPr wrap="square" rtlCol="0">
            <a:spAutoFit/>
          </a:bodyPr>
          <a:lstStyle/>
          <a:p>
            <a:pPr algn="ctr"/>
            <a:r>
              <a:rPr lang="en-US" sz="1000" dirty="0" smtClean="0">
                <a:latin typeface="+mn-lt"/>
                <a:cs typeface="Times New Roman" panose="02020603050405020304" pitchFamily="18" charset="0"/>
              </a:rPr>
              <a:t>Modified from Fryar CD, Carroll MD. </a:t>
            </a:r>
            <a:r>
              <a:rPr lang="en-US" sz="1000" i="1" dirty="0" smtClean="0">
                <a:latin typeface="+mn-lt"/>
                <a:cs typeface="Times New Roman" panose="02020603050405020304" pitchFamily="18" charset="0"/>
              </a:rPr>
              <a:t>Prevalence of Overweight, Obesity, and Extreme Obesity Among Adults: United States, Trends 1960–1962 through 2011–2012</a:t>
            </a:r>
            <a:r>
              <a:rPr lang="en-US" sz="1000" dirty="0" smtClean="0">
                <a:latin typeface="+mn-lt"/>
                <a:cs typeface="Times New Roman" panose="02020603050405020304" pitchFamily="18" charset="0"/>
              </a:rPr>
              <a:t>. Atlanta, Ga: National Center for Health Statistics; 2014. Ogden CL, et al. Prevalence of childhood and adult obesity in the United States, 2011-2012. </a:t>
            </a:r>
            <a:r>
              <a:rPr lang="en-US" sz="1000" i="1" dirty="0" smtClean="0">
                <a:latin typeface="+mn-lt"/>
                <a:cs typeface="Times New Roman" panose="02020603050405020304" pitchFamily="18" charset="0"/>
              </a:rPr>
              <a:t>JAMA.</a:t>
            </a:r>
            <a:r>
              <a:rPr lang="en-US" sz="1000" dirty="0" smtClean="0">
                <a:latin typeface="+mn-lt"/>
                <a:cs typeface="Times New Roman" panose="02020603050405020304" pitchFamily="18" charset="0"/>
              </a:rPr>
              <a:t> 2014;311[8]:806-814.</a:t>
            </a:r>
            <a:endParaRPr lang="en-US" sz="1000" dirty="0">
              <a:latin typeface="+mn-lt"/>
              <a:cs typeface="Times New Roman" panose="02020603050405020304" pitchFamily="18" charset="0"/>
            </a:endParaRPr>
          </a:p>
        </p:txBody>
      </p:sp>
    </p:spTree>
    <p:extLst>
      <p:ext uri="{BB962C8B-B14F-4D97-AF65-F5344CB8AC3E}">
        <p14:creationId xmlns:p14="http://schemas.microsoft.com/office/powerpoint/2010/main" xmlns="" val="1809196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Obesity and Weight </a:t>
            </a:r>
            <a:r>
              <a:rPr lang="en-US" dirty="0" smtClean="0"/>
              <a:t>Control</a:t>
            </a:r>
            <a:endParaRPr lang="en-US" dirty="0"/>
          </a:p>
        </p:txBody>
      </p:sp>
      <p:sp>
        <p:nvSpPr>
          <p:cNvPr id="3" name="Content Placeholder 2"/>
          <p:cNvSpPr>
            <a:spLocks noGrp="1"/>
          </p:cNvSpPr>
          <p:nvPr>
            <p:ph sz="quarter" idx="1"/>
          </p:nvPr>
        </p:nvSpPr>
        <p:spPr>
          <a:xfrm>
            <a:off x="685800" y="1536971"/>
            <a:ext cx="7772400" cy="4559030"/>
          </a:xfrm>
        </p:spPr>
        <p:txBody>
          <a:bodyPr/>
          <a:lstStyle/>
          <a:p>
            <a:pPr lvl="0"/>
            <a:r>
              <a:rPr lang="en-US" dirty="0" smtClean="0"/>
              <a:t>Definitions</a:t>
            </a:r>
          </a:p>
          <a:p>
            <a:pPr lvl="1"/>
            <a:r>
              <a:rPr lang="en-US" dirty="0" smtClean="0"/>
              <a:t>Overweight: body weight that is above a population weight-for-height standard</a:t>
            </a:r>
          </a:p>
          <a:p>
            <a:pPr lvl="1"/>
            <a:r>
              <a:rPr lang="en-US" dirty="0" smtClean="0"/>
              <a:t>Obesity: the relative excess amount of fat in the total body composition; a body mass index [BMI] of 30 or greater</a:t>
            </a:r>
          </a:p>
          <a:p>
            <a:pPr lvl="1"/>
            <a:r>
              <a:rPr lang="en-US" b="1" dirty="0" smtClean="0"/>
              <a:t>Body composition</a:t>
            </a:r>
            <a:r>
              <a:rPr lang="en-US" dirty="0" smtClean="0"/>
              <a:t>: </a:t>
            </a:r>
            <a:r>
              <a:rPr lang="en-US" sz="2400" dirty="0" smtClean="0"/>
              <a:t>the relative sizes of the four body compartments that make up the total body: lean body mass (muscle mass), fat, water, and bone</a:t>
            </a:r>
            <a:endParaRPr lang="en-US" sz="2400" dirty="0"/>
          </a:p>
        </p:txBody>
      </p:sp>
      <p:sp>
        <p:nvSpPr>
          <p:cNvPr id="7"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6"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F8BBA44-8A3C-4CDB-966D-E256DD599FC1}" type="slidenum">
              <a:rPr kumimoji="0" lang="en-GB" sz="1000" b="0" i="0" u="none" strike="noStrike" kern="1200" cap="none" spc="0" normalizeH="0" baseline="0" noProof="0" smtClean="0">
                <a:ln>
                  <a:noFill/>
                </a:ln>
                <a:solidFill>
                  <a:schemeClr val="tx1"/>
                </a:solidFill>
                <a:effectLst/>
                <a:uLnTx/>
                <a:uFillTx/>
                <a:latin typeface="+mj-lt"/>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extLst>
      <p:ext uri="{BB962C8B-B14F-4D97-AF65-F5344CB8AC3E}">
        <p14:creationId xmlns:p14="http://schemas.microsoft.com/office/powerpoint/2010/main" xmlns="" val="2950482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Body Mass Index (BMI)</a:t>
            </a:r>
            <a:endParaRPr lang="en-US" dirty="0"/>
          </a:p>
        </p:txBody>
      </p:sp>
      <p:sp>
        <p:nvSpPr>
          <p:cNvPr id="4"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smtClean="0">
                <a:ln>
                  <a:noFill/>
                </a:ln>
                <a:solidFill>
                  <a:schemeClr val="tx1"/>
                </a:solidFill>
                <a:effectLst/>
                <a:uLnTx/>
                <a:uFillTx/>
                <a:latin typeface="+mj-lt"/>
                <a:ea typeface="+mn-ea"/>
                <a:cs typeface="+mn-cs"/>
              </a:rPr>
              <a:t>7</a:t>
            </a:r>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pic>
        <p:nvPicPr>
          <p:cNvPr id="7" name="Picture 6"/>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0" y="1591786"/>
            <a:ext cx="8599159" cy="3378241"/>
          </a:xfrm>
          <a:prstGeom prst="rect">
            <a:avLst/>
          </a:prstGeom>
        </p:spPr>
      </p:pic>
      <p:sp>
        <p:nvSpPr>
          <p:cNvPr id="6" name="TextBox 5"/>
          <p:cNvSpPr txBox="1"/>
          <p:nvPr/>
        </p:nvSpPr>
        <p:spPr>
          <a:xfrm>
            <a:off x="1754156" y="3508311"/>
            <a:ext cx="1474236" cy="461665"/>
          </a:xfrm>
          <a:prstGeom prst="rect">
            <a:avLst/>
          </a:prstGeom>
          <a:noFill/>
        </p:spPr>
        <p:txBody>
          <a:bodyPr wrap="square" rtlCol="0">
            <a:spAutoFit/>
          </a:bodyPr>
          <a:lstStyle/>
          <a:p>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Waist Circumference and Increased Risk</a:t>
            </a:r>
            <a:endParaRPr lang="en-US" dirty="0"/>
          </a:p>
        </p:txBody>
      </p:sp>
      <p:sp>
        <p:nvSpPr>
          <p:cNvPr id="3" name="Content Placeholder 2"/>
          <p:cNvSpPr>
            <a:spLocks noGrp="1"/>
          </p:cNvSpPr>
          <p:nvPr>
            <p:ph sz="quarter" idx="1"/>
          </p:nvPr>
        </p:nvSpPr>
        <p:spPr/>
        <p:txBody>
          <a:bodyPr/>
          <a:lstStyle/>
          <a:p>
            <a:r>
              <a:rPr lang="en-US" dirty="0" smtClean="0"/>
              <a:t>Men inches: </a:t>
            </a:r>
            <a:r>
              <a:rPr lang="en-US" u="sng" dirty="0" smtClean="0"/>
              <a:t>&gt;</a:t>
            </a:r>
            <a:r>
              <a:rPr lang="en-US" dirty="0" smtClean="0"/>
              <a:t>40 inches</a:t>
            </a:r>
          </a:p>
          <a:p>
            <a:r>
              <a:rPr lang="en-US" dirty="0" smtClean="0"/>
              <a:t>Women: </a:t>
            </a:r>
            <a:r>
              <a:rPr lang="en-US" u="sng" dirty="0" smtClean="0"/>
              <a:t>&gt;</a:t>
            </a:r>
            <a:r>
              <a:rPr lang="en-US" dirty="0" smtClean="0"/>
              <a:t>35 inches</a:t>
            </a:r>
          </a:p>
          <a:p>
            <a:r>
              <a:rPr lang="en-US" dirty="0" smtClean="0"/>
              <a:t>For the vast majority of the population, BMI </a:t>
            </a:r>
            <a:r>
              <a:rPr lang="en-US" i="1" dirty="0" smtClean="0"/>
              <a:t>coupled </a:t>
            </a:r>
            <a:r>
              <a:rPr lang="en-US" dirty="0" smtClean="0"/>
              <a:t>with waist circumference is closely associated with health risks stemming from excess body fat</a:t>
            </a:r>
            <a:r>
              <a:rPr lang="en-US" dirty="0" smtClean="0"/>
              <a:t>.</a:t>
            </a:r>
          </a:p>
          <a:p>
            <a:r>
              <a:rPr lang="en-US" dirty="0" smtClean="0"/>
              <a:t>*those with more muscle mass than the average person, BMI may not be the most ideal means of assessing risks associated with weight</a:t>
            </a:r>
            <a:endParaRPr lang="en-US" dirty="0"/>
          </a:p>
        </p:txBody>
      </p:sp>
      <p:sp>
        <p:nvSpPr>
          <p:cNvPr id="4" name="Footer Placeholder 3"/>
          <p:cNvSpPr>
            <a:spLocks noGrp="1"/>
          </p:cNvSpPr>
          <p:nvPr>
            <p:ph type="ftr" sz="quarter" idx="16"/>
          </p:nvPr>
        </p:nvSpPr>
        <p:spPr/>
        <p:txBody>
          <a:bodyPr/>
          <a:lstStyle/>
          <a:p>
            <a:pPr>
              <a:defRPr/>
            </a:pPr>
            <a:r>
              <a:rPr lang="en-US" dirty="0" smtClean="0"/>
              <a:t>Copyright © 2017, Elsevier Inc. All Rights Reserved.</a:t>
            </a:r>
            <a:endParaRPr lang="en-US" dirty="0"/>
          </a:p>
        </p:txBody>
      </p:sp>
      <p:sp>
        <p:nvSpPr>
          <p:cNvPr id="5"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smtClean="0">
                <a:ln>
                  <a:noFill/>
                </a:ln>
                <a:solidFill>
                  <a:schemeClr val="tx1"/>
                </a:solidFill>
                <a:effectLst/>
                <a:uLnTx/>
                <a:uFillTx/>
                <a:latin typeface="+mj-lt"/>
                <a:ea typeface="+mn-ea"/>
                <a:cs typeface="+mn-cs"/>
              </a:rPr>
              <a:t>8</a:t>
            </a:r>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and Weight Control (cont’d) </a:t>
            </a:r>
            <a:endParaRPr lang="en-US" dirty="0"/>
          </a:p>
        </p:txBody>
      </p:sp>
      <p:sp>
        <p:nvSpPr>
          <p:cNvPr id="6" name="Footer Placeholder 3"/>
          <p:cNvSpPr>
            <a:spLocks noGrp="1"/>
          </p:cNvSpPr>
          <p:nvPr>
            <p:ph type="ftr" sz="quarter" idx="11"/>
          </p:nvPr>
        </p:nvSpPr>
        <p:spPr/>
        <p:txBody>
          <a:bodyPr/>
          <a:lstStyle/>
          <a:p>
            <a:pPr>
              <a:defRPr/>
            </a:pPr>
            <a:r>
              <a:rPr lang="en-US" dirty="0" smtClean="0"/>
              <a:t>Copyright © 2017, Elsevier Inc. All Rights Reserved.</a:t>
            </a:r>
            <a:endParaRPr lang="en-US" dirty="0"/>
          </a:p>
        </p:txBody>
      </p:sp>
      <p:sp>
        <p:nvSpPr>
          <p:cNvPr id="3" name="Content Placeholder 2"/>
          <p:cNvSpPr>
            <a:spLocks noGrp="1"/>
          </p:cNvSpPr>
          <p:nvPr>
            <p:ph sz="quarter" idx="1"/>
          </p:nvPr>
        </p:nvSpPr>
        <p:spPr>
          <a:xfrm>
            <a:off x="685800" y="1641475"/>
            <a:ext cx="3672191" cy="4454525"/>
          </a:xfrm>
        </p:spPr>
        <p:txBody>
          <a:bodyPr/>
          <a:lstStyle/>
          <a:p>
            <a:r>
              <a:rPr lang="en-US" dirty="0" smtClean="0"/>
              <a:t>Body composition measurements</a:t>
            </a:r>
          </a:p>
          <a:p>
            <a:pPr lvl="1"/>
            <a:r>
              <a:rPr lang="en-US" sz="2400" dirty="0" smtClean="0"/>
              <a:t>Body fat calipers</a:t>
            </a:r>
          </a:p>
          <a:p>
            <a:pPr lvl="2"/>
            <a:r>
              <a:rPr lang="en-US" sz="2400" dirty="0" smtClean="0"/>
              <a:t>Measure the width of skin folds at precise body sites</a:t>
            </a:r>
          </a:p>
          <a:p>
            <a:pPr lvl="2"/>
            <a:r>
              <a:rPr lang="en-US" sz="2400" dirty="0" smtClean="0"/>
              <a:t>Reliability varies with skill of technician</a:t>
            </a:r>
          </a:p>
          <a:p>
            <a:endParaRPr lang="en-US" dirty="0"/>
          </a:p>
        </p:txBody>
      </p:sp>
      <p:sp>
        <p:nvSpPr>
          <p:cNvPr id="7"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smtClean="0">
                <a:ln>
                  <a:noFill/>
                </a:ln>
                <a:solidFill>
                  <a:schemeClr val="tx1"/>
                </a:solidFill>
                <a:effectLst/>
                <a:uLnTx/>
                <a:uFillTx/>
                <a:latin typeface="+mj-lt"/>
                <a:ea typeface="+mn-ea"/>
                <a:cs typeface="+mn-cs"/>
              </a:rPr>
              <a:t>9</a:t>
            </a:r>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
        <p:nvSpPr>
          <p:cNvPr id="8" name="TextBox 7"/>
          <p:cNvSpPr txBox="1"/>
          <p:nvPr/>
        </p:nvSpPr>
        <p:spPr>
          <a:xfrm>
            <a:off x="4378311" y="6082685"/>
            <a:ext cx="4129411" cy="400110"/>
          </a:xfrm>
          <a:prstGeom prst="rect">
            <a:avLst/>
          </a:prstGeom>
          <a:noFill/>
        </p:spPr>
        <p:txBody>
          <a:bodyPr wrap="square" rtlCol="0">
            <a:spAutoFit/>
          </a:bodyPr>
          <a:lstStyle/>
          <a:p>
            <a:pPr algn="ctr"/>
            <a:r>
              <a:rPr lang="en-US" sz="1000" dirty="0">
                <a:latin typeface="+mn-lt"/>
              </a:rPr>
              <a:t>Reprinted from Mahan LK, </a:t>
            </a:r>
            <a:r>
              <a:rPr lang="en-US" sz="1000" dirty="0" err="1">
                <a:latin typeface="+mn-lt"/>
              </a:rPr>
              <a:t>Escott</a:t>
            </a:r>
            <a:r>
              <a:rPr lang="en-US" sz="1000" dirty="0">
                <a:latin typeface="+mn-lt"/>
              </a:rPr>
              <a:t>-Stump S</a:t>
            </a:r>
            <a:r>
              <a:rPr lang="en-US" sz="1000" dirty="0" smtClean="0">
                <a:latin typeface="+mn-lt"/>
              </a:rPr>
              <a:t>. </a:t>
            </a:r>
            <a:r>
              <a:rPr lang="en-US" sz="1000" i="1" dirty="0" smtClean="0">
                <a:latin typeface="+mn-lt"/>
              </a:rPr>
              <a:t>Krause's </a:t>
            </a:r>
            <a:r>
              <a:rPr lang="en-US" sz="1000" i="1" dirty="0">
                <a:latin typeface="+mn-lt"/>
              </a:rPr>
              <a:t>Food &amp; Nutrition Therapy.</a:t>
            </a:r>
            <a:r>
              <a:rPr lang="en-US" sz="1000" dirty="0">
                <a:latin typeface="+mn-lt"/>
              </a:rPr>
              <a:t> 13th ed. Philadelphia: Saunders; 2011.</a:t>
            </a: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328789" y="1260475"/>
            <a:ext cx="4228455" cy="4757012"/>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Obesity and Weight Control (cont’d) </a:t>
            </a:r>
            <a:endParaRPr lang="en-US" dirty="0"/>
          </a:p>
        </p:txBody>
      </p:sp>
      <p:sp>
        <p:nvSpPr>
          <p:cNvPr id="6" name="Footer Placeholder 3"/>
          <p:cNvSpPr>
            <a:spLocks noGrp="1"/>
          </p:cNvSpPr>
          <p:nvPr>
            <p:ph type="ftr" sz="quarter" idx="11"/>
          </p:nvPr>
        </p:nvSpPr>
        <p:spPr/>
        <p:txBody>
          <a:bodyPr/>
          <a:lstStyle/>
          <a:p>
            <a:pPr>
              <a:defRPr/>
            </a:pPr>
            <a:r>
              <a:rPr lang="en-US" dirty="0" smtClean="0"/>
              <a:t>Copyright © 2017, Elsevier Inc. All Rights Reserved.</a:t>
            </a:r>
            <a:endParaRPr lang="en-US" dirty="0"/>
          </a:p>
        </p:txBody>
      </p:sp>
      <p:sp>
        <p:nvSpPr>
          <p:cNvPr id="3" name="Content Placeholder 2"/>
          <p:cNvSpPr>
            <a:spLocks noGrp="1"/>
          </p:cNvSpPr>
          <p:nvPr>
            <p:ph sz="quarter" idx="1"/>
          </p:nvPr>
        </p:nvSpPr>
        <p:spPr>
          <a:xfrm>
            <a:off x="447472" y="1603949"/>
            <a:ext cx="3779754" cy="4492052"/>
          </a:xfrm>
        </p:spPr>
        <p:txBody>
          <a:bodyPr>
            <a:normAutofit fontScale="92500"/>
          </a:bodyPr>
          <a:lstStyle/>
          <a:p>
            <a:r>
              <a:rPr lang="en-US" dirty="0" smtClean="0"/>
              <a:t>Body composition measurements (cont’d)</a:t>
            </a:r>
          </a:p>
          <a:p>
            <a:pPr lvl="1"/>
            <a:r>
              <a:rPr lang="en-US" sz="2400" dirty="0" smtClean="0"/>
              <a:t>**Hydrostatic </a:t>
            </a:r>
            <a:r>
              <a:rPr lang="en-US" sz="2400" dirty="0" smtClean="0"/>
              <a:t>weighing</a:t>
            </a:r>
          </a:p>
          <a:p>
            <a:pPr lvl="2"/>
            <a:r>
              <a:rPr lang="en-US" sz="2400" dirty="0" smtClean="0"/>
              <a:t>Requires complete submersion of an individual in water</a:t>
            </a:r>
          </a:p>
          <a:p>
            <a:pPr lvl="1"/>
            <a:r>
              <a:rPr lang="en-US" sz="2400" dirty="0" smtClean="0"/>
              <a:t>Bioelectrical impedance analysis</a:t>
            </a:r>
          </a:p>
          <a:p>
            <a:pPr lvl="2"/>
            <a:r>
              <a:rPr lang="en-US" sz="2400" dirty="0" smtClean="0"/>
              <a:t>Easy, portable, inexpensive, and noninvasive tool</a:t>
            </a:r>
          </a:p>
          <a:p>
            <a:endParaRPr lang="en-US" dirty="0"/>
          </a:p>
        </p:txBody>
      </p:sp>
      <p:sp>
        <p:nvSpPr>
          <p:cNvPr id="7" name="Slide Number Placeholder 4"/>
          <p:cNvSpPr txBox="1">
            <a:spLocks/>
          </p:cNvSpPr>
          <p:nvPr/>
        </p:nvSpPr>
        <p:spPr bwMode="auto">
          <a:xfrm>
            <a:off x="7073900" y="6481763"/>
            <a:ext cx="1898650" cy="3762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GB" sz="1000" b="0" i="0" u="none" strike="noStrike" kern="1200" cap="none" spc="0" normalizeH="0" baseline="0" noProof="0" dirty="0" smtClean="0">
                <a:ln>
                  <a:noFill/>
                </a:ln>
                <a:solidFill>
                  <a:schemeClr val="tx1"/>
                </a:solidFill>
                <a:effectLst/>
                <a:uLnTx/>
                <a:uFillTx/>
                <a:latin typeface="+mj-lt"/>
                <a:ea typeface="+mn-ea"/>
                <a:cs typeface="+mn-cs"/>
              </a:rPr>
              <a:t>10</a:t>
            </a:r>
            <a:endParaRPr kumimoji="0" lang="en-GB" sz="1000" b="0" i="0" u="none" strike="noStrike" kern="1200" cap="none" spc="0" normalizeH="0" baseline="0" noProof="0" dirty="0">
              <a:ln>
                <a:noFill/>
              </a:ln>
              <a:solidFill>
                <a:schemeClr val="tx1"/>
              </a:solidFill>
              <a:effectLst/>
              <a:uLnTx/>
              <a:uFillTx/>
              <a:latin typeface="+mj-lt"/>
              <a:ea typeface="+mn-ea"/>
              <a:cs typeface="+mn-cs"/>
            </a:endParaRPr>
          </a:p>
        </p:txBody>
      </p:sp>
      <p:sp>
        <p:nvSpPr>
          <p:cNvPr id="8" name="TextBox 7"/>
          <p:cNvSpPr txBox="1"/>
          <p:nvPr/>
        </p:nvSpPr>
        <p:spPr>
          <a:xfrm>
            <a:off x="5077106" y="5849780"/>
            <a:ext cx="2674130" cy="246221"/>
          </a:xfrm>
          <a:prstGeom prst="rect">
            <a:avLst/>
          </a:prstGeom>
          <a:noFill/>
        </p:spPr>
        <p:txBody>
          <a:bodyPr wrap="none" rtlCol="0">
            <a:spAutoFit/>
          </a:bodyPr>
          <a:lstStyle/>
          <a:p>
            <a:r>
              <a:rPr lang="en-US" sz="1000" dirty="0">
                <a:latin typeface="+mn-lt"/>
                <a:cs typeface="Times New Roman" panose="02020603050405020304" pitchFamily="18" charset="0"/>
              </a:rPr>
              <a:t>Courtesy </a:t>
            </a:r>
            <a:r>
              <a:rPr lang="en-US" sz="1000" dirty="0" err="1">
                <a:latin typeface="+mn-lt"/>
                <a:cs typeface="Times New Roman" panose="02020603050405020304" pitchFamily="18" charset="0"/>
              </a:rPr>
              <a:t>Tanita</a:t>
            </a:r>
            <a:r>
              <a:rPr lang="en-US" sz="1000" dirty="0">
                <a:latin typeface="+mn-lt"/>
                <a:cs typeface="Times New Roman" panose="02020603050405020304" pitchFamily="18" charset="0"/>
              </a:rPr>
              <a:t> Corp., Arlington Heights, Ill.</a:t>
            </a:r>
          </a:p>
        </p:txBody>
      </p:sp>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656616" y="1267192"/>
            <a:ext cx="3515111" cy="4504363"/>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1148</TotalTime>
  <Words>3346</Words>
  <Application>Microsoft Office PowerPoint</Application>
  <PresentationFormat>On-screen Show (4:3)</PresentationFormat>
  <Paragraphs>334</Paragraphs>
  <Slides>29</Slides>
  <Notes>25</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Oriel</vt:lpstr>
      <vt:lpstr>Chapter 15 </vt:lpstr>
      <vt:lpstr>Lesson 15.1: Causes of Obesity and Risks of Food Fads</vt:lpstr>
      <vt:lpstr>Introduction</vt:lpstr>
      <vt:lpstr>Overweight and obesity, by age: United States, 1960-2012</vt:lpstr>
      <vt:lpstr>Obesity and Weight Control</vt:lpstr>
      <vt:lpstr>Body Mass Index (BMI)</vt:lpstr>
      <vt:lpstr>Waist Circumference and Increased Risk</vt:lpstr>
      <vt:lpstr>Obesity and Weight Control (cont’d) </vt:lpstr>
      <vt:lpstr>Obesity and Weight Control (cont’d) </vt:lpstr>
      <vt:lpstr>Obesity and Weight Control (cont’d) </vt:lpstr>
      <vt:lpstr>Obesity and Weight Control (cont’d) </vt:lpstr>
      <vt:lpstr>Causes of Obesity</vt:lpstr>
      <vt:lpstr>Hormonal control</vt:lpstr>
      <vt:lpstr>Genetic and environmental factors  </vt:lpstr>
      <vt:lpstr>Individual Differences and Extreme Practices</vt:lpstr>
      <vt:lpstr>Extreme Practices (cont’d)</vt:lpstr>
      <vt:lpstr>Surgical Treatments for Obesity</vt:lpstr>
      <vt:lpstr>Lesson 15.2: Weight Management Tools and Risks of Being Underweight</vt:lpstr>
      <vt:lpstr>A Sound Weight Management Program</vt:lpstr>
      <vt:lpstr>Dietary Modification</vt:lpstr>
      <vt:lpstr>Energy Balance Components</vt:lpstr>
      <vt:lpstr>Principles of a Sound Food Plan</vt:lpstr>
      <vt:lpstr>Food Misinformation and Fads</vt:lpstr>
      <vt:lpstr>Food Misinformation and Fads (cont’d)</vt:lpstr>
      <vt:lpstr>Underweight</vt:lpstr>
      <vt:lpstr>Underweight (cont’d)</vt:lpstr>
      <vt:lpstr>Disordered Eating</vt:lpstr>
      <vt:lpstr>anorexia</vt:lpstr>
      <vt:lpstr>Bulimia</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128</cp:revision>
  <dcterms:created xsi:type="dcterms:W3CDTF">2012-04-17T17:39:32Z</dcterms:created>
  <dcterms:modified xsi:type="dcterms:W3CDTF">2016-10-05T18:09:30Z</dcterms:modified>
</cp:coreProperties>
</file>