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5"/>
  </p:notesMasterIdLst>
  <p:handoutMasterIdLst>
    <p:handoutMasterId r:id="rId26"/>
  </p:handoutMasterIdLst>
  <p:sldIdLst>
    <p:sldId id="334" r:id="rId2"/>
    <p:sldId id="257" r:id="rId3"/>
    <p:sldId id="294" r:id="rId4"/>
    <p:sldId id="296" r:id="rId5"/>
    <p:sldId id="298" r:id="rId6"/>
    <p:sldId id="300" r:id="rId7"/>
    <p:sldId id="357" r:id="rId8"/>
    <p:sldId id="326" r:id="rId9"/>
    <p:sldId id="328" r:id="rId10"/>
    <p:sldId id="330" r:id="rId11"/>
    <p:sldId id="332" r:id="rId12"/>
    <p:sldId id="318" r:id="rId13"/>
    <p:sldId id="320" r:id="rId14"/>
    <p:sldId id="322" r:id="rId15"/>
    <p:sldId id="324" r:id="rId16"/>
    <p:sldId id="310" r:id="rId17"/>
    <p:sldId id="312" r:id="rId18"/>
    <p:sldId id="314" r:id="rId19"/>
    <p:sldId id="316" r:id="rId20"/>
    <p:sldId id="304" r:id="rId21"/>
    <p:sldId id="306" r:id="rId22"/>
    <p:sldId id="308" r:id="rId23"/>
    <p:sldId id="33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P_Administrator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821" autoAdjust="0"/>
    <p:restoredTop sz="65154" autoAdjust="0"/>
  </p:normalViewPr>
  <p:slideViewPr>
    <p:cSldViewPr snapToGrid="0">
      <p:cViewPr varScale="1">
        <p:scale>
          <a:sx n="46" d="100"/>
          <a:sy n="46" d="100"/>
        </p:scale>
        <p:origin x="-10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0" d="100"/>
        <a:sy n="13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14543-13D7-432E-B272-41A6E89BA8A6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E7A2B-FD77-42A4-A37B-5AF0521ED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4439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Weight and height are used to calculate body mass index.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Nurses must be vigilant in obtaining accurate weights.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Measuring height in an infant.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These tests can be quite effective in identifying chronic problems.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Accurate assessments are important in determining patient needs.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Ask students to identify some of the reasons a geriatric patient might suffer from depression and weight loss.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terms of drug-food interactions, certain foods may affect absorption, distribution, metabolism, or elimination of drugs.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Ask students to explain the difference between enteral and parenteral feeding.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Ask students to name some reasons why a person may have difficulty following a diet.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Nutrition monitoring and evaluation give feedback on the nutrition diagnosis and the intervention 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What is polypharmacy?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(The use of multiple medications by a patient)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What are some of the institutions in which patients receive care?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(Hospital, extended-care facility, outpatient clinic, home)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Grapefruit juice has come under particular scrutiny because of its ability to dramatically alter the bioavailability of certain drugs to a dangerous level.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Caregivers must make a point of asking patients what other medications they are taking, including vitamin and mineral supplements.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use of herbs should be evaluated on an individual basis.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Ask students to explain how the roles of the nurse and dietitian differ.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nutrition care process model.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Explain that the nurse often is the communicator between the physician and the family.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 sure to discuss the nurse’s role in each phase of the care process.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plan of care must be congruent with the patient’s wishes and must be effective.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Evaluation should be ongoing.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Energy output/physical activity also tends to be overreported in a portion of the population.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43B6E2D6-51E0-4A85-ABFF-5CCC7316933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E50ADD00-FA40-493A-953E-9DDC8E755E3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7F8BBA44-8A3C-4CDB-966D-E256DD599FC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F8B6D248-46AD-4934-9A30-A00CAF9486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E0CA3D25-0BDE-423E-BFDE-BC90F9104E8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6EAE9F82-1306-4A0A-A4CC-5D30A0614ED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67AAB3EE-9EF1-44C2-B1C4-C8D186C4872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Slide </a:t>
            </a:r>
            <a:fld id="{179E6571-401E-4B20-BD1A-F3A6C5A2D45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9528BCF6-3FA7-437A-8E5A-06F1E1B6D1E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AB02A5-4FE5-49D9-9E24-09F23B90C450}" type="datetimeFigureOut">
              <a:rPr lang="en-US" smtClean="0"/>
              <a:pPr/>
              <a:t>10/25/2016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GB" smtClean="0"/>
              <a:t>Slide </a:t>
            </a:r>
            <a:fld id="{064AC775-397C-4489-A46B-397B564A2A7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10/25/2016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73FFB56-E9E6-413D-8A5D-71B4F4A3F75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Williams' Basic Nutrition &amp; Diet Therapy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10345"/>
            <a:ext cx="6400800" cy="2750128"/>
          </a:xfrm>
        </p:spPr>
        <p:txBody>
          <a:bodyPr/>
          <a:lstStyle/>
          <a:p>
            <a:r>
              <a:rPr lang="en-US" sz="3200" dirty="0" smtClean="0"/>
              <a:t>Chapter 17</a:t>
            </a:r>
          </a:p>
          <a:p>
            <a:r>
              <a:rPr lang="en-US" sz="3200" dirty="0" smtClean="0"/>
              <a:t>Nutrition Care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69564" y="2542032"/>
            <a:ext cx="2404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+mj-lt"/>
              </a:rPr>
              <a:t>15</a:t>
            </a:r>
            <a:r>
              <a:rPr lang="en-US" sz="2800" baseline="30000" smtClean="0">
                <a:latin typeface="+mj-lt"/>
              </a:rPr>
              <a:t>th</a:t>
            </a:r>
            <a:r>
              <a:rPr lang="en-US" sz="280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Edition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4888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Food and Nutrition-Related 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400" dirty="0"/>
              <a:t>RD responsible for evaluating patient’s diet</a:t>
            </a:r>
          </a:p>
          <a:p>
            <a:pPr lvl="0"/>
            <a:r>
              <a:rPr lang="en-US" sz="2400" dirty="0"/>
              <a:t>Guides for gathering a nutrition history</a:t>
            </a:r>
          </a:p>
          <a:p>
            <a:pPr lvl="0"/>
            <a:r>
              <a:rPr lang="en-US" sz="2400" dirty="0"/>
              <a:t>Underreporting energy intake is common</a:t>
            </a:r>
          </a:p>
          <a:p>
            <a:pPr lvl="0"/>
            <a:r>
              <a:rPr lang="en-US" sz="2400" dirty="0"/>
              <a:t>Physical activity </a:t>
            </a:r>
            <a:r>
              <a:rPr lang="en-US" sz="2400" dirty="0" smtClean="0"/>
              <a:t>logs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Anthropometric Measurements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sz="2800" dirty="0"/>
              <a:t>Height: fixed measuring stick against wall is </a:t>
            </a:r>
            <a:r>
              <a:rPr lang="en-US" sz="2800" dirty="0" smtClean="0"/>
              <a:t>preferred</a:t>
            </a:r>
          </a:p>
          <a:p>
            <a:pPr lvl="1"/>
            <a:r>
              <a:rPr lang="en-US" sz="2400" dirty="0" smtClean="0"/>
              <a:t>*</a:t>
            </a:r>
            <a:r>
              <a:rPr lang="en-US" sz="2400" dirty="0" err="1" smtClean="0"/>
              <a:t>nonambulatory</a:t>
            </a:r>
            <a:r>
              <a:rPr lang="en-US" sz="2400" dirty="0" smtClean="0"/>
              <a:t> clients-use total arm span</a:t>
            </a:r>
            <a:endParaRPr lang="en-US" sz="2400" dirty="0"/>
          </a:p>
          <a:p>
            <a:pPr lvl="0"/>
            <a:r>
              <a:rPr lang="en-US" sz="2800" dirty="0"/>
              <a:t>Weight and BMI: weight at consistent times</a:t>
            </a:r>
          </a:p>
          <a:p>
            <a:pPr lvl="0"/>
            <a:r>
              <a:rPr lang="en-US" sz="2800" dirty="0"/>
              <a:t>Body composition: skinfold thickness</a:t>
            </a:r>
            <a:r>
              <a:rPr lang="en-US" sz="2800" dirty="0" smtClean="0"/>
              <a:t>,-with calipers* </a:t>
            </a:r>
            <a:r>
              <a:rPr lang="en-US" sz="2800" dirty="0"/>
              <a:t>hydrostatic weighing, bioelectrical impedance analysis, x-ray </a:t>
            </a:r>
            <a:r>
              <a:rPr lang="en-US" sz="2800" dirty="0" err="1"/>
              <a:t>absorptiometry</a:t>
            </a:r>
            <a:r>
              <a:rPr lang="en-US" sz="2800" dirty="0" smtClean="0"/>
              <a:t>,</a:t>
            </a:r>
          </a:p>
          <a:p>
            <a:pPr lvl="1"/>
            <a:r>
              <a:rPr lang="en-US" dirty="0" smtClean="0"/>
              <a:t>Determines relative levels of fat compared with muscle</a:t>
            </a:r>
            <a:endParaRPr lang="en-US" dirty="0"/>
          </a:p>
          <a:p>
            <a:pPr lvl="0"/>
            <a:r>
              <a:rPr lang="en-US" sz="2800" dirty="0"/>
              <a:t>Waist circumference: fat stored in waist raises </a:t>
            </a:r>
            <a:r>
              <a:rPr lang="en-US" sz="2800" dirty="0" smtClean="0"/>
              <a:t>risks</a:t>
            </a:r>
            <a:endParaRPr lang="en-US" sz="28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Table 17-1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946" y="2182091"/>
            <a:ext cx="67540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*24 hour food record</a:t>
            </a:r>
          </a:p>
          <a:p>
            <a:r>
              <a:rPr lang="en-US" sz="3200" dirty="0" smtClean="0"/>
              <a:t>*food record or diary</a:t>
            </a:r>
          </a:p>
          <a:p>
            <a:r>
              <a:rPr lang="en-US" sz="3200" dirty="0" smtClean="0"/>
              <a:t>*diet history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*Biochemical </a:t>
            </a:r>
            <a:r>
              <a:rPr lang="en-US" dirty="0"/>
              <a:t>Data, Medical Tests, and Procedures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*Plasma </a:t>
            </a:r>
            <a:r>
              <a:rPr lang="en-US" sz="2800" dirty="0"/>
              <a:t>proteins</a:t>
            </a:r>
          </a:p>
          <a:p>
            <a:pPr lvl="0"/>
            <a:r>
              <a:rPr lang="en-US" sz="2800" dirty="0"/>
              <a:t>Liver enzymes</a:t>
            </a:r>
          </a:p>
          <a:p>
            <a:pPr lvl="0"/>
            <a:r>
              <a:rPr lang="en-US" sz="2800" dirty="0"/>
              <a:t>Blood urea nitrogen, serum electrolytes</a:t>
            </a:r>
          </a:p>
          <a:p>
            <a:pPr lvl="0"/>
            <a:r>
              <a:rPr lang="en-US" sz="2800" dirty="0"/>
              <a:t>Urinary urea nitrogen excretion</a:t>
            </a:r>
          </a:p>
          <a:p>
            <a:pPr lvl="0"/>
            <a:r>
              <a:rPr lang="en-US" sz="2800" dirty="0"/>
              <a:t>Creatinine height index</a:t>
            </a:r>
          </a:p>
          <a:p>
            <a:pPr lvl="0"/>
            <a:r>
              <a:rPr lang="en-US" sz="2800" dirty="0"/>
              <a:t>Complete blood count</a:t>
            </a:r>
          </a:p>
          <a:p>
            <a:pPr lvl="0"/>
            <a:r>
              <a:rPr lang="en-US" sz="2800" dirty="0"/>
              <a:t>Fasting glucose</a:t>
            </a:r>
          </a:p>
          <a:p>
            <a:pPr lvl="0"/>
            <a:r>
              <a:rPr lang="en-US" sz="2800" dirty="0" smtClean="0"/>
              <a:t>*Total </a:t>
            </a:r>
            <a:r>
              <a:rPr lang="en-US" sz="2800" dirty="0"/>
              <a:t>lymphocyte </a:t>
            </a:r>
            <a:r>
              <a:rPr lang="en-US" sz="2800" dirty="0" smtClean="0"/>
              <a:t>count</a:t>
            </a:r>
            <a:endParaRPr lang="en-US" sz="28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Skeletal System </a:t>
            </a:r>
            <a:r>
              <a:rPr lang="en-US" dirty="0" smtClean="0"/>
              <a:t>Integrity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400" dirty="0"/>
              <a:t>Skeletal system integrity: several tests for bone integrity, osteoporosis</a:t>
            </a:r>
          </a:p>
          <a:p>
            <a:pPr lvl="0"/>
            <a:r>
              <a:rPr lang="en-US" sz="2400" dirty="0"/>
              <a:t>Gastrointestinal function</a:t>
            </a:r>
          </a:p>
          <a:p>
            <a:pPr lvl="0"/>
            <a:r>
              <a:rPr lang="en-US" sz="2400" dirty="0"/>
              <a:t>Resting metabolic rate: to determine total energy </a:t>
            </a:r>
            <a:r>
              <a:rPr lang="en-US" sz="2400" dirty="0" smtClean="0"/>
              <a:t>needs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Nutrition-Focused Physical </a:t>
            </a:r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Nutrition-focused physical findings: See Table </a:t>
            </a:r>
            <a:r>
              <a:rPr lang="en-US" dirty="0" smtClean="0"/>
              <a:t>17-2*</a:t>
            </a:r>
            <a:endParaRPr lang="en-US" dirty="0"/>
          </a:p>
          <a:p>
            <a:pPr lvl="0"/>
            <a:r>
              <a:rPr lang="en-US" dirty="0"/>
              <a:t>Client history</a:t>
            </a:r>
          </a:p>
          <a:p>
            <a:pPr lvl="1"/>
            <a:r>
              <a:rPr lang="en-US" dirty="0"/>
              <a:t>Guided questioning</a:t>
            </a:r>
          </a:p>
          <a:p>
            <a:pPr lvl="1"/>
            <a:r>
              <a:rPr lang="en-US" dirty="0"/>
              <a:t>Dietary supplements</a:t>
            </a:r>
          </a:p>
          <a:p>
            <a:pPr lvl="1"/>
            <a:r>
              <a:rPr lang="en-US" dirty="0"/>
              <a:t>Socioeconomic status, religion, culture, etc.</a:t>
            </a:r>
          </a:p>
          <a:p>
            <a:pPr lvl="1"/>
            <a:r>
              <a:rPr lang="en-US" dirty="0"/>
              <a:t>Psychological and emotional problems</a:t>
            </a:r>
          </a:p>
          <a:p>
            <a:pPr lvl="1"/>
            <a:r>
              <a:rPr lang="en-US" dirty="0"/>
              <a:t>Evaluate the data </a:t>
            </a:r>
            <a:r>
              <a:rPr lang="en-US" dirty="0" smtClean="0"/>
              <a:t>collected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Problem: data is analyzed and diagnostic category assigned</a:t>
            </a:r>
          </a:p>
          <a:p>
            <a:pPr lvl="0"/>
            <a:r>
              <a:rPr lang="en-US" sz="2800" dirty="0"/>
              <a:t>Etiology: cause or contributing risk factors identified</a:t>
            </a:r>
          </a:p>
          <a:p>
            <a:pPr lvl="0"/>
            <a:r>
              <a:rPr lang="en-US" sz="2800" dirty="0"/>
              <a:t>Signs and symptoms: changes in patient’s health status that indicate nutrition </a:t>
            </a:r>
            <a:r>
              <a:rPr lang="en-US" sz="2800" dirty="0" smtClean="0"/>
              <a:t>problem</a:t>
            </a:r>
            <a:endParaRPr lang="en-US" sz="28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</a:t>
            </a:r>
            <a:r>
              <a:rPr lang="en-US" dirty="0" smtClean="0"/>
              <a:t>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Nutrition intervention: follows assessment and diagnosis</a:t>
            </a:r>
          </a:p>
          <a:p>
            <a:pPr lvl="1"/>
            <a:r>
              <a:rPr lang="en-US" dirty="0"/>
              <a:t>Written care plan addresses personal and medical needs</a:t>
            </a:r>
          </a:p>
          <a:p>
            <a:pPr lvl="1"/>
            <a:r>
              <a:rPr lang="en-US" dirty="0"/>
              <a:t>Food and/or nutrient delivery</a:t>
            </a:r>
          </a:p>
          <a:p>
            <a:pPr lvl="2"/>
            <a:r>
              <a:rPr lang="en-US" dirty="0"/>
              <a:t>Personalized: needs, disease, therapy affect food plan</a:t>
            </a:r>
          </a:p>
          <a:p>
            <a:pPr lvl="2"/>
            <a:r>
              <a:rPr lang="en-US" dirty="0"/>
              <a:t>Modes of feeding: total energy of diet, nutrient modification, texture</a:t>
            </a:r>
          </a:p>
          <a:p>
            <a:pPr lvl="1"/>
            <a:r>
              <a:rPr lang="en-US" dirty="0"/>
              <a:t>Enteral feedings when patient cannot consume food </a:t>
            </a:r>
            <a:r>
              <a:rPr lang="en-US" dirty="0" smtClean="0"/>
              <a:t>orally*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Nutrition Education and </a:t>
            </a:r>
            <a:r>
              <a:rPr lang="en-US" dirty="0" smtClean="0"/>
              <a:t>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Nutrition education and counseling</a:t>
            </a:r>
          </a:p>
          <a:p>
            <a:pPr lvl="1"/>
            <a:r>
              <a:rPr lang="en-US" dirty="0"/>
              <a:t>Patients with education more likely to be compliant</a:t>
            </a:r>
          </a:p>
          <a:p>
            <a:pPr lvl="1"/>
            <a:r>
              <a:rPr lang="en-US" dirty="0"/>
              <a:t>Long-term lifestyle modifications</a:t>
            </a:r>
          </a:p>
          <a:p>
            <a:pPr lvl="0"/>
            <a:r>
              <a:rPr lang="en-US" dirty="0"/>
              <a:t>Coordination of nutrition care</a:t>
            </a:r>
          </a:p>
          <a:p>
            <a:pPr lvl="1"/>
            <a:r>
              <a:rPr lang="en-US" dirty="0"/>
              <a:t>Dietitians, nurses, prescribing physicians, pharmacist</a:t>
            </a:r>
          </a:p>
          <a:p>
            <a:pPr lvl="1"/>
            <a:r>
              <a:rPr lang="en-US" dirty="0"/>
              <a:t>Family, friends, care </a:t>
            </a:r>
            <a:r>
              <a:rPr lang="en-US" dirty="0" smtClean="0"/>
              <a:t>providers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Nutrition Monitoring and </a:t>
            </a: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Measures progress toward patient goals</a:t>
            </a:r>
          </a:p>
          <a:p>
            <a:pPr lvl="0"/>
            <a:r>
              <a:rPr lang="en-US" dirty="0"/>
              <a:t>Three components</a:t>
            </a:r>
          </a:p>
          <a:p>
            <a:pPr lvl="1"/>
            <a:r>
              <a:rPr lang="en-US" dirty="0"/>
              <a:t>Monitor progress</a:t>
            </a:r>
          </a:p>
          <a:p>
            <a:pPr lvl="1"/>
            <a:r>
              <a:rPr lang="en-US" dirty="0"/>
              <a:t>Measure outcomes</a:t>
            </a:r>
          </a:p>
          <a:p>
            <a:pPr lvl="1"/>
            <a:r>
              <a:rPr lang="en-US" dirty="0"/>
              <a:t>Evaluate </a:t>
            </a:r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</a:t>
            </a:r>
            <a:r>
              <a:rPr lang="en-US" dirty="0"/>
              <a:t>Individualized Care and the </a:t>
            </a:r>
            <a:r>
              <a:rPr lang="en-US" dirty="0" smtClean="0"/>
              <a:t>Health Care </a:t>
            </a:r>
            <a:r>
              <a:rPr lang="en-US" dirty="0"/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400" dirty="0"/>
              <a:t>Valid health care is centered on the patient and his or her individual needs.</a:t>
            </a:r>
          </a:p>
          <a:p>
            <a:pPr lvl="0"/>
            <a:r>
              <a:rPr lang="en-US" sz="2400" dirty="0"/>
              <a:t>Comprehensive health care is best provided by a team of health professionals and support staff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</a:t>
            </a:r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/>
              <a:t>Risks with polypharmacy, especially in elderly</a:t>
            </a:r>
          </a:p>
          <a:p>
            <a:pPr lvl="0"/>
            <a:r>
              <a:rPr lang="en-US" sz="2800" dirty="0" smtClean="0"/>
              <a:t>*Must </a:t>
            </a:r>
            <a:r>
              <a:rPr lang="en-US" sz="2800" dirty="0"/>
              <a:t>gather information about all drug use, including OTC, prescription, alcohol, street </a:t>
            </a:r>
            <a:r>
              <a:rPr lang="en-US" sz="2800" dirty="0" smtClean="0"/>
              <a:t>drugs</a:t>
            </a:r>
            <a:endParaRPr lang="en-US" sz="28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Drug-Food </a:t>
            </a:r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High-fat meal</a:t>
            </a:r>
          </a:p>
          <a:p>
            <a:pPr lvl="0"/>
            <a:r>
              <a:rPr lang="en-US" dirty="0"/>
              <a:t>High-fiber meal</a:t>
            </a:r>
          </a:p>
          <a:p>
            <a:pPr lvl="0"/>
            <a:r>
              <a:rPr lang="en-US" dirty="0"/>
              <a:t>Grapefruit </a:t>
            </a:r>
            <a:r>
              <a:rPr lang="en-US" dirty="0" smtClean="0"/>
              <a:t>juice (</a:t>
            </a:r>
            <a:r>
              <a:rPr lang="en-US" dirty="0" err="1" smtClean="0"/>
              <a:t>furanocoumarin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Decreased the </a:t>
            </a:r>
            <a:r>
              <a:rPr lang="en-US" dirty="0" err="1" smtClean="0"/>
              <a:t>bioavailabilty</a:t>
            </a:r>
            <a:r>
              <a:rPr lang="en-US" dirty="0" smtClean="0"/>
              <a:t> of certain drugs to a dangerous level*</a:t>
            </a:r>
            <a:endParaRPr lang="en-US" dirty="0"/>
          </a:p>
          <a:p>
            <a:pPr lvl="0"/>
            <a:r>
              <a:rPr lang="en-US" dirty="0"/>
              <a:t>Warfarin and certain foods</a:t>
            </a:r>
          </a:p>
          <a:p>
            <a:pPr lvl="0"/>
            <a:r>
              <a:rPr lang="en-US" dirty="0"/>
              <a:t>Medications that alter taste or smell sensations</a:t>
            </a:r>
          </a:p>
          <a:p>
            <a:pPr lvl="0"/>
            <a:r>
              <a:rPr lang="en-US" dirty="0"/>
              <a:t>Medications that stimulate </a:t>
            </a:r>
            <a:r>
              <a:rPr lang="en-US" dirty="0" smtClean="0"/>
              <a:t>appetite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Drug-Nutrient </a:t>
            </a:r>
            <a:r>
              <a:rPr lang="en-US" dirty="0" smtClean="0"/>
              <a:t>Interactions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Usually medications taken with OTC supplements</a:t>
            </a:r>
          </a:p>
          <a:p>
            <a:pPr lvl="0"/>
            <a:r>
              <a:rPr lang="en-US" dirty="0"/>
              <a:t>Patients rarely report supplements to </a:t>
            </a:r>
            <a:r>
              <a:rPr lang="en-US" dirty="0" smtClean="0"/>
              <a:t>physicians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Drug-Herb </a:t>
            </a:r>
            <a:r>
              <a:rPr lang="en-US"/>
              <a:t>Interactions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*Least </a:t>
            </a:r>
            <a:r>
              <a:rPr lang="en-US" dirty="0"/>
              <a:t>well-defined </a:t>
            </a:r>
            <a:r>
              <a:rPr lang="en-US" dirty="0" smtClean="0"/>
              <a:t>category</a:t>
            </a:r>
          </a:p>
          <a:p>
            <a:pPr lvl="1"/>
            <a:r>
              <a:rPr lang="en-US" dirty="0" smtClean="0"/>
              <a:t>Interactions that involve prescription drugs and herbs</a:t>
            </a:r>
            <a:endParaRPr lang="en-US" dirty="0"/>
          </a:p>
          <a:p>
            <a:pPr lvl="0"/>
            <a:r>
              <a:rPr lang="en-US" dirty="0"/>
              <a:t>St. John’s </a:t>
            </a:r>
            <a:r>
              <a:rPr lang="en-US" dirty="0" err="1" smtClean="0"/>
              <a:t>wort</a:t>
            </a:r>
            <a:r>
              <a:rPr lang="en-US" dirty="0" smtClean="0"/>
              <a:t> </a:t>
            </a:r>
            <a:r>
              <a:rPr lang="en-US" dirty="0"/>
              <a:t>interacts with many medication groups</a:t>
            </a:r>
          </a:p>
          <a:p>
            <a:pPr lvl="0"/>
            <a:r>
              <a:rPr lang="en-US" dirty="0"/>
              <a:t>Others include papaya extract, devil’s claw, Gingko </a:t>
            </a:r>
            <a:r>
              <a:rPr lang="en-US" dirty="0" err="1" smtClean="0"/>
              <a:t>biloba</a:t>
            </a:r>
            <a:r>
              <a:rPr lang="en-US" dirty="0"/>
              <a:t>, evening primrose, valerian, kelp, ginseng, </a:t>
            </a:r>
            <a:r>
              <a:rPr lang="en-US" dirty="0" smtClean="0"/>
              <a:t>ginger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303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Nutrition support</a:t>
            </a:r>
          </a:p>
          <a:p>
            <a:pPr lvl="1"/>
            <a:r>
              <a:rPr lang="en-US" dirty="0"/>
              <a:t>Vital to successful treatment of disease</a:t>
            </a:r>
          </a:p>
          <a:p>
            <a:pPr lvl="1"/>
            <a:r>
              <a:rPr lang="en-US" dirty="0"/>
              <a:t>Often is the primary therapy</a:t>
            </a:r>
          </a:p>
          <a:p>
            <a:pPr lvl="0"/>
            <a:r>
              <a:rPr lang="en-US" dirty="0"/>
              <a:t>Registered dietitian provides comprehensive nutrition care</a:t>
            </a:r>
          </a:p>
          <a:p>
            <a:pPr lvl="0"/>
            <a:r>
              <a:rPr lang="en-US" dirty="0"/>
              <a:t>Nurses also identify nutrition </a:t>
            </a:r>
            <a:r>
              <a:rPr lang="en-US" dirty="0" smtClean="0"/>
              <a:t>needs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Therapeutic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Health care setting</a:t>
            </a:r>
          </a:p>
          <a:p>
            <a:pPr lvl="0"/>
            <a:r>
              <a:rPr lang="en-US" dirty="0"/>
              <a:t>Person-centered </a:t>
            </a:r>
            <a:r>
              <a:rPr lang="en-US" dirty="0" smtClean="0"/>
              <a:t>care</a:t>
            </a:r>
          </a:p>
          <a:p>
            <a:pPr lvl="1"/>
            <a:r>
              <a:rPr lang="en-US" dirty="0" smtClean="0"/>
              <a:t>Based on individual needs*</a:t>
            </a:r>
            <a:endParaRPr lang="en-US" dirty="0"/>
          </a:p>
          <a:p>
            <a:pPr lvl="0"/>
            <a:r>
              <a:rPr lang="en-US" dirty="0"/>
              <a:t>Health care team</a:t>
            </a:r>
          </a:p>
          <a:p>
            <a:pPr lvl="1"/>
            <a:r>
              <a:rPr lang="en-US" dirty="0"/>
              <a:t>Physician and support staff</a:t>
            </a:r>
          </a:p>
          <a:p>
            <a:pPr lvl="1"/>
            <a:r>
              <a:rPr lang="en-US" dirty="0"/>
              <a:t>Role of the nurse and clinical dietitian</a:t>
            </a:r>
          </a:p>
          <a:p>
            <a:pPr lvl="2"/>
            <a:r>
              <a:rPr lang="en-US" dirty="0"/>
              <a:t>Dietitian develops, manages, evaluates nutrition therapy</a:t>
            </a:r>
          </a:p>
          <a:p>
            <a:pPr lvl="2"/>
            <a:r>
              <a:rPr lang="en-US" dirty="0"/>
              <a:t>Nurse develops, supports, carries out plan of </a:t>
            </a:r>
            <a:r>
              <a:rPr lang="en-US" dirty="0" smtClean="0"/>
              <a:t>care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Therapeutic </a:t>
            </a:r>
            <a:r>
              <a:rPr lang="en-US" dirty="0" smtClean="0"/>
              <a:t>Process </a:t>
            </a: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1026" name="Picture 2" descr="Z:\Elsevier\ELSEVIER-BOOKS\Cleanup\Miscellaneous\PPTworks\Nix\Image_Collection\Jpeg\f017-001-978032308347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7337" y="1350818"/>
            <a:ext cx="7233371" cy="500841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47110" y="3990109"/>
            <a:ext cx="496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Care Team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RD carries major responsibility of medical nutrition therapy*</a:t>
            </a:r>
          </a:p>
          <a:p>
            <a:pPr lvl="0"/>
            <a:r>
              <a:rPr lang="en-US" dirty="0" smtClean="0"/>
              <a:t>Nursing </a:t>
            </a:r>
            <a:r>
              <a:rPr lang="en-US" dirty="0"/>
              <a:t>role</a:t>
            </a:r>
          </a:p>
          <a:p>
            <a:pPr lvl="1"/>
            <a:r>
              <a:rPr lang="en-US" dirty="0"/>
              <a:t>Coordinator and advocate: nurse works as advocate for patient nutrition</a:t>
            </a:r>
          </a:p>
          <a:p>
            <a:pPr lvl="1"/>
            <a:r>
              <a:rPr lang="en-US" dirty="0"/>
              <a:t>Interpreter: explanations help reduce anxiety</a:t>
            </a:r>
          </a:p>
          <a:p>
            <a:pPr lvl="1"/>
            <a:r>
              <a:rPr lang="en-US" dirty="0"/>
              <a:t>Teacher and counselor: reinforces dietitian’s work with </a:t>
            </a:r>
            <a:r>
              <a:rPr lang="en-US" dirty="0" smtClean="0"/>
              <a:t>patient</a:t>
            </a:r>
          </a:p>
          <a:p>
            <a:pPr lvl="1"/>
            <a:r>
              <a:rPr lang="en-US" dirty="0" smtClean="0"/>
              <a:t>*nurses are in the closest continuous contact with patients and their families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PHASES OF The </a:t>
            </a:r>
            <a:r>
              <a:rPr lang="en-US" dirty="0"/>
              <a:t>Care Process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2400" dirty="0"/>
              <a:t>A personalized health care plan, evaluation, and follow-up care guide actions to promote healing and health.</a:t>
            </a:r>
          </a:p>
          <a:p>
            <a:r>
              <a:rPr lang="en-US" sz="2400" dirty="0" smtClean="0"/>
              <a:t>Drug-nutrient </a:t>
            </a:r>
            <a:r>
              <a:rPr lang="en-US" sz="2400" dirty="0"/>
              <a:t>interactions can create significant medical complications.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878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Phases of the Care </a:t>
            </a:r>
            <a:r>
              <a:rPr lang="en-US" dirty="0" smtClean="0"/>
              <a:t>Process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Academy of Nutrition </a:t>
            </a:r>
            <a:r>
              <a:rPr lang="en-US" smtClean="0"/>
              <a:t>and Dietetics : </a:t>
            </a:r>
            <a:r>
              <a:rPr lang="en-US" dirty="0"/>
              <a:t>Nutrition Care Process for RDs</a:t>
            </a:r>
          </a:p>
          <a:p>
            <a:pPr lvl="0"/>
            <a:r>
              <a:rPr lang="en-US" dirty="0"/>
              <a:t>Systematic problem-solving method with four steps</a:t>
            </a:r>
          </a:p>
          <a:p>
            <a:pPr lvl="1"/>
            <a:r>
              <a:rPr lang="en-US" dirty="0"/>
              <a:t>Nutrition assessment</a:t>
            </a:r>
          </a:p>
          <a:p>
            <a:pPr lvl="1"/>
            <a:r>
              <a:rPr lang="en-US" dirty="0" smtClean="0"/>
              <a:t>Diagnosis</a:t>
            </a:r>
          </a:p>
          <a:p>
            <a:pPr lvl="2"/>
            <a:r>
              <a:rPr lang="en-US" dirty="0" smtClean="0"/>
              <a:t>*nurses clinical judgment about a clients response to actual or potential health conditions or needs</a:t>
            </a:r>
            <a:endParaRPr lang="en-US" dirty="0"/>
          </a:p>
          <a:p>
            <a:pPr lvl="1"/>
            <a:r>
              <a:rPr lang="en-US" dirty="0"/>
              <a:t>Intervention</a:t>
            </a:r>
          </a:p>
          <a:p>
            <a:pPr lvl="1"/>
            <a:r>
              <a:rPr lang="en-US" dirty="0"/>
              <a:t>Monitoring and </a:t>
            </a: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Nutrition assessment</a:t>
            </a:r>
          </a:p>
          <a:p>
            <a:pPr lvl="1"/>
            <a:r>
              <a:rPr lang="en-US" dirty="0"/>
              <a:t>Family and medical history </a:t>
            </a:r>
            <a:r>
              <a:rPr lang="en-US" dirty="0" smtClean="0"/>
              <a:t>questionnaires</a:t>
            </a:r>
          </a:p>
          <a:p>
            <a:pPr lvl="1"/>
            <a:r>
              <a:rPr lang="en-US" dirty="0" smtClean="0"/>
              <a:t>Current </a:t>
            </a:r>
            <a:r>
              <a:rPr lang="en-US" dirty="0"/>
              <a:t>status and goals</a:t>
            </a:r>
          </a:p>
          <a:p>
            <a:pPr lvl="1"/>
            <a:r>
              <a:rPr lang="en-US" dirty="0"/>
              <a:t>Patient and family are primary </a:t>
            </a:r>
            <a:r>
              <a:rPr lang="en-US" dirty="0" smtClean="0"/>
              <a:t>sources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073900" y="6481763"/>
            <a:ext cx="189865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8BBA44-8A3C-4CDB-966D-E256DD599FC1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587</TotalTime>
  <Words>1475</Words>
  <Application>Microsoft Office PowerPoint</Application>
  <PresentationFormat>On-screen Show (4:3)</PresentationFormat>
  <Paragraphs>218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Williams' Basic Nutrition &amp; Diet Therapy</vt:lpstr>
      <vt:lpstr> Individualized Care and the Health Care Team</vt:lpstr>
      <vt:lpstr>Introduction</vt:lpstr>
      <vt:lpstr>The Therapeutic Process</vt:lpstr>
      <vt:lpstr>The Therapeutic Process </vt:lpstr>
      <vt:lpstr>Health Care Team </vt:lpstr>
      <vt:lpstr>PHASES OF The Care Process </vt:lpstr>
      <vt:lpstr>Phases of the Care Process </vt:lpstr>
      <vt:lpstr>Nutrition Assessment </vt:lpstr>
      <vt:lpstr>Food and Nutrition-Related History </vt:lpstr>
      <vt:lpstr>Anthropometric Measurements </vt:lpstr>
      <vt:lpstr>Table 17-1</vt:lpstr>
      <vt:lpstr>*Biochemical Data, Medical Tests, and Procedures </vt:lpstr>
      <vt:lpstr>Skeletal System Integrity </vt:lpstr>
      <vt:lpstr>Nutrition-Focused Physical Findings</vt:lpstr>
      <vt:lpstr>Nutrition Diagnosis </vt:lpstr>
      <vt:lpstr>Nutrition Intervention</vt:lpstr>
      <vt:lpstr>Nutrition Education and Counseling</vt:lpstr>
      <vt:lpstr>Nutrition Monitoring and Evaluation</vt:lpstr>
      <vt:lpstr>Drug Interactions</vt:lpstr>
      <vt:lpstr>Drug-Food Interactions</vt:lpstr>
      <vt:lpstr>Drug-Nutrient Interactions </vt:lpstr>
      <vt:lpstr>Drug-Herb Interactions </vt:lpstr>
    </vt:vector>
  </TitlesOfParts>
  <Company>Reed Elsevier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HP_Administrator</dc:creator>
  <cp:lastModifiedBy>winxp</cp:lastModifiedBy>
  <cp:revision>45</cp:revision>
  <dcterms:created xsi:type="dcterms:W3CDTF">2012-04-17T17:39:32Z</dcterms:created>
  <dcterms:modified xsi:type="dcterms:W3CDTF">2016-10-25T13:06:41Z</dcterms:modified>
</cp:coreProperties>
</file>