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22"/>
  </p:notesMasterIdLst>
  <p:handoutMasterIdLst>
    <p:handoutMasterId r:id="rId23"/>
  </p:handoutMasterIdLst>
  <p:sldIdLst>
    <p:sldId id="334" r:id="rId2"/>
    <p:sldId id="257" r:id="rId3"/>
    <p:sldId id="294" r:id="rId4"/>
    <p:sldId id="367" r:id="rId5"/>
    <p:sldId id="296" r:id="rId6"/>
    <p:sldId id="298" r:id="rId7"/>
    <p:sldId id="300" r:id="rId8"/>
    <p:sldId id="326" r:id="rId9"/>
    <p:sldId id="328" r:id="rId10"/>
    <p:sldId id="330" r:id="rId11"/>
    <p:sldId id="332" r:id="rId12"/>
    <p:sldId id="318" r:id="rId13"/>
    <p:sldId id="322" r:id="rId14"/>
    <p:sldId id="324" r:id="rId15"/>
    <p:sldId id="310" r:id="rId16"/>
    <p:sldId id="368" r:id="rId17"/>
    <p:sldId id="349" r:id="rId18"/>
    <p:sldId id="350" r:id="rId19"/>
    <p:sldId id="351" r:id="rId20"/>
    <p:sldId id="369" r:id="rId21"/>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CC"/>
    <a:srgbClr val="00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954" autoAdjust="0"/>
    <p:restoredTop sz="66788" autoAdjust="0"/>
  </p:normalViewPr>
  <p:slideViewPr>
    <p:cSldViewPr snapToGrid="0">
      <p:cViewPr>
        <p:scale>
          <a:sx n="52" d="100"/>
          <a:sy n="52" d="100"/>
        </p:scale>
        <p:origin x="-990" y="0"/>
      </p:cViewPr>
      <p:guideLst>
        <p:guide orient="horz" pos="2160"/>
        <p:guide pos="2880"/>
      </p:guideLst>
    </p:cSldViewPr>
  </p:slideViewPr>
  <p:outlineViewPr>
    <p:cViewPr>
      <p:scale>
        <a:sx n="33" d="100"/>
        <a:sy n="33" d="100"/>
      </p:scale>
      <p:origin x="0" y="0"/>
    </p:cViewPr>
  </p:outlineViewPr>
  <p:notesTextViewPr>
    <p:cViewPr>
      <p:scale>
        <a:sx n="130" d="100"/>
        <a:sy n="13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8C7C7B5-0069-4C8F-8678-6BCBF5D57179}" type="datetimeFigureOut">
              <a:rPr lang="en-US" smtClean="0"/>
              <a:pPr/>
              <a:t>9/8/2016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35B1A87-25B0-4032-89AF-E37D2CC0CAE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819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4608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819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dirty="0"/>
          </a:p>
        </p:txBody>
      </p:sp>
    </p:spTree>
    <p:extLst>
      <p:ext uri="{BB962C8B-B14F-4D97-AF65-F5344CB8AC3E}">
        <p14:creationId xmlns="" xmlns:p14="http://schemas.microsoft.com/office/powerpoint/2010/main" val="35744399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Nonnutritive sweeteners are hundreds of times sweeter than table sugar. Explain how adding a minute amount can sweeten a food.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TALKING POINTS:</a:t>
            </a:r>
          </a:p>
          <a:p>
            <a:pPr marL="174708" indent="-174708">
              <a:buFont typeface="Arial" pitchFamily="34" charset="0"/>
              <a:buChar char="•"/>
            </a:pPr>
            <a:r>
              <a:rPr lang="en-US" dirty="0" smtClean="0"/>
              <a:t>Carbohydrates burn in the body at a rate of 4 kcal/g. Explain this in terms of work: 30 minutes jogging burns approximately 200 calories. How many grams of carbohydrate would be needed to provide that energy? </a:t>
            </a:r>
            <a:r>
              <a:rPr lang="en-US" i="1" dirty="0" smtClean="0"/>
              <a:t>(50 g)</a:t>
            </a:r>
            <a:r>
              <a:rPr lang="en-US" dirty="0" smtClean="0"/>
              <a:t>  </a:t>
            </a:r>
          </a:p>
          <a:p>
            <a:pPr marL="174708" indent="-174708"/>
            <a:r>
              <a:rPr lang="en-US" dirty="0" smtClean="0"/>
              <a:t>    How many pieces of bread would a person need to eat to get 50 g? </a:t>
            </a:r>
            <a:r>
              <a:rPr lang="en-US" i="1" dirty="0" smtClean="0"/>
              <a:t>(3 to 4 pieces)</a:t>
            </a:r>
            <a:endParaRPr lang="en-US" dirty="0" smtClean="0"/>
          </a:p>
          <a:p>
            <a:pPr marL="174708" indent="-174708">
              <a:buFont typeface="Arial" pitchFamily="34" charset="0"/>
              <a:buChar char="•"/>
            </a:pPr>
            <a:r>
              <a:rPr lang="en-US" dirty="0" smtClean="0"/>
              <a:t>Explain the process of blood glucose level variance and homeostasis. The body regulates blood glucose to keep all cells provided with energy at all times.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protein-sparing function of carbohydrates protects proteins, allowing them to be used for tissue growth and maintenance.  </a:t>
            </a:r>
          </a:p>
          <a:p>
            <a:pPr marL="174708" indent="-174708">
              <a:buFont typeface="Arial" pitchFamily="34" charset="0"/>
              <a:buChar char="•"/>
            </a:pPr>
            <a:r>
              <a:rPr lang="en-US" dirty="0" smtClean="0"/>
              <a:t>Carbohydrates prevent the rapid breakdown of fats that would produce excess amounts of ketones.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Explain that one of the easiest steps someone dieting can take is to cut sugared drinks from the diet.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Explain how amylases are named according to where they are found: in the mouth (salivary) and in the small intestine (pancreatic)</a:t>
            </a:r>
          </a:p>
          <a:p>
            <a:pPr marL="174708" indent="-174708">
              <a:buFont typeface="Arial" pitchFamily="34" charset="0"/>
              <a:buChar char="•"/>
            </a:pPr>
            <a:r>
              <a:rPr lang="en-US" dirty="0" smtClean="0"/>
              <a:t>In which part of the digestive process do proteases start digesting proteins? </a:t>
            </a:r>
            <a:r>
              <a:rPr lang="en-US" i="1" dirty="0" smtClean="0"/>
              <a:t>(Stomach)</a:t>
            </a:r>
            <a:endParaRPr lang="en-US" dirty="0" smtClean="0"/>
          </a:p>
          <a:p>
            <a:pPr marL="174708" indent="-174708">
              <a:buFont typeface="Arial" pitchFamily="34" charset="0"/>
              <a:buChar char="•"/>
            </a:pPr>
            <a:r>
              <a:rPr lang="en-US" dirty="0" smtClean="0"/>
              <a:t>Is peristalsis a voluntary or involuntary movement? </a:t>
            </a:r>
            <a:r>
              <a:rPr lang="en-US" i="1" dirty="0" smtClean="0"/>
              <a:t>(Involuntary)</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Pancreatic secretions: pancreatic amylase breaks starches down into disaccharides and monosaccharides.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Intestinal secretions: sucrase, lactase, and maltase act on disaccharides to render their corresponding monosaccharides ready for portal absorption.</a:t>
            </a:r>
          </a:p>
          <a:p>
            <a:pPr marL="174708" indent="-174708">
              <a:buFont typeface="Arial" pitchFamily="34" charset="0"/>
              <a:buChar char="•"/>
            </a:pPr>
            <a:r>
              <a:rPr lang="en-US" dirty="0" smtClean="0"/>
              <a:t>Which section of the small intestine performs most of the absorption of macronutrients? (</a:t>
            </a:r>
            <a:r>
              <a:rPr lang="en-US" i="1" dirty="0" smtClean="0"/>
              <a:t>Duodenum)</a:t>
            </a:r>
            <a:endParaRPr lang="en-US" dirty="0" smtClean="0"/>
          </a:p>
          <a:p>
            <a:pPr marL="174708" indent="-174708">
              <a:buFont typeface="Arial" pitchFamily="34" charset="0"/>
              <a:buChar char="•"/>
            </a:pPr>
            <a:r>
              <a:rPr lang="en-US" dirty="0" smtClean="0"/>
              <a:t>Ask students to explain the cause of lactose intolerance.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18</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recommendations do the </a:t>
            </a:r>
            <a:r>
              <a:rPr lang="en-US" i="1" dirty="0" smtClean="0"/>
              <a:t>Dietary Guidelines for Americans, 2010 </a:t>
            </a:r>
            <a:r>
              <a:rPr lang="en-US" dirty="0" smtClean="0"/>
              <a:t>make? </a:t>
            </a:r>
          </a:p>
          <a:p>
            <a:pPr marL="174708" indent="-174708">
              <a:buFont typeface="Arial" pitchFamily="34" charset="0"/>
              <a:buChar char="•"/>
            </a:pPr>
            <a:r>
              <a:rPr lang="en-US" dirty="0" smtClean="0"/>
              <a:t>What recommendations would the students provide to others?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Share these facts with the students:</a:t>
            </a:r>
          </a:p>
          <a:p>
            <a:pPr marL="640594" lvl="1" indent="-174708">
              <a:buFont typeface="Arial" pitchFamily="34" charset="0"/>
              <a:buChar char="•"/>
            </a:pPr>
            <a:r>
              <a:rPr lang="en-US" dirty="0" smtClean="0"/>
              <a:t>In the typical American diet, half of total caloric intake is in the form of carbohydrates.</a:t>
            </a:r>
          </a:p>
          <a:p>
            <a:pPr marL="640594" lvl="1" indent="-174708">
              <a:buFont typeface="Arial" pitchFamily="34" charset="0"/>
              <a:buChar char="•"/>
            </a:pPr>
            <a:r>
              <a:rPr lang="en-US" dirty="0" smtClean="0"/>
              <a:t>Daily intake of sugars by Americans accounts for 20% to 40% of total caloric intake.</a:t>
            </a:r>
          </a:p>
          <a:p>
            <a:pPr marL="174708" indent="-174708">
              <a:buFont typeface="Arial" pitchFamily="34" charset="0"/>
              <a:buChar char="•"/>
            </a:pPr>
            <a:r>
              <a:rPr lang="en-US" dirty="0" smtClean="0"/>
              <a:t>Ask the students what some of the major sources of sugars are in their own diets.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Which simple carbohydrate is the basic sugar unit in human blood? </a:t>
            </a:r>
            <a:r>
              <a:rPr lang="en-US" i="1" dirty="0" smtClean="0"/>
              <a:t>(Glucose)</a:t>
            </a:r>
            <a:endParaRPr lang="en-US" dirty="0" smtClean="0"/>
          </a:p>
          <a:p>
            <a:pPr marL="174708" indent="-174708">
              <a:buFont typeface="Arial" pitchFamily="34" charset="0"/>
              <a:buChar char="•"/>
            </a:pPr>
            <a:r>
              <a:rPr lang="en-US" dirty="0" smtClean="0"/>
              <a:t>In which food group is fructose most abundantly found?  Explain that fructose is also concentrated from corn to make high-fructose corn syrup, a sweetener added to many beverages and sweets in the American diet.</a:t>
            </a:r>
          </a:p>
          <a:p>
            <a:pPr marL="174708" indent="-174708">
              <a:buFont typeface="Arial" pitchFamily="34" charset="0"/>
              <a:buChar char="•"/>
            </a:pPr>
            <a:r>
              <a:rPr lang="en-US" dirty="0" smtClean="0"/>
              <a:t>Explain that galactose is usually found in conjunction with glucose, to make lactose, a milk sugar.</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Which disaccharide aids in the absorption of calcium and phosphorous? </a:t>
            </a:r>
            <a:r>
              <a:rPr lang="en-US" i="1" dirty="0" smtClean="0"/>
              <a:t>(Prompt the students to think of a food that is high in these minerals and also high in lactose: milk.)</a:t>
            </a:r>
            <a:endParaRPr lang="en-US" dirty="0" smtClean="0"/>
          </a:p>
          <a:p>
            <a:pPr marL="174708" indent="-174708">
              <a:buFont typeface="Arial" pitchFamily="34" charset="0"/>
              <a:buChar char="•"/>
            </a:pPr>
            <a:r>
              <a:rPr lang="en-US" dirty="0" smtClean="0"/>
              <a:t>Explain that maltose can be found naturally in foods such as beer but that most often it is an intermediate disaccharide that results from the digestion of starch.</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Explain that plants form glucose into starch and animals form glucose into glycogen.  </a:t>
            </a:r>
          </a:p>
          <a:p>
            <a:pPr marL="174708" indent="-174708">
              <a:buFont typeface="Arial" pitchFamily="34" charset="0"/>
              <a:buChar char="•"/>
            </a:pPr>
            <a:r>
              <a:rPr lang="en-US" dirty="0" smtClean="0"/>
              <a:t>Ask the students to name sources of starch. </a:t>
            </a:r>
            <a:r>
              <a:rPr lang="en-US" i="1" dirty="0" smtClean="0"/>
              <a:t>(Grains, legumes, potatoes)</a:t>
            </a:r>
            <a:endParaRPr lang="en-US" dirty="0" smtClean="0"/>
          </a:p>
          <a:p>
            <a:pPr marL="174708" indent="-174708">
              <a:buFont typeface="Arial" pitchFamily="34" charset="0"/>
              <a:buChar char="•"/>
            </a:pPr>
            <a:r>
              <a:rPr lang="en-US" dirty="0" smtClean="0"/>
              <a:t>Draw structures of starch and glycogen on a whiteboard or chalkboard. Explain the difference between the two, noting that glycogen can be broken down from many different end points at the same time because of its branching, whereas starch can only be broken down on either end. This makes glycogen a better storage form of glucose for human beings because it responds more quickly when blood glucose levels are down.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Discuss the dietary role of each of the polysaccharides.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Ask students to suggest some of the reasons most Americans do not consume sufficient dietary fiber.</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Discuss with the students how they could incorporate more cellulose-rich foods into their diets.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54AB02A5-4FE5-49D9-9E24-09F23B90C450}" type="datetimeFigureOut">
              <a:rPr lang="en-US" smtClean="0"/>
              <a:pPr/>
              <a:t>9/8/2016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smtClean="0"/>
              <a:t>Copyright © 2013, 2009, 2005 Mosby, Inc., an imprint of Elsevier Inc. All rights reserved.</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294C92D-0306-4E69-9CD3-20855E849650}"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AB02A5-4FE5-49D9-9E24-09F23B90C450}" type="datetimeFigureOut">
              <a:rPr lang="en-US" smtClean="0"/>
              <a:pPr/>
              <a:t>9/8/2016</a:t>
            </a:fld>
            <a:endParaRPr lang="en-US"/>
          </a:p>
        </p:txBody>
      </p:sp>
      <p:sp>
        <p:nvSpPr>
          <p:cNvPr id="5" name="Footer Placeholder 4"/>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43B6E2D6-51E0-4A85-ABFF-5CCC7316933A}" type="slidenum">
              <a:rPr lang="en-GB" smtClean="0"/>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AB02A5-4FE5-49D9-9E24-09F23B90C450}" type="datetimeFigureOut">
              <a:rPr lang="en-US" smtClean="0"/>
              <a:pPr/>
              <a:t>9/8/2016</a:t>
            </a:fld>
            <a:endParaRPr lang="en-US"/>
          </a:p>
        </p:txBody>
      </p:sp>
      <p:sp>
        <p:nvSpPr>
          <p:cNvPr id="5" name="Footer Placeholder 4"/>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E50ADD00-FA40-493A-953E-9DDC8E755E33}" type="slidenum">
              <a:rPr lang="en-GB" smtClean="0"/>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4AB02A5-4FE5-49D9-9E24-09F23B90C450}" type="datetimeFigureOut">
              <a:rPr lang="en-US" smtClean="0"/>
              <a:pPr/>
              <a:t>9/8/2016</a:t>
            </a:fld>
            <a:endParaRPr lang="en-US"/>
          </a:p>
        </p:txBody>
      </p:sp>
      <p:sp>
        <p:nvSpPr>
          <p:cNvPr id="9" name="Slide Number Placeholder 8"/>
          <p:cNvSpPr>
            <a:spLocks noGrp="1"/>
          </p:cNvSpPr>
          <p:nvPr>
            <p:ph type="sldNum" sz="quarter" idx="15"/>
          </p:nvPr>
        </p:nvSpPr>
        <p:spPr/>
        <p:txBody>
          <a:bodyPr rtlCol="0"/>
          <a:lstStyle/>
          <a:p>
            <a:pPr>
              <a:defRPr/>
            </a:pPr>
            <a:r>
              <a:rPr lang="en-GB" smtClean="0"/>
              <a:t>Slide </a:t>
            </a:r>
            <a:fld id="{7F8BBA44-8A3C-4CDB-966D-E256DD599FC1}" type="slidenum">
              <a:rPr lang="en-GB" smtClean="0"/>
              <a:pPr>
                <a:defRPr/>
              </a:pPr>
              <a:t>‹#›</a:t>
            </a:fld>
            <a:endParaRPr lang="en-GB" dirty="0"/>
          </a:p>
        </p:txBody>
      </p:sp>
      <p:sp>
        <p:nvSpPr>
          <p:cNvPr id="10" name="Footer Placeholder 9"/>
          <p:cNvSpPr>
            <a:spLocks noGrp="1"/>
          </p:cNvSpPr>
          <p:nvPr>
            <p:ph type="ftr" sz="quarter" idx="16"/>
          </p:nvPr>
        </p:nvSpPr>
        <p:spPr/>
        <p:txBody>
          <a:bodyPr rtlCol="0"/>
          <a:lstStyle/>
          <a:p>
            <a:pPr>
              <a:defRPr/>
            </a:pPr>
            <a:r>
              <a:rPr lang="en-US" smtClean="0"/>
              <a:t>Copyright © 2013, 2009, 2005 Mosby, Inc., an imprint of Elsevier Inc. All rights reserved.</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54AB02A5-4FE5-49D9-9E24-09F23B90C450}" type="datetimeFigureOut">
              <a:rPr lang="en-US" smtClean="0"/>
              <a:pPr/>
              <a:t>9/8/2016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smtClean="0"/>
              <a:t>Copyright © 2013, 2009, 2005 Mosby, Inc., an imprint of Elsevier Inc. All rights reserved.</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r>
              <a:rPr lang="en-GB" smtClean="0"/>
              <a:t>Slide </a:t>
            </a:r>
            <a:fld id="{F8B6D248-46AD-4934-9A30-A00CAF948649}" type="slidenum">
              <a:rPr lang="en-GB" smtClean="0"/>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4AB02A5-4FE5-49D9-9E24-09F23B90C450}" type="datetimeFigureOut">
              <a:rPr lang="en-US" smtClean="0"/>
              <a:pPr/>
              <a:t>9/8/2016</a:t>
            </a:fld>
            <a:endParaRPr lang="en-US"/>
          </a:p>
        </p:txBody>
      </p:sp>
      <p:sp>
        <p:nvSpPr>
          <p:cNvPr id="6" name="Footer Placeholder 5"/>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7" name="Slide Number Placeholder 6"/>
          <p:cNvSpPr>
            <a:spLocks noGrp="1"/>
          </p:cNvSpPr>
          <p:nvPr>
            <p:ph type="sldNum" sz="quarter" idx="12"/>
          </p:nvPr>
        </p:nvSpPr>
        <p:spPr/>
        <p:txBody>
          <a:bodyPr/>
          <a:lstStyle/>
          <a:p>
            <a:pPr>
              <a:defRPr/>
            </a:pPr>
            <a:r>
              <a:rPr lang="en-GB" smtClean="0"/>
              <a:t>Slide </a:t>
            </a:r>
            <a:fld id="{E0CA3D25-0BDE-423E-BFDE-BC90F9104E8D}" type="slidenum">
              <a:rPr lang="en-GB" smtClean="0"/>
              <a:pPr>
                <a:defRPr/>
              </a:pPr>
              <a:t>‹#›</a:t>
            </a:fld>
            <a:endParaRPr lang="en-GB"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4AB02A5-4FE5-49D9-9E24-09F23B90C450}" type="datetimeFigureOut">
              <a:rPr lang="en-US" smtClean="0"/>
              <a:pPr/>
              <a:t>9/8/2016</a:t>
            </a:fld>
            <a:endParaRPr lang="en-US"/>
          </a:p>
        </p:txBody>
      </p:sp>
      <p:sp>
        <p:nvSpPr>
          <p:cNvPr id="8" name="Footer Placeholder 7"/>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9" name="Slide Number Placeholder 8"/>
          <p:cNvSpPr>
            <a:spLocks noGrp="1"/>
          </p:cNvSpPr>
          <p:nvPr>
            <p:ph type="sldNum" sz="quarter" idx="12"/>
          </p:nvPr>
        </p:nvSpPr>
        <p:spPr/>
        <p:txBody>
          <a:bodyPr/>
          <a:lstStyle/>
          <a:p>
            <a:pPr>
              <a:defRPr/>
            </a:pPr>
            <a:r>
              <a:rPr lang="en-GB" smtClean="0"/>
              <a:t>Slide </a:t>
            </a:r>
            <a:fld id="{6EAE9F82-1306-4A0A-A4CC-5D30A0614ED7}" type="slidenum">
              <a:rPr lang="en-GB" smtClean="0"/>
              <a:pPr>
                <a:defRPr/>
              </a:pPr>
              <a:t>‹#›</a:t>
            </a:fld>
            <a:endParaRPr lang="en-GB"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4AB02A5-4FE5-49D9-9E24-09F23B90C450}" type="datetimeFigureOut">
              <a:rPr lang="en-US" smtClean="0"/>
              <a:pPr/>
              <a:t>9/8/2016</a:t>
            </a:fld>
            <a:endParaRPr lang="en-US"/>
          </a:p>
        </p:txBody>
      </p:sp>
      <p:sp>
        <p:nvSpPr>
          <p:cNvPr id="7" name="Slide Number Placeholder 6"/>
          <p:cNvSpPr>
            <a:spLocks noGrp="1"/>
          </p:cNvSpPr>
          <p:nvPr>
            <p:ph type="sldNum" sz="quarter" idx="11"/>
          </p:nvPr>
        </p:nvSpPr>
        <p:spPr/>
        <p:txBody>
          <a:bodyPr rtlCol="0"/>
          <a:lstStyle/>
          <a:p>
            <a:pPr>
              <a:defRPr/>
            </a:pPr>
            <a:r>
              <a:rPr lang="en-GB" smtClean="0"/>
              <a:t>Slide </a:t>
            </a:r>
            <a:fld id="{67AAB3EE-9EF1-44C2-B1C4-C8D186C48723}" type="slidenum">
              <a:rPr lang="en-GB" smtClean="0"/>
              <a:pPr>
                <a:defRPr/>
              </a:pPr>
              <a:t>‹#›</a:t>
            </a:fld>
            <a:endParaRPr lang="en-GB" dirty="0"/>
          </a:p>
        </p:txBody>
      </p:sp>
      <p:sp>
        <p:nvSpPr>
          <p:cNvPr id="8" name="Footer Placeholder 7"/>
          <p:cNvSpPr>
            <a:spLocks noGrp="1"/>
          </p:cNvSpPr>
          <p:nvPr>
            <p:ph type="ftr" sz="quarter" idx="12"/>
          </p:nvPr>
        </p:nvSpPr>
        <p:spPr/>
        <p:txBody>
          <a:bodyPr rtlCol="0"/>
          <a:lstStyle/>
          <a:p>
            <a:pPr>
              <a:defRPr/>
            </a:pPr>
            <a:r>
              <a:rPr lang="en-US" smtClean="0"/>
              <a:t>Copyright © 2013, 2009, 2005 Mosby, Inc., an imprint of Elsevier Inc. All rights reserved.</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B02A5-4FE5-49D9-9E24-09F23B90C450}" type="datetimeFigureOut">
              <a:rPr lang="en-US" smtClean="0"/>
              <a:pPr/>
              <a:t>9/8/2016</a:t>
            </a:fld>
            <a:endParaRPr lang="en-US"/>
          </a:p>
        </p:txBody>
      </p:sp>
      <p:sp>
        <p:nvSpPr>
          <p:cNvPr id="3" name="Footer Placeholder 2"/>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4" name="Slide Number Placeholder 3"/>
          <p:cNvSpPr>
            <a:spLocks noGrp="1"/>
          </p:cNvSpPr>
          <p:nvPr>
            <p:ph type="sldNum" sz="quarter" idx="12"/>
          </p:nvPr>
        </p:nvSpPr>
        <p:spPr/>
        <p:txBody>
          <a:bodyPr/>
          <a:lstStyle/>
          <a:p>
            <a:pPr>
              <a:defRPr/>
            </a:pPr>
            <a:r>
              <a:rPr lang="en-GB" smtClean="0"/>
              <a:t>Slide </a:t>
            </a:r>
            <a:fld id="{179E6571-401E-4B20-BD1A-F3A6C5A2D45F}" type="slidenum">
              <a:rPr lang="en-GB" smtClean="0"/>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4AB02A5-4FE5-49D9-9E24-09F23B90C450}" type="datetimeFigureOut">
              <a:rPr lang="en-US" smtClean="0"/>
              <a:pPr/>
              <a:t>9/8/2016</a:t>
            </a:fld>
            <a:endParaRPr lang="en-US"/>
          </a:p>
        </p:txBody>
      </p:sp>
      <p:sp>
        <p:nvSpPr>
          <p:cNvPr id="22" name="Slide Number Placeholder 21"/>
          <p:cNvSpPr>
            <a:spLocks noGrp="1"/>
          </p:cNvSpPr>
          <p:nvPr>
            <p:ph type="sldNum" sz="quarter" idx="15"/>
          </p:nvPr>
        </p:nvSpPr>
        <p:spPr/>
        <p:txBody>
          <a:bodyPr rtlCol="0"/>
          <a:lstStyle/>
          <a:p>
            <a:pPr>
              <a:defRPr/>
            </a:pPr>
            <a:r>
              <a:rPr lang="en-GB" smtClean="0"/>
              <a:t>Slide </a:t>
            </a:r>
            <a:fld id="{9528BCF6-3FA7-437A-8E5A-06F1E1B6D1EC}" type="slidenum">
              <a:rPr lang="en-GB" smtClean="0"/>
              <a:pPr>
                <a:defRPr/>
              </a:pPr>
              <a:t>‹#›</a:t>
            </a:fld>
            <a:endParaRPr lang="en-GB" dirty="0"/>
          </a:p>
        </p:txBody>
      </p:sp>
      <p:sp>
        <p:nvSpPr>
          <p:cNvPr id="23" name="Footer Placeholder 22"/>
          <p:cNvSpPr>
            <a:spLocks noGrp="1"/>
          </p:cNvSpPr>
          <p:nvPr>
            <p:ph type="ftr" sz="quarter" idx="16"/>
          </p:nvPr>
        </p:nvSpPr>
        <p:spPr/>
        <p:txBody>
          <a:bodyPr rtlCol="0"/>
          <a:lstStyle/>
          <a:p>
            <a:pPr>
              <a:defRPr/>
            </a:pPr>
            <a:r>
              <a:rPr lang="en-US" smtClean="0"/>
              <a:t>Copyright © 2013, 2009, 2005 Mosby, Inc., an imprint of Elsevier Inc. All rights reserved.</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54AB02A5-4FE5-49D9-9E24-09F23B90C450}" type="datetimeFigureOut">
              <a:rPr lang="en-US" smtClean="0"/>
              <a:pPr/>
              <a:t>9/8/2016</a:t>
            </a:fld>
            <a:endParaRPr lang="en-US"/>
          </a:p>
        </p:txBody>
      </p:sp>
      <p:sp>
        <p:nvSpPr>
          <p:cNvPr id="18" name="Slide Number Placeholder 17"/>
          <p:cNvSpPr>
            <a:spLocks noGrp="1"/>
          </p:cNvSpPr>
          <p:nvPr>
            <p:ph type="sldNum" sz="quarter" idx="11"/>
          </p:nvPr>
        </p:nvSpPr>
        <p:spPr/>
        <p:txBody>
          <a:bodyPr rtlCol="0"/>
          <a:lstStyle/>
          <a:p>
            <a:pPr>
              <a:defRPr/>
            </a:pPr>
            <a:r>
              <a:rPr lang="en-GB" smtClean="0"/>
              <a:t>Slide </a:t>
            </a:r>
            <a:fld id="{064AC775-397C-4489-A46B-397B564A2A72}" type="slidenum">
              <a:rPr lang="en-GB" smtClean="0"/>
              <a:pPr>
                <a:defRPr/>
              </a:pPr>
              <a:t>‹#›</a:t>
            </a:fld>
            <a:endParaRPr lang="en-GB" dirty="0"/>
          </a:p>
        </p:txBody>
      </p:sp>
      <p:sp>
        <p:nvSpPr>
          <p:cNvPr id="21" name="Footer Placeholder 20"/>
          <p:cNvSpPr>
            <a:spLocks noGrp="1"/>
          </p:cNvSpPr>
          <p:nvPr>
            <p:ph type="ftr" sz="quarter" idx="12"/>
          </p:nvPr>
        </p:nvSpPr>
        <p:spPr/>
        <p:txBody>
          <a:bodyPr rtlCol="0"/>
          <a:lstStyle/>
          <a:p>
            <a:pPr>
              <a:defRPr/>
            </a:pPr>
            <a:r>
              <a:rPr lang="en-US" smtClean="0"/>
              <a:t>Copyright © 2013, 2009, 2005 Mosby, Inc., an imprint of Elsevier Inc. All rights reserved.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54AB02A5-4FE5-49D9-9E24-09F23B90C450}" type="datetimeFigureOut">
              <a:rPr lang="en-US" smtClean="0"/>
              <a:pPr algn="r" eaLnBrk="1" latinLnBrk="0" hangingPunct="1"/>
              <a:t>9/8/2016</a:t>
            </a:fld>
            <a:endParaRPr lang="en-US" sz="1200">
              <a:solidFill>
                <a:schemeClr val="bg2">
                  <a:shade val="50000"/>
                </a:schemeClr>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smtClean="0"/>
              <a:t>Copyright © 2013, 2009, 2005 Mosby, Inc., an imprint of Elsevier Inc. All rights reserved.</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73FFB56-E9E6-413D-8A5D-71B4F4A3F75C}"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Williams' Basic Nutrition &amp; Diet Therapy</a:t>
            </a:r>
          </a:p>
        </p:txBody>
      </p:sp>
      <p:sp>
        <p:nvSpPr>
          <p:cNvPr id="3" name="Subtitle 2"/>
          <p:cNvSpPr>
            <a:spLocks noGrp="1"/>
          </p:cNvSpPr>
          <p:nvPr>
            <p:ph type="subTitle" idx="1"/>
          </p:nvPr>
        </p:nvSpPr>
        <p:spPr>
          <a:xfrm>
            <a:off x="1371600" y="2816352"/>
            <a:ext cx="6400800" cy="3218688"/>
          </a:xfrm>
        </p:spPr>
        <p:txBody>
          <a:bodyPr/>
          <a:lstStyle/>
          <a:p>
            <a:r>
              <a:rPr lang="en-US" sz="3200" dirty="0" smtClean="0"/>
              <a:t>Chapter 2</a:t>
            </a:r>
          </a:p>
          <a:p>
            <a:r>
              <a:rPr lang="en-US" sz="3200" dirty="0" smtClean="0"/>
              <a:t>Carbohydrates</a:t>
            </a:r>
            <a:endParaRPr lang="en-US" sz="3200" dirty="0"/>
          </a:p>
        </p:txBody>
      </p:sp>
      <p:sp>
        <p:nvSpPr>
          <p:cNvPr id="4" name="Footer Placeholder 3"/>
          <p:cNvSpPr>
            <a:spLocks noGrp="1"/>
          </p:cNvSpPr>
          <p:nvPr>
            <p:ph type="ftr" sz="quarter" idx="11"/>
          </p:nvPr>
        </p:nvSpPr>
        <p:spPr/>
        <p:txBody>
          <a:bodyPr/>
          <a:lstStyle/>
          <a:p>
            <a:pPr>
              <a:defRPr/>
            </a:pPr>
            <a:r>
              <a:rPr lang="en-US" dirty="0" smtClean="0"/>
              <a:t>Copyright © 2013 Mosby, Inc., an imprint of Elsevier Inc. All rights reserved.</a:t>
            </a:r>
            <a:endParaRPr lang="en-US" dirty="0"/>
          </a:p>
        </p:txBody>
      </p:sp>
      <p:sp>
        <p:nvSpPr>
          <p:cNvPr id="5"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
        <p:nvSpPr>
          <p:cNvPr id="6" name="TextBox 5"/>
          <p:cNvSpPr txBox="1"/>
          <p:nvPr/>
        </p:nvSpPr>
        <p:spPr>
          <a:xfrm>
            <a:off x="3369564" y="2542032"/>
            <a:ext cx="2404872" cy="523220"/>
          </a:xfrm>
          <a:prstGeom prst="rect">
            <a:avLst/>
          </a:prstGeom>
          <a:noFill/>
        </p:spPr>
        <p:txBody>
          <a:bodyPr wrap="square" rtlCol="0">
            <a:spAutoFit/>
          </a:bodyPr>
          <a:lstStyle/>
          <a:p>
            <a:pPr algn="ctr"/>
            <a:r>
              <a:rPr lang="en-US" sz="2800" smtClean="0">
                <a:latin typeface="+mj-lt"/>
              </a:rPr>
              <a:t>15</a:t>
            </a:r>
            <a:r>
              <a:rPr lang="en-US" sz="2800" baseline="30000" smtClean="0">
                <a:latin typeface="+mj-lt"/>
              </a:rPr>
              <a:t>th</a:t>
            </a:r>
            <a:r>
              <a:rPr lang="en-US" sz="2800" smtClean="0">
                <a:latin typeface="+mj-lt"/>
              </a:rPr>
              <a:t> </a:t>
            </a:r>
            <a:r>
              <a:rPr lang="en-US" sz="2800" dirty="0" smtClean="0">
                <a:latin typeface="+mj-lt"/>
              </a:rPr>
              <a:t>Edition</a:t>
            </a:r>
            <a:endParaRPr lang="en-US" sz="2800" dirty="0">
              <a:latin typeface="+mj-lt"/>
            </a:endParaRPr>
          </a:p>
        </p:txBody>
      </p:sp>
    </p:spTree>
    <p:extLst>
      <p:ext uri="{BB962C8B-B14F-4D97-AF65-F5344CB8AC3E}">
        <p14:creationId xmlns="" xmlns:p14="http://schemas.microsoft.com/office/powerpoint/2010/main" val="9806396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Cellulose</a:t>
            </a:r>
            <a:endParaRPr lang="en-US" dirty="0"/>
          </a:p>
        </p:txBody>
      </p:sp>
      <p:sp>
        <p:nvSpPr>
          <p:cNvPr id="3" name="Content Placeholder 2"/>
          <p:cNvSpPr>
            <a:spLocks noGrp="1"/>
          </p:cNvSpPr>
          <p:nvPr>
            <p:ph sz="quarter" idx="1"/>
          </p:nvPr>
        </p:nvSpPr>
        <p:spPr>
          <a:xfrm>
            <a:off x="685800" y="1284515"/>
            <a:ext cx="7772400" cy="4811486"/>
          </a:xfrm>
        </p:spPr>
        <p:txBody>
          <a:bodyPr>
            <a:normAutofit/>
          </a:bodyPr>
          <a:lstStyle/>
          <a:p>
            <a:pPr lvl="0"/>
            <a:r>
              <a:rPr lang="en-US" dirty="0"/>
              <a:t>Cellulose: chief component of cell walls in plants</a:t>
            </a:r>
          </a:p>
          <a:p>
            <a:pPr lvl="0"/>
            <a:r>
              <a:rPr lang="en-US" dirty="0"/>
              <a:t>Lignin</a:t>
            </a:r>
          </a:p>
          <a:p>
            <a:pPr lvl="1"/>
            <a:r>
              <a:rPr lang="en-US" dirty="0"/>
              <a:t>Only noncarbohydrate dietary fiber</a:t>
            </a:r>
          </a:p>
          <a:p>
            <a:pPr lvl="1"/>
            <a:r>
              <a:rPr lang="en-US" dirty="0"/>
              <a:t>Large compound, forms woody part of some plants</a:t>
            </a:r>
          </a:p>
          <a:p>
            <a:pPr lvl="0"/>
            <a:r>
              <a:rPr lang="en-US" dirty="0"/>
              <a:t>Noncellulose polysaccharides</a:t>
            </a:r>
          </a:p>
          <a:p>
            <a:pPr lvl="1"/>
            <a:r>
              <a:rPr lang="en-US" dirty="0"/>
              <a:t>Absorb water and swell to larger size, slowing stomach emptying</a:t>
            </a:r>
          </a:p>
          <a:p>
            <a:pPr lvl="1"/>
            <a:r>
              <a:rPr lang="en-US" dirty="0"/>
              <a:t>Bind with bile acids</a:t>
            </a:r>
          </a:p>
          <a:p>
            <a:pPr lvl="1"/>
            <a:r>
              <a:rPr lang="en-US" dirty="0"/>
              <a:t>Provide bulk for normal muscle action</a:t>
            </a:r>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10</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2950482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a:t>
            </a:r>
            <a:r>
              <a:rPr lang="en-US" dirty="0" smtClean="0"/>
              <a:t>Sweeteners</a:t>
            </a:r>
            <a:endParaRPr lang="en-US" dirty="0"/>
          </a:p>
        </p:txBody>
      </p:sp>
      <p:sp>
        <p:nvSpPr>
          <p:cNvPr id="3" name="Content Placeholder 2"/>
          <p:cNvSpPr>
            <a:spLocks noGrp="1"/>
          </p:cNvSpPr>
          <p:nvPr>
            <p:ph sz="quarter" idx="1"/>
          </p:nvPr>
        </p:nvSpPr>
        <p:spPr/>
        <p:txBody>
          <a:bodyPr>
            <a:noAutofit/>
          </a:bodyPr>
          <a:lstStyle/>
          <a:p>
            <a:pPr lvl="0"/>
            <a:r>
              <a:rPr lang="en-US" sz="2800" dirty="0"/>
              <a:t>Nutritive sweeteners</a:t>
            </a:r>
          </a:p>
          <a:p>
            <a:pPr lvl="1"/>
            <a:r>
              <a:rPr lang="en-US" dirty="0"/>
              <a:t>Sugar alcohols (sorbitol, mannitol, </a:t>
            </a:r>
            <a:r>
              <a:rPr lang="en-US" dirty="0" err="1"/>
              <a:t>xylitol</a:t>
            </a:r>
            <a:r>
              <a:rPr lang="en-US" dirty="0" smtClean="0"/>
              <a:t>)</a:t>
            </a:r>
          </a:p>
          <a:p>
            <a:pPr lvl="2"/>
            <a:r>
              <a:rPr lang="en-US" sz="2800" dirty="0" smtClean="0"/>
              <a:t>Result in slowed digestion/osmotic diarrhea*</a:t>
            </a:r>
            <a:endParaRPr lang="en-US" sz="2800" dirty="0"/>
          </a:p>
          <a:p>
            <a:pPr lvl="0"/>
            <a:r>
              <a:rPr lang="en-US" sz="2800" dirty="0"/>
              <a:t>Nonnutritive sweeteners</a:t>
            </a:r>
          </a:p>
          <a:p>
            <a:pPr lvl="1"/>
            <a:r>
              <a:rPr lang="en-US" dirty="0"/>
              <a:t>Artificial sweeteners in </a:t>
            </a:r>
            <a:r>
              <a:rPr lang="en-US" dirty="0" smtClean="0"/>
              <a:t>food</a:t>
            </a:r>
          </a:p>
          <a:p>
            <a:pPr lvl="2"/>
            <a:r>
              <a:rPr lang="en-US" sz="2800" dirty="0" smtClean="0"/>
              <a:t>Does not provide any kcal and present with a sweet taste without contributing to an individuals total energy intake*</a:t>
            </a:r>
            <a:endParaRPr lang="en-US" sz="28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11</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3148619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a:t>
            </a:r>
            <a:r>
              <a:rPr lang="en-US" dirty="0" smtClean="0"/>
              <a:t>Carbohydrates</a:t>
            </a:r>
            <a:br>
              <a:rPr lang="en-US" dirty="0" smtClean="0"/>
            </a:br>
            <a:endParaRPr lang="en-US" dirty="0"/>
          </a:p>
        </p:txBody>
      </p:sp>
      <p:sp>
        <p:nvSpPr>
          <p:cNvPr id="3" name="Content Placeholder 2"/>
          <p:cNvSpPr>
            <a:spLocks noGrp="1"/>
          </p:cNvSpPr>
          <p:nvPr>
            <p:ph sz="quarter" idx="1"/>
          </p:nvPr>
        </p:nvSpPr>
        <p:spPr/>
        <p:txBody>
          <a:bodyPr/>
          <a:lstStyle/>
          <a:p>
            <a:pPr lvl="0"/>
            <a:r>
              <a:rPr lang="en-US" dirty="0"/>
              <a:t>Primary energy function</a:t>
            </a:r>
          </a:p>
          <a:p>
            <a:pPr lvl="1"/>
            <a:r>
              <a:rPr lang="en-US" dirty="0"/>
              <a:t>Basic fuel </a:t>
            </a:r>
            <a:r>
              <a:rPr lang="en-US" dirty="0" smtClean="0"/>
              <a:t>supply</a:t>
            </a:r>
          </a:p>
          <a:p>
            <a:pPr lvl="2"/>
            <a:r>
              <a:rPr lang="en-US" dirty="0" smtClean="0"/>
              <a:t>Burn in the body at the rate of 4kcal/g*</a:t>
            </a:r>
            <a:endParaRPr lang="en-US" dirty="0"/>
          </a:p>
          <a:p>
            <a:pPr lvl="2"/>
            <a:r>
              <a:rPr lang="en-US" dirty="0"/>
              <a:t>Physical activities</a:t>
            </a:r>
          </a:p>
          <a:p>
            <a:pPr lvl="2"/>
            <a:r>
              <a:rPr lang="en-US" dirty="0"/>
              <a:t>Work of body cells</a:t>
            </a:r>
          </a:p>
          <a:p>
            <a:pPr lvl="1"/>
            <a:r>
              <a:rPr lang="en-US" dirty="0"/>
              <a:t>Reserve fuel supply</a:t>
            </a:r>
          </a:p>
          <a:p>
            <a:pPr lvl="2"/>
            <a:r>
              <a:rPr lang="en-US" dirty="0"/>
              <a:t>Liver stores about </a:t>
            </a:r>
            <a:r>
              <a:rPr lang="en-US" dirty="0" smtClean="0"/>
              <a:t>100 </a:t>
            </a:r>
            <a:r>
              <a:rPr lang="en-US" dirty="0"/>
              <a:t>g of glycogen</a:t>
            </a:r>
          </a:p>
          <a:p>
            <a:pPr lvl="2"/>
            <a:r>
              <a:rPr lang="en-US" dirty="0"/>
              <a:t>Muscle stores 300-400 g</a:t>
            </a:r>
          </a:p>
          <a:p>
            <a:pPr lvl="2"/>
            <a:r>
              <a:rPr lang="en-US" dirty="0"/>
              <a:t>Maintains blood glucose level</a:t>
            </a:r>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12</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2815072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a:t>
            </a:r>
            <a:r>
              <a:rPr lang="en-US" dirty="0" smtClean="0"/>
              <a:t>Carbohydrates</a:t>
            </a:r>
            <a:endParaRPr lang="en-US" dirty="0"/>
          </a:p>
        </p:txBody>
      </p:sp>
      <p:sp>
        <p:nvSpPr>
          <p:cNvPr id="3" name="Content Placeholder 2"/>
          <p:cNvSpPr>
            <a:spLocks noGrp="1"/>
          </p:cNvSpPr>
          <p:nvPr>
            <p:ph sz="quarter" idx="1"/>
          </p:nvPr>
        </p:nvSpPr>
        <p:spPr/>
        <p:txBody>
          <a:bodyPr/>
          <a:lstStyle/>
          <a:p>
            <a:pPr lvl="0"/>
            <a:r>
              <a:rPr lang="en-US" dirty="0"/>
              <a:t>Primary energy function (cont’d)</a:t>
            </a:r>
          </a:p>
          <a:p>
            <a:pPr lvl="1"/>
            <a:r>
              <a:rPr lang="en-US" dirty="0"/>
              <a:t>Special tissue functions</a:t>
            </a:r>
          </a:p>
          <a:p>
            <a:pPr lvl="2"/>
            <a:r>
              <a:rPr lang="en-US" dirty="0"/>
              <a:t>Liver: Glycogen reserves maintain overall energy balance</a:t>
            </a:r>
          </a:p>
          <a:p>
            <a:pPr lvl="2"/>
            <a:r>
              <a:rPr lang="en-US" dirty="0"/>
              <a:t>Carbohydrate protects protein and fat supply  </a:t>
            </a:r>
          </a:p>
          <a:p>
            <a:pPr lvl="2"/>
            <a:r>
              <a:rPr lang="en-US" dirty="0"/>
              <a:t>Central nervous system depends on constant carbohydrate supply</a:t>
            </a:r>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13</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2950482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Food Sources of </a:t>
            </a:r>
            <a:r>
              <a:rPr lang="en-US" dirty="0" smtClean="0"/>
              <a:t>Carbohydrates</a:t>
            </a:r>
            <a:endParaRPr lang="en-US" dirty="0"/>
          </a:p>
        </p:txBody>
      </p:sp>
      <p:sp>
        <p:nvSpPr>
          <p:cNvPr id="3" name="Content Placeholder 2"/>
          <p:cNvSpPr>
            <a:spLocks noGrp="1"/>
          </p:cNvSpPr>
          <p:nvPr>
            <p:ph sz="quarter" idx="1"/>
          </p:nvPr>
        </p:nvSpPr>
        <p:spPr>
          <a:xfrm>
            <a:off x="1435608" y="1447800"/>
            <a:ext cx="7498080" cy="5062728"/>
          </a:xfrm>
        </p:spPr>
        <p:txBody>
          <a:bodyPr>
            <a:normAutofit/>
          </a:bodyPr>
          <a:lstStyle/>
          <a:p>
            <a:pPr lvl="0"/>
            <a:r>
              <a:rPr lang="en-US" dirty="0"/>
              <a:t>Starches</a:t>
            </a:r>
          </a:p>
          <a:p>
            <a:pPr lvl="1"/>
            <a:r>
              <a:rPr lang="en-US" dirty="0"/>
              <a:t>Most important carbohydrate in the </a:t>
            </a:r>
            <a:r>
              <a:rPr lang="en-US" dirty="0" smtClean="0"/>
              <a:t>diet*</a:t>
            </a:r>
            <a:endParaRPr lang="en-US" dirty="0"/>
          </a:p>
          <a:p>
            <a:pPr lvl="1"/>
            <a:r>
              <a:rPr lang="en-US" dirty="0"/>
              <a:t>Whole-grain starches such as rice, wheat, corn, </a:t>
            </a:r>
            <a:r>
              <a:rPr lang="en-US" dirty="0" smtClean="0"/>
              <a:t>potatoes*</a:t>
            </a:r>
            <a:endParaRPr lang="en-US" dirty="0"/>
          </a:p>
          <a:p>
            <a:pPr lvl="0"/>
            <a:r>
              <a:rPr lang="en-US" dirty="0"/>
              <a:t>Sugars</a:t>
            </a:r>
          </a:p>
          <a:p>
            <a:pPr lvl="1"/>
            <a:r>
              <a:rPr lang="en-US" dirty="0"/>
              <a:t>Not necessarily bad</a:t>
            </a:r>
          </a:p>
          <a:p>
            <a:pPr lvl="1"/>
            <a:r>
              <a:rPr lang="en-US" dirty="0"/>
              <a:t>Added sugars provide empty calories</a:t>
            </a:r>
          </a:p>
          <a:p>
            <a:pPr lvl="1"/>
            <a:r>
              <a:rPr lang="en-US" dirty="0"/>
              <a:t>Moderation is </a:t>
            </a:r>
            <a:r>
              <a:rPr lang="en-US" dirty="0" smtClean="0"/>
              <a:t>key</a:t>
            </a:r>
          </a:p>
          <a:p>
            <a:pPr lvl="1">
              <a:buNone/>
            </a:pPr>
            <a:r>
              <a:rPr lang="en-US" dirty="0" smtClean="0"/>
              <a:t>TABLE-2-5</a:t>
            </a:r>
          </a:p>
          <a:p>
            <a:pPr lvl="1">
              <a:buNone/>
            </a:pPr>
            <a:r>
              <a:rPr lang="en-US" dirty="0" smtClean="0"/>
              <a:t>Dairy products*</a:t>
            </a:r>
            <a:endParaRPr lang="en-US" dirty="0"/>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14</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3148619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Digestion of Carbohydrates </a:t>
            </a:r>
            <a:r>
              <a:rPr lang="en-US" dirty="0" smtClean="0"/>
              <a:t/>
            </a:r>
            <a:br>
              <a:rPr lang="en-US" dirty="0" smtClean="0"/>
            </a:br>
            <a:endParaRPr lang="en-US" dirty="0"/>
          </a:p>
        </p:txBody>
      </p:sp>
      <p:sp>
        <p:nvSpPr>
          <p:cNvPr id="3" name="Content Placeholder 2"/>
          <p:cNvSpPr>
            <a:spLocks noGrp="1"/>
          </p:cNvSpPr>
          <p:nvPr>
            <p:ph sz="quarter" idx="1"/>
          </p:nvPr>
        </p:nvSpPr>
        <p:spPr>
          <a:xfrm>
            <a:off x="696686" y="1316736"/>
            <a:ext cx="7772400" cy="5303520"/>
          </a:xfrm>
        </p:spPr>
        <p:txBody>
          <a:bodyPr>
            <a:noAutofit/>
          </a:bodyPr>
          <a:lstStyle/>
          <a:p>
            <a:pPr lvl="0"/>
            <a:r>
              <a:rPr lang="en-US" sz="2400" dirty="0"/>
              <a:t>Mouth</a:t>
            </a:r>
          </a:p>
          <a:p>
            <a:pPr lvl="1"/>
            <a:r>
              <a:rPr lang="en-US" sz="2400" dirty="0" smtClean="0"/>
              <a:t>Digestion of CHO foods, starches, and sugars begin in the mouth*</a:t>
            </a:r>
          </a:p>
          <a:p>
            <a:pPr lvl="1"/>
            <a:r>
              <a:rPr lang="en-US" sz="2400" dirty="0" smtClean="0"/>
              <a:t>Mechanical </a:t>
            </a:r>
            <a:r>
              <a:rPr lang="en-US" sz="2400" dirty="0"/>
              <a:t>or muscle functions break food mass into smaller particles</a:t>
            </a:r>
          </a:p>
          <a:p>
            <a:pPr lvl="1"/>
            <a:r>
              <a:rPr lang="en-US" sz="2400" dirty="0"/>
              <a:t>Chemical process in which enzymes begin breaking food down</a:t>
            </a:r>
          </a:p>
          <a:p>
            <a:pPr lvl="0"/>
            <a:r>
              <a:rPr lang="en-US" sz="2400" dirty="0"/>
              <a:t>Stomach</a:t>
            </a:r>
          </a:p>
          <a:p>
            <a:pPr lvl="1"/>
            <a:r>
              <a:rPr lang="en-US" sz="2400" dirty="0"/>
              <a:t>Peristalsis continues mechanical </a:t>
            </a:r>
            <a:r>
              <a:rPr lang="en-US" sz="2400" dirty="0" smtClean="0"/>
              <a:t>breakdown*</a:t>
            </a:r>
            <a:endParaRPr lang="en-US" sz="2400" dirty="0"/>
          </a:p>
          <a:p>
            <a:pPr lvl="1"/>
            <a:r>
              <a:rPr lang="en-US" sz="2400" dirty="0"/>
              <a:t>Gastric secretions continue chemical breakdown of nutrients</a:t>
            </a:r>
          </a:p>
          <a:p>
            <a:pPr lvl="1"/>
            <a:r>
              <a:rPr lang="en-US" sz="2400" dirty="0"/>
              <a:t>Secretions do not break down carbohydrates but stop action of salivary amylase	</a:t>
            </a:r>
          </a:p>
          <a:p>
            <a:endParaRPr lang="en-US" sz="2400" dirty="0"/>
          </a:p>
        </p:txBody>
      </p:sp>
      <p:sp>
        <p:nvSpPr>
          <p:cNvPr id="8"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15</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2815072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Glycemic</a:t>
            </a:r>
            <a:r>
              <a:rPr lang="en-US" dirty="0" smtClean="0"/>
              <a:t> Index</a:t>
            </a:r>
            <a:endParaRPr lang="en-US" dirty="0"/>
          </a:p>
        </p:txBody>
      </p:sp>
      <p:sp>
        <p:nvSpPr>
          <p:cNvPr id="3" name="Content Placeholder 2"/>
          <p:cNvSpPr>
            <a:spLocks noGrp="1"/>
          </p:cNvSpPr>
          <p:nvPr>
            <p:ph sz="quarter" idx="1"/>
          </p:nvPr>
        </p:nvSpPr>
        <p:spPr/>
        <p:txBody>
          <a:bodyPr/>
          <a:lstStyle/>
          <a:p>
            <a:r>
              <a:rPr lang="en-US" dirty="0" smtClean="0"/>
              <a:t>GI ranks foods according to how fast blood glucose levels rise after consuming a specific amount (50g) as compared with a reference food such as white bread or pure glucose*</a:t>
            </a:r>
            <a:endParaRPr lang="en-US" dirty="0"/>
          </a:p>
        </p:txBody>
      </p:sp>
      <p:sp>
        <p:nvSpPr>
          <p:cNvPr id="4" name="Footer Placeholder 3"/>
          <p:cNvSpPr>
            <a:spLocks noGrp="1"/>
          </p:cNvSpPr>
          <p:nvPr>
            <p:ph type="ftr" sz="quarter" idx="16"/>
          </p:nvPr>
        </p:nvSpPr>
        <p:spPr/>
        <p:txBody>
          <a:bodyPr/>
          <a:lstStyle/>
          <a:p>
            <a:pPr>
              <a:defRPr/>
            </a:pPr>
            <a:r>
              <a:rPr lang="en-US" smtClean="0"/>
              <a:t>Copyright © 2013, 2009, 2005 Mosby, Inc., an imprint of Elsevier Inc. All rights reserved.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Digestion of </a:t>
            </a:r>
            <a:r>
              <a:rPr lang="en-US" dirty="0" smtClean="0"/>
              <a:t>Carbohydrates</a:t>
            </a:r>
            <a:endParaRPr lang="en-US" dirty="0"/>
          </a:p>
        </p:txBody>
      </p:sp>
      <p:sp>
        <p:nvSpPr>
          <p:cNvPr id="3" name="Content Placeholder 2"/>
          <p:cNvSpPr>
            <a:spLocks noGrp="1"/>
          </p:cNvSpPr>
          <p:nvPr>
            <p:ph sz="quarter" idx="1"/>
          </p:nvPr>
        </p:nvSpPr>
        <p:spPr/>
        <p:txBody>
          <a:bodyPr/>
          <a:lstStyle/>
          <a:p>
            <a:pPr lvl="0"/>
            <a:r>
              <a:rPr lang="en-US" dirty="0"/>
              <a:t>Small intestine</a:t>
            </a:r>
          </a:p>
          <a:p>
            <a:pPr lvl="1"/>
            <a:r>
              <a:rPr lang="en-US" dirty="0"/>
              <a:t>Peristalsis continues mechanical breakdown of food</a:t>
            </a:r>
          </a:p>
          <a:p>
            <a:pPr lvl="1"/>
            <a:r>
              <a:rPr lang="en-US" dirty="0"/>
              <a:t>Enzymes from pancreas and intestine continue chemical breakdown</a:t>
            </a:r>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17</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787652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Digestion of </a:t>
            </a:r>
            <a:r>
              <a:rPr lang="en-US" dirty="0" smtClean="0"/>
              <a:t>Carbohydrates</a:t>
            </a:r>
            <a:endParaRPr lang="en-US" dirty="0"/>
          </a:p>
        </p:txBody>
      </p:sp>
      <p:sp>
        <p:nvSpPr>
          <p:cNvPr id="3" name="Content Placeholder 2"/>
          <p:cNvSpPr>
            <a:spLocks noGrp="1"/>
          </p:cNvSpPr>
          <p:nvPr>
            <p:ph sz="quarter" idx="1"/>
          </p:nvPr>
        </p:nvSpPr>
        <p:spPr/>
        <p:txBody>
          <a:bodyPr/>
          <a:lstStyle/>
          <a:p>
            <a:pPr lvl="0"/>
            <a:r>
              <a:rPr lang="en-US" dirty="0"/>
              <a:t>Pancreatic secretions</a:t>
            </a:r>
          </a:p>
          <a:p>
            <a:pPr lvl="1"/>
            <a:r>
              <a:rPr lang="en-US" dirty="0"/>
              <a:t>Enter duodenum through common bile duct</a:t>
            </a:r>
          </a:p>
          <a:p>
            <a:pPr lvl="1"/>
            <a:r>
              <a:rPr lang="en-US" dirty="0"/>
              <a:t>Contain pancreatic amylase to continue breakdown of starch</a:t>
            </a:r>
          </a:p>
          <a:p>
            <a:pPr lvl="0"/>
            <a:r>
              <a:rPr lang="en-US" dirty="0"/>
              <a:t>Intestinal secretions</a:t>
            </a:r>
          </a:p>
          <a:p>
            <a:pPr lvl="1"/>
            <a:r>
              <a:rPr lang="en-US" dirty="0"/>
              <a:t>Three disaccharidases: sucrose, lactase, maltase</a:t>
            </a:r>
          </a:p>
          <a:p>
            <a:pPr lvl="1"/>
            <a:r>
              <a:rPr lang="en-US" dirty="0"/>
              <a:t>Render disaccharides into monosaccharides</a:t>
            </a:r>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18</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17287577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Recommendations for Dietary </a:t>
            </a:r>
            <a:r>
              <a:rPr lang="en-US" dirty="0" smtClean="0"/>
              <a:t>Carbohydrate</a:t>
            </a:r>
            <a:endParaRPr lang="en-US" dirty="0"/>
          </a:p>
        </p:txBody>
      </p:sp>
      <p:sp>
        <p:nvSpPr>
          <p:cNvPr id="3" name="Content Placeholder 2"/>
          <p:cNvSpPr>
            <a:spLocks noGrp="1"/>
          </p:cNvSpPr>
          <p:nvPr>
            <p:ph sz="quarter" idx="1"/>
          </p:nvPr>
        </p:nvSpPr>
        <p:spPr/>
        <p:txBody>
          <a:bodyPr/>
          <a:lstStyle/>
          <a:p>
            <a:pPr lvl="0"/>
            <a:r>
              <a:rPr lang="en-US" dirty="0"/>
              <a:t>Dietary Reference Intakes</a:t>
            </a:r>
          </a:p>
          <a:p>
            <a:pPr lvl="1"/>
            <a:r>
              <a:rPr lang="en-US" dirty="0"/>
              <a:t>45% to 65% of adult’s total caloric intake should come from carbohydrate foods</a:t>
            </a:r>
          </a:p>
          <a:p>
            <a:pPr lvl="1"/>
            <a:r>
              <a:rPr lang="en-US" dirty="0"/>
              <a:t>Limit sugar to no more than 25% of calories consumed</a:t>
            </a:r>
          </a:p>
          <a:p>
            <a:pPr lvl="0"/>
            <a:r>
              <a:rPr lang="en-US" i="1" dirty="0"/>
              <a:t>Dietary Guidelines for Americans, 2010</a:t>
            </a:r>
          </a:p>
          <a:p>
            <a:pPr lvl="1"/>
            <a:r>
              <a:rPr lang="en-US" dirty="0"/>
              <a:t>Does not provide a specific caloric number or percentage, but does provide recommendations</a:t>
            </a:r>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19</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1098214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 </a:t>
            </a:r>
            <a:r>
              <a:rPr lang="en-US" sz="3200" dirty="0"/>
              <a:t>Carbohydrates: Energy Source, Their Structures, </a:t>
            </a:r>
            <a:r>
              <a:rPr lang="en-US" sz="3200" dirty="0" smtClean="0"/>
              <a:t>Role as </a:t>
            </a:r>
            <a:r>
              <a:rPr lang="en-US" sz="3200" dirty="0"/>
              <a:t>Fiber</a:t>
            </a:r>
          </a:p>
        </p:txBody>
      </p:sp>
      <p:sp>
        <p:nvSpPr>
          <p:cNvPr id="3" name="Content Placeholder 2"/>
          <p:cNvSpPr>
            <a:spLocks noGrp="1"/>
          </p:cNvSpPr>
          <p:nvPr>
            <p:ph sz="quarter" idx="1"/>
          </p:nvPr>
        </p:nvSpPr>
        <p:spPr/>
        <p:txBody>
          <a:bodyPr/>
          <a:lstStyle/>
          <a:p>
            <a:pPr marL="457200" lvl="0" indent="-457200">
              <a:buSzPct val="100000"/>
              <a:buFont typeface="+mj-lt"/>
              <a:buAutoNum type="arabicPeriod"/>
            </a:pPr>
            <a:r>
              <a:rPr lang="en-US" sz="2400" dirty="0"/>
              <a:t>Carbohydrate foods provide practical energy sources because of their availability, relatively low cost, and storage capability.</a:t>
            </a:r>
          </a:p>
          <a:p>
            <a:pPr marL="457200" lvl="0" indent="-457200">
              <a:buSzPct val="100000"/>
              <a:buFont typeface="+mj-lt"/>
              <a:buAutoNum type="arabicPeriod"/>
            </a:pPr>
            <a:r>
              <a:rPr lang="en-US" sz="2400" dirty="0"/>
              <a:t>Carbohydrate structures vary from simple to complex, providing both quick and extended energy for the body.</a:t>
            </a:r>
          </a:p>
          <a:p>
            <a:pPr marL="457200" lvl="0" indent="-457200">
              <a:buSzPct val="100000"/>
              <a:buFont typeface="+mj-lt"/>
              <a:buAutoNum type="arabicPeriod"/>
            </a:pPr>
            <a:r>
              <a:rPr lang="en-US" sz="2400" dirty="0"/>
              <a:t>Dietary fiber, an indigestible carbohydrate, serves separately as a regulatory agent within the gastrointestinal tract.</a:t>
            </a:r>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Considerations</a:t>
            </a:r>
            <a:endParaRPr lang="en-US" dirty="0"/>
          </a:p>
        </p:txBody>
      </p:sp>
      <p:sp>
        <p:nvSpPr>
          <p:cNvPr id="3" name="Content Placeholder 2"/>
          <p:cNvSpPr>
            <a:spLocks noGrp="1"/>
          </p:cNvSpPr>
          <p:nvPr>
            <p:ph sz="quarter" idx="1"/>
          </p:nvPr>
        </p:nvSpPr>
        <p:spPr/>
        <p:txBody>
          <a:bodyPr/>
          <a:lstStyle/>
          <a:p>
            <a:r>
              <a:rPr lang="en-US" dirty="0" smtClean="0"/>
              <a:t>Lactose intolerant individuals can usually tolerate low lactose milk products such </a:t>
            </a:r>
            <a:r>
              <a:rPr lang="en-US" smtClean="0"/>
              <a:t>as cheese*</a:t>
            </a:r>
            <a:endParaRPr lang="en-US" dirty="0"/>
          </a:p>
        </p:txBody>
      </p:sp>
      <p:sp>
        <p:nvSpPr>
          <p:cNvPr id="4" name="Footer Placeholder 3"/>
          <p:cNvSpPr>
            <a:spLocks noGrp="1"/>
          </p:cNvSpPr>
          <p:nvPr>
            <p:ph type="ftr" sz="quarter" idx="16"/>
          </p:nvPr>
        </p:nvSpPr>
        <p:spPr/>
        <p:txBody>
          <a:bodyPr/>
          <a:lstStyle/>
          <a:p>
            <a:pPr>
              <a:defRPr/>
            </a:pPr>
            <a:r>
              <a:rPr lang="en-US" smtClean="0"/>
              <a:t>Copyright © 2013, 2009, 2005 Mosby, Inc., an imprint of Elsevier Inc. All rights reserved.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Nature of </a:t>
            </a:r>
            <a:r>
              <a:rPr lang="en-US" dirty="0" smtClean="0"/>
              <a:t>Carbohydrates</a:t>
            </a:r>
            <a:endParaRPr lang="en-US" dirty="0"/>
          </a:p>
        </p:txBody>
      </p:sp>
      <p:sp>
        <p:nvSpPr>
          <p:cNvPr id="3" name="Content Placeholder 2"/>
          <p:cNvSpPr>
            <a:spLocks noGrp="1"/>
          </p:cNvSpPr>
          <p:nvPr>
            <p:ph sz="quarter" idx="1"/>
          </p:nvPr>
        </p:nvSpPr>
        <p:spPr/>
        <p:txBody>
          <a:bodyPr/>
          <a:lstStyle/>
          <a:p>
            <a:pPr lvl="0"/>
            <a:r>
              <a:rPr lang="en-US" dirty="0"/>
              <a:t>Relation to energy</a:t>
            </a:r>
          </a:p>
          <a:p>
            <a:pPr lvl="1"/>
            <a:r>
              <a:rPr lang="en-US" sz="3200" dirty="0"/>
              <a:t>Basic fuel </a:t>
            </a:r>
            <a:r>
              <a:rPr lang="en-US" sz="3200" dirty="0" smtClean="0"/>
              <a:t>source</a:t>
            </a:r>
          </a:p>
          <a:p>
            <a:pPr lvl="2"/>
            <a:r>
              <a:rPr lang="en-US" sz="3200" dirty="0" smtClean="0"/>
              <a:t>The human body can rapidly break down carbohydrates and they provide the major source of energy that is measured in calories**</a:t>
            </a:r>
            <a:endParaRPr lang="en-US" sz="3200" dirty="0"/>
          </a:p>
          <a:p>
            <a:pPr>
              <a:buNone/>
            </a:pPr>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2815072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of CHO’s</a:t>
            </a:r>
            <a:endParaRPr lang="en-US" dirty="0"/>
          </a:p>
        </p:txBody>
      </p:sp>
      <p:sp>
        <p:nvSpPr>
          <p:cNvPr id="3" name="Content Placeholder 2"/>
          <p:cNvSpPr>
            <a:spLocks noGrp="1"/>
          </p:cNvSpPr>
          <p:nvPr>
            <p:ph sz="quarter" idx="1"/>
          </p:nvPr>
        </p:nvSpPr>
        <p:spPr/>
        <p:txBody>
          <a:bodyPr/>
          <a:lstStyle/>
          <a:p>
            <a:r>
              <a:rPr lang="en-US" dirty="0" smtClean="0"/>
              <a:t>A CHO is composed of C, H, O</a:t>
            </a:r>
          </a:p>
          <a:p>
            <a:r>
              <a:rPr lang="en-US" dirty="0" err="1" smtClean="0"/>
              <a:t>Monosaccharides</a:t>
            </a:r>
            <a:r>
              <a:rPr lang="en-US" dirty="0" smtClean="0"/>
              <a:t> and disaccharides are small, simple structures of only one and two sugar units and are referred to as simple CHO’s</a:t>
            </a:r>
            <a:endParaRPr lang="en-US" dirty="0"/>
          </a:p>
        </p:txBody>
      </p:sp>
      <p:sp>
        <p:nvSpPr>
          <p:cNvPr id="4" name="Footer Placeholder 3"/>
          <p:cNvSpPr>
            <a:spLocks noGrp="1"/>
          </p:cNvSpPr>
          <p:nvPr>
            <p:ph type="ftr" sz="quarter" idx="16"/>
          </p:nvPr>
        </p:nvSpPr>
        <p:spPr/>
        <p:txBody>
          <a:bodyPr/>
          <a:lstStyle/>
          <a:p>
            <a:pPr>
              <a:defRPr/>
            </a:pPr>
            <a:r>
              <a:rPr lang="en-US" smtClean="0"/>
              <a:t>Copyright © 2013, 2009, 2005 Mosby, Inc., an imprint of Elsevier Inc. All rights reserved.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9774"/>
            <a:ext cx="7467600" cy="1143000"/>
          </a:xfrm>
        </p:spPr>
        <p:txBody>
          <a:bodyPr/>
          <a:lstStyle/>
          <a:p>
            <a:r>
              <a:rPr lang="en-US" dirty="0"/>
              <a:t>Classes of </a:t>
            </a:r>
            <a:r>
              <a:rPr lang="en-US" dirty="0" smtClean="0"/>
              <a:t>Carbohydrates</a:t>
            </a:r>
            <a:endParaRPr lang="en-US" dirty="0"/>
          </a:p>
        </p:txBody>
      </p:sp>
      <p:sp>
        <p:nvSpPr>
          <p:cNvPr id="3" name="Content Placeholder 2"/>
          <p:cNvSpPr>
            <a:spLocks noGrp="1"/>
          </p:cNvSpPr>
          <p:nvPr>
            <p:ph sz="quarter" idx="1"/>
          </p:nvPr>
        </p:nvSpPr>
        <p:spPr>
          <a:xfrm>
            <a:off x="996696" y="1517904"/>
            <a:ext cx="7498080" cy="5340096"/>
          </a:xfrm>
        </p:spPr>
        <p:txBody>
          <a:bodyPr/>
          <a:lstStyle/>
          <a:p>
            <a:pPr lvl="0"/>
            <a:r>
              <a:rPr lang="en-US" dirty="0" err="1" smtClean="0"/>
              <a:t>Monosaccharides</a:t>
            </a:r>
            <a:endParaRPr lang="en-US" dirty="0" smtClean="0"/>
          </a:p>
          <a:p>
            <a:pPr lvl="1"/>
            <a:r>
              <a:rPr lang="en-US" dirty="0" smtClean="0"/>
              <a:t>Energy demands will determine if the </a:t>
            </a:r>
            <a:r>
              <a:rPr lang="en-US" dirty="0" err="1" smtClean="0"/>
              <a:t>monosaccharides</a:t>
            </a:r>
            <a:r>
              <a:rPr lang="en-US" dirty="0" smtClean="0"/>
              <a:t> are then used for immediate energy or stored as glycogen for later use</a:t>
            </a:r>
            <a:endParaRPr lang="en-US" dirty="0"/>
          </a:p>
          <a:p>
            <a:pPr lvl="1"/>
            <a:r>
              <a:rPr lang="en-US" dirty="0"/>
              <a:t>Glucose: basic single sugar in human </a:t>
            </a:r>
            <a:r>
              <a:rPr lang="en-US" dirty="0" smtClean="0"/>
              <a:t>metabolism</a:t>
            </a:r>
          </a:p>
          <a:p>
            <a:pPr lvl="2"/>
            <a:r>
              <a:rPr lang="en-US" dirty="0" smtClean="0"/>
              <a:t>Circulates in the blood</a:t>
            </a:r>
          </a:p>
          <a:p>
            <a:pPr lvl="2"/>
            <a:r>
              <a:rPr lang="en-US" dirty="0" smtClean="0"/>
              <a:t>AKA dextrose*</a:t>
            </a:r>
            <a:endParaRPr lang="en-US" dirty="0"/>
          </a:p>
          <a:p>
            <a:pPr lvl="1"/>
            <a:r>
              <a:rPr lang="en-US" dirty="0"/>
              <a:t>Fructose: primarily found in fruits and </a:t>
            </a:r>
            <a:r>
              <a:rPr lang="en-US" dirty="0" smtClean="0"/>
              <a:t>honey*</a:t>
            </a:r>
            <a:endParaRPr lang="en-US" dirty="0"/>
          </a:p>
          <a:p>
            <a:pPr lvl="1"/>
            <a:r>
              <a:rPr lang="en-US" dirty="0"/>
              <a:t>Galactose: product of lactose digestion</a:t>
            </a:r>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5</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1809196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Classes of Carbohydrates (cont’d) (p. 15</a:t>
            </a:r>
            <a:r>
              <a:rPr lang="en-US" dirty="0" smtClean="0"/>
              <a:t>)</a:t>
            </a:r>
            <a:endParaRPr lang="en-US" dirty="0"/>
          </a:p>
        </p:txBody>
      </p:sp>
      <p:sp>
        <p:nvSpPr>
          <p:cNvPr id="3" name="Content Placeholder 2"/>
          <p:cNvSpPr>
            <a:spLocks noGrp="1"/>
          </p:cNvSpPr>
          <p:nvPr>
            <p:ph sz="quarter" idx="1"/>
          </p:nvPr>
        </p:nvSpPr>
        <p:spPr/>
        <p:txBody>
          <a:bodyPr/>
          <a:lstStyle/>
          <a:p>
            <a:pPr lvl="0"/>
            <a:r>
              <a:rPr lang="en-US" sz="3600" dirty="0"/>
              <a:t>Disaccharides</a:t>
            </a:r>
          </a:p>
          <a:p>
            <a:pPr lvl="1"/>
            <a:r>
              <a:rPr lang="en-US" sz="3600" dirty="0"/>
              <a:t>Sucrose: common table sugar</a:t>
            </a:r>
          </a:p>
          <a:p>
            <a:pPr lvl="1"/>
            <a:r>
              <a:rPr lang="en-US" sz="3600" dirty="0"/>
              <a:t>Lactose: sugar found in </a:t>
            </a:r>
            <a:r>
              <a:rPr lang="en-US" sz="3600" dirty="0" smtClean="0"/>
              <a:t>milk*</a:t>
            </a:r>
          </a:p>
          <a:p>
            <a:pPr lvl="2"/>
            <a:r>
              <a:rPr lang="en-US" sz="3600" dirty="0" smtClean="0"/>
              <a:t>*glucose and </a:t>
            </a:r>
            <a:r>
              <a:rPr lang="en-US" sz="3600" dirty="0" err="1" smtClean="0"/>
              <a:t>galactose</a:t>
            </a:r>
            <a:endParaRPr lang="en-US" sz="3600" dirty="0"/>
          </a:p>
          <a:p>
            <a:pPr lvl="1"/>
            <a:r>
              <a:rPr lang="en-US" sz="3600" dirty="0"/>
              <a:t>Maltose: product of intermediate breakdown of starch by the body</a:t>
            </a:r>
          </a:p>
          <a:p>
            <a:endParaRPr lang="en-US" sz="24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6</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2950482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488" y="0"/>
            <a:ext cx="7467600" cy="1143000"/>
          </a:xfrm>
        </p:spPr>
        <p:txBody>
          <a:bodyPr>
            <a:normAutofit/>
          </a:bodyPr>
          <a:lstStyle/>
          <a:p>
            <a:r>
              <a:rPr lang="en-US" dirty="0"/>
              <a:t>Classes of </a:t>
            </a:r>
            <a:r>
              <a:rPr lang="en-US" dirty="0" smtClean="0"/>
              <a:t>Carbohydrates</a:t>
            </a:r>
            <a:endParaRPr lang="en-US" dirty="0"/>
          </a:p>
        </p:txBody>
      </p:sp>
      <p:sp>
        <p:nvSpPr>
          <p:cNvPr id="3" name="Content Placeholder 2"/>
          <p:cNvSpPr>
            <a:spLocks noGrp="1"/>
          </p:cNvSpPr>
          <p:nvPr>
            <p:ph sz="quarter" idx="1"/>
          </p:nvPr>
        </p:nvSpPr>
        <p:spPr>
          <a:xfrm>
            <a:off x="868680" y="1133856"/>
            <a:ext cx="7498080" cy="5449824"/>
          </a:xfrm>
        </p:spPr>
        <p:txBody>
          <a:bodyPr>
            <a:noAutofit/>
          </a:bodyPr>
          <a:lstStyle/>
          <a:p>
            <a:pPr lvl="0"/>
            <a:r>
              <a:rPr lang="en-US" sz="2600" dirty="0"/>
              <a:t>Polysaccharides</a:t>
            </a:r>
          </a:p>
          <a:p>
            <a:pPr lvl="1"/>
            <a:r>
              <a:rPr lang="en-US" sz="2600" dirty="0"/>
              <a:t>Complex carbohydrates</a:t>
            </a:r>
          </a:p>
          <a:p>
            <a:pPr lvl="1"/>
            <a:r>
              <a:rPr lang="en-US" sz="2600" dirty="0"/>
              <a:t>Composed of many single-sugar units</a:t>
            </a:r>
          </a:p>
          <a:p>
            <a:pPr lvl="2"/>
            <a:r>
              <a:rPr lang="en-US" sz="2600" dirty="0"/>
              <a:t>Starch: most significant </a:t>
            </a:r>
            <a:r>
              <a:rPr lang="en-US" sz="2600" dirty="0" smtClean="0"/>
              <a:t>polysaccharides</a:t>
            </a:r>
          </a:p>
          <a:p>
            <a:pPr lvl="3"/>
            <a:r>
              <a:rPr lang="en-US" sz="2600" dirty="0" smtClean="0"/>
              <a:t>Includes cereal, pasta, crackers, bread and other baked goods; legumes in the form of beans and peas, potatoes, rice, corn and bulgur, other vegetables of the root variety*</a:t>
            </a:r>
            <a:endParaRPr lang="en-US" sz="2600" dirty="0"/>
          </a:p>
          <a:p>
            <a:pPr lvl="2"/>
            <a:r>
              <a:rPr lang="en-US" sz="2600" dirty="0"/>
              <a:t>Glycogen: formed within body tissues; </a:t>
            </a:r>
            <a:r>
              <a:rPr lang="en-US" sz="2600" dirty="0" smtClean="0"/>
              <a:t>crucial to metabolism and energy balance</a:t>
            </a:r>
          </a:p>
          <a:p>
            <a:pPr lvl="3"/>
            <a:r>
              <a:rPr lang="en-US" sz="2600" dirty="0" smtClean="0"/>
              <a:t>Found in liver and muscles, where it is constantly recycled</a:t>
            </a:r>
            <a:endParaRPr lang="en-US" sz="26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7</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3148619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Dietary </a:t>
            </a:r>
            <a:r>
              <a:rPr lang="en-US" dirty="0" smtClean="0"/>
              <a:t>Fiber</a:t>
            </a:r>
            <a:endParaRPr lang="en-US" dirty="0"/>
          </a:p>
        </p:txBody>
      </p:sp>
      <p:sp>
        <p:nvSpPr>
          <p:cNvPr id="3" name="Content Placeholder 2"/>
          <p:cNvSpPr>
            <a:spLocks noGrp="1"/>
          </p:cNvSpPr>
          <p:nvPr>
            <p:ph sz="quarter" idx="1"/>
          </p:nvPr>
        </p:nvSpPr>
        <p:spPr>
          <a:xfrm>
            <a:off x="1435608" y="1447800"/>
            <a:ext cx="7498080" cy="5410200"/>
          </a:xfrm>
        </p:spPr>
        <p:txBody>
          <a:bodyPr>
            <a:normAutofit/>
          </a:bodyPr>
          <a:lstStyle/>
          <a:p>
            <a:pPr lvl="0"/>
            <a:r>
              <a:rPr lang="en-US" dirty="0" smtClean="0"/>
              <a:t>Divided into two groups based on solubility: soluble and insoluble. Cellulose, lignin, and most hemicelluloses are not soluble in water</a:t>
            </a:r>
          </a:p>
          <a:p>
            <a:pPr lvl="0"/>
            <a:r>
              <a:rPr lang="en-US" dirty="0" smtClean="0"/>
              <a:t>Whole </a:t>
            </a:r>
            <a:r>
              <a:rPr lang="en-US" dirty="0"/>
              <a:t>grains</a:t>
            </a:r>
          </a:p>
          <a:p>
            <a:pPr lvl="0"/>
            <a:r>
              <a:rPr lang="en-US" dirty="0"/>
              <a:t>Legumes</a:t>
            </a:r>
          </a:p>
          <a:p>
            <a:pPr lvl="0"/>
            <a:r>
              <a:rPr lang="en-US" dirty="0"/>
              <a:t>Vegetables</a:t>
            </a:r>
          </a:p>
          <a:p>
            <a:pPr lvl="0"/>
            <a:r>
              <a:rPr lang="en-US" dirty="0"/>
              <a:t>Fruits with as much skin remaining as </a:t>
            </a:r>
            <a:r>
              <a:rPr lang="en-US" dirty="0" smtClean="0"/>
              <a:t>possible</a:t>
            </a:r>
          </a:p>
          <a:p>
            <a:pPr lvl="0"/>
            <a:r>
              <a:rPr lang="en-US" dirty="0" smtClean="0"/>
              <a:t>Table 2-2*</a:t>
            </a:r>
            <a:endParaRPr lang="en-US" dirty="0"/>
          </a:p>
          <a:p>
            <a:endParaRPr lang="en-US"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8</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2815072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Dietary </a:t>
            </a:r>
            <a:r>
              <a:rPr lang="en-US" dirty="0" smtClean="0"/>
              <a:t>Fiber</a:t>
            </a:r>
            <a:endParaRPr lang="en-US" dirty="0"/>
          </a:p>
        </p:txBody>
      </p:sp>
      <p:sp>
        <p:nvSpPr>
          <p:cNvPr id="3" name="Content Placeholder 2"/>
          <p:cNvSpPr>
            <a:spLocks noGrp="1"/>
          </p:cNvSpPr>
          <p:nvPr>
            <p:ph sz="quarter" idx="1"/>
          </p:nvPr>
        </p:nvSpPr>
        <p:spPr/>
        <p:txBody>
          <a:bodyPr>
            <a:normAutofit/>
          </a:bodyPr>
          <a:lstStyle/>
          <a:p>
            <a:pPr lvl="0"/>
            <a:r>
              <a:rPr lang="en-US" sz="2800" dirty="0"/>
              <a:t>Health organizations emphasize role of dietary fiber</a:t>
            </a:r>
          </a:p>
          <a:p>
            <a:pPr lvl="0"/>
            <a:r>
              <a:rPr lang="en-US" sz="2800" dirty="0"/>
              <a:t>Recommended daily intake for men age 50 and younger: 38 g/day</a:t>
            </a:r>
          </a:p>
          <a:p>
            <a:pPr lvl="0"/>
            <a:r>
              <a:rPr lang="en-US" sz="2800" dirty="0"/>
              <a:t>For women: 25 </a:t>
            </a:r>
            <a:r>
              <a:rPr lang="en-US" sz="2800" dirty="0" smtClean="0"/>
              <a:t>g/day*</a:t>
            </a:r>
            <a:endParaRPr lang="en-US" sz="2800" dirty="0"/>
          </a:p>
          <a:p>
            <a:pPr lvl="0"/>
            <a:r>
              <a:rPr lang="en-US" sz="2800" dirty="0"/>
              <a:t>Increases should be </a:t>
            </a:r>
            <a:r>
              <a:rPr lang="en-US" sz="2800" dirty="0" smtClean="0"/>
              <a:t>gradual</a:t>
            </a:r>
          </a:p>
          <a:p>
            <a:pPr lvl="0"/>
            <a:r>
              <a:rPr lang="en-US" sz="2800" dirty="0" smtClean="0"/>
              <a:t>The average American does not consume the recommended servings of whole grains, vegetables and fruit on a daily basis*</a:t>
            </a:r>
            <a:endParaRPr lang="en-US" sz="2800" dirty="0"/>
          </a:p>
          <a:p>
            <a:endParaRPr lang="en-US" sz="2800"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9</a:t>
            </a:fld>
            <a:endParaRPr lang="en-GB" sz="1000" dirty="0">
              <a:latin typeface="+mj-lt"/>
            </a:endParaRPr>
          </a:p>
        </p:txBody>
      </p:sp>
      <p:sp>
        <p:nvSpPr>
          <p:cNvPr id="8"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 xmlns:p14="http://schemas.microsoft.com/office/powerpoint/2010/main" val="18091964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403</TotalTime>
  <Words>1871</Words>
  <Application>Microsoft Office PowerPoint</Application>
  <PresentationFormat>On-screen Show (4:3)</PresentationFormat>
  <Paragraphs>208</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Williams' Basic Nutrition &amp; Diet Therapy</vt:lpstr>
      <vt:lpstr> Carbohydrates: Energy Source, Their Structures, Role as Fiber</vt:lpstr>
      <vt:lpstr>Nature of Carbohydrates</vt:lpstr>
      <vt:lpstr>Classes of CHO’s</vt:lpstr>
      <vt:lpstr>Classes of Carbohydrates</vt:lpstr>
      <vt:lpstr>Classes of Carbohydrates (cont’d) (p. 15)</vt:lpstr>
      <vt:lpstr>Classes of Carbohydrates</vt:lpstr>
      <vt:lpstr>Dietary Fiber</vt:lpstr>
      <vt:lpstr>Dietary Fiber</vt:lpstr>
      <vt:lpstr>Cellulose</vt:lpstr>
      <vt:lpstr>Other Sweeteners</vt:lpstr>
      <vt:lpstr>Functions of Carbohydrates </vt:lpstr>
      <vt:lpstr>Functions of Carbohydrates</vt:lpstr>
      <vt:lpstr>Food Sources of Carbohydrates</vt:lpstr>
      <vt:lpstr>Digestion of Carbohydrates  </vt:lpstr>
      <vt:lpstr>Glycemic Index</vt:lpstr>
      <vt:lpstr>Digestion of Carbohydrates</vt:lpstr>
      <vt:lpstr>Digestion of Carbohydrates</vt:lpstr>
      <vt:lpstr>Recommendations for Dietary Carbohydrate</vt:lpstr>
      <vt:lpstr>Cultural Considerations</vt:lpstr>
    </vt:vector>
  </TitlesOfParts>
  <Company>Reed Elsevier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HP_Administrator</dc:creator>
  <cp:lastModifiedBy>winxp</cp:lastModifiedBy>
  <cp:revision>63</cp:revision>
  <dcterms:created xsi:type="dcterms:W3CDTF">2012-04-17T17:39:32Z</dcterms:created>
  <dcterms:modified xsi:type="dcterms:W3CDTF">2016-09-08T18:27:40Z</dcterms:modified>
</cp:coreProperties>
</file>