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48"/>
  </p:notesMasterIdLst>
  <p:handoutMasterIdLst>
    <p:handoutMasterId r:id="rId49"/>
  </p:handoutMasterIdLst>
  <p:sldIdLst>
    <p:sldId id="334" r:id="rId2"/>
    <p:sldId id="294" r:id="rId3"/>
    <p:sldId id="296" r:id="rId4"/>
    <p:sldId id="298" r:id="rId5"/>
    <p:sldId id="300" r:id="rId6"/>
    <p:sldId id="326" r:id="rId7"/>
    <p:sldId id="328" r:id="rId8"/>
    <p:sldId id="330" r:id="rId9"/>
    <p:sldId id="332" r:id="rId10"/>
    <p:sldId id="366" r:id="rId11"/>
    <p:sldId id="364" r:id="rId12"/>
    <p:sldId id="320" r:id="rId13"/>
    <p:sldId id="318" r:id="rId14"/>
    <p:sldId id="322" r:id="rId15"/>
    <p:sldId id="324" r:id="rId16"/>
    <p:sldId id="310" r:id="rId17"/>
    <p:sldId id="312" r:id="rId18"/>
    <p:sldId id="368" r:id="rId19"/>
    <p:sldId id="314" r:id="rId20"/>
    <p:sldId id="304" r:id="rId21"/>
    <p:sldId id="316" r:id="rId22"/>
    <p:sldId id="306" r:id="rId23"/>
    <p:sldId id="308" r:id="rId24"/>
    <p:sldId id="335" r:id="rId25"/>
    <p:sldId id="336" r:id="rId26"/>
    <p:sldId id="337" r:id="rId27"/>
    <p:sldId id="338" r:id="rId28"/>
    <p:sldId id="367" r:id="rId29"/>
    <p:sldId id="357" r:id="rId30"/>
    <p:sldId id="339" r:id="rId31"/>
    <p:sldId id="340" r:id="rId32"/>
    <p:sldId id="341" r:id="rId33"/>
    <p:sldId id="342" r:id="rId34"/>
    <p:sldId id="343" r:id="rId35"/>
    <p:sldId id="344" r:id="rId36"/>
    <p:sldId id="345" r:id="rId37"/>
    <p:sldId id="346" r:id="rId38"/>
    <p:sldId id="347" r:id="rId39"/>
    <p:sldId id="365" r:id="rId40"/>
    <p:sldId id="350" r:id="rId41"/>
    <p:sldId id="351" r:id="rId42"/>
    <p:sldId id="352" r:id="rId43"/>
    <p:sldId id="353" r:id="rId44"/>
    <p:sldId id="354" r:id="rId45"/>
    <p:sldId id="355" r:id="rId46"/>
    <p:sldId id="356"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3" clrIdx="0"/>
  <p:cmAuthor id="1" name="Author" initials="A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89" autoAdjust="0"/>
    <p:restoredTop sz="73854" autoAdjust="0"/>
  </p:normalViewPr>
  <p:slideViewPr>
    <p:cSldViewPr snapToGrid="0">
      <p:cViewPr varScale="1">
        <p:scale>
          <a:sx n="53" d="100"/>
          <a:sy n="53" d="100"/>
        </p:scale>
        <p:origin x="-1026"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2E0FF92-4950-482D-A1BF-BA4C0B48E1C3}" type="datetimeFigureOut">
              <a:rPr lang="en-US" smtClean="0"/>
              <a:pPr/>
              <a:t>10/10/2016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43E2A3-F8CA-40AD-BCD8-F3E1F48CE566}" type="slidenum">
              <a:rPr lang="en-US" smtClean="0"/>
              <a:pPr/>
              <a:t>‹#›</a:t>
            </a:fld>
            <a:endParaRPr lang="en-US"/>
          </a:p>
        </p:txBody>
      </p:sp>
    </p:spTree>
    <p:extLst>
      <p:ext uri="{BB962C8B-B14F-4D97-AF65-F5344CB8AC3E}">
        <p14:creationId xmlns:p14="http://schemas.microsoft.com/office/powerpoint/2010/main" xmlns="" val="846136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atin typeface="Arial" charset="0"/>
              </a:defRPr>
            </a:lvl1pPr>
          </a:lstStyle>
          <a:p>
            <a:pPr>
              <a:defRPr/>
            </a:pPr>
            <a:fld id="{4C355B14-F2D3-4B4F-BE0A-4F2FFA69AAAF}" type="slidenum">
              <a:rPr lang="en-US"/>
              <a:pPr>
                <a:defRPr/>
              </a:pPr>
              <a:t>‹#›</a:t>
            </a:fld>
            <a:endParaRPr lang="en-US" dirty="0"/>
          </a:p>
        </p:txBody>
      </p:sp>
    </p:spTree>
    <p:extLst>
      <p:ext uri="{BB962C8B-B14F-4D97-AF65-F5344CB8AC3E}">
        <p14:creationId xmlns:p14="http://schemas.microsoft.com/office/powerpoint/2010/main" xmlns="" val="35744399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chapter looks at the nutrition needs of surgical and burn patients and the </a:t>
            </a:r>
            <a:r>
              <a:rPr lang="en-US" dirty="0" err="1" smtClean="0"/>
              <a:t>enteral</a:t>
            </a:r>
            <a:r>
              <a:rPr lang="en-US" dirty="0" smtClean="0"/>
              <a:t> and </a:t>
            </a:r>
            <a:r>
              <a:rPr lang="en-US" dirty="0" err="1" smtClean="0"/>
              <a:t>parenteral</a:t>
            </a:r>
            <a:r>
              <a:rPr lang="en-US" dirty="0" smtClean="0"/>
              <a:t> feeding methods of providing nutrition support. </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a:t>
            </a:fld>
            <a:endParaRPr lang="en-US" dirty="0"/>
          </a:p>
        </p:txBody>
      </p:sp>
    </p:spTree>
    <p:extLst>
      <p:ext uri="{BB962C8B-B14F-4D97-AF65-F5344CB8AC3E}">
        <p14:creationId xmlns:p14="http://schemas.microsoft.com/office/powerpoint/2010/main" xmlns="" val="29039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Because protein has many important functions during recovery from surgery, protein deficiency at this time can lead to many clinical complications. </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11</a:t>
            </a:fld>
            <a:endParaRPr lang="en-US" dirty="0"/>
          </a:p>
        </p:txBody>
      </p:sp>
    </p:spTree>
    <p:extLst>
      <p:ext uri="{BB962C8B-B14F-4D97-AF65-F5344CB8AC3E}">
        <p14:creationId xmlns:p14="http://schemas.microsoft.com/office/powerpoint/2010/main" xmlns="" val="142773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Energy requirements can be estimated by first calculating the individual’s basal metabolic rate (BMR) with the Mifflin-St. </a:t>
            </a:r>
            <a:r>
              <a:rPr lang="en-US" dirty="0" err="1" smtClean="0"/>
              <a:t>Jeor</a:t>
            </a:r>
            <a:r>
              <a:rPr lang="en-US" dirty="0" smtClean="0"/>
              <a:t> equation (see Chapter 6) and then multiplying by an injury factor (1.0 to 2, depending on the patient’s status) to meet the added energy needs of stress and sepsis.</a:t>
            </a:r>
          </a:p>
          <a:p>
            <a:pPr>
              <a:buFont typeface="Arial" pitchFamily="34" charset="0"/>
              <a:buChar char="•"/>
            </a:pPr>
            <a:r>
              <a:rPr lang="en-US" dirty="0" smtClean="0"/>
              <a:t>   Carbohydrates also help prevent liver damage by maintaining glycogen reserves in the liver tissue.</a:t>
            </a:r>
          </a:p>
          <a:p>
            <a:pPr>
              <a:buFont typeface="Arial" pitchFamily="34" charset="0"/>
              <a:buChar char="•"/>
            </a:pPr>
            <a:r>
              <a:rPr lang="en-US" dirty="0" smtClean="0"/>
              <a:t>   Overfeeding, though, is counterproductive.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12</a:t>
            </a:fld>
            <a:endParaRPr lang="en-US" dirty="0"/>
          </a:p>
        </p:txBody>
      </p:sp>
    </p:spTree>
    <p:extLst>
      <p:ext uri="{BB962C8B-B14F-4D97-AF65-F5344CB8AC3E}">
        <p14:creationId xmlns:p14="http://schemas.microsoft.com/office/powerpoint/2010/main" xmlns="" val="94630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Surgery disrupts fluid distribution in the patient, which can reduce circulation and hinder recovery.</a:t>
            </a:r>
          </a:p>
          <a:p>
            <a:pPr marL="174708" indent="-174708">
              <a:buFont typeface="Arial" pitchFamily="34" charset="0"/>
              <a:buChar char="•"/>
            </a:pPr>
            <a:r>
              <a:rPr lang="en-US" dirty="0" smtClean="0"/>
              <a:t>Elderly patients have depressed thirst mechanisms. </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13</a:t>
            </a:fld>
            <a:endParaRPr lang="en-US" dirty="0"/>
          </a:p>
        </p:txBody>
      </p:sp>
    </p:spTree>
    <p:extLst>
      <p:ext uri="{BB962C8B-B14F-4D97-AF65-F5344CB8AC3E}">
        <p14:creationId xmlns:p14="http://schemas.microsoft.com/office/powerpoint/2010/main" xmlns="" val="329592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These vitamins are important in wound healing.</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14</a:t>
            </a:fld>
            <a:endParaRPr lang="en-US" dirty="0"/>
          </a:p>
        </p:txBody>
      </p:sp>
    </p:spTree>
    <p:extLst>
      <p:ext uri="{BB962C8B-B14F-4D97-AF65-F5344CB8AC3E}">
        <p14:creationId xmlns:p14="http://schemas.microsoft.com/office/powerpoint/2010/main" xmlns="" val="319396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Zinc is particularly important in wound healing, and even patients consuming normally adequate amounts of zinc through the diet may benefit from zinc supplementation.</a:t>
            </a:r>
          </a:p>
          <a:p>
            <a:pPr marL="174708" indent="-174708">
              <a:buFont typeface="Arial" pitchFamily="34" charset="0"/>
              <a:buChar char="•"/>
            </a:pPr>
            <a:r>
              <a:rPr lang="en-US" i="1" dirty="0" smtClean="0"/>
              <a:t>[Review the Drug-Nutrient Interaction box, Aspirin and Iron Absorption.]</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15</a:t>
            </a:fld>
            <a:endParaRPr lang="en-US" dirty="0"/>
          </a:p>
        </p:txBody>
      </p:sp>
    </p:spTree>
    <p:extLst>
      <p:ext uri="{BB962C8B-B14F-4D97-AF65-F5344CB8AC3E}">
        <p14:creationId xmlns:p14="http://schemas.microsoft.com/office/powerpoint/2010/main" xmlns="" val="3365871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Oral feedings are the method of choice when they can be tolerated.</a:t>
            </a:r>
          </a:p>
          <a:p>
            <a:pPr marL="174708" indent="-174708" defTabSz="931774">
              <a:buFont typeface="Arial" pitchFamily="34" charset="0"/>
              <a:buChar char="•"/>
              <a:defRPr/>
            </a:pPr>
            <a:r>
              <a:rPr lang="en-US" i="1" dirty="0" smtClean="0"/>
              <a:t>[Review Box 22-1, Criteria for Selecting a Nutrition Support Method.]</a:t>
            </a:r>
          </a:p>
          <a:p>
            <a:pPr marL="174708" indent="-174708">
              <a:buFont typeface="Arial" pitchFamily="34" charset="0"/>
              <a:buChar char="•"/>
            </a:pPr>
            <a:r>
              <a:rPr lang="en-US" i="1" dirty="0" smtClean="0"/>
              <a:t>[Review Table 22-3, Conditions That often Require Nutrition Support.]</a:t>
            </a:r>
          </a:p>
          <a:p>
            <a:pPr marL="174708" indent="-174708">
              <a:buFont typeface="Arial" pitchFamily="34" charset="0"/>
              <a:buChar char="•"/>
            </a:pPr>
            <a:r>
              <a:rPr lang="en-US" i="1" dirty="0" smtClean="0"/>
              <a:t>[Review Figure 22-1, Route of administration algorithm for nutrition support.]</a:t>
            </a:r>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16</a:t>
            </a:fld>
            <a:endParaRPr lang="en-US" dirty="0"/>
          </a:p>
        </p:txBody>
      </p:sp>
    </p:spTree>
    <p:extLst>
      <p:ext uri="{BB962C8B-B14F-4D97-AF65-F5344CB8AC3E}">
        <p14:creationId xmlns:p14="http://schemas.microsoft.com/office/powerpoint/2010/main" xmlns="" val="113751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What does “NPO” mean? </a:t>
            </a:r>
            <a:r>
              <a:rPr lang="en-US" i="1" dirty="0" smtClean="0"/>
              <a:t>(Nothing by mouth (</a:t>
            </a:r>
            <a:r>
              <a:rPr lang="en-US" dirty="0" smtClean="0"/>
              <a:t>nil per </a:t>
            </a:r>
            <a:r>
              <a:rPr lang="en-US" dirty="0" err="1" smtClean="0"/>
              <a:t>os</a:t>
            </a:r>
            <a:r>
              <a:rPr lang="en-US" dirty="0" smtClean="0"/>
              <a:t> </a:t>
            </a:r>
            <a:r>
              <a:rPr lang="en-US" i="1" dirty="0" smtClean="0"/>
              <a:t>in Latin))</a:t>
            </a:r>
            <a:endParaRPr lang="en-US" dirty="0" smtClean="0"/>
          </a:p>
          <a:p>
            <a:pPr marL="174708" indent="-174708">
              <a:buFont typeface="Arial" pitchFamily="34" charset="0"/>
              <a:buChar char="•"/>
            </a:pPr>
            <a:r>
              <a:rPr lang="en-US" dirty="0" smtClean="0"/>
              <a:t>Individual tolerance and needs serve as the guide.</a:t>
            </a:r>
          </a:p>
          <a:p>
            <a:pPr marL="174708" indent="-174708">
              <a:buFont typeface="Arial" pitchFamily="34" charset="0"/>
              <a:buChar char="•"/>
            </a:pPr>
            <a:r>
              <a:rPr lang="en-US" dirty="0" smtClean="0"/>
              <a:t>Frequent small meals may be advised.</a:t>
            </a:r>
          </a:p>
          <a:p>
            <a:pPr marL="174708" indent="-174708">
              <a:buFont typeface="Arial" pitchFamily="34" charset="0"/>
              <a:buChar char="•"/>
            </a:pPr>
            <a:r>
              <a:rPr lang="en-US" i="1" dirty="0" smtClean="0"/>
              <a:t>[Review Table 22-4, Routine Hospital Diets.]</a:t>
            </a:r>
          </a:p>
          <a:p>
            <a:pPr marL="174708" indent="-174708">
              <a:buFont typeface="Arial" pitchFamily="34" charset="0"/>
              <a:buChar char="•"/>
            </a:pPr>
            <a:r>
              <a:rPr lang="en-US" i="1" dirty="0" smtClean="0"/>
              <a:t>[Review Box 22-2, Assisted Oral Feeding Guidelines.]</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17</a:t>
            </a:fld>
            <a:endParaRPr lang="en-US" dirty="0"/>
          </a:p>
        </p:txBody>
      </p:sp>
    </p:spTree>
    <p:extLst>
      <p:ext uri="{BB962C8B-B14F-4D97-AF65-F5344CB8AC3E}">
        <p14:creationId xmlns:p14="http://schemas.microsoft.com/office/powerpoint/2010/main" xmlns="" val="385229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Modern small-bore feeding tubes are relatively comfortable for patients.</a:t>
            </a:r>
          </a:p>
          <a:p>
            <a:pPr marL="174708" indent="-174708">
              <a:buFont typeface="Arial" pitchFamily="34" charset="0"/>
              <a:buChar char="•"/>
            </a:pPr>
            <a:r>
              <a:rPr lang="en-US" i="1" dirty="0" smtClean="0"/>
              <a:t>[Review Figure 22-1, Route of administration algorithm for nutrition support.]</a:t>
            </a:r>
          </a:p>
          <a:p>
            <a:pPr marL="174708" indent="-174708"/>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19</a:t>
            </a:fld>
            <a:endParaRPr lang="en-US" dirty="0"/>
          </a:p>
        </p:txBody>
      </p:sp>
    </p:spTree>
    <p:extLst>
      <p:ext uri="{BB962C8B-B14F-4D97-AF65-F5344CB8AC3E}">
        <p14:creationId xmlns:p14="http://schemas.microsoft.com/office/powerpoint/2010/main" xmlns="" val="14956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The nasoenteric route is used for short-term feedings, but these alternative routes are more comfortable for long-term feeding.</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20</a:t>
            </a:fld>
            <a:endParaRPr lang="en-US" dirty="0"/>
          </a:p>
        </p:txBody>
      </p:sp>
    </p:spTree>
    <p:extLst>
      <p:ext uri="{BB962C8B-B14F-4D97-AF65-F5344CB8AC3E}">
        <p14:creationId xmlns:p14="http://schemas.microsoft.com/office/powerpoint/2010/main" xmlns="" val="64932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Types of </a:t>
            </a:r>
            <a:r>
              <a:rPr lang="en-US" dirty="0" err="1" smtClean="0"/>
              <a:t>enteral</a:t>
            </a:r>
            <a:r>
              <a:rPr lang="en-US" dirty="0" smtClean="0"/>
              <a:t> feeding: </a:t>
            </a:r>
            <a:r>
              <a:rPr lang="en-US" b="1" dirty="0" smtClean="0"/>
              <a:t>A,</a:t>
            </a:r>
            <a:r>
              <a:rPr lang="en-US" dirty="0" smtClean="0"/>
              <a:t> Nonsurgical routes accessed through the nasal cavity. </a:t>
            </a:r>
            <a:r>
              <a:rPr lang="en-US" b="1" dirty="0" smtClean="0"/>
              <a:t>B,</a:t>
            </a:r>
            <a:r>
              <a:rPr lang="en-US" dirty="0" smtClean="0"/>
              <a:t> Surgically placed feeding routes.</a:t>
            </a:r>
            <a:r>
              <a:rPr lang="en-US" i="1" dirty="0" smtClean="0"/>
              <a:t> [Shown is text Figure 22-2.]</a:t>
            </a:r>
            <a:endParaRPr lang="en-US" b="0"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21</a:t>
            </a:fld>
            <a:endParaRPr lang="en-US" dirty="0"/>
          </a:p>
        </p:txBody>
      </p:sp>
    </p:spTree>
    <p:extLst>
      <p:ext uri="{BB962C8B-B14F-4D97-AF65-F5344CB8AC3E}">
        <p14:creationId xmlns:p14="http://schemas.microsoft.com/office/powerpoint/2010/main" xmlns="" val="384739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surgical process also places physiologic and </a:t>
            </a:r>
            <a:r>
              <a:rPr lang="en-US" dirty="0" err="1" smtClean="0"/>
              <a:t>psychologic</a:t>
            </a:r>
            <a:r>
              <a:rPr lang="en-US" dirty="0" smtClean="0"/>
              <a:t> stress on the patient, which may lead to further nutrition demands and increases the risk for clinical problems. That is, malnutrition hinders healing.</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a:t>
            </a:fld>
            <a:endParaRPr lang="en-US" dirty="0"/>
          </a:p>
        </p:txBody>
      </p:sp>
    </p:spTree>
    <p:extLst>
      <p:ext uri="{BB962C8B-B14F-4D97-AF65-F5344CB8AC3E}">
        <p14:creationId xmlns:p14="http://schemas.microsoft.com/office/powerpoint/2010/main" xmlns="" val="1254639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Adding fiber-rich formulas may improve bowel function and help reduce diarrhea. </a:t>
            </a:r>
          </a:p>
          <a:p>
            <a:pPr marL="174708" indent="-174708">
              <a:buFont typeface="Arial" pitchFamily="34" charset="0"/>
              <a:buChar char="•"/>
            </a:pPr>
            <a:r>
              <a:rPr lang="en-US" i="1" dirty="0" smtClean="0"/>
              <a:t>[Review Clinical Applications Box, Calculating a Tube Feeding.]</a:t>
            </a:r>
          </a:p>
          <a:p>
            <a:pPr marL="174708" indent="-174708">
              <a:buFont typeface="Arial" pitchFamily="34" charset="0"/>
              <a:buChar char="•"/>
            </a:pPr>
            <a:r>
              <a:rPr lang="en-US" i="1" dirty="0" smtClean="0"/>
              <a:t>[Review Box 22-3, Monitoring the Patient Who is Receiving </a:t>
            </a:r>
            <a:r>
              <a:rPr lang="en-US" i="1" dirty="0" err="1" smtClean="0"/>
              <a:t>Enteral</a:t>
            </a:r>
            <a:r>
              <a:rPr lang="en-US" i="1" dirty="0" smtClean="0"/>
              <a:t> Nutrition.]</a:t>
            </a:r>
          </a:p>
          <a:p>
            <a:pPr marL="174708" indent="-174708">
              <a:buFont typeface="Arial" pitchFamily="34" charset="0"/>
              <a:buChar char="•"/>
            </a:pPr>
            <a:r>
              <a:rPr lang="en-US" i="1" dirty="0" smtClean="0"/>
              <a:t>[Review Table 22-5, Problem-Solving Tips for Patients Who Are Receiving </a:t>
            </a:r>
            <a:r>
              <a:rPr lang="en-US" i="1" dirty="0" err="1" smtClean="0"/>
              <a:t>Enteral</a:t>
            </a:r>
            <a:r>
              <a:rPr lang="en-US" i="1" dirty="0" smtClean="0"/>
              <a:t> Nutrition.]</a:t>
            </a:r>
          </a:p>
          <a:p>
            <a:pPr marL="174708" indent="-174708">
              <a:buFont typeface="Arial" pitchFamily="34" charset="0"/>
              <a:buChar char="•"/>
            </a:pPr>
            <a:endParaRPr lang="en-US" i="1" dirty="0" smtClean="0"/>
          </a:p>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22</a:t>
            </a:fld>
            <a:endParaRPr lang="en-US" dirty="0"/>
          </a:p>
        </p:txBody>
      </p:sp>
    </p:spTree>
    <p:extLst>
      <p:ext uri="{BB962C8B-B14F-4D97-AF65-F5344CB8AC3E}">
        <p14:creationId xmlns:p14="http://schemas.microsoft.com/office/powerpoint/2010/main" xmlns="" val="36188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These methods are used when the patient cannot tolerate food or formula through the GI tract.</a:t>
            </a:r>
          </a:p>
          <a:p>
            <a:pPr marL="174708" indent="-174708">
              <a:buFont typeface="Arial" pitchFamily="34" charset="0"/>
              <a:buChar char="•"/>
            </a:pPr>
            <a:r>
              <a:rPr lang="en-US" i="1" dirty="0" smtClean="0"/>
              <a:t>[Review Box 22-4, The Administration of </a:t>
            </a:r>
            <a:r>
              <a:rPr lang="en-US" i="1" dirty="0" err="1" smtClean="0"/>
              <a:t>Parenteral</a:t>
            </a:r>
            <a:r>
              <a:rPr lang="en-US" i="1" dirty="0" smtClean="0"/>
              <a:t> Nutrition Formulas.]</a:t>
            </a:r>
          </a:p>
          <a:p>
            <a:pPr marL="174708" indent="-174708">
              <a:buFont typeface="Arial" pitchFamily="34" charset="0"/>
              <a:buChar char="•"/>
            </a:pPr>
            <a:r>
              <a:rPr lang="en-US" i="1" dirty="0" smtClean="0"/>
              <a:t>[Review Drug-Nutrient Interaction box, </a:t>
            </a:r>
            <a:r>
              <a:rPr lang="en-US" i="1" dirty="0" err="1" smtClean="0"/>
              <a:t>Propofol</a:t>
            </a:r>
            <a:r>
              <a:rPr lang="en-US" i="1" dirty="0" smtClean="0"/>
              <a:t> and Lipids in Nutrition Support.]</a:t>
            </a:r>
          </a:p>
          <a:p>
            <a:pPr marL="174708" indent="-174708">
              <a:buFont typeface="Arial" pitchFamily="34" charset="0"/>
              <a:buChar char="•"/>
            </a:pPr>
            <a:r>
              <a:rPr lang="en-US" i="1" dirty="0" smtClean="0"/>
              <a:t>[Review Cultural Considerations box, Cultural Differences in Advanced Care Planning.]</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23</a:t>
            </a:fld>
            <a:endParaRPr lang="en-US" dirty="0"/>
          </a:p>
        </p:txBody>
      </p:sp>
    </p:spTree>
    <p:extLst>
      <p:ext uri="{BB962C8B-B14F-4D97-AF65-F5344CB8AC3E}">
        <p14:creationId xmlns:p14="http://schemas.microsoft.com/office/powerpoint/2010/main" xmlns="" val="352318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Peripheral parenteral nutrition feeding into small veins in the arm. (Figure 22-3)</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24</a:t>
            </a:fld>
            <a:endParaRPr lang="en-US" dirty="0"/>
          </a:p>
        </p:txBody>
      </p:sp>
    </p:spTree>
    <p:extLst>
      <p:ext uri="{BB962C8B-B14F-4D97-AF65-F5344CB8AC3E}">
        <p14:creationId xmlns:p14="http://schemas.microsoft.com/office/powerpoint/2010/main" xmlns="" val="3968325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Catheter placement for TPN: Direct line by subclavian vein to superior vena cava.  (Figure 22-4A)</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25</a:t>
            </a:fld>
            <a:endParaRPr lang="en-US" dirty="0"/>
          </a:p>
        </p:txBody>
      </p:sp>
    </p:spTree>
    <p:extLst>
      <p:ext uri="{BB962C8B-B14F-4D97-AF65-F5344CB8AC3E}">
        <p14:creationId xmlns:p14="http://schemas.microsoft.com/office/powerpoint/2010/main" xmlns="" val="1864876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Catheter placement for TPN: Peripherally inserted central catheter line.  (Figure 22-4B)</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26</a:t>
            </a:fld>
            <a:endParaRPr lang="en-US" dirty="0"/>
          </a:p>
        </p:txBody>
      </p:sp>
    </p:spTree>
    <p:extLst>
      <p:ext uri="{BB962C8B-B14F-4D97-AF65-F5344CB8AC3E}">
        <p14:creationId xmlns:p14="http://schemas.microsoft.com/office/powerpoint/2010/main" xmlns="" val="1498585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Catheter placement for TPN: Tunneled catheter. (Figure 22-4C)</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27</a:t>
            </a:fld>
            <a:endParaRPr lang="en-US" dirty="0"/>
          </a:p>
        </p:txBody>
      </p:sp>
    </p:spTree>
    <p:extLst>
      <p:ext uri="{BB962C8B-B14F-4D97-AF65-F5344CB8AC3E}">
        <p14:creationId xmlns:p14="http://schemas.microsoft.com/office/powerpoint/2010/main" xmlns="" val="1466631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29</a:t>
            </a:fld>
            <a:endParaRPr lang="en-US" dirty="0"/>
          </a:p>
        </p:txBody>
      </p:sp>
    </p:spTree>
    <p:extLst>
      <p:ext uri="{BB962C8B-B14F-4D97-AF65-F5344CB8AC3E}">
        <p14:creationId xmlns:p14="http://schemas.microsoft.com/office/powerpoint/2010/main" xmlns="" val="422057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Sites of gastrointestinal surgery include the mouth, throat and neck, stomach, gallbladder, intestines, or rectum.</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30</a:t>
            </a:fld>
            <a:endParaRPr lang="en-US" dirty="0"/>
          </a:p>
        </p:txBody>
      </p:sp>
    </p:spTree>
    <p:extLst>
      <p:ext uri="{BB962C8B-B14F-4D97-AF65-F5344CB8AC3E}">
        <p14:creationId xmlns:p14="http://schemas.microsoft.com/office/powerpoint/2010/main" xmlns="" val="250175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i="1" dirty="0" smtClean="0"/>
              <a:t>[Review side effects and nursing care for tube feedings.]</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31</a:t>
            </a:fld>
            <a:endParaRPr lang="en-US" dirty="0"/>
          </a:p>
        </p:txBody>
      </p:sp>
    </p:spTree>
    <p:extLst>
      <p:ext uri="{BB962C8B-B14F-4D97-AF65-F5344CB8AC3E}">
        <p14:creationId xmlns:p14="http://schemas.microsoft.com/office/powerpoint/2010/main" xmlns="" val="1543585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Describe causes for stomach surgery and its incidence.</a:t>
            </a:r>
          </a:p>
          <a:p>
            <a:pPr marL="174708" indent="-174708">
              <a:buFont typeface="Arial" pitchFamily="34" charset="0"/>
              <a:buChar char="•"/>
            </a:pPr>
            <a:r>
              <a:rPr lang="en-US" i="1" dirty="0" smtClean="0"/>
              <a:t>[If needed, review the anatomy and physiology of the stomach in relation to the entire gastrointestinal system.]</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32</a:t>
            </a:fld>
            <a:endParaRPr lang="en-US" dirty="0"/>
          </a:p>
        </p:txBody>
      </p:sp>
    </p:spTree>
    <p:extLst>
      <p:ext uri="{BB962C8B-B14F-4D97-AF65-F5344CB8AC3E}">
        <p14:creationId xmlns:p14="http://schemas.microsoft.com/office/powerpoint/2010/main" xmlns="" val="114788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Proper nutrition after surgery is essential for wound healing and recovery.</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a:t>
            </a:fld>
            <a:endParaRPr lang="en-US" dirty="0"/>
          </a:p>
        </p:txBody>
      </p:sp>
    </p:spTree>
    <p:extLst>
      <p:ext uri="{BB962C8B-B14F-4D97-AF65-F5344CB8AC3E}">
        <p14:creationId xmlns:p14="http://schemas.microsoft.com/office/powerpoint/2010/main" xmlns="" val="2098669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Possible results of vagotomy: stomach empties poorly, allowing food to ferment; this can lead to gas and diarrhea.</a:t>
            </a:r>
          </a:p>
          <a:p>
            <a:pPr marL="174708" indent="-174708">
              <a:buFont typeface="Arial" pitchFamily="34" charset="0"/>
              <a:buChar char="•"/>
            </a:pPr>
            <a:r>
              <a:rPr lang="en-US" i="1" dirty="0" smtClean="0"/>
              <a:t>[Review Clinical Applications box, Case Study: John Has a </a:t>
            </a:r>
            <a:r>
              <a:rPr lang="en-US" i="1" dirty="0" err="1" smtClean="0"/>
              <a:t>Gastrectomy</a:t>
            </a:r>
            <a:r>
              <a:rPr lang="en-US" i="1" dirty="0" smtClean="0"/>
              <a:t>.]</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33</a:t>
            </a:fld>
            <a:endParaRPr lang="en-US" dirty="0"/>
          </a:p>
        </p:txBody>
      </p:sp>
    </p:spTree>
    <p:extLst>
      <p:ext uri="{BB962C8B-B14F-4D97-AF65-F5344CB8AC3E}">
        <p14:creationId xmlns:p14="http://schemas.microsoft.com/office/powerpoint/2010/main" xmlns="" val="204864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Define higher osmolality and describe its implications.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34</a:t>
            </a:fld>
            <a:endParaRPr lang="en-US" dirty="0"/>
          </a:p>
        </p:txBody>
      </p:sp>
    </p:spTree>
    <p:extLst>
      <p:ext uri="{BB962C8B-B14F-4D97-AF65-F5344CB8AC3E}">
        <p14:creationId xmlns:p14="http://schemas.microsoft.com/office/powerpoint/2010/main" xmlns="" val="1057903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Patients can avoid most of the distressing symptoms if they carefully adhere to the postoperative diet.</a:t>
            </a:r>
          </a:p>
          <a:p>
            <a:pPr marL="174708" indent="-174708">
              <a:buFont typeface="Arial" pitchFamily="34" charset="0"/>
              <a:buChar char="•"/>
            </a:pPr>
            <a:r>
              <a:rPr lang="en-US" i="1" dirty="0" smtClean="0"/>
              <a:t>[Review For Further Focus box, Nutrient Deficiencies after Bariatric Surgery.]</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35</a:t>
            </a:fld>
            <a:endParaRPr lang="en-US" dirty="0"/>
          </a:p>
        </p:txBody>
      </p:sp>
    </p:spTree>
    <p:extLst>
      <p:ext uri="{BB962C8B-B14F-4D97-AF65-F5344CB8AC3E}">
        <p14:creationId xmlns:p14="http://schemas.microsoft.com/office/powerpoint/2010/main" xmlns="" val="2935465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After surgery, the hormonal stimulation for bile secretion still functions in the surgical area, causing pain with high intake of fats.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36</a:t>
            </a:fld>
            <a:endParaRPr lang="en-US" dirty="0"/>
          </a:p>
        </p:txBody>
      </p:sp>
    </p:spTree>
    <p:extLst>
      <p:ext uri="{BB962C8B-B14F-4D97-AF65-F5344CB8AC3E}">
        <p14:creationId xmlns:p14="http://schemas.microsoft.com/office/powerpoint/2010/main" xmlns="" val="1984120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Gallbladder with stones (</a:t>
            </a:r>
            <a:r>
              <a:rPr lang="en-US" dirty="0" err="1" smtClean="0"/>
              <a:t>cholelithiasis</a:t>
            </a:r>
            <a:r>
              <a:rPr lang="en-US" dirty="0" smtClean="0"/>
              <a:t>) </a:t>
            </a:r>
            <a:r>
              <a:rPr lang="en-US" i="1" dirty="0" smtClean="0"/>
              <a:t>[text Figure 22-5].</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37</a:t>
            </a:fld>
            <a:endParaRPr lang="en-US" dirty="0"/>
          </a:p>
        </p:txBody>
      </p:sp>
    </p:spTree>
    <p:extLst>
      <p:ext uri="{BB962C8B-B14F-4D97-AF65-F5344CB8AC3E}">
        <p14:creationId xmlns:p14="http://schemas.microsoft.com/office/powerpoint/2010/main" xmlns="" val="2303233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defTabSz="931774">
              <a:buFont typeface="Arial" pitchFamily="34" charset="0"/>
              <a:buChar char="•"/>
              <a:defRPr/>
            </a:pPr>
            <a:r>
              <a:rPr lang="en-US" dirty="0" smtClean="0"/>
              <a:t>In less-severe cases, a low-fiber diet may be used briefly after surgery to allow healing. </a:t>
            </a:r>
          </a:p>
          <a:p>
            <a:pPr marL="174708" indent="-174708" defTabSz="931774">
              <a:buFont typeface="Arial" pitchFamily="34" charset="0"/>
              <a:buChar char="•"/>
              <a:defRPr/>
            </a:pPr>
            <a:r>
              <a:rPr lang="en-US" dirty="0" smtClean="0"/>
              <a:t>Regular food provides </a:t>
            </a:r>
            <a:r>
              <a:rPr lang="en-US" dirty="0" err="1" smtClean="0"/>
              <a:t>psychologic</a:t>
            </a:r>
            <a:r>
              <a:rPr lang="en-US" dirty="0" smtClean="0"/>
              <a:t> comfort, and dietary adjustments to individual preferences for specific foods can be made.</a:t>
            </a:r>
          </a:p>
          <a:p>
            <a:pPr marL="174708" indent="-174708">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38</a:t>
            </a:fld>
            <a:endParaRPr lang="en-US" dirty="0"/>
          </a:p>
        </p:txBody>
      </p:sp>
    </p:spTree>
    <p:extLst>
      <p:ext uri="{BB962C8B-B14F-4D97-AF65-F5344CB8AC3E}">
        <p14:creationId xmlns:p14="http://schemas.microsoft.com/office/powerpoint/2010/main" xmlns="" val="731244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Note the difference in placement of the stoma.</a:t>
            </a:r>
          </a:p>
          <a:p>
            <a:pPr>
              <a:buFont typeface="Arial" pitchFamily="34" charset="0"/>
              <a:buChar char="•"/>
            </a:pPr>
            <a:r>
              <a:rPr lang="en-US" dirty="0" smtClean="0"/>
              <a:t>   Eliminating gas-producing foods, odor-causing foods, and foods that may cause an obstruction will help to facilitate maintenance. </a:t>
            </a:r>
          </a:p>
          <a:p>
            <a:pPr>
              <a:buFont typeface="Arial" pitchFamily="34" charset="0"/>
              <a:buChar char="•"/>
            </a:pPr>
            <a:r>
              <a:rPr lang="en-US" dirty="0" smtClean="0"/>
              <a:t>   The goal is to advance to an individualized diet that is acceptable to the patient as soon as tolerated. </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39</a:t>
            </a:fld>
            <a:endParaRPr lang="en-US" dirty="0"/>
          </a:p>
        </p:txBody>
      </p:sp>
    </p:spTree>
    <p:extLst>
      <p:ext uri="{BB962C8B-B14F-4D97-AF65-F5344CB8AC3E}">
        <p14:creationId xmlns:p14="http://schemas.microsoft.com/office/powerpoint/2010/main" xmlns="" val="726822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Describe items included in a clear liquid diet.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40</a:t>
            </a:fld>
            <a:endParaRPr lang="en-US" dirty="0"/>
          </a:p>
        </p:txBody>
      </p:sp>
    </p:spTree>
    <p:extLst>
      <p:ext uri="{BB962C8B-B14F-4D97-AF65-F5344CB8AC3E}">
        <p14:creationId xmlns:p14="http://schemas.microsoft.com/office/powerpoint/2010/main" xmlns="" val="76131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Why are amino acid needs so important at each stage? </a:t>
            </a:r>
            <a:r>
              <a:rPr lang="en-US" i="1" dirty="0" smtClean="0"/>
              <a:t>(For tissue rebuilding, fluid-electrolyte balance, energy (kilocalorie) support)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41</a:t>
            </a:fld>
            <a:endParaRPr lang="en-US" dirty="0"/>
          </a:p>
        </p:txBody>
      </p:sp>
    </p:spTree>
    <p:extLst>
      <p:ext uri="{BB962C8B-B14F-4D97-AF65-F5344CB8AC3E}">
        <p14:creationId xmlns:p14="http://schemas.microsoft.com/office/powerpoint/2010/main" xmlns="" val="2904425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Type and extent of burns. The depth of the burn affects its treatment and its healing process. </a:t>
            </a:r>
          </a:p>
          <a:p>
            <a:pPr marL="640594" lvl="1" indent="-174708">
              <a:buFont typeface="Arial" pitchFamily="34" charset="0"/>
              <a:buChar char="•"/>
            </a:pPr>
            <a:r>
              <a:rPr lang="en-US" dirty="0" smtClean="0"/>
              <a:t>Superficial (i.e., first-degree) burns involve cell damage only to the epidermis. </a:t>
            </a:r>
          </a:p>
          <a:p>
            <a:pPr marL="640594" lvl="1" indent="-174708">
              <a:buFont typeface="Arial" pitchFamily="34" charset="0"/>
              <a:buChar char="•"/>
            </a:pPr>
            <a:r>
              <a:rPr lang="en-US" dirty="0" smtClean="0"/>
              <a:t>Second-degree burns are classified as either superficial partial-thickness burns, which involve cell damage to the dermis, or deep partial-thickness burns, which involve both the first and second layers of skin. </a:t>
            </a:r>
          </a:p>
          <a:p>
            <a:pPr marL="640594" lvl="1" indent="-174708">
              <a:buFont typeface="Arial" pitchFamily="34" charset="0"/>
              <a:buChar char="•"/>
            </a:pPr>
            <a:r>
              <a:rPr lang="en-US" dirty="0" smtClean="0"/>
              <a:t>Full-thickness (i.e., third-degree) burns result in complete skin loss, including the underlying fat layer. </a:t>
            </a:r>
          </a:p>
          <a:p>
            <a:pPr marL="640594" lvl="1" indent="-174708">
              <a:buFont typeface="Arial" pitchFamily="34" charset="0"/>
              <a:buChar char="•"/>
            </a:pPr>
            <a:r>
              <a:rPr lang="en-US" dirty="0" err="1" smtClean="0"/>
              <a:t>Subdermal</a:t>
            </a:r>
            <a:r>
              <a:rPr lang="en-US" dirty="0" smtClean="0"/>
              <a:t> (i.e. fourth-degree) burns leave bone and tendon exposed. </a:t>
            </a:r>
          </a:p>
          <a:p>
            <a:pPr marL="174708" indent="-174708">
              <a:buFont typeface="Arial" pitchFamily="34" charset="0"/>
              <a:buChar char="•"/>
            </a:pPr>
            <a:r>
              <a:rPr lang="en-US" dirty="0" smtClean="0"/>
              <a:t>Patients with burn injuries of more than 10% of the total body surface area (TBSA) are referred to a regional burn unit facility for specialized burn team care that includes nutrition support.  (Figure 22-7)</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42</a:t>
            </a:fld>
            <a:endParaRPr lang="en-US" dirty="0"/>
          </a:p>
        </p:txBody>
      </p:sp>
    </p:spTree>
    <p:extLst>
      <p:ext uri="{BB962C8B-B14F-4D97-AF65-F5344CB8AC3E}">
        <p14:creationId xmlns:p14="http://schemas.microsoft.com/office/powerpoint/2010/main" xmlns="" val="82613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i="1" dirty="0" smtClean="0"/>
              <a:t>[Ask students to explain how an impaired immune system, impaired wound healing, and an increased risk of infection are related.]</a:t>
            </a:r>
          </a:p>
          <a:p>
            <a:pPr marL="174708" indent="-174708">
              <a:buFont typeface="Arial" pitchFamily="34" charset="0"/>
              <a:buChar char="•"/>
            </a:pPr>
            <a:r>
              <a:rPr lang="en-US" i="1" dirty="0" smtClean="0"/>
              <a:t>[Review Table 22-1, Characteristics to Diagnose Malnutrition.]</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a:t>
            </a:fld>
            <a:endParaRPr lang="en-US" dirty="0"/>
          </a:p>
        </p:txBody>
      </p:sp>
    </p:spTree>
    <p:extLst>
      <p:ext uri="{BB962C8B-B14F-4D97-AF65-F5344CB8AC3E}">
        <p14:creationId xmlns:p14="http://schemas.microsoft.com/office/powerpoint/2010/main" xmlns="" val="1431088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This period of time lasts from the first hours through about the 2</a:t>
            </a:r>
            <a:r>
              <a:rPr lang="en-US" baseline="30000" dirty="0" smtClean="0"/>
              <a:t>nd</a:t>
            </a:r>
            <a:r>
              <a:rPr lang="en-US" dirty="0" smtClean="0"/>
              <a:t> day of care.</a:t>
            </a:r>
          </a:p>
          <a:p>
            <a:pPr marL="174708" indent="-174708">
              <a:buFont typeface="Arial" pitchFamily="34" charset="0"/>
              <a:buChar char="•"/>
            </a:pPr>
            <a:r>
              <a:rPr lang="en-US" dirty="0" smtClean="0"/>
              <a:t>Stability and resuscitation of the patient are more important than nutrition at this stage.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43</a:t>
            </a:fld>
            <a:endParaRPr lang="en-US" dirty="0"/>
          </a:p>
        </p:txBody>
      </p:sp>
    </p:spTree>
    <p:extLst>
      <p:ext uri="{BB962C8B-B14F-4D97-AF65-F5344CB8AC3E}">
        <p14:creationId xmlns:p14="http://schemas.microsoft.com/office/powerpoint/2010/main" xmlns="" val="1769460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Increased nutrient and energy needs have three causes: </a:t>
            </a:r>
          </a:p>
          <a:p>
            <a:pPr marL="640594" lvl="1" indent="-174708">
              <a:buFont typeface="Arial" pitchFamily="34" charset="0"/>
              <a:buChar char="•"/>
            </a:pPr>
            <a:r>
              <a:rPr lang="en-US" dirty="0" smtClean="0"/>
              <a:t>Tissue destruction, which means large losses of protein and electrolytes that must be replaced</a:t>
            </a:r>
          </a:p>
          <a:p>
            <a:pPr marL="640594" lvl="1" indent="-174708">
              <a:buFont typeface="Arial" pitchFamily="34" charset="0"/>
              <a:buChar char="•"/>
            </a:pPr>
            <a:r>
              <a:rPr lang="en-US" dirty="0" smtClean="0"/>
              <a:t>Tissue catabolism follows the injury, with further loss of lean body mass and nitrogen</a:t>
            </a:r>
          </a:p>
          <a:p>
            <a:pPr marL="640594" lvl="1" indent="-174708">
              <a:buFont typeface="Arial" pitchFamily="34" charset="0"/>
              <a:buChar char="•"/>
            </a:pPr>
            <a:r>
              <a:rPr lang="en-US" dirty="0" smtClean="0"/>
              <a:t>Increased metabolism brings increased nutrition needs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44</a:t>
            </a:fld>
            <a:endParaRPr lang="en-US" dirty="0"/>
          </a:p>
        </p:txBody>
      </p:sp>
    </p:spTree>
    <p:extLst>
      <p:ext uri="{BB962C8B-B14F-4D97-AF65-F5344CB8AC3E}">
        <p14:creationId xmlns:p14="http://schemas.microsoft.com/office/powerpoint/2010/main" xmlns="" val="2125131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The frequent recalculation of energy needs may be necessary if the patient is gaining or losing weight. </a:t>
            </a:r>
          </a:p>
          <a:p>
            <a:pPr marL="174708" indent="-174708">
              <a:buFont typeface="Arial" pitchFamily="34" charset="0"/>
              <a:buChar char="•"/>
            </a:pPr>
            <a:r>
              <a:rPr lang="en-US" dirty="0" smtClean="0"/>
              <a:t>Which vitamins and minerals are needed? </a:t>
            </a:r>
            <a:r>
              <a:rPr lang="en-US" i="1" dirty="0" smtClean="0"/>
              <a:t>(Vitamins A and C, zinc, thiamin, riboflavin, niacin)</a:t>
            </a:r>
            <a:endParaRPr lang="en-US" i="1" dirty="0" smtClean="0"/>
          </a:p>
          <a:p>
            <a:pPr marL="174708" indent="-174708">
              <a:buFont typeface="Arial" pitchFamily="34" charset="0"/>
              <a:buChar char="•"/>
            </a:pPr>
            <a:r>
              <a:rPr lang="en-US" dirty="0" smtClean="0"/>
              <a:t>Pay close attention to electrolytes and calcium/phosphorus ratios.</a:t>
            </a:r>
          </a:p>
          <a:p>
            <a:pPr marL="174708" indent="-174708">
              <a:buFont typeface="Arial" pitchFamily="34" charset="0"/>
              <a:buChar char="•"/>
            </a:pPr>
            <a:r>
              <a:rPr lang="en-US" i="1" dirty="0" smtClean="0"/>
              <a:t>[Review Table 22-6, Estimated Energy Needs for Burn Patients.]</a:t>
            </a:r>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45</a:t>
            </a:fld>
            <a:endParaRPr lang="en-US" dirty="0"/>
          </a:p>
        </p:txBody>
      </p:sp>
    </p:spTree>
    <p:extLst>
      <p:ext uri="{BB962C8B-B14F-4D97-AF65-F5344CB8AC3E}">
        <p14:creationId xmlns:p14="http://schemas.microsoft.com/office/powerpoint/2010/main" xmlns="" val="3808321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Initiating nutrition support soon after the burn injury (e.g., as early as 6 to 12 hours after injury) is effective and safe, stimulates protein retention and reduces the </a:t>
            </a:r>
            <a:r>
              <a:rPr lang="en-US" dirty="0" smtClean="0"/>
              <a:t>hypermetabolic response, stress hormones, risk of infection, and length of hospital stay.</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46</a:t>
            </a:fld>
            <a:endParaRPr lang="en-US" dirty="0"/>
          </a:p>
        </p:txBody>
      </p:sp>
    </p:spTree>
    <p:extLst>
      <p:ext uri="{BB962C8B-B14F-4D97-AF65-F5344CB8AC3E}">
        <p14:creationId xmlns:p14="http://schemas.microsoft.com/office/powerpoint/2010/main" xmlns="" val="422847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Why is extra protein so important? </a:t>
            </a:r>
            <a:r>
              <a:rPr lang="en-US" i="1" dirty="0" smtClean="0"/>
              <a:t>[To counteract blood loss during surgery, prevent tissue breakdown, and promote bone healing after surgery]</a:t>
            </a:r>
            <a:endParaRPr lang="en-US" dirty="0" smtClean="0"/>
          </a:p>
          <a:p>
            <a:pPr marL="174708" indent="-174708">
              <a:buFont typeface="Arial" pitchFamily="34" charset="0"/>
              <a:buChar char="•"/>
            </a:pPr>
            <a:r>
              <a:rPr lang="en-US" dirty="0" smtClean="0"/>
              <a:t>Describe a sample preoperative menu for increasing protein reserves.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a:t>
            </a:fld>
            <a:endParaRPr lang="en-US" dirty="0"/>
          </a:p>
        </p:txBody>
      </p:sp>
    </p:spTree>
    <p:extLst>
      <p:ext uri="{BB962C8B-B14F-4D97-AF65-F5344CB8AC3E}">
        <p14:creationId xmlns:p14="http://schemas.microsoft.com/office/powerpoint/2010/main" xmlns="" val="265272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Why is it necessary to avoid eating 8 hours before surgery? </a:t>
            </a:r>
            <a:r>
              <a:rPr lang="en-US" i="1" dirty="0" smtClean="0"/>
              <a:t>(To prevent aspiration of food during anesthesia and complications from food in the stomach)</a:t>
            </a:r>
          </a:p>
          <a:p>
            <a:pPr marL="174708" indent="-174708">
              <a:buFont typeface="Arial" pitchFamily="34" charset="0"/>
              <a:buChar char="•"/>
            </a:pPr>
            <a:r>
              <a:rPr lang="en-US" i="1" dirty="0" smtClean="0"/>
              <a:t>[Review Table 22-2, Fiber-Restricted Diet.]</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6</a:t>
            </a:fld>
            <a:endParaRPr lang="en-US" dirty="0"/>
          </a:p>
        </p:txBody>
      </p:sp>
    </p:spTree>
    <p:extLst>
      <p:ext uri="{BB962C8B-B14F-4D97-AF65-F5344CB8AC3E}">
        <p14:creationId xmlns:p14="http://schemas.microsoft.com/office/powerpoint/2010/main" xmlns="" val="198669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Following a healthy diet at all times ensures that one will have the nutrient status needed for urgent surgery.</a:t>
            </a:r>
          </a:p>
          <a:p>
            <a:pPr marL="174708" indent="-174708">
              <a:buFont typeface="Arial" pitchFamily="34" charset="0"/>
              <a:buChar char="•"/>
            </a:pPr>
            <a:r>
              <a:rPr lang="en-US" i="1" dirty="0" smtClean="0"/>
              <a:t>[Review For Further Focus box, Protein-Energy Malnutrition after Surgery.]</a:t>
            </a:r>
            <a:endParaRPr lang="en-US" i="1"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7</a:t>
            </a:fld>
            <a:endParaRPr lang="en-US" dirty="0"/>
          </a:p>
        </p:txBody>
      </p:sp>
    </p:spTree>
    <p:extLst>
      <p:ext uri="{BB962C8B-B14F-4D97-AF65-F5344CB8AC3E}">
        <p14:creationId xmlns:p14="http://schemas.microsoft.com/office/powerpoint/2010/main" xmlns="" val="83617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Several nutrients require particular attention during this time.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8</a:t>
            </a:fld>
            <a:endParaRPr lang="en-US" dirty="0"/>
          </a:p>
        </p:txBody>
      </p:sp>
    </p:spTree>
    <p:extLst>
      <p:ext uri="{BB962C8B-B14F-4D97-AF65-F5344CB8AC3E}">
        <p14:creationId xmlns:p14="http://schemas.microsoft.com/office/powerpoint/2010/main" xmlns="" val="99551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Identify some of the risks of protein deficiency after surgery. </a:t>
            </a:r>
            <a:r>
              <a:rPr lang="en-US" i="1" dirty="0" smtClean="0"/>
              <a:t>(Poor wound healing, rupture of the suture lines, delayed healing of fractures, depressed heart and lung function, anemia, failure of GI stomas, reduced resistance to infection, liver damage, extensive weight loss, muscle wasting, and increased risk of death)</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9</a:t>
            </a:fld>
            <a:endParaRPr lang="en-US" dirty="0"/>
          </a:p>
        </p:txBody>
      </p:sp>
    </p:spTree>
    <p:extLst>
      <p:ext uri="{BB962C8B-B14F-4D97-AF65-F5344CB8AC3E}">
        <p14:creationId xmlns:p14="http://schemas.microsoft.com/office/powerpoint/2010/main" xmlns="" val="414680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10/10/2016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r>
              <a:rPr lang="en-US" smtClean="0"/>
              <a:t>Copyright © 2017, Elsevier Inc. All Rights Reserved.</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10/10/2016</a:t>
            </a:fld>
            <a:endParaRPr lang="en-US"/>
          </a:p>
        </p:txBody>
      </p:sp>
      <p:sp>
        <p:nvSpPr>
          <p:cNvPr id="5" name="Footer Placeholder 4"/>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6" name="Slide Number Placeholder 5"/>
          <p:cNvSpPr>
            <a:spLocks noGrp="1"/>
          </p:cNvSpPr>
          <p:nvPr>
            <p:ph type="sldNum" sz="quarter" idx="12"/>
          </p:nvPr>
        </p:nvSpPr>
        <p:spPr/>
        <p:txBody>
          <a:bodyPr/>
          <a:lstStyle/>
          <a:p>
            <a:pPr>
              <a:defRPr/>
            </a:pPr>
            <a:r>
              <a:rPr lang="en-GB" smtClean="0"/>
              <a:t>Slide </a:t>
            </a:r>
            <a:fld id="{43B6E2D6-51E0-4A85-ABFF-5CCC7316933A}"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10/10/2016</a:t>
            </a:fld>
            <a:endParaRPr lang="en-US"/>
          </a:p>
        </p:txBody>
      </p:sp>
      <p:sp>
        <p:nvSpPr>
          <p:cNvPr id="5" name="Footer Placeholder 4"/>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6" name="Slide Number Placeholder 5"/>
          <p:cNvSpPr>
            <a:spLocks noGrp="1"/>
          </p:cNvSpPr>
          <p:nvPr>
            <p:ph type="sldNum" sz="quarter" idx="12"/>
          </p:nvPr>
        </p:nvSpPr>
        <p:spPr/>
        <p:txBody>
          <a:bodyPr/>
          <a:lstStyle/>
          <a:p>
            <a:pPr>
              <a:defRPr/>
            </a:pPr>
            <a:r>
              <a:rPr lang="en-GB" smtClean="0"/>
              <a:t>Slide </a:t>
            </a:r>
            <a:fld id="{E50ADD00-FA40-493A-953E-9DDC8E755E33}"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10/10/2016</a:t>
            </a:fld>
            <a:endParaRPr lang="en-US"/>
          </a:p>
        </p:txBody>
      </p:sp>
      <p:sp>
        <p:nvSpPr>
          <p:cNvPr id="9" name="Slide Number Placeholder 8"/>
          <p:cNvSpPr>
            <a:spLocks noGrp="1"/>
          </p:cNvSpPr>
          <p:nvPr>
            <p:ph type="sldNum" sz="quarter" idx="15"/>
          </p:nvPr>
        </p:nvSpPr>
        <p:spPr/>
        <p:txBody>
          <a:bodyPr rtlCol="0"/>
          <a:lstStyle/>
          <a:p>
            <a:pPr>
              <a:defRPr/>
            </a:pPr>
            <a:r>
              <a:rPr lang="en-GB" smtClean="0"/>
              <a:t>Slide </a:t>
            </a:r>
            <a:fld id="{7F8BBA44-8A3C-4CDB-966D-E256DD599FC1}" type="slidenum">
              <a:rPr lang="en-GB" smtClean="0"/>
              <a:pPr>
                <a:defRPr/>
              </a:pPr>
              <a:t>‹#›</a:t>
            </a:fld>
            <a:endParaRPr lang="en-GB" dirty="0"/>
          </a:p>
        </p:txBody>
      </p:sp>
      <p:sp>
        <p:nvSpPr>
          <p:cNvPr id="10" name="Footer Placeholder 9"/>
          <p:cNvSpPr>
            <a:spLocks noGrp="1"/>
          </p:cNvSpPr>
          <p:nvPr>
            <p:ph type="ftr" sz="quarter" idx="16"/>
          </p:nvPr>
        </p:nvSpPr>
        <p:spPr/>
        <p:txBody>
          <a:bodyPr rtlCol="0"/>
          <a:lstStyle/>
          <a:p>
            <a:pPr>
              <a:defRPr/>
            </a:pPr>
            <a:r>
              <a:rPr lang="en-US" smtClean="0"/>
              <a:t>Copyright © 2017, Elsevier Inc.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10/10/2016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r>
              <a:rPr lang="en-US" smtClean="0"/>
              <a:t>Copyright © 2017, Elsevier Inc. All Rights Reserved.</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r>
              <a:rPr lang="en-GB" smtClean="0"/>
              <a:t>Slide </a:t>
            </a:r>
            <a:fld id="{F8B6D248-46AD-4934-9A30-A00CAF948649}"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10/10/2016</a:t>
            </a:fld>
            <a:endParaRPr lang="en-US"/>
          </a:p>
        </p:txBody>
      </p:sp>
      <p:sp>
        <p:nvSpPr>
          <p:cNvPr id="6" name="Footer Placeholder 5"/>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7" name="Slide Number Placeholder 6"/>
          <p:cNvSpPr>
            <a:spLocks noGrp="1"/>
          </p:cNvSpPr>
          <p:nvPr>
            <p:ph type="sldNum" sz="quarter" idx="12"/>
          </p:nvPr>
        </p:nvSpPr>
        <p:spPr/>
        <p:txBody>
          <a:bodyPr/>
          <a:lstStyle/>
          <a:p>
            <a:pPr>
              <a:defRPr/>
            </a:pPr>
            <a:r>
              <a:rPr lang="en-GB" smtClean="0"/>
              <a:t>Slide </a:t>
            </a:r>
            <a:fld id="{E0CA3D25-0BDE-423E-BFDE-BC90F9104E8D}" type="slidenum">
              <a:rPr lang="en-GB" smtClean="0"/>
              <a:pPr>
                <a:defRPr/>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10/10/2016</a:t>
            </a:fld>
            <a:endParaRPr lang="en-US"/>
          </a:p>
        </p:txBody>
      </p:sp>
      <p:sp>
        <p:nvSpPr>
          <p:cNvPr id="8" name="Footer Placeholder 7"/>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9" name="Slide Number Placeholder 8"/>
          <p:cNvSpPr>
            <a:spLocks noGrp="1"/>
          </p:cNvSpPr>
          <p:nvPr>
            <p:ph type="sldNum" sz="quarter" idx="12"/>
          </p:nvPr>
        </p:nvSpPr>
        <p:spPr/>
        <p:txBody>
          <a:bodyPr/>
          <a:lstStyle/>
          <a:p>
            <a:pPr>
              <a:defRPr/>
            </a:pPr>
            <a:r>
              <a:rPr lang="en-GB" smtClean="0"/>
              <a:t>Slide </a:t>
            </a:r>
            <a:fld id="{6EAE9F82-1306-4A0A-A4CC-5D30A0614ED7}" type="slidenum">
              <a:rPr lang="en-GB" smtClean="0"/>
              <a:pPr>
                <a:defRPr/>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10/10/2016</a:t>
            </a:fld>
            <a:endParaRPr lang="en-US"/>
          </a:p>
        </p:txBody>
      </p:sp>
      <p:sp>
        <p:nvSpPr>
          <p:cNvPr id="7" name="Slide Number Placeholder 6"/>
          <p:cNvSpPr>
            <a:spLocks noGrp="1"/>
          </p:cNvSpPr>
          <p:nvPr>
            <p:ph type="sldNum" sz="quarter" idx="11"/>
          </p:nvPr>
        </p:nvSpPr>
        <p:spPr/>
        <p:txBody>
          <a:bodyPr rtlCol="0"/>
          <a:lstStyle/>
          <a:p>
            <a:pPr>
              <a:defRPr/>
            </a:pPr>
            <a:r>
              <a:rPr lang="en-GB" smtClean="0"/>
              <a:t>Slide </a:t>
            </a:r>
            <a:fld id="{67AAB3EE-9EF1-44C2-B1C4-C8D186C48723}" type="slidenum">
              <a:rPr lang="en-GB" smtClean="0"/>
              <a:pPr>
                <a:defRPr/>
              </a:pPr>
              <a:t>‹#›</a:t>
            </a:fld>
            <a:endParaRPr lang="en-GB" dirty="0"/>
          </a:p>
        </p:txBody>
      </p:sp>
      <p:sp>
        <p:nvSpPr>
          <p:cNvPr id="8" name="Footer Placeholder 7"/>
          <p:cNvSpPr>
            <a:spLocks noGrp="1"/>
          </p:cNvSpPr>
          <p:nvPr>
            <p:ph type="ftr" sz="quarter" idx="12"/>
          </p:nvPr>
        </p:nvSpPr>
        <p:spPr/>
        <p:txBody>
          <a:bodyPr rtlCol="0"/>
          <a:lstStyle/>
          <a:p>
            <a:pPr>
              <a:defRPr/>
            </a:pPr>
            <a:r>
              <a:rPr lang="en-US" smtClean="0"/>
              <a:t>Copyright © 2017,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10/10/2016</a:t>
            </a:fld>
            <a:endParaRPr lang="en-US"/>
          </a:p>
        </p:txBody>
      </p:sp>
      <p:sp>
        <p:nvSpPr>
          <p:cNvPr id="3" name="Footer Placeholder 2"/>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4" name="Slide Number Placeholder 3"/>
          <p:cNvSpPr>
            <a:spLocks noGrp="1"/>
          </p:cNvSpPr>
          <p:nvPr>
            <p:ph type="sldNum" sz="quarter" idx="12"/>
          </p:nvPr>
        </p:nvSpPr>
        <p:spPr/>
        <p:txBody>
          <a:bodyPr/>
          <a:lstStyle/>
          <a:p>
            <a:pPr>
              <a:defRPr/>
            </a:pPr>
            <a:r>
              <a:rPr lang="en-GB" smtClean="0"/>
              <a:t>Slide </a:t>
            </a:r>
            <a:fld id="{179E6571-401E-4B20-BD1A-F3A6C5A2D45F}"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10/10/2016</a:t>
            </a:fld>
            <a:endParaRPr lang="en-US" dirty="0"/>
          </a:p>
        </p:txBody>
      </p:sp>
      <p:sp>
        <p:nvSpPr>
          <p:cNvPr id="22" name="Slide Number Placeholder 21"/>
          <p:cNvSpPr>
            <a:spLocks noGrp="1"/>
          </p:cNvSpPr>
          <p:nvPr>
            <p:ph type="sldNum" sz="quarter" idx="15"/>
          </p:nvPr>
        </p:nvSpPr>
        <p:spPr/>
        <p:txBody>
          <a:bodyPr rtlCol="0"/>
          <a:lstStyle/>
          <a:p>
            <a:pPr>
              <a:defRPr/>
            </a:pPr>
            <a:r>
              <a:rPr lang="en-GB" smtClean="0"/>
              <a:t>Slide </a:t>
            </a:r>
            <a:fld id="{9528BCF6-3FA7-437A-8E5A-06F1E1B6D1EC}" type="slidenum">
              <a:rPr lang="en-GB" smtClean="0"/>
              <a:pPr>
                <a:defRPr/>
              </a:pPr>
              <a:t>‹#›</a:t>
            </a:fld>
            <a:endParaRPr lang="en-GB" dirty="0"/>
          </a:p>
        </p:txBody>
      </p:sp>
      <p:sp>
        <p:nvSpPr>
          <p:cNvPr id="23" name="Footer Placeholder 22"/>
          <p:cNvSpPr>
            <a:spLocks noGrp="1"/>
          </p:cNvSpPr>
          <p:nvPr>
            <p:ph type="ftr" sz="quarter" idx="16"/>
          </p:nvPr>
        </p:nvSpPr>
        <p:spPr/>
        <p:txBody>
          <a:bodyPr rtlCol="0"/>
          <a:lstStyle/>
          <a:p>
            <a:pPr>
              <a:defRPr/>
            </a:pPr>
            <a:r>
              <a:rPr lang="en-US" smtClean="0"/>
              <a:t>Copyright © 2017, Elsevier Inc. All Rights Reserved.</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10/10/2016</a:t>
            </a:fld>
            <a:endParaRPr lang="en-US"/>
          </a:p>
        </p:txBody>
      </p:sp>
      <p:sp>
        <p:nvSpPr>
          <p:cNvPr id="18" name="Slide Number Placeholder 17"/>
          <p:cNvSpPr>
            <a:spLocks noGrp="1"/>
          </p:cNvSpPr>
          <p:nvPr>
            <p:ph type="sldNum" sz="quarter" idx="11"/>
          </p:nvPr>
        </p:nvSpPr>
        <p:spPr/>
        <p:txBody>
          <a:bodyPr rtlCol="0"/>
          <a:lstStyle/>
          <a:p>
            <a:pPr>
              <a:defRPr/>
            </a:pPr>
            <a:r>
              <a:rPr lang="en-GB" smtClean="0"/>
              <a:t>Slide </a:t>
            </a:r>
            <a:fld id="{064AC775-397C-4489-A46B-397B564A2A72}" type="slidenum">
              <a:rPr lang="en-GB" smtClean="0"/>
              <a:pPr>
                <a:defRPr/>
              </a:pPr>
              <a:t>‹#›</a:t>
            </a:fld>
            <a:endParaRPr lang="en-GB" dirty="0"/>
          </a:p>
        </p:txBody>
      </p:sp>
      <p:sp>
        <p:nvSpPr>
          <p:cNvPr id="21" name="Footer Placeholder 20"/>
          <p:cNvSpPr>
            <a:spLocks noGrp="1"/>
          </p:cNvSpPr>
          <p:nvPr>
            <p:ph type="ftr" sz="quarter" idx="12"/>
          </p:nvPr>
        </p:nvSpPr>
        <p:spPr/>
        <p:txBody>
          <a:bodyPr rtlCol="0"/>
          <a:lstStyle/>
          <a:p>
            <a:pPr>
              <a:defRPr/>
            </a:pPr>
            <a:r>
              <a:rPr lang="en-US" smtClean="0"/>
              <a:t>Copyright © 2017,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10/10/2016</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smtClean="0"/>
              <a:t>Copyright © 2017, Elsevier Inc. All Rights Reserved.</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73FFB56-E9E6-413D-8A5D-71B4F4A3F75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85800" y="1676400"/>
            <a:ext cx="7772400" cy="1143000"/>
          </a:xfrm>
        </p:spPr>
        <p:txBody>
          <a:bodyPr/>
          <a:lstStyle/>
          <a:p>
            <a:pPr eaLnBrk="1" hangingPunct="1"/>
            <a:r>
              <a:rPr lang="en-US" sz="4000" dirty="0">
                <a:solidFill>
                  <a:schemeClr val="tx1"/>
                </a:solidFill>
                <a:latin typeface="Arial" charset="0"/>
              </a:rPr>
              <a:t>Chapter </a:t>
            </a:r>
            <a:r>
              <a:rPr lang="en-US" sz="4000" dirty="0" smtClean="0">
                <a:solidFill>
                  <a:schemeClr val="tx1"/>
                </a:solidFill>
                <a:latin typeface="Arial" charset="0"/>
              </a:rPr>
              <a:t>22 </a:t>
            </a:r>
            <a:endParaRPr lang="en-US" sz="4000" dirty="0">
              <a:solidFill>
                <a:schemeClr val="tx1"/>
              </a:solidFill>
              <a:latin typeface="Arial" charset="0"/>
            </a:endParaRPr>
          </a:p>
        </p:txBody>
      </p:sp>
      <p:sp>
        <p:nvSpPr>
          <p:cNvPr id="6" name="Footer Placeholder 3"/>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9" name="Rectangle 3"/>
          <p:cNvSpPr txBox="1">
            <a:spLocks noChangeArrowheads="1"/>
          </p:cNvSpPr>
          <p:nvPr/>
        </p:nvSpPr>
        <p:spPr bwMode="auto">
          <a:xfrm>
            <a:off x="1371600" y="3459163"/>
            <a:ext cx="6400800" cy="1858962"/>
          </a:xfrm>
          <a:prstGeom prst="rect">
            <a:avLst/>
          </a:prstGeom>
          <a:noFill/>
          <a:ln w="9525" cap="sq">
            <a:noFill/>
            <a:miter lim="800000"/>
            <a:headEnd type="none" w="sm" len="sm"/>
            <a:tailEnd type="none" w="sm" len="sm"/>
          </a:ln>
        </p:spPr>
        <p:txBody>
          <a:bodyPr vert="horz" wrap="square" lIns="92075" tIns="46038" rIns="92075" bIns="46038" numCol="1" anchor="ctr" anchorCtr="0" compatLnSpc="1">
            <a:prstTxWarp prst="textNoShape">
              <a:avLst/>
            </a:prstTxWarp>
          </a:bodyPr>
          <a:lstStyle>
            <a:lvl1pPr marL="0" indent="0" algn="ctr" rtl="0" eaLnBrk="1" fontAlgn="base" hangingPunct="1">
              <a:spcBef>
                <a:spcPct val="20000"/>
              </a:spcBef>
              <a:spcAft>
                <a:spcPct val="0"/>
              </a:spcAft>
              <a:buClr>
                <a:schemeClr val="tx2"/>
              </a:buClr>
              <a:buSzPct val="60000"/>
              <a:buFont typeface="Wingdings 2" pitchFamily="18" charset="2"/>
              <a:buNone/>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80000"/>
              <a:buFont typeface="Wingdings" pitchFamily="2" charset="2"/>
              <a:buChar char="Ø"/>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SzPct val="75000"/>
              <a:buFont typeface="Wingdings 3" pitchFamily="18" charset="2"/>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a:lstStyle>
          <a:p>
            <a:r>
              <a:rPr lang="en-US" sz="3600" dirty="0"/>
              <a:t>Surgery and Nutrition </a:t>
            </a:r>
            <a:r>
              <a:rPr lang="en-US" sz="3600" dirty="0" smtClean="0"/>
              <a:t>Support</a:t>
            </a:r>
            <a:endParaRPr lang="en-US" sz="3600" dirty="0"/>
          </a:p>
        </p:txBody>
      </p:sp>
    </p:spTree>
    <p:extLst>
      <p:ext uri="{BB962C8B-B14F-4D97-AF65-F5344CB8AC3E}">
        <p14:creationId xmlns:p14="http://schemas.microsoft.com/office/powerpoint/2010/main" xmlns="" val="172488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Increased </a:t>
            </a:r>
            <a:r>
              <a:rPr lang="en-US" dirty="0" smtClean="0"/>
              <a:t>Protein</a:t>
            </a:r>
            <a:endParaRPr lang="en-US" dirty="0"/>
          </a:p>
        </p:txBody>
      </p:sp>
      <p:sp>
        <p:nvSpPr>
          <p:cNvPr id="3" name="Content Placeholder 2"/>
          <p:cNvSpPr>
            <a:spLocks noGrp="1"/>
          </p:cNvSpPr>
          <p:nvPr>
            <p:ph sz="quarter" idx="1"/>
          </p:nvPr>
        </p:nvSpPr>
        <p:spPr/>
        <p:txBody>
          <a:bodyPr/>
          <a:lstStyle/>
          <a:p>
            <a:pPr lvl="0"/>
            <a:r>
              <a:rPr lang="en-US" dirty="0" smtClean="0"/>
              <a:t>Controlling shock by maintaining blood volume</a:t>
            </a:r>
          </a:p>
          <a:p>
            <a:pPr lvl="0"/>
            <a:r>
              <a:rPr lang="en-US" dirty="0" smtClean="0"/>
              <a:t>Healing bone: protein is essential</a:t>
            </a:r>
          </a:p>
          <a:p>
            <a:pPr lvl="0"/>
            <a:r>
              <a:rPr lang="en-US" dirty="0" smtClean="0"/>
              <a:t>Resisting infection: protein tissues are major components of immune system</a:t>
            </a:r>
          </a:p>
          <a:p>
            <a:pPr lvl="0"/>
            <a:r>
              <a:rPr lang="en-US" dirty="0" smtClean="0"/>
              <a:t>Transporting lipids: fat is important component of tissue structure</a:t>
            </a:r>
            <a:endParaRPr lang="en-US" dirty="0"/>
          </a:p>
        </p:txBody>
      </p:sp>
      <p:sp>
        <p:nvSpPr>
          <p:cNvPr id="4"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Increased Protein (cont’d)</a:t>
            </a:r>
            <a:endParaRPr lang="en-US" dirty="0"/>
          </a:p>
        </p:txBody>
      </p:sp>
      <p:sp>
        <p:nvSpPr>
          <p:cNvPr id="3" name="Content Placeholder 2"/>
          <p:cNvSpPr>
            <a:spLocks noGrp="1"/>
          </p:cNvSpPr>
          <p:nvPr>
            <p:ph sz="quarter" idx="1"/>
          </p:nvPr>
        </p:nvSpPr>
        <p:spPr/>
        <p:txBody>
          <a:bodyPr/>
          <a:lstStyle/>
          <a:p>
            <a:r>
              <a:rPr lang="en-US" dirty="0" smtClean="0"/>
              <a:t>Postsurgical protein deficiency can cause:</a:t>
            </a:r>
          </a:p>
          <a:p>
            <a:pPr lvl="1"/>
            <a:r>
              <a:rPr lang="en-US" dirty="0"/>
              <a:t>P</a:t>
            </a:r>
            <a:r>
              <a:rPr lang="en-US" dirty="0" smtClean="0"/>
              <a:t>oor wound healing</a:t>
            </a:r>
          </a:p>
          <a:p>
            <a:pPr lvl="1"/>
            <a:r>
              <a:rPr lang="en-US" dirty="0"/>
              <a:t>R</a:t>
            </a:r>
            <a:r>
              <a:rPr lang="en-US" dirty="0" smtClean="0"/>
              <a:t>upture of the suture lines (i.e., </a:t>
            </a:r>
            <a:r>
              <a:rPr lang="en-US" b="1" dirty="0" smtClean="0"/>
              <a:t>dehiscence</a:t>
            </a:r>
            <a:r>
              <a:rPr lang="en-US" dirty="0" smtClean="0"/>
              <a:t>)</a:t>
            </a:r>
          </a:p>
          <a:p>
            <a:pPr lvl="1"/>
            <a:r>
              <a:rPr lang="en-US" dirty="0"/>
              <a:t>D</a:t>
            </a:r>
            <a:r>
              <a:rPr lang="en-US" dirty="0" smtClean="0"/>
              <a:t>elayed healing of fractures</a:t>
            </a:r>
          </a:p>
          <a:p>
            <a:pPr lvl="1"/>
            <a:r>
              <a:rPr lang="en-US" dirty="0"/>
              <a:t>D</a:t>
            </a:r>
            <a:r>
              <a:rPr lang="en-US" dirty="0" smtClean="0"/>
              <a:t>epressed heart and lung function</a:t>
            </a:r>
          </a:p>
          <a:p>
            <a:pPr lvl="1"/>
            <a:r>
              <a:rPr lang="en-US" dirty="0"/>
              <a:t>A</a:t>
            </a:r>
            <a:r>
              <a:rPr lang="en-US" dirty="0" smtClean="0"/>
              <a:t>nemia and liver damage</a:t>
            </a:r>
          </a:p>
          <a:p>
            <a:pPr lvl="1"/>
            <a:r>
              <a:rPr lang="en-US" dirty="0"/>
              <a:t>F</a:t>
            </a:r>
            <a:r>
              <a:rPr lang="en-US" dirty="0" smtClean="0"/>
              <a:t>ailure of GI </a:t>
            </a:r>
            <a:r>
              <a:rPr lang="en-US" b="1" dirty="0" smtClean="0"/>
              <a:t>stomas</a:t>
            </a:r>
            <a:endParaRPr lang="en-US" dirty="0" smtClean="0"/>
          </a:p>
          <a:p>
            <a:pPr lvl="1"/>
            <a:r>
              <a:rPr lang="en-US" dirty="0" smtClean="0"/>
              <a:t>Reduced resistance to infection</a:t>
            </a:r>
          </a:p>
          <a:p>
            <a:pPr lvl="1"/>
            <a:r>
              <a:rPr lang="en-US" dirty="0"/>
              <a:t>E</a:t>
            </a:r>
            <a:r>
              <a:rPr lang="en-US" dirty="0" smtClean="0"/>
              <a:t>xtensive weight loss and muscle wasting</a:t>
            </a:r>
          </a:p>
          <a:p>
            <a:pPr lvl="1"/>
            <a:r>
              <a:rPr lang="en-US" dirty="0"/>
              <a:t>I</a:t>
            </a:r>
            <a:r>
              <a:rPr lang="en-US" dirty="0" smtClean="0"/>
              <a:t>ncreased mortality risk</a:t>
            </a:r>
            <a:endParaRPr lang="en-US" dirty="0"/>
          </a:p>
        </p:txBody>
      </p:sp>
      <p:sp>
        <p:nvSpPr>
          <p:cNvPr id="4"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5"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tx1"/>
                </a:solidFill>
                <a:effectLst/>
                <a:uLnTx/>
                <a:uFillTx/>
                <a:latin typeface="+mj-lt"/>
                <a:ea typeface="+mn-ea"/>
                <a:cs typeface="+mn-cs"/>
              </a:rPr>
              <a:t>11</a:t>
            </a:r>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sz="quarter" idx="1"/>
          </p:nvPr>
        </p:nvSpPr>
        <p:spPr/>
        <p:txBody>
          <a:bodyPr/>
          <a:lstStyle/>
          <a:p>
            <a:pPr lvl="0"/>
            <a:r>
              <a:rPr lang="en-US" dirty="0"/>
              <a:t>Provide sufficient nonprotein kilocalories for energy to spare protein for tissue building</a:t>
            </a:r>
          </a:p>
          <a:p>
            <a:pPr lvl="0"/>
            <a:r>
              <a:rPr lang="en-US" dirty="0"/>
              <a:t>Mifflin–St. Jeor equations: </a:t>
            </a:r>
            <a:endParaRPr lang="en-US" dirty="0" smtClean="0"/>
          </a:p>
          <a:p>
            <a:pPr lvl="1"/>
            <a:r>
              <a:rPr lang="en-US" dirty="0" smtClean="0"/>
              <a:t>Male</a:t>
            </a:r>
            <a:r>
              <a:rPr lang="en-US" dirty="0"/>
              <a:t>: BMR = </a:t>
            </a:r>
            <a:r>
              <a:rPr lang="en-US" dirty="0" smtClean="0"/>
              <a:t>[(</a:t>
            </a:r>
            <a:r>
              <a:rPr lang="en-US" dirty="0"/>
              <a:t>10 × Weight in kg) + (6.25 × Height in cm) – (5 × Age in yr) + </a:t>
            </a:r>
            <a:r>
              <a:rPr lang="en-US" dirty="0" smtClean="0"/>
              <a:t>5] × injury factor</a:t>
            </a:r>
          </a:p>
          <a:p>
            <a:pPr lvl="1"/>
            <a:r>
              <a:rPr lang="en-US" dirty="0" smtClean="0"/>
              <a:t>Female</a:t>
            </a:r>
            <a:r>
              <a:rPr lang="en-US" dirty="0"/>
              <a:t>: BMR = </a:t>
            </a:r>
            <a:r>
              <a:rPr lang="en-US" dirty="0" smtClean="0"/>
              <a:t>[(</a:t>
            </a:r>
            <a:r>
              <a:rPr lang="en-US" dirty="0"/>
              <a:t>10 × Weight in kg) + (6.25 × Height in cm) – (5 × Age in yr) – </a:t>
            </a:r>
            <a:r>
              <a:rPr lang="en-US" dirty="0" smtClean="0"/>
              <a:t>161] × injury factor</a:t>
            </a:r>
            <a:endParaRPr lang="en-US" dirty="0"/>
          </a:p>
          <a:p>
            <a:pPr lvl="0"/>
            <a:r>
              <a:rPr lang="en-US" dirty="0"/>
              <a:t>Energy needs increased for extensive surgery or burn </a:t>
            </a:r>
            <a:r>
              <a:rPr lang="en-US" dirty="0" smtClean="0"/>
              <a:t>patients</a:t>
            </a:r>
          </a:p>
          <a:p>
            <a:pPr lvl="0"/>
            <a:r>
              <a:rPr lang="en-US" dirty="0" smtClean="0"/>
              <a:t>*CHO spare protein for tissue building and help to avoid liver damage by maintaining glycogen reserves in the liver</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80919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sz="quarter" idx="1"/>
          </p:nvPr>
        </p:nvSpPr>
        <p:spPr/>
        <p:txBody>
          <a:bodyPr/>
          <a:lstStyle/>
          <a:p>
            <a:pPr lvl="0"/>
            <a:r>
              <a:rPr lang="en-US" dirty="0"/>
              <a:t>To prevent </a:t>
            </a:r>
            <a:r>
              <a:rPr lang="en-US" dirty="0" smtClean="0"/>
              <a:t>dehydration, maintain circulation, prevent complications</a:t>
            </a:r>
          </a:p>
          <a:p>
            <a:pPr lvl="0"/>
            <a:r>
              <a:rPr lang="en-US" dirty="0" smtClean="0"/>
              <a:t>Specific fluid replacement needs to be individualized.</a:t>
            </a:r>
            <a:endParaRPr lang="en-US" dirty="0"/>
          </a:p>
          <a:p>
            <a:pPr lvl="0"/>
            <a:r>
              <a:rPr lang="en-US" dirty="0"/>
              <a:t>Elderly require special attention</a:t>
            </a:r>
          </a:p>
          <a:p>
            <a:r>
              <a:rPr lang="en-US" dirty="0" smtClean="0"/>
              <a:t>**Large </a:t>
            </a:r>
            <a:r>
              <a:rPr lang="en-US" dirty="0"/>
              <a:t>water losses possible from </a:t>
            </a:r>
            <a:r>
              <a:rPr lang="en-US" dirty="0" smtClean="0"/>
              <a:t>vomiting, hemorrhage, fever, infection, or </a:t>
            </a:r>
            <a:r>
              <a:rPr lang="en-US" b="1" dirty="0" err="1" smtClean="0"/>
              <a:t>diuresis</a:t>
            </a:r>
            <a:endParaRPr lang="en-US" dirty="0"/>
          </a:p>
          <a:p>
            <a:pPr lvl="0"/>
            <a:r>
              <a:rPr lang="en-US" dirty="0"/>
              <a:t>IV </a:t>
            </a:r>
            <a:r>
              <a:rPr lang="en-US" dirty="0" smtClean="0"/>
              <a:t>fluids are used initially</a:t>
            </a:r>
            <a:endParaRPr lang="en-US" dirty="0"/>
          </a:p>
          <a:p>
            <a:pPr lvl="0"/>
            <a:r>
              <a:rPr lang="en-US" dirty="0"/>
              <a:t>Oral fluids as soon as </a:t>
            </a:r>
            <a:r>
              <a:rPr lang="en-US" dirty="0" smtClean="0"/>
              <a:t>possible</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81507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36320"/>
          </a:xfrm>
        </p:spPr>
        <p:txBody>
          <a:bodyPr/>
          <a:lstStyle/>
          <a:p>
            <a:r>
              <a:rPr lang="en-US" dirty="0" smtClean="0"/>
              <a:t>Vitamins</a:t>
            </a:r>
            <a:endParaRPr lang="en-US" dirty="0"/>
          </a:p>
        </p:txBody>
      </p:sp>
      <p:sp>
        <p:nvSpPr>
          <p:cNvPr id="3" name="Content Placeholder 2"/>
          <p:cNvSpPr>
            <a:spLocks noGrp="1"/>
          </p:cNvSpPr>
          <p:nvPr>
            <p:ph sz="quarter" idx="1"/>
          </p:nvPr>
        </p:nvSpPr>
        <p:spPr>
          <a:xfrm>
            <a:off x="685800" y="1219200"/>
            <a:ext cx="7772400" cy="5074920"/>
          </a:xfrm>
        </p:spPr>
        <p:txBody>
          <a:bodyPr/>
          <a:lstStyle/>
          <a:p>
            <a:pPr lvl="0"/>
            <a:r>
              <a:rPr lang="en-US" dirty="0" smtClean="0"/>
              <a:t>*Vitamin </a:t>
            </a:r>
            <a:r>
              <a:rPr lang="en-US" dirty="0"/>
              <a:t>C to build connective </a:t>
            </a:r>
            <a:r>
              <a:rPr lang="en-US" dirty="0" smtClean="0"/>
              <a:t>tissue</a:t>
            </a:r>
          </a:p>
          <a:p>
            <a:pPr lvl="1"/>
            <a:r>
              <a:rPr lang="en-US" dirty="0" smtClean="0"/>
              <a:t>Parenteral administration protects </a:t>
            </a:r>
            <a:r>
              <a:rPr lang="en-US" dirty="0" err="1" smtClean="0"/>
              <a:t>microvascular</a:t>
            </a:r>
            <a:r>
              <a:rPr lang="en-US" dirty="0" smtClean="0"/>
              <a:t> functions, decreases length of stay in the hospital for post cardiac-surgery patients, decreases the risk for morbidity, and may be particularly beneficial for critically ill patients with sepsis.</a:t>
            </a:r>
            <a:endParaRPr lang="en-US" dirty="0"/>
          </a:p>
          <a:p>
            <a:pPr lvl="0"/>
            <a:r>
              <a:rPr lang="en-US" dirty="0"/>
              <a:t>B vitamins to metabolize protein and </a:t>
            </a:r>
            <a:r>
              <a:rPr lang="en-US" dirty="0" smtClean="0"/>
              <a:t>energy</a:t>
            </a:r>
          </a:p>
          <a:p>
            <a:pPr lvl="1"/>
            <a:r>
              <a:rPr lang="en-US" dirty="0" smtClean="0"/>
              <a:t>Needs rise proportionately to increased protein and energy needs.</a:t>
            </a:r>
            <a:endParaRPr lang="en-US" dirty="0"/>
          </a:p>
          <a:p>
            <a:pPr lvl="0"/>
            <a:r>
              <a:rPr lang="en-US" dirty="0"/>
              <a:t>B-complex vitamins to build hemoglobin</a:t>
            </a:r>
          </a:p>
          <a:p>
            <a:pPr lvl="0"/>
            <a:r>
              <a:rPr lang="en-US" dirty="0" smtClean="0"/>
              <a:t>*Vitamin </a:t>
            </a:r>
            <a:r>
              <a:rPr lang="en-US" dirty="0"/>
              <a:t>K to promote blood </a:t>
            </a:r>
            <a:r>
              <a:rPr lang="en-US" dirty="0" smtClean="0"/>
              <a:t>clotting for those on long-term antibiotic therapy</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95048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a:t>
            </a:r>
            <a:endParaRPr lang="en-US" dirty="0"/>
          </a:p>
        </p:txBody>
      </p:sp>
      <p:sp>
        <p:nvSpPr>
          <p:cNvPr id="3" name="Content Placeholder 2"/>
          <p:cNvSpPr>
            <a:spLocks noGrp="1"/>
          </p:cNvSpPr>
          <p:nvPr>
            <p:ph sz="quarter" idx="1"/>
          </p:nvPr>
        </p:nvSpPr>
        <p:spPr/>
        <p:txBody>
          <a:bodyPr/>
          <a:lstStyle/>
          <a:p>
            <a:pPr lvl="0"/>
            <a:r>
              <a:rPr lang="en-US" dirty="0" smtClean="0"/>
              <a:t>Potassium, Phosphorus</a:t>
            </a:r>
          </a:p>
          <a:p>
            <a:pPr lvl="1"/>
            <a:r>
              <a:rPr lang="en-US" sz="2400" dirty="0" smtClean="0"/>
              <a:t>Tissue catabolism </a:t>
            </a:r>
            <a:r>
              <a:rPr lang="en-US" sz="2400" dirty="0" smtClean="0"/>
              <a:t>results in cell potassium and phosphorus loss**</a:t>
            </a:r>
            <a:endParaRPr lang="en-US" sz="2400" dirty="0"/>
          </a:p>
          <a:p>
            <a:pPr lvl="0"/>
            <a:r>
              <a:rPr lang="en-US" dirty="0"/>
              <a:t>Sodium, </a:t>
            </a:r>
            <a:r>
              <a:rPr lang="en-US" dirty="0" smtClean="0"/>
              <a:t>Chloride</a:t>
            </a:r>
          </a:p>
          <a:p>
            <a:pPr lvl="1"/>
            <a:r>
              <a:rPr lang="en-US" sz="2400" dirty="0" smtClean="0"/>
              <a:t>Fluid loss may affect these minerals</a:t>
            </a:r>
            <a:endParaRPr lang="en-US" sz="2400" dirty="0"/>
          </a:p>
          <a:p>
            <a:pPr lvl="0"/>
            <a:r>
              <a:rPr lang="en-US" dirty="0" smtClean="0"/>
              <a:t>Iron</a:t>
            </a:r>
          </a:p>
          <a:p>
            <a:pPr lvl="1"/>
            <a:r>
              <a:rPr lang="en-US" sz="2400" dirty="0" smtClean="0"/>
              <a:t>Iron-deficiency anemia may develop from blood </a:t>
            </a:r>
            <a:r>
              <a:rPr lang="en-US" sz="2400" dirty="0" smtClean="0"/>
              <a:t>loss or inadequate iron absorption*</a:t>
            </a:r>
            <a:endParaRPr lang="en-US" sz="2400" dirty="0"/>
          </a:p>
          <a:p>
            <a:pPr lvl="0"/>
            <a:r>
              <a:rPr lang="en-US" dirty="0" smtClean="0"/>
              <a:t>Zinc, Selenium</a:t>
            </a:r>
          </a:p>
          <a:p>
            <a:pPr lvl="1"/>
            <a:r>
              <a:rPr lang="en-US" sz="2400" dirty="0" smtClean="0"/>
              <a:t>Levels may be low because of inflammation</a:t>
            </a: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314861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Dietary </a:t>
            </a:r>
            <a:r>
              <a:rPr lang="en-US" dirty="0" smtClean="0"/>
              <a:t>Management</a:t>
            </a:r>
            <a:endParaRPr lang="en-US" dirty="0"/>
          </a:p>
        </p:txBody>
      </p:sp>
      <p:sp>
        <p:nvSpPr>
          <p:cNvPr id="3" name="Content Placeholder 2"/>
          <p:cNvSpPr>
            <a:spLocks noGrp="1"/>
          </p:cNvSpPr>
          <p:nvPr>
            <p:ph sz="quarter" idx="1"/>
          </p:nvPr>
        </p:nvSpPr>
        <p:spPr/>
        <p:txBody>
          <a:bodyPr/>
          <a:lstStyle/>
          <a:p>
            <a:pPr lvl="0"/>
            <a:r>
              <a:rPr lang="en-US" dirty="0"/>
              <a:t>Routine IV fluids supply hydration and electrolytes, but not energy and nutrients</a:t>
            </a:r>
          </a:p>
          <a:p>
            <a:pPr lvl="0"/>
            <a:r>
              <a:rPr lang="en-US" dirty="0"/>
              <a:t>Methods of feeding</a:t>
            </a:r>
          </a:p>
          <a:p>
            <a:pPr lvl="1"/>
            <a:r>
              <a:rPr lang="en-US" dirty="0"/>
              <a:t>Oral</a:t>
            </a:r>
          </a:p>
          <a:p>
            <a:pPr lvl="1"/>
            <a:r>
              <a:rPr lang="en-US" dirty="0"/>
              <a:t>Enteral: Nourishment through regular gastrointestinal route, either by regular oral feedings or by tube feedings</a:t>
            </a:r>
          </a:p>
          <a:p>
            <a:pPr lvl="1"/>
            <a:r>
              <a:rPr lang="en-US" dirty="0"/>
              <a:t>Parenteral: Nourishment through small peripheral veins or large central </a:t>
            </a:r>
            <a:r>
              <a:rPr lang="en-US" dirty="0" smtClean="0"/>
              <a:t>vein</a:t>
            </a:r>
          </a:p>
          <a:p>
            <a:pPr lvl="1">
              <a:buNone/>
            </a:pPr>
            <a:r>
              <a:rPr lang="en-US" dirty="0" smtClean="0"/>
              <a:t>Conditions that require nutritional support-</a:t>
            </a:r>
            <a:r>
              <a:rPr lang="en-US" dirty="0" smtClean="0"/>
              <a:t>*Box 22-3</a:t>
            </a:r>
          </a:p>
          <a:p>
            <a:pPr lvl="1">
              <a:buNone/>
            </a:pPr>
            <a:r>
              <a:rPr lang="en-US" dirty="0" smtClean="0"/>
              <a:t>Criteria for Selecting a nutrition support method</a:t>
            </a:r>
          </a:p>
          <a:p>
            <a:pPr lvl="1">
              <a:buNone/>
            </a:pPr>
            <a:r>
              <a:rPr lang="en-US" dirty="0" smtClean="0"/>
              <a:t>Box 22-1**</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81507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0"/>
            <a:ext cx="7772400" cy="1219200"/>
          </a:xfrm>
        </p:spPr>
        <p:txBody>
          <a:bodyPr/>
          <a:lstStyle/>
          <a:p>
            <a:r>
              <a:rPr lang="en-US" dirty="0"/>
              <a:t>Methods of Feeding: </a:t>
            </a:r>
            <a:r>
              <a:rPr lang="en-US" dirty="0" smtClean="0"/>
              <a:t>Oral</a:t>
            </a:r>
            <a:endParaRPr lang="en-US" dirty="0"/>
          </a:p>
        </p:txBody>
      </p:sp>
      <p:sp>
        <p:nvSpPr>
          <p:cNvPr id="3" name="Content Placeholder 2"/>
          <p:cNvSpPr>
            <a:spLocks noGrp="1"/>
          </p:cNvSpPr>
          <p:nvPr>
            <p:ph sz="quarter" idx="1"/>
          </p:nvPr>
        </p:nvSpPr>
        <p:spPr>
          <a:xfrm>
            <a:off x="685800" y="1188720"/>
            <a:ext cx="7772400" cy="5212080"/>
          </a:xfrm>
        </p:spPr>
        <p:txBody>
          <a:bodyPr/>
          <a:lstStyle/>
          <a:p>
            <a:pPr lvl="0"/>
            <a:r>
              <a:rPr lang="en-US" dirty="0" smtClean="0"/>
              <a:t>Includes a variety of diet plans</a:t>
            </a:r>
          </a:p>
          <a:p>
            <a:pPr lvl="0"/>
            <a:r>
              <a:rPr lang="en-US" dirty="0" smtClean="0"/>
              <a:t>Allows </a:t>
            </a:r>
            <a:r>
              <a:rPr lang="en-US" dirty="0"/>
              <a:t>more needed nutrients to be added</a:t>
            </a:r>
          </a:p>
          <a:p>
            <a:pPr lvl="0"/>
            <a:r>
              <a:rPr lang="en-US" dirty="0"/>
              <a:t>Stimulates normal action of the gastrointestinal tract</a:t>
            </a:r>
          </a:p>
          <a:p>
            <a:pPr lvl="0"/>
            <a:r>
              <a:rPr lang="en-US" dirty="0"/>
              <a:t>Early feedings associated with reduced complications</a:t>
            </a:r>
          </a:p>
          <a:p>
            <a:pPr lvl="0"/>
            <a:r>
              <a:rPr lang="en-US" dirty="0"/>
              <a:t>Progresses from clear to full liquids, then to a soft or regular diet</a:t>
            </a:r>
          </a:p>
          <a:p>
            <a:pPr lvl="0"/>
            <a:r>
              <a:rPr lang="en-US" dirty="0"/>
              <a:t>Routine house diet</a:t>
            </a:r>
          </a:p>
          <a:p>
            <a:pPr lvl="0"/>
            <a:r>
              <a:rPr lang="en-US" dirty="0"/>
              <a:t>Assisted oral feeding: try to avoid making patient feel </a:t>
            </a:r>
            <a:r>
              <a:rPr lang="en-US" dirty="0" smtClean="0"/>
              <a:t>inadequate</a:t>
            </a:r>
          </a:p>
          <a:p>
            <a:pPr lvl="0"/>
            <a:r>
              <a:rPr lang="en-US" dirty="0" smtClean="0"/>
              <a:t>Box 22-2*</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80919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hospital diets</a:t>
            </a:r>
            <a:endParaRPr lang="en-US" dirty="0"/>
          </a:p>
        </p:txBody>
      </p:sp>
      <p:sp>
        <p:nvSpPr>
          <p:cNvPr id="3" name="Content Placeholder 2"/>
          <p:cNvSpPr>
            <a:spLocks noGrp="1"/>
          </p:cNvSpPr>
          <p:nvPr>
            <p:ph sz="quarter" idx="1"/>
          </p:nvPr>
        </p:nvSpPr>
        <p:spPr/>
        <p:txBody>
          <a:bodyPr/>
          <a:lstStyle/>
          <a:p>
            <a:r>
              <a:rPr lang="en-US" dirty="0" smtClean="0"/>
              <a:t>Clear liquid</a:t>
            </a:r>
          </a:p>
          <a:p>
            <a:r>
              <a:rPr lang="en-US" dirty="0" smtClean="0"/>
              <a:t>Full liquid</a:t>
            </a:r>
          </a:p>
          <a:p>
            <a:r>
              <a:rPr lang="en-US" dirty="0" smtClean="0"/>
              <a:t>Mechanical soft</a:t>
            </a:r>
          </a:p>
          <a:p>
            <a:r>
              <a:rPr lang="en-US" dirty="0" smtClean="0"/>
              <a:t>Regular</a:t>
            </a:r>
          </a:p>
          <a:p>
            <a:pPr>
              <a:buNone/>
            </a:pPr>
            <a:endParaRPr lang="en-US" dirty="0"/>
          </a:p>
        </p:txBody>
      </p:sp>
      <p:sp>
        <p:nvSpPr>
          <p:cNvPr id="4"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r>
              <a:rPr lang="en-US" dirty="0"/>
              <a:t>Methods of Feeding: </a:t>
            </a:r>
            <a:r>
              <a:rPr lang="en-US" dirty="0" err="1" smtClean="0"/>
              <a:t>Enteral</a:t>
            </a:r>
            <a:endParaRPr lang="en-US" dirty="0"/>
          </a:p>
        </p:txBody>
      </p:sp>
      <p:sp>
        <p:nvSpPr>
          <p:cNvPr id="3" name="Content Placeholder 2"/>
          <p:cNvSpPr>
            <a:spLocks noGrp="1"/>
          </p:cNvSpPr>
          <p:nvPr>
            <p:ph sz="quarter" idx="1"/>
          </p:nvPr>
        </p:nvSpPr>
        <p:spPr>
          <a:xfrm>
            <a:off x="650631" y="1325881"/>
            <a:ext cx="7877907" cy="4770120"/>
          </a:xfrm>
        </p:spPr>
        <p:txBody>
          <a:bodyPr/>
          <a:lstStyle/>
          <a:p>
            <a:pPr lvl="0"/>
            <a:r>
              <a:rPr lang="en-US" sz="2400" dirty="0"/>
              <a:t>Used when oral feeding cannot be tolerated</a:t>
            </a:r>
            <a:endParaRPr lang="en-US" dirty="0"/>
          </a:p>
          <a:p>
            <a:pPr lvl="1"/>
            <a:r>
              <a:rPr lang="en-US" sz="2000" dirty="0"/>
              <a:t>Nasogastric tube is most common route</a:t>
            </a:r>
          </a:p>
          <a:p>
            <a:pPr lvl="1"/>
            <a:r>
              <a:rPr lang="en-US" sz="2000" dirty="0" smtClean="0"/>
              <a:t>**</a:t>
            </a:r>
            <a:r>
              <a:rPr lang="en-US" sz="2000" dirty="0" err="1" smtClean="0"/>
              <a:t>Nasoduodenal</a:t>
            </a:r>
            <a:r>
              <a:rPr lang="en-US" sz="2000" dirty="0" smtClean="0"/>
              <a:t> </a:t>
            </a:r>
            <a:r>
              <a:rPr lang="en-US" sz="2000" dirty="0"/>
              <a:t>or nasojejunal tube more appropriate for patients at risk for aspiration, reflux, or continuous </a:t>
            </a:r>
            <a:r>
              <a:rPr lang="en-US" sz="2000" dirty="0" smtClean="0"/>
              <a:t>vomiting</a:t>
            </a:r>
          </a:p>
          <a:p>
            <a:pPr lvl="1"/>
            <a:r>
              <a:rPr lang="en-US" sz="2000" dirty="0" smtClean="0"/>
              <a:t>A tube is first inserted through the nose and then passed down the esophagus and into the stomach. It is then passed through the stomach and into the appropriate portion of the small intestine by peristaltic activity or endoscopic or fluoroscopic guidance. </a:t>
            </a:r>
          </a:p>
          <a:p>
            <a:pPr lvl="1"/>
            <a:r>
              <a:rPr lang="en-US" sz="2000" dirty="0" smtClean="0"/>
              <a:t>Correct placement of the tube is verified by radiography, </a:t>
            </a:r>
            <a:r>
              <a:rPr lang="en-US" sz="2000" b="1" dirty="0" smtClean="0"/>
              <a:t>auscultation</a:t>
            </a:r>
            <a:r>
              <a:rPr lang="en-US" sz="2000" dirty="0" smtClean="0"/>
              <a:t>, or gastric content aspiration. </a:t>
            </a:r>
            <a:endParaRPr lang="en-US" sz="20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95048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pPr lvl="0"/>
            <a:r>
              <a:rPr lang="en-US" dirty="0"/>
              <a:t>Clinical signs of malnutrition </a:t>
            </a:r>
            <a:r>
              <a:rPr lang="en-US" dirty="0" smtClean="0"/>
              <a:t>in:</a:t>
            </a:r>
          </a:p>
          <a:p>
            <a:pPr lvl="1"/>
            <a:r>
              <a:rPr lang="en-US" dirty="0" smtClean="0"/>
              <a:t>3.2% of all hospitalized patients in the United States </a:t>
            </a:r>
          </a:p>
          <a:p>
            <a:pPr lvl="0"/>
            <a:r>
              <a:rPr lang="en-US" dirty="0" smtClean="0"/>
              <a:t>Effective </a:t>
            </a:r>
            <a:r>
              <a:rPr lang="en-US" dirty="0"/>
              <a:t>nutrition should:</a:t>
            </a:r>
          </a:p>
          <a:p>
            <a:pPr lvl="1"/>
            <a:r>
              <a:rPr lang="en-US" dirty="0"/>
              <a:t>Reverse malnutrition</a:t>
            </a:r>
          </a:p>
          <a:p>
            <a:pPr lvl="1"/>
            <a:r>
              <a:rPr lang="en-US" dirty="0"/>
              <a:t>Improve prognosis</a:t>
            </a:r>
          </a:p>
          <a:p>
            <a:pPr lvl="1"/>
            <a:r>
              <a:rPr lang="en-US" dirty="0"/>
              <a:t>Speed </a:t>
            </a:r>
            <a:r>
              <a:rPr lang="en-US" dirty="0" smtClean="0"/>
              <a:t>recovery</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81507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a:t>
            </a:r>
            <a:r>
              <a:rPr lang="en-US" dirty="0" err="1" smtClean="0"/>
              <a:t>Enterostomy</a:t>
            </a:r>
            <a:endParaRPr lang="en-US" dirty="0"/>
          </a:p>
        </p:txBody>
      </p:sp>
      <p:sp>
        <p:nvSpPr>
          <p:cNvPr id="3" name="Content Placeholder 2"/>
          <p:cNvSpPr>
            <a:spLocks noGrp="1"/>
          </p:cNvSpPr>
          <p:nvPr>
            <p:ph sz="quarter" idx="1"/>
          </p:nvPr>
        </p:nvSpPr>
        <p:spPr/>
        <p:txBody>
          <a:bodyPr/>
          <a:lstStyle/>
          <a:p>
            <a:pPr lvl="0"/>
            <a:r>
              <a:rPr lang="en-US" dirty="0"/>
              <a:t>Esophagostomy</a:t>
            </a:r>
          </a:p>
          <a:p>
            <a:pPr lvl="0"/>
            <a:r>
              <a:rPr lang="en-US" dirty="0"/>
              <a:t>Percutaneous endoscopic gastrostomy</a:t>
            </a:r>
          </a:p>
          <a:p>
            <a:pPr lvl="0"/>
            <a:r>
              <a:rPr lang="en-US" dirty="0"/>
              <a:t>Percutaneous endoscopic </a:t>
            </a:r>
            <a:r>
              <a:rPr lang="en-US" dirty="0" smtClean="0"/>
              <a:t>jejunostomy</a:t>
            </a:r>
            <a:endParaRPr lang="en-US" dirty="0"/>
          </a:p>
        </p:txBody>
      </p:sp>
      <p:sp>
        <p:nvSpPr>
          <p:cNvPr id="7" name="Footer Placeholder 3"/>
          <p:cNvSpPr>
            <a:spLocks noGrp="1"/>
          </p:cNvSpPr>
          <p:nvPr>
            <p:ph type="ftr" sz="quarter" idx="16"/>
          </p:nvPr>
        </p:nvSpPr>
        <p:spPr/>
        <p:txBody>
          <a:bodyPr/>
          <a:lstStyle/>
          <a:p>
            <a:pPr>
              <a:defRPr/>
            </a:pPr>
            <a:r>
              <a:rPr lang="en-US" dirty="0"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80919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010" y="318622"/>
            <a:ext cx="7772400" cy="591015"/>
          </a:xfrm>
        </p:spPr>
        <p:txBody>
          <a:bodyPr/>
          <a:lstStyle/>
          <a:p>
            <a:r>
              <a:rPr lang="en-US" dirty="0"/>
              <a:t>Methods of </a:t>
            </a:r>
            <a:r>
              <a:rPr lang="en-US" dirty="0" smtClean="0"/>
              <a:t>Feeding</a:t>
            </a:r>
            <a:endParaRPr lang="en-US" dirty="0"/>
          </a:p>
        </p:txBody>
      </p:sp>
      <p:sp>
        <p:nvSpPr>
          <p:cNvPr id="5" name="Footer Placeholder 3"/>
          <p:cNvSpPr>
            <a:spLocks noGrp="1"/>
          </p:cNvSpPr>
          <p:nvPr>
            <p:ph type="ftr" sz="quarter" idx="11"/>
          </p:nvPr>
        </p:nvSpPr>
        <p:spPr/>
        <p:txBody>
          <a:bodyPr/>
          <a:lstStyle/>
          <a:p>
            <a:pPr>
              <a:defRPr/>
            </a:pPr>
            <a:r>
              <a:rPr lang="en-US" dirty="0" smtClean="0"/>
              <a:t>Copyright © 2017, Elsevier Inc. All Rights Reserved.</a:t>
            </a:r>
            <a:endParaRPr lang="en-US"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TextBox 5"/>
          <p:cNvSpPr txBox="1"/>
          <p:nvPr/>
        </p:nvSpPr>
        <p:spPr>
          <a:xfrm>
            <a:off x="3843902" y="6165467"/>
            <a:ext cx="1640193" cy="246221"/>
          </a:xfrm>
          <a:prstGeom prst="rect">
            <a:avLst/>
          </a:prstGeom>
          <a:noFill/>
        </p:spPr>
        <p:txBody>
          <a:bodyPr wrap="none" rtlCol="0">
            <a:spAutoFit/>
          </a:bodyPr>
          <a:lstStyle/>
          <a:p>
            <a:r>
              <a:rPr lang="en-US" sz="1000" dirty="0">
                <a:latin typeface="+mn-lt"/>
              </a:rPr>
              <a:t>Copyright </a:t>
            </a:r>
            <a:r>
              <a:rPr lang="en-US" sz="1000" dirty="0" err="1">
                <a:latin typeface="+mn-lt"/>
              </a:rPr>
              <a:t>Rolin</a:t>
            </a:r>
            <a:r>
              <a:rPr lang="en-US" sz="1000" dirty="0">
                <a:latin typeface="+mn-lt"/>
              </a:rPr>
              <a:t> Graphics.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010" y="909637"/>
            <a:ext cx="7777977" cy="5173721"/>
          </a:xfrm>
          <a:prstGeom prst="rect">
            <a:avLst/>
          </a:prstGeom>
        </p:spPr>
      </p:pic>
    </p:spTree>
    <p:extLst>
      <p:ext uri="{BB962C8B-B14F-4D97-AF65-F5344CB8AC3E}">
        <p14:creationId xmlns:p14="http://schemas.microsoft.com/office/powerpoint/2010/main" xmlns="" val="314861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08703"/>
          </a:xfrm>
        </p:spPr>
        <p:txBody>
          <a:bodyPr/>
          <a:lstStyle/>
          <a:p>
            <a:r>
              <a:rPr lang="en-US" dirty="0"/>
              <a:t>Alternative Route </a:t>
            </a:r>
            <a:r>
              <a:rPr lang="en-US" dirty="0" smtClean="0"/>
              <a:t>Formulas</a:t>
            </a:r>
            <a:endParaRPr lang="en-US" dirty="0"/>
          </a:p>
        </p:txBody>
      </p:sp>
      <p:sp>
        <p:nvSpPr>
          <p:cNvPr id="3" name="Content Placeholder 2"/>
          <p:cNvSpPr>
            <a:spLocks noGrp="1"/>
          </p:cNvSpPr>
          <p:nvPr>
            <p:ph sz="quarter" idx="1"/>
          </p:nvPr>
        </p:nvSpPr>
        <p:spPr>
          <a:xfrm>
            <a:off x="457200" y="1255059"/>
            <a:ext cx="7467600" cy="5218893"/>
          </a:xfrm>
        </p:spPr>
        <p:txBody>
          <a:bodyPr>
            <a:normAutofit/>
          </a:bodyPr>
          <a:lstStyle/>
          <a:p>
            <a:pPr lvl="0"/>
            <a:r>
              <a:rPr lang="en-US" sz="2400" dirty="0"/>
              <a:t>Generally prescribed by the </a:t>
            </a:r>
            <a:r>
              <a:rPr lang="en-US" sz="2400" dirty="0" smtClean="0"/>
              <a:t>physician and clinical dietician</a:t>
            </a:r>
            <a:endParaRPr lang="en-US" sz="2400" dirty="0"/>
          </a:p>
          <a:p>
            <a:pPr lvl="0"/>
            <a:r>
              <a:rPr lang="en-US" sz="2400" dirty="0" smtClean="0"/>
              <a:t>Wide </a:t>
            </a:r>
            <a:r>
              <a:rPr lang="en-US" sz="2400" dirty="0"/>
              <a:t>variety of commercial formulas available </a:t>
            </a:r>
          </a:p>
          <a:p>
            <a:pPr lvl="0"/>
            <a:r>
              <a:rPr lang="en-US" sz="2400" dirty="0" smtClean="0"/>
              <a:t>Pureed table food Precautions</a:t>
            </a:r>
            <a:r>
              <a:rPr lang="en-US" sz="2400" dirty="0" smtClean="0"/>
              <a:t>:</a:t>
            </a:r>
          </a:p>
          <a:p>
            <a:pPr lvl="1"/>
            <a:r>
              <a:rPr lang="en-US" sz="2000" dirty="0" smtClean="0"/>
              <a:t>Physical form: fit through tube?</a:t>
            </a:r>
          </a:p>
          <a:p>
            <a:pPr lvl="1"/>
            <a:r>
              <a:rPr lang="en-US" sz="2000" dirty="0" smtClean="0"/>
              <a:t>Safety: blender-mixed formul</a:t>
            </a:r>
            <a:r>
              <a:rPr lang="en-US" sz="2000" dirty="0" smtClean="0"/>
              <a:t>as carry problems of bacterial growth and infection, inconsistent nutrient composition because the solid components settle out**</a:t>
            </a:r>
            <a:endParaRPr lang="en-US" sz="2000" dirty="0" smtClean="0"/>
          </a:p>
          <a:p>
            <a:pPr lvl="1"/>
            <a:r>
              <a:rPr lang="en-US" sz="2000" dirty="0" smtClean="0"/>
              <a:t>Digestion and absorption: require hydrolysis?</a:t>
            </a:r>
          </a:p>
          <a:p>
            <a:pPr lvl="0"/>
            <a:r>
              <a:rPr lang="en-US" sz="2400" dirty="0" smtClean="0"/>
              <a:t>Must regulate amount and rate</a:t>
            </a:r>
          </a:p>
          <a:p>
            <a:pPr lvl="0"/>
            <a:r>
              <a:rPr lang="en-US" sz="2400" dirty="0" smtClean="0"/>
              <a:t>Rate</a:t>
            </a:r>
            <a:r>
              <a:rPr lang="en-US" sz="2400" dirty="0"/>
              <a:t>: </a:t>
            </a:r>
            <a:r>
              <a:rPr lang="en-US" sz="2400" b="1" dirty="0"/>
              <a:t>bolus</a:t>
            </a:r>
            <a:r>
              <a:rPr lang="en-US" sz="2400" dirty="0"/>
              <a:t> or </a:t>
            </a:r>
            <a:r>
              <a:rPr lang="en-US" sz="2400" b="1" dirty="0" smtClean="0"/>
              <a:t>continuous feedings</a:t>
            </a:r>
            <a:endParaRPr lang="en-US" sz="2400" b="1" dirty="0"/>
          </a:p>
          <a:p>
            <a:pPr lvl="0"/>
            <a:r>
              <a:rPr lang="en-US" sz="2400" dirty="0"/>
              <a:t>Monitoring for complications: diarrhea is most common </a:t>
            </a:r>
            <a:r>
              <a:rPr lang="en-US" sz="2400" dirty="0" smtClean="0"/>
              <a:t>complication</a:t>
            </a: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950482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4915"/>
          </a:xfrm>
        </p:spPr>
        <p:txBody>
          <a:bodyPr/>
          <a:lstStyle/>
          <a:p>
            <a:r>
              <a:rPr lang="en-US" dirty="0" err="1"/>
              <a:t>Parenteral</a:t>
            </a:r>
            <a:r>
              <a:rPr lang="en-US" dirty="0"/>
              <a:t> </a:t>
            </a:r>
            <a:r>
              <a:rPr lang="en-US" dirty="0" smtClean="0"/>
              <a:t>Feedings</a:t>
            </a:r>
            <a:endParaRPr lang="en-US" dirty="0"/>
          </a:p>
        </p:txBody>
      </p:sp>
      <p:sp>
        <p:nvSpPr>
          <p:cNvPr id="3" name="Content Placeholder 2"/>
          <p:cNvSpPr>
            <a:spLocks noGrp="1"/>
          </p:cNvSpPr>
          <p:nvPr>
            <p:ph sz="quarter" idx="1"/>
          </p:nvPr>
        </p:nvSpPr>
        <p:spPr>
          <a:xfrm>
            <a:off x="457200" y="1201271"/>
            <a:ext cx="7467600" cy="5272681"/>
          </a:xfrm>
        </p:spPr>
        <p:txBody>
          <a:bodyPr>
            <a:normAutofit lnSpcReduction="10000"/>
          </a:bodyPr>
          <a:lstStyle/>
          <a:p>
            <a:pPr lvl="0"/>
            <a:r>
              <a:rPr lang="en-US" sz="2400" b="1" u="sng" dirty="0" smtClean="0"/>
              <a:t>**Definition</a:t>
            </a:r>
            <a:r>
              <a:rPr lang="en-US" sz="2400" b="1" u="sng" dirty="0"/>
              <a:t>: any method other than the normal GI route</a:t>
            </a:r>
          </a:p>
          <a:p>
            <a:pPr lvl="0"/>
            <a:r>
              <a:rPr lang="en-US" sz="2400" dirty="0"/>
              <a:t>Peripheral parenteral nutrition: less than </a:t>
            </a:r>
            <a:r>
              <a:rPr lang="en-US" sz="2400" dirty="0" smtClean="0"/>
              <a:t>10 </a:t>
            </a:r>
            <a:r>
              <a:rPr lang="en-US" sz="2400" dirty="0"/>
              <a:t>to </a:t>
            </a:r>
            <a:r>
              <a:rPr lang="en-US" sz="2400" dirty="0" smtClean="0"/>
              <a:t>14 </a:t>
            </a:r>
            <a:r>
              <a:rPr lang="en-US" sz="2400" dirty="0"/>
              <a:t>days</a:t>
            </a:r>
          </a:p>
          <a:p>
            <a:pPr lvl="0"/>
            <a:r>
              <a:rPr lang="en-US" sz="2400" dirty="0" smtClean="0"/>
              <a:t>**Central </a:t>
            </a:r>
            <a:r>
              <a:rPr lang="en-US" sz="2400" dirty="0"/>
              <a:t>parenteral nutrition: for large nutrient needs or </a:t>
            </a:r>
            <a:r>
              <a:rPr lang="en-US" sz="2400" dirty="0" smtClean="0"/>
              <a:t>full nutrition support for longer </a:t>
            </a:r>
            <a:r>
              <a:rPr lang="en-US" sz="2400" dirty="0" smtClean="0"/>
              <a:t>periods</a:t>
            </a:r>
          </a:p>
          <a:p>
            <a:pPr lvl="0"/>
            <a:r>
              <a:rPr lang="en-US" dirty="0" smtClean="0"/>
              <a:t>PN provides crucial nutrition support from solutions that contain glucose, amino acids, electrolytes, vitamins and minerals**</a:t>
            </a:r>
            <a:endParaRPr lang="en-US" sz="2400" dirty="0" smtClean="0"/>
          </a:p>
          <a:p>
            <a:r>
              <a:rPr lang="en-US" sz="2400" dirty="0" smtClean="0"/>
              <a:t>A team of specialists including physicians, dietitians, pharmacists, and nurses works closely together during the administration of PN. </a:t>
            </a:r>
            <a:endParaRPr lang="en-US" sz="2400" dirty="0"/>
          </a:p>
          <a:p>
            <a:pPr lvl="0"/>
            <a:r>
              <a:rPr lang="en-US" sz="2400" dirty="0"/>
              <a:t>Must be discussed with patient and/or family </a:t>
            </a:r>
            <a:r>
              <a:rPr lang="en-US" sz="2400" dirty="0" smtClean="0"/>
              <a:t>first</a:t>
            </a: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314861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404" y="223025"/>
            <a:ext cx="7772400" cy="624468"/>
          </a:xfrm>
        </p:spPr>
        <p:txBody>
          <a:bodyPr/>
          <a:lstStyle/>
          <a:p>
            <a:r>
              <a:rPr lang="en-US" dirty="0"/>
              <a:t>Peripheral </a:t>
            </a:r>
            <a:r>
              <a:rPr lang="en-US" dirty="0" err="1"/>
              <a:t>Parenteral</a:t>
            </a:r>
            <a:r>
              <a:rPr lang="en-US" dirty="0"/>
              <a:t> </a:t>
            </a:r>
            <a:r>
              <a:rPr lang="en-US" dirty="0" smtClean="0"/>
              <a:t>Feeding</a:t>
            </a:r>
            <a:endParaRPr lang="en-US" dirty="0"/>
          </a:p>
        </p:txBody>
      </p:sp>
      <p:sp>
        <p:nvSpPr>
          <p:cNvPr id="5" name="Footer Placeholder 3"/>
          <p:cNvSpPr>
            <a:spLocks noGrp="1"/>
          </p:cNvSpPr>
          <p:nvPr>
            <p:ph type="ftr" sz="quarter" idx="11"/>
          </p:nvPr>
        </p:nvSpPr>
        <p:spPr/>
        <p:txBody>
          <a:bodyPr/>
          <a:lstStyle/>
          <a:p>
            <a:pPr>
              <a:defRPr/>
            </a:pPr>
            <a:r>
              <a:rPr lang="en-US" dirty="0" smtClean="0"/>
              <a:t>Copyright © 2017, Elsevier Inc. All Rights Reserved.</a:t>
            </a:r>
            <a:endParaRPr lang="en-US"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6410" y="1214998"/>
            <a:ext cx="8251180" cy="3847656"/>
          </a:xfrm>
          <a:prstGeom prst="rect">
            <a:avLst/>
          </a:prstGeom>
        </p:spPr>
      </p:pic>
    </p:spTree>
    <p:extLst>
      <p:ext uri="{BB962C8B-B14F-4D97-AF65-F5344CB8AC3E}">
        <p14:creationId xmlns:p14="http://schemas.microsoft.com/office/powerpoint/2010/main" xmlns="" val="137303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326"/>
            <a:ext cx="7772400" cy="490654"/>
          </a:xfrm>
        </p:spPr>
        <p:txBody>
          <a:bodyPr>
            <a:normAutofit fontScale="90000"/>
          </a:bodyPr>
          <a:lstStyle/>
          <a:p>
            <a:r>
              <a:rPr lang="en-US" dirty="0"/>
              <a:t>Total </a:t>
            </a:r>
            <a:r>
              <a:rPr lang="en-US" dirty="0" err="1"/>
              <a:t>Parenteral</a:t>
            </a:r>
            <a:r>
              <a:rPr lang="en-US" dirty="0"/>
              <a:t> </a:t>
            </a:r>
            <a:r>
              <a:rPr lang="en-US" dirty="0" smtClean="0"/>
              <a:t>Nutrition</a:t>
            </a:r>
            <a:endParaRPr lang="en-US" dirty="0"/>
          </a:p>
        </p:txBody>
      </p:sp>
      <p:sp>
        <p:nvSpPr>
          <p:cNvPr id="5" name="Footer Placeholder 3"/>
          <p:cNvSpPr>
            <a:spLocks noGrp="1"/>
          </p:cNvSpPr>
          <p:nvPr>
            <p:ph type="ftr" sz="quarter" idx="11"/>
          </p:nvPr>
        </p:nvSpPr>
        <p:spPr/>
        <p:txBody>
          <a:bodyPr/>
          <a:lstStyle/>
          <a:p>
            <a:pPr>
              <a:defRPr/>
            </a:pPr>
            <a:r>
              <a:rPr lang="en-US" dirty="0" smtClean="0"/>
              <a:t>Copyright © 2017, Elsevier Inc. All Rights Reserved.</a:t>
            </a:r>
            <a:endParaRPr lang="en-US"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8565" y="934434"/>
            <a:ext cx="6666870" cy="5031468"/>
          </a:xfrm>
          <a:prstGeom prst="rect">
            <a:avLst/>
          </a:prstGeom>
        </p:spPr>
      </p:pic>
    </p:spTree>
    <p:extLst>
      <p:ext uri="{BB962C8B-B14F-4D97-AF65-F5344CB8AC3E}">
        <p14:creationId xmlns:p14="http://schemas.microsoft.com/office/powerpoint/2010/main" xmlns="" val="523670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91015"/>
          </a:xfrm>
        </p:spPr>
        <p:txBody>
          <a:bodyPr/>
          <a:lstStyle/>
          <a:p>
            <a:r>
              <a:rPr lang="en-US" dirty="0"/>
              <a:t>Total Parenteral Nutrition (cont’d</a:t>
            </a:r>
            <a:r>
              <a:rPr lang="en-US" dirty="0" smtClean="0"/>
              <a:t>)</a:t>
            </a:r>
            <a:endParaRPr lang="en-US" dirty="0"/>
          </a:p>
        </p:txBody>
      </p:sp>
      <p:sp>
        <p:nvSpPr>
          <p:cNvPr id="5" name="Footer Placeholder 3"/>
          <p:cNvSpPr>
            <a:spLocks noGrp="1"/>
          </p:cNvSpPr>
          <p:nvPr>
            <p:ph type="ftr" sz="quarter" idx="11"/>
          </p:nvPr>
        </p:nvSpPr>
        <p:spPr/>
        <p:txBody>
          <a:bodyPr/>
          <a:lstStyle/>
          <a:p>
            <a:pPr>
              <a:defRPr/>
            </a:pPr>
            <a:r>
              <a:rPr lang="en-US" dirty="0" smtClean="0"/>
              <a:t>Copyright © 2017, Elsevier Inc. All Rights Reserved.</a:t>
            </a:r>
            <a:endParaRPr lang="en-US"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66499" y="702525"/>
            <a:ext cx="6011003" cy="5532780"/>
          </a:xfrm>
          <a:prstGeom prst="rect">
            <a:avLst/>
          </a:prstGeom>
        </p:spPr>
      </p:pic>
    </p:spTree>
    <p:extLst>
      <p:ext uri="{BB962C8B-B14F-4D97-AF65-F5344CB8AC3E}">
        <p14:creationId xmlns:p14="http://schemas.microsoft.com/office/powerpoint/2010/main" xmlns="" val="350237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04"/>
            <a:ext cx="7772400" cy="691376"/>
          </a:xfrm>
        </p:spPr>
        <p:txBody>
          <a:bodyPr/>
          <a:lstStyle/>
          <a:p>
            <a:r>
              <a:rPr lang="en-US" dirty="0"/>
              <a:t>Total Parenteral Nutrition (cont’d</a:t>
            </a:r>
            <a:r>
              <a:rPr lang="en-US" dirty="0" smtClean="0"/>
              <a:t>)</a:t>
            </a:r>
            <a:endParaRPr lang="en-US" dirty="0"/>
          </a:p>
        </p:txBody>
      </p:sp>
      <p:sp>
        <p:nvSpPr>
          <p:cNvPr id="5" name="Footer Placeholder 3"/>
          <p:cNvSpPr>
            <a:spLocks noGrp="1"/>
          </p:cNvSpPr>
          <p:nvPr>
            <p:ph type="ftr" sz="quarter" idx="11"/>
          </p:nvPr>
        </p:nvSpPr>
        <p:spPr/>
        <p:txBody>
          <a:bodyPr/>
          <a:lstStyle/>
          <a:p>
            <a:pPr>
              <a:defRPr/>
            </a:pPr>
            <a:r>
              <a:rPr lang="en-US" dirty="0" smtClean="0"/>
              <a:t>Copyright © 2017, Elsevier Inc. All Rights Reserved.</a:t>
            </a:r>
            <a:endParaRPr lang="en-US"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2372" y="998591"/>
            <a:ext cx="5539256" cy="4880661"/>
          </a:xfrm>
          <a:prstGeom prst="rect">
            <a:avLst/>
          </a:prstGeom>
        </p:spPr>
      </p:pic>
    </p:spTree>
    <p:extLst>
      <p:ext uri="{BB962C8B-B14F-4D97-AF65-F5344CB8AC3E}">
        <p14:creationId xmlns:p14="http://schemas.microsoft.com/office/powerpoint/2010/main" xmlns="" val="150771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Parenteral</a:t>
            </a:r>
            <a:r>
              <a:rPr lang="en-US" dirty="0" smtClean="0"/>
              <a:t> formula	</a:t>
            </a:r>
            <a:endParaRPr lang="en-US" dirty="0"/>
          </a:p>
        </p:txBody>
      </p:sp>
      <p:sp>
        <p:nvSpPr>
          <p:cNvPr id="3" name="Content Placeholder 2"/>
          <p:cNvSpPr>
            <a:spLocks noGrp="1"/>
          </p:cNvSpPr>
          <p:nvPr>
            <p:ph sz="quarter" idx="1"/>
          </p:nvPr>
        </p:nvSpPr>
        <p:spPr/>
        <p:txBody>
          <a:bodyPr>
            <a:normAutofit fontScale="92500"/>
          </a:bodyPr>
          <a:lstStyle/>
          <a:p>
            <a:r>
              <a:rPr lang="en-US" dirty="0" smtClean="0"/>
              <a:t>Box 22-4</a:t>
            </a:r>
          </a:p>
          <a:p>
            <a:r>
              <a:rPr lang="en-US" dirty="0" smtClean="0"/>
              <a:t>*monitor phlebitis</a:t>
            </a:r>
          </a:p>
          <a:p>
            <a:r>
              <a:rPr lang="en-US" dirty="0" smtClean="0"/>
              <a:t>*complications of PN</a:t>
            </a:r>
          </a:p>
          <a:p>
            <a:pPr lvl="1"/>
            <a:r>
              <a:rPr lang="en-US" sz="2400" dirty="0" smtClean="0"/>
              <a:t>Metabolic </a:t>
            </a:r>
          </a:p>
          <a:p>
            <a:pPr lvl="1"/>
            <a:r>
              <a:rPr lang="en-US" sz="2400" dirty="0" smtClean="0"/>
              <a:t>Rebound hypoglycemia</a:t>
            </a:r>
          </a:p>
          <a:p>
            <a:pPr lvl="1"/>
            <a:r>
              <a:rPr lang="en-US" sz="2400" dirty="0" smtClean="0"/>
              <a:t>Hyperglycemia</a:t>
            </a:r>
          </a:p>
          <a:p>
            <a:pPr lvl="1"/>
            <a:r>
              <a:rPr lang="en-US" sz="2400" dirty="0" smtClean="0"/>
              <a:t>Infection</a:t>
            </a:r>
          </a:p>
          <a:p>
            <a:pPr lvl="1"/>
            <a:endParaRPr lang="en-US" sz="2400" dirty="0" smtClean="0"/>
          </a:p>
          <a:p>
            <a:pPr lvl="1">
              <a:buNone/>
            </a:pPr>
            <a:r>
              <a:rPr lang="en-US" sz="2400" dirty="0" smtClean="0"/>
              <a:t>Lipid emulsions </a:t>
            </a:r>
            <a:r>
              <a:rPr lang="en-US" sz="2400" dirty="0" err="1" smtClean="0"/>
              <a:t>contibutes</a:t>
            </a:r>
            <a:r>
              <a:rPr lang="en-US" sz="2400" dirty="0" smtClean="0"/>
              <a:t> 1.1 kcal/ml**</a:t>
            </a:r>
          </a:p>
          <a:p>
            <a:pPr lvl="1">
              <a:buNone/>
            </a:pPr>
            <a:r>
              <a:rPr lang="en-US" sz="2400" dirty="0" smtClean="0"/>
              <a:t>	</a:t>
            </a:r>
            <a:r>
              <a:rPr lang="en-US" sz="2400" dirty="0" smtClean="0"/>
              <a:t>patients on </a:t>
            </a:r>
            <a:r>
              <a:rPr lang="en-US" sz="2400" dirty="0" err="1" smtClean="0"/>
              <a:t>propofol</a:t>
            </a:r>
            <a:r>
              <a:rPr lang="en-US" sz="2400" dirty="0" smtClean="0"/>
              <a:t> must have reduced calories from fat to compensate for those that are provided with </a:t>
            </a:r>
            <a:r>
              <a:rPr lang="en-US" sz="2400" dirty="0" err="1" smtClean="0"/>
              <a:t>propofol</a:t>
            </a:r>
            <a:r>
              <a:rPr lang="en-US" sz="2400" dirty="0" smtClean="0"/>
              <a:t> (energy metabolism generates CO2)</a:t>
            </a:r>
            <a:endParaRPr lang="en-US" sz="2400" dirty="0" smtClean="0"/>
          </a:p>
        </p:txBody>
      </p:sp>
      <p:sp>
        <p:nvSpPr>
          <p:cNvPr id="4"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t>
            </a:r>
            <a:r>
              <a:rPr lang="en-US" dirty="0" smtClean="0"/>
              <a:t>22.2: </a:t>
            </a:r>
            <a:r>
              <a:rPr lang="en-US" dirty="0"/>
              <a:t>Nutrition Support Related to GI Surgery</a:t>
            </a:r>
          </a:p>
        </p:txBody>
      </p:sp>
      <p:sp>
        <p:nvSpPr>
          <p:cNvPr id="3" name="Content Placeholder 2"/>
          <p:cNvSpPr>
            <a:spLocks noGrp="1"/>
          </p:cNvSpPr>
          <p:nvPr>
            <p:ph sz="quarter" idx="1"/>
          </p:nvPr>
        </p:nvSpPr>
        <p:spPr/>
        <p:txBody>
          <a:bodyPr/>
          <a:lstStyle/>
          <a:p>
            <a:pPr lvl="0"/>
            <a:r>
              <a:rPr lang="en-US" dirty="0"/>
              <a:t>Nutrition problems related to GI surgery require diet modifications because of the surgery’s effect on normal food passage.</a:t>
            </a:r>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85329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Needs of </a:t>
            </a:r>
            <a:r>
              <a:rPr lang="en-US" dirty="0" smtClean="0"/>
              <a:t/>
            </a:r>
            <a:br>
              <a:rPr lang="en-US" dirty="0" smtClean="0"/>
            </a:br>
            <a:r>
              <a:rPr lang="en-US" dirty="0" smtClean="0"/>
              <a:t>General </a:t>
            </a:r>
            <a:r>
              <a:rPr lang="en-US" dirty="0"/>
              <a:t>Surgery </a:t>
            </a:r>
            <a:r>
              <a:rPr lang="en-US" dirty="0" smtClean="0"/>
              <a:t>Patients</a:t>
            </a:r>
            <a:endParaRPr lang="en-US" dirty="0"/>
          </a:p>
        </p:txBody>
      </p:sp>
      <p:sp>
        <p:nvSpPr>
          <p:cNvPr id="3" name="Content Placeholder 2"/>
          <p:cNvSpPr>
            <a:spLocks noGrp="1"/>
          </p:cNvSpPr>
          <p:nvPr>
            <p:ph sz="quarter" idx="1"/>
          </p:nvPr>
        </p:nvSpPr>
        <p:spPr/>
        <p:txBody>
          <a:bodyPr/>
          <a:lstStyle/>
          <a:p>
            <a:pPr lvl="0"/>
            <a:r>
              <a:rPr lang="en-US" dirty="0"/>
              <a:t>Nutrition needs are greatly increased in patients undergoing surgery</a:t>
            </a:r>
          </a:p>
          <a:p>
            <a:pPr lvl="0"/>
            <a:r>
              <a:rPr lang="en-US" dirty="0"/>
              <a:t>Deficiencies </a:t>
            </a:r>
            <a:r>
              <a:rPr lang="en-US" dirty="0" smtClean="0"/>
              <a:t>can </a:t>
            </a:r>
            <a:r>
              <a:rPr lang="en-US" dirty="0"/>
              <a:t>develop</a:t>
            </a:r>
          </a:p>
          <a:p>
            <a:pPr lvl="0"/>
            <a:r>
              <a:rPr lang="en-US" dirty="0"/>
              <a:t>Pay careful attention to:</a:t>
            </a:r>
          </a:p>
          <a:p>
            <a:pPr lvl="1"/>
            <a:r>
              <a:rPr lang="en-US" dirty="0"/>
              <a:t>Nutritional status before surgery</a:t>
            </a:r>
          </a:p>
          <a:p>
            <a:pPr lvl="1"/>
            <a:r>
              <a:rPr lang="en-US" dirty="0"/>
              <a:t>Individual nutrition needs after </a:t>
            </a:r>
            <a:r>
              <a:rPr lang="en-US" dirty="0" smtClean="0"/>
              <a:t>surgery</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809196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Nutrition Needs after Gastrointestinal </a:t>
            </a:r>
            <a:r>
              <a:rPr lang="en-US" dirty="0" smtClean="0"/>
              <a:t>Surgery</a:t>
            </a:r>
            <a:endParaRPr lang="en-US" dirty="0"/>
          </a:p>
        </p:txBody>
      </p:sp>
      <p:sp>
        <p:nvSpPr>
          <p:cNvPr id="3" name="Content Placeholder 2"/>
          <p:cNvSpPr>
            <a:spLocks noGrp="1"/>
          </p:cNvSpPr>
          <p:nvPr>
            <p:ph sz="quarter" idx="1"/>
          </p:nvPr>
        </p:nvSpPr>
        <p:spPr/>
        <p:txBody>
          <a:bodyPr/>
          <a:lstStyle/>
          <a:p>
            <a:pPr lvl="0"/>
            <a:r>
              <a:rPr lang="en-US" dirty="0"/>
              <a:t>Gastrointestinal surgery requires special nutrition </a:t>
            </a:r>
            <a:r>
              <a:rPr lang="en-US" dirty="0" smtClean="0"/>
              <a:t>attention.</a:t>
            </a:r>
            <a:endParaRPr lang="en-US" dirty="0"/>
          </a:p>
          <a:p>
            <a:pPr lvl="0"/>
            <a:r>
              <a:rPr lang="en-US" dirty="0"/>
              <a:t>Nutrition therapy varies depending on the surgery </a:t>
            </a:r>
            <a:r>
              <a:rPr lang="en-US" dirty="0" smtClean="0"/>
              <a:t>site</a:t>
            </a:r>
            <a:r>
              <a:rPr lang="en-US" sz="2400" dirty="0" smtClean="0"/>
              <a:t>.</a:t>
            </a: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91533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Mouth, Throat, and Neck </a:t>
            </a:r>
            <a:r>
              <a:rPr lang="en-US" dirty="0" smtClean="0"/>
              <a:t>Surgery</a:t>
            </a:r>
            <a:endParaRPr lang="en-US" dirty="0"/>
          </a:p>
        </p:txBody>
      </p:sp>
      <p:sp>
        <p:nvSpPr>
          <p:cNvPr id="3" name="Content Placeholder 2"/>
          <p:cNvSpPr>
            <a:spLocks noGrp="1"/>
          </p:cNvSpPr>
          <p:nvPr>
            <p:ph sz="quarter" idx="1"/>
          </p:nvPr>
        </p:nvSpPr>
        <p:spPr/>
        <p:txBody>
          <a:bodyPr/>
          <a:lstStyle/>
          <a:p>
            <a:pPr lvl="0"/>
            <a:r>
              <a:rPr lang="en-US" dirty="0"/>
              <a:t>Requires modification in the mode of eating</a:t>
            </a:r>
          </a:p>
          <a:p>
            <a:pPr lvl="0"/>
            <a:r>
              <a:rPr lang="en-US" dirty="0"/>
              <a:t>Patients cannot chew or swallow normally</a:t>
            </a:r>
          </a:p>
          <a:p>
            <a:pPr lvl="0"/>
            <a:r>
              <a:rPr lang="en-US" dirty="0"/>
              <a:t>Oral liquid feedings ensure adequate nutrition</a:t>
            </a:r>
          </a:p>
          <a:p>
            <a:pPr lvl="0"/>
            <a:r>
              <a:rPr lang="en-US" dirty="0"/>
              <a:t>Mechanical soft diet may be </a:t>
            </a:r>
            <a:r>
              <a:rPr lang="en-US" dirty="0" smtClean="0"/>
              <a:t>optimal; fiber supplement may be </a:t>
            </a:r>
            <a:r>
              <a:rPr lang="en-US" dirty="0" smtClean="0"/>
              <a:t>needed</a:t>
            </a:r>
          </a:p>
          <a:p>
            <a:pPr lvl="1"/>
            <a:r>
              <a:rPr lang="en-US" dirty="0" smtClean="0"/>
              <a:t>Whole foods that are easy to chew and swallow are included as tolerated*</a:t>
            </a:r>
            <a:r>
              <a:rPr lang="en-US" dirty="0" smtClean="0"/>
              <a:t>	</a:t>
            </a:r>
            <a:endParaRPr lang="en-US" dirty="0"/>
          </a:p>
          <a:p>
            <a:pPr lvl="0"/>
            <a:r>
              <a:rPr lang="en-US" dirty="0" smtClean="0"/>
              <a:t>*</a:t>
            </a:r>
            <a:r>
              <a:rPr lang="en-US" dirty="0" err="1" smtClean="0"/>
              <a:t>Enteral</a:t>
            </a:r>
            <a:r>
              <a:rPr lang="en-US" dirty="0" smtClean="0"/>
              <a:t> </a:t>
            </a:r>
            <a:r>
              <a:rPr lang="en-US" dirty="0" smtClean="0"/>
              <a:t>(tube) feedings </a:t>
            </a:r>
            <a:r>
              <a:rPr lang="en-US" dirty="0"/>
              <a:t>required for radical neck or facial </a:t>
            </a:r>
            <a:r>
              <a:rPr lang="en-US" dirty="0" smtClean="0"/>
              <a:t>surgery</a:t>
            </a:r>
          </a:p>
          <a:p>
            <a:pPr lvl="1"/>
            <a:r>
              <a:rPr lang="en-US" dirty="0" smtClean="0"/>
              <a:t>The earliest functioning point of access to the GI tract should be used to maintain gut integrity</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482936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a:t>
            </a:r>
            <a:r>
              <a:rPr lang="en-US" dirty="0" smtClean="0"/>
              <a:t>Surgery</a:t>
            </a:r>
            <a:endParaRPr lang="en-US" dirty="0"/>
          </a:p>
        </p:txBody>
      </p:sp>
      <p:sp>
        <p:nvSpPr>
          <p:cNvPr id="3" name="Content Placeholder 2"/>
          <p:cNvSpPr>
            <a:spLocks noGrp="1"/>
          </p:cNvSpPr>
          <p:nvPr>
            <p:ph sz="quarter" idx="1"/>
          </p:nvPr>
        </p:nvSpPr>
        <p:spPr>
          <a:xfrm>
            <a:off x="685800" y="1382395"/>
            <a:ext cx="7772400" cy="4454525"/>
          </a:xfrm>
        </p:spPr>
        <p:txBody>
          <a:bodyPr/>
          <a:lstStyle/>
          <a:p>
            <a:pPr lvl="0"/>
            <a:r>
              <a:rPr lang="en-US" dirty="0"/>
              <a:t>Because the stomach is the first major food reservoir in the gastrointestinal tract, stomach surgery poses special problems in maintaining adequate </a:t>
            </a:r>
            <a:r>
              <a:rPr lang="en-US" dirty="0" smtClean="0"/>
              <a:t>nutrition.</a:t>
            </a:r>
            <a:endParaRPr lang="en-US" dirty="0"/>
          </a:p>
          <a:p>
            <a:pPr lvl="0"/>
            <a:r>
              <a:rPr lang="en-US" dirty="0"/>
              <a:t>Problems may develop immediately after surgery or after regular diet </a:t>
            </a:r>
            <a:r>
              <a:rPr lang="en-US" dirty="0" smtClean="0"/>
              <a:t>resumes.</a:t>
            </a:r>
          </a:p>
          <a:p>
            <a:pPr lvl="0"/>
            <a:r>
              <a:rPr lang="en-US" dirty="0" smtClean="0"/>
              <a:t>The goals of nutrition therapy are to promote healing, to prevent dumping syndrome and nutrient deficiency, and to minimize complications such as </a:t>
            </a:r>
            <a:r>
              <a:rPr lang="en-US" dirty="0" err="1" smtClean="0"/>
              <a:t>malabsorption</a:t>
            </a:r>
            <a:r>
              <a:rPr lang="en-US" dirty="0" smtClean="0"/>
              <a:t> and </a:t>
            </a:r>
            <a:r>
              <a:rPr lang="en-US" dirty="0" err="1" smtClean="0"/>
              <a:t>maldigestion</a:t>
            </a:r>
            <a:r>
              <a:rPr lang="en-US" dirty="0" smtClean="0"/>
              <a:t>. </a:t>
            </a:r>
            <a:endParaRPr lang="en-US" dirty="0"/>
          </a:p>
          <a:p>
            <a:pPr marL="0" indent="0">
              <a:buNone/>
            </a:pP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653335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Gastrectomy</a:t>
            </a:r>
            <a:endParaRPr lang="en-US" dirty="0"/>
          </a:p>
        </p:txBody>
      </p:sp>
      <p:sp>
        <p:nvSpPr>
          <p:cNvPr id="3" name="Content Placeholder 2"/>
          <p:cNvSpPr>
            <a:spLocks noGrp="1"/>
          </p:cNvSpPr>
          <p:nvPr>
            <p:ph sz="quarter" idx="1"/>
          </p:nvPr>
        </p:nvSpPr>
        <p:spPr>
          <a:xfrm>
            <a:off x="685800" y="1310641"/>
            <a:ext cx="7772400" cy="4785360"/>
          </a:xfrm>
        </p:spPr>
        <p:txBody>
          <a:bodyPr/>
          <a:lstStyle/>
          <a:p>
            <a:pPr lvl="0"/>
            <a:r>
              <a:rPr lang="en-US" dirty="0"/>
              <a:t>Increased gastric fullness and distention may result if gastric resection involved a </a:t>
            </a:r>
            <a:r>
              <a:rPr lang="en-US" b="1" dirty="0"/>
              <a:t>vagotomy</a:t>
            </a:r>
            <a:r>
              <a:rPr lang="en-US" dirty="0"/>
              <a:t> (cutting of the </a:t>
            </a:r>
            <a:r>
              <a:rPr lang="en-US" dirty="0" err="1"/>
              <a:t>vagus</a:t>
            </a:r>
            <a:r>
              <a:rPr lang="en-US" dirty="0"/>
              <a:t> </a:t>
            </a:r>
            <a:r>
              <a:rPr lang="en-US" dirty="0" smtClean="0"/>
              <a:t>nerve).</a:t>
            </a:r>
          </a:p>
          <a:p>
            <a:pPr lvl="1"/>
            <a:r>
              <a:rPr lang="en-US" dirty="0" smtClean="0"/>
              <a:t>Because it lacks the normal nerve stimulus, the stomach becomes </a:t>
            </a:r>
            <a:r>
              <a:rPr lang="en-US" b="1" dirty="0" err="1" smtClean="0"/>
              <a:t>atonic</a:t>
            </a:r>
            <a:r>
              <a:rPr lang="en-US" b="1" dirty="0" smtClean="0"/>
              <a:t> </a:t>
            </a:r>
            <a:r>
              <a:rPr lang="en-US" dirty="0" smtClean="0"/>
              <a:t>and empties poorly. </a:t>
            </a:r>
            <a:endParaRPr lang="en-US" dirty="0"/>
          </a:p>
          <a:p>
            <a:pPr lvl="0"/>
            <a:r>
              <a:rPr lang="en-US" dirty="0"/>
              <a:t>Weight loss is </a:t>
            </a:r>
            <a:r>
              <a:rPr lang="en-US" dirty="0" smtClean="0"/>
              <a:t>common.</a:t>
            </a:r>
            <a:endParaRPr lang="en-US" dirty="0"/>
          </a:p>
          <a:p>
            <a:pPr lvl="0"/>
            <a:r>
              <a:rPr lang="en-US" dirty="0" smtClean="0"/>
              <a:t>**Patient </a:t>
            </a:r>
            <a:r>
              <a:rPr lang="en-US" dirty="0"/>
              <a:t>may be fed by </a:t>
            </a:r>
            <a:r>
              <a:rPr lang="en-US" dirty="0" err="1" smtClean="0"/>
              <a:t>jejunostomy</a:t>
            </a:r>
            <a:r>
              <a:rPr lang="en-US" dirty="0" smtClean="0"/>
              <a:t> immediately after surgery.</a:t>
            </a:r>
            <a:endParaRPr lang="en-US" dirty="0"/>
          </a:p>
          <a:p>
            <a:pPr lvl="0"/>
            <a:r>
              <a:rPr lang="en-US" dirty="0" smtClean="0"/>
              <a:t>**Frequent </a:t>
            </a:r>
            <a:r>
              <a:rPr lang="en-US" dirty="0"/>
              <a:t>small, simple oral feedings are resumed according to patient’s </a:t>
            </a:r>
            <a:r>
              <a:rPr lang="en-US" dirty="0" smtClean="0"/>
              <a:t>tolerance.</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95614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21833"/>
          </a:xfrm>
        </p:spPr>
        <p:txBody>
          <a:bodyPr/>
          <a:lstStyle/>
          <a:p>
            <a:r>
              <a:rPr lang="en-US" dirty="0"/>
              <a:t>Dumping </a:t>
            </a:r>
            <a:r>
              <a:rPr lang="en-US" dirty="0" smtClean="0"/>
              <a:t>Syndrome</a:t>
            </a:r>
            <a:endParaRPr lang="en-US" dirty="0"/>
          </a:p>
        </p:txBody>
      </p:sp>
      <p:sp>
        <p:nvSpPr>
          <p:cNvPr id="3" name="Content Placeholder 2"/>
          <p:cNvSpPr>
            <a:spLocks noGrp="1"/>
          </p:cNvSpPr>
          <p:nvPr>
            <p:ph sz="quarter" idx="1"/>
          </p:nvPr>
        </p:nvSpPr>
        <p:spPr>
          <a:xfrm>
            <a:off x="685800" y="860612"/>
            <a:ext cx="7772400" cy="5540187"/>
          </a:xfrm>
        </p:spPr>
        <p:txBody>
          <a:bodyPr>
            <a:normAutofit fontScale="85000" lnSpcReduction="20000"/>
          </a:bodyPr>
          <a:lstStyle/>
          <a:p>
            <a:pPr lvl="0"/>
            <a:r>
              <a:rPr lang="en-US" sz="2600" dirty="0"/>
              <a:t>Common complication of extensive gastric </a:t>
            </a:r>
            <a:r>
              <a:rPr lang="en-US" sz="2600" dirty="0" smtClean="0"/>
              <a:t>resection; readily </a:t>
            </a:r>
            <a:r>
              <a:rPr lang="en-US" sz="2600" dirty="0"/>
              <a:t>soluble carbohydrates rapidly “dump” into small </a:t>
            </a:r>
            <a:r>
              <a:rPr lang="en-US" sz="2600" dirty="0" smtClean="0"/>
              <a:t>intestine**</a:t>
            </a:r>
            <a:endParaRPr lang="en-US" sz="2600" dirty="0" smtClean="0"/>
          </a:p>
          <a:p>
            <a:pPr lvl="1"/>
            <a:r>
              <a:rPr lang="en-US" sz="2600" dirty="0" smtClean="0"/>
              <a:t>This rapidly entering food mass is a concentrated solution with a higher </a:t>
            </a:r>
            <a:r>
              <a:rPr lang="en-US" sz="2600" dirty="0" err="1" smtClean="0"/>
              <a:t>osmolality</a:t>
            </a:r>
            <a:r>
              <a:rPr lang="en-US" sz="2600" dirty="0" smtClean="0"/>
              <a:t> compared with the surrounding circulation of blood. </a:t>
            </a:r>
            <a:endParaRPr lang="en-US" sz="2600" dirty="0"/>
          </a:p>
          <a:p>
            <a:pPr lvl="0"/>
            <a:r>
              <a:rPr lang="en-US" sz="2600" dirty="0" smtClean="0"/>
              <a:t>Symptoms include: </a:t>
            </a:r>
          </a:p>
          <a:p>
            <a:pPr lvl="1">
              <a:buFont typeface="Wingdings" charset="2"/>
              <a:buChar char="Ø"/>
            </a:pPr>
            <a:r>
              <a:rPr lang="en-US" sz="2600" dirty="0" smtClean="0"/>
              <a:t>**cramping</a:t>
            </a:r>
            <a:r>
              <a:rPr lang="en-US" sz="2600" dirty="0"/>
              <a:t>, full </a:t>
            </a:r>
            <a:r>
              <a:rPr lang="en-US" sz="2600" dirty="0" smtClean="0"/>
              <a:t>feeling; rapid pulse; wave </a:t>
            </a:r>
            <a:r>
              <a:rPr lang="en-US" sz="2600" dirty="0"/>
              <a:t>of weakness, cold sweating, </a:t>
            </a:r>
            <a:r>
              <a:rPr lang="en-US" sz="2600" dirty="0" smtClean="0"/>
              <a:t>dizziness; nausea</a:t>
            </a:r>
            <a:r>
              <a:rPr lang="en-US" sz="2600" dirty="0"/>
              <a:t>, vomiting, </a:t>
            </a:r>
            <a:r>
              <a:rPr lang="en-US" sz="2600" dirty="0" smtClean="0"/>
              <a:t>diarrhea</a:t>
            </a:r>
          </a:p>
          <a:p>
            <a:pPr lvl="1">
              <a:buNone/>
            </a:pPr>
            <a:r>
              <a:rPr lang="en-US" sz="2600" dirty="0" smtClean="0"/>
              <a:t>Osmotic balance</a:t>
            </a:r>
          </a:p>
          <a:p>
            <a:pPr lvl="1">
              <a:buNone/>
            </a:pPr>
            <a:r>
              <a:rPr lang="en-US" sz="2600" dirty="0" smtClean="0"/>
              <a:t>	</a:t>
            </a:r>
            <a:r>
              <a:rPr lang="en-US" sz="2600" dirty="0" smtClean="0"/>
              <a:t>water is drawn from circulatory system into the intestine. This water shift rapidly shrinks the vascular fluid volume, thereby causing shock. BP drops and signs of rapid heart rate to rebuild blood volume appear*</a:t>
            </a:r>
          </a:p>
          <a:p>
            <a:pPr lvl="0"/>
            <a:r>
              <a:rPr lang="en-US" sz="2600" dirty="0" smtClean="0"/>
              <a:t>If the meal </a:t>
            </a:r>
            <a:r>
              <a:rPr lang="en-US" sz="2600" dirty="0" smtClean="0"/>
              <a:t>consisted of simple CHO’s, late dumping may occur approximately 2 hours after eating**</a:t>
            </a:r>
            <a:endParaRPr lang="en-US" sz="2600" dirty="0"/>
          </a:p>
          <a:p>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43534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Bariatric </a:t>
            </a:r>
            <a:r>
              <a:rPr lang="en-US" dirty="0" smtClean="0"/>
              <a:t>Surgery</a:t>
            </a:r>
            <a:endParaRPr lang="en-US" dirty="0"/>
          </a:p>
        </p:txBody>
      </p:sp>
      <p:sp>
        <p:nvSpPr>
          <p:cNvPr id="3" name="Content Placeholder 2"/>
          <p:cNvSpPr>
            <a:spLocks noGrp="1"/>
          </p:cNvSpPr>
          <p:nvPr>
            <p:ph sz="quarter" idx="1"/>
          </p:nvPr>
        </p:nvSpPr>
        <p:spPr/>
        <p:txBody>
          <a:bodyPr/>
          <a:lstStyle/>
          <a:p>
            <a:pPr lvl="0"/>
            <a:r>
              <a:rPr lang="en-US" dirty="0"/>
              <a:t>Typical deficiencies in several micronutrients</a:t>
            </a:r>
          </a:p>
          <a:p>
            <a:pPr lvl="0"/>
            <a:r>
              <a:rPr lang="en-US" dirty="0"/>
              <a:t>Progress from clear liquid to regular diet over about 6 weeks</a:t>
            </a:r>
          </a:p>
          <a:p>
            <a:pPr lvl="0"/>
            <a:r>
              <a:rPr lang="en-US" dirty="0"/>
              <a:t>Thereafter limited to about 1 cup of food</a:t>
            </a:r>
          </a:p>
          <a:p>
            <a:r>
              <a:rPr lang="en-US" dirty="0" smtClean="0"/>
              <a:t>Patients should avoid using a straw to reduce air swallowing, which can cause discomfort.</a:t>
            </a:r>
          </a:p>
          <a:p>
            <a:r>
              <a:rPr lang="en-US" dirty="0" smtClean="0"/>
              <a:t>Subject </a:t>
            </a:r>
            <a:r>
              <a:rPr lang="en-US" dirty="0"/>
              <a:t>to dumping </a:t>
            </a:r>
            <a:r>
              <a:rPr lang="en-US" dirty="0" smtClean="0"/>
              <a:t>syndrome</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6197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Gallbladder </a:t>
            </a:r>
            <a:r>
              <a:rPr lang="en-US" dirty="0" smtClean="0"/>
              <a:t>Surgery</a:t>
            </a:r>
            <a:endParaRPr lang="en-US" dirty="0"/>
          </a:p>
        </p:txBody>
      </p:sp>
      <p:sp>
        <p:nvSpPr>
          <p:cNvPr id="3" name="Content Placeholder 2"/>
          <p:cNvSpPr>
            <a:spLocks noGrp="1"/>
          </p:cNvSpPr>
          <p:nvPr>
            <p:ph sz="quarter" idx="1"/>
          </p:nvPr>
        </p:nvSpPr>
        <p:spPr/>
        <p:txBody>
          <a:bodyPr/>
          <a:lstStyle/>
          <a:p>
            <a:pPr lvl="0"/>
            <a:r>
              <a:rPr lang="en-US" dirty="0" smtClean="0"/>
              <a:t>**</a:t>
            </a:r>
            <a:r>
              <a:rPr lang="en-US" dirty="0" err="1" smtClean="0"/>
              <a:t>Cholecystectomy</a:t>
            </a:r>
            <a:r>
              <a:rPr lang="en-US" dirty="0" smtClean="0"/>
              <a:t> </a:t>
            </a:r>
            <a:r>
              <a:rPr lang="en-US" dirty="0"/>
              <a:t>is removal of the </a:t>
            </a:r>
            <a:r>
              <a:rPr lang="en-US" dirty="0" smtClean="0"/>
              <a:t>gallbladder</a:t>
            </a:r>
            <a:r>
              <a:rPr lang="en-US" dirty="0" smtClean="0"/>
              <a:t>.</a:t>
            </a:r>
          </a:p>
          <a:p>
            <a:pPr lvl="0"/>
            <a:r>
              <a:rPr lang="en-US" dirty="0" smtClean="0"/>
              <a:t>Function of GB is to concentrate and store bile, which helps with the digestion and absorption of fat, some moderation in dietary fat intake is usually indicated</a:t>
            </a:r>
            <a:endParaRPr lang="en-US" dirty="0"/>
          </a:p>
          <a:p>
            <a:pPr lvl="0"/>
            <a:r>
              <a:rPr lang="en-US" dirty="0" smtClean="0"/>
              <a:t>Laparoscopic surgery </a:t>
            </a:r>
            <a:r>
              <a:rPr lang="en-US" dirty="0"/>
              <a:t>is minimally </a:t>
            </a:r>
            <a:r>
              <a:rPr lang="en-US" dirty="0" smtClean="0"/>
              <a:t>invasive.</a:t>
            </a:r>
            <a:endParaRPr lang="en-US" dirty="0"/>
          </a:p>
          <a:p>
            <a:pPr lvl="0"/>
            <a:r>
              <a:rPr lang="en-US" dirty="0"/>
              <a:t>Some moderation in dietary fat is usually indicated after </a:t>
            </a:r>
            <a:r>
              <a:rPr lang="en-US" dirty="0" smtClean="0"/>
              <a:t>surgery.</a:t>
            </a:r>
            <a:endParaRPr lang="en-US" dirty="0"/>
          </a:p>
          <a:p>
            <a:pPr lvl="0"/>
            <a:r>
              <a:rPr lang="en-US" dirty="0"/>
              <a:t>Depending on individual tolerance and response, a relatively low-fat diet may be needed over a period of </a:t>
            </a:r>
            <a:r>
              <a:rPr lang="en-US" dirty="0" smtClean="0"/>
              <a:t>time.</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5470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362"/>
            <a:ext cx="7772400" cy="624468"/>
          </a:xfrm>
        </p:spPr>
        <p:txBody>
          <a:bodyPr/>
          <a:lstStyle/>
          <a:p>
            <a:r>
              <a:rPr lang="en-US" dirty="0"/>
              <a:t>Gallbladder Surgery (cont’d</a:t>
            </a:r>
            <a:r>
              <a:rPr lang="en-US" dirty="0" smtClean="0"/>
              <a:t>)</a:t>
            </a:r>
            <a:endParaRPr lang="en-US" dirty="0"/>
          </a:p>
        </p:txBody>
      </p:sp>
      <p:sp>
        <p:nvSpPr>
          <p:cNvPr id="5" name="Footer Placeholder 3"/>
          <p:cNvSpPr>
            <a:spLocks noGrp="1"/>
          </p:cNvSpPr>
          <p:nvPr>
            <p:ph type="ftr" sz="quarter" idx="11"/>
          </p:nvPr>
        </p:nvSpPr>
        <p:spPr/>
        <p:txBody>
          <a:bodyPr/>
          <a:lstStyle/>
          <a:p>
            <a:pPr>
              <a:defRPr/>
            </a:pPr>
            <a:r>
              <a:rPr lang="en-US" dirty="0" smtClean="0"/>
              <a:t>Copyright © 2017, Elsevier Inc. All Rights Reserved.</a:t>
            </a:r>
            <a:endParaRPr lang="en-US"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14653" y="724830"/>
            <a:ext cx="5114694" cy="5511848"/>
          </a:xfrm>
          <a:prstGeom prst="rect">
            <a:avLst/>
          </a:prstGeom>
        </p:spPr>
      </p:pic>
    </p:spTree>
    <p:extLst>
      <p:ext uri="{BB962C8B-B14F-4D97-AF65-F5344CB8AC3E}">
        <p14:creationId xmlns:p14="http://schemas.microsoft.com/office/powerpoint/2010/main" xmlns="" val="211533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7691"/>
          </a:xfrm>
        </p:spPr>
        <p:txBody>
          <a:bodyPr/>
          <a:lstStyle/>
          <a:p>
            <a:r>
              <a:rPr lang="en-US" dirty="0"/>
              <a:t>Intestinal </a:t>
            </a:r>
            <a:r>
              <a:rPr lang="en-US" dirty="0" smtClean="0"/>
              <a:t>Surgery</a:t>
            </a:r>
            <a:endParaRPr lang="en-US" dirty="0"/>
          </a:p>
        </p:txBody>
      </p:sp>
      <p:sp>
        <p:nvSpPr>
          <p:cNvPr id="3" name="Content Placeholder 2"/>
          <p:cNvSpPr>
            <a:spLocks noGrp="1"/>
          </p:cNvSpPr>
          <p:nvPr>
            <p:ph sz="quarter" idx="1"/>
          </p:nvPr>
        </p:nvSpPr>
        <p:spPr>
          <a:xfrm>
            <a:off x="457200" y="860612"/>
            <a:ext cx="7467600" cy="5613340"/>
          </a:xfrm>
        </p:spPr>
        <p:txBody>
          <a:bodyPr>
            <a:normAutofit lnSpcReduction="10000"/>
          </a:bodyPr>
          <a:lstStyle/>
          <a:p>
            <a:pPr lvl="0"/>
            <a:r>
              <a:rPr lang="en-US" sz="2400" dirty="0" smtClean="0"/>
              <a:t>*Intestinal </a:t>
            </a:r>
            <a:r>
              <a:rPr lang="en-US" sz="2400" dirty="0"/>
              <a:t>resections are required in cases involving tumors, lesions, or </a:t>
            </a:r>
            <a:r>
              <a:rPr lang="en-US" sz="2400" dirty="0" smtClean="0"/>
              <a:t>obstructions.</a:t>
            </a:r>
            <a:endParaRPr lang="en-US" sz="2400" dirty="0"/>
          </a:p>
          <a:p>
            <a:pPr lvl="0"/>
            <a:r>
              <a:rPr lang="en-US" sz="2400" dirty="0"/>
              <a:t>When most of the small intestine is removed, total parenteral nutrition is used with small allowance of oral </a:t>
            </a:r>
            <a:r>
              <a:rPr lang="en-US" sz="2400" dirty="0" smtClean="0"/>
              <a:t>feeding.</a:t>
            </a:r>
            <a:endParaRPr lang="en-US" sz="2400" dirty="0"/>
          </a:p>
          <a:p>
            <a:pPr lvl="0"/>
            <a:r>
              <a:rPr lang="en-US" sz="2400" dirty="0" smtClean="0"/>
              <a:t>*Stoma </a:t>
            </a:r>
            <a:r>
              <a:rPr lang="en-US" sz="2400" dirty="0"/>
              <a:t>may be created for elimination of fecal waste (ileostomy, colostomy</a:t>
            </a:r>
            <a:r>
              <a:rPr lang="en-US" sz="2400" dirty="0" smtClean="0"/>
              <a:t>) in the wall of the intestine</a:t>
            </a:r>
          </a:p>
          <a:p>
            <a:pPr lvl="1"/>
            <a:r>
              <a:rPr lang="en-US" sz="2100" dirty="0" smtClean="0"/>
              <a:t>Food mass is still fairly liquid at this point in the GI tract, and more problems are encountered with management*</a:t>
            </a:r>
            <a:endParaRPr lang="en-US" sz="2100" dirty="0" smtClean="0"/>
          </a:p>
          <a:p>
            <a:r>
              <a:rPr lang="en-US" sz="2400" dirty="0" smtClean="0"/>
              <a:t>Patients need support and practical help with learning about self-care for an </a:t>
            </a:r>
            <a:r>
              <a:rPr lang="en-US" sz="2400" dirty="0" err="1" smtClean="0"/>
              <a:t>ostomy</a:t>
            </a:r>
            <a:r>
              <a:rPr lang="en-US" sz="2400" dirty="0" smtClean="0"/>
              <a:t>.  </a:t>
            </a:r>
            <a:endParaRPr lang="en-US" sz="2400" dirty="0" smtClean="0"/>
          </a:p>
          <a:p>
            <a:r>
              <a:rPr lang="en-US" sz="2400" dirty="0" smtClean="0"/>
              <a:t>Progression to a regular diet is important for nutritional value and emotional support. </a:t>
            </a: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86208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815"/>
            <a:ext cx="7772400" cy="533400"/>
          </a:xfrm>
        </p:spPr>
        <p:txBody>
          <a:bodyPr>
            <a:normAutofit fontScale="90000"/>
          </a:bodyPr>
          <a:lstStyle/>
          <a:p>
            <a:r>
              <a:rPr lang="en-US" dirty="0" err="1" smtClean="0"/>
              <a:t>Ileostomy</a:t>
            </a:r>
            <a:r>
              <a:rPr lang="en-US" dirty="0" smtClean="0"/>
              <a:t> and Colostomy</a:t>
            </a:r>
            <a:endParaRPr lang="en-US" dirty="0"/>
          </a:p>
        </p:txBody>
      </p:sp>
      <p:sp>
        <p:nvSpPr>
          <p:cNvPr id="4"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5"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tx1"/>
                </a:solidFill>
                <a:effectLst/>
                <a:uLnTx/>
                <a:uFillTx/>
                <a:latin typeface="+mj-lt"/>
                <a:ea typeface="+mn-ea"/>
                <a:cs typeface="+mn-cs"/>
              </a:rPr>
              <a:t>43</a:t>
            </a:r>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986" y="1121514"/>
            <a:ext cx="7906028" cy="4398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Nutritional </a:t>
            </a:r>
            <a:r>
              <a:rPr lang="en-US" dirty="0" smtClean="0"/>
              <a:t>Status</a:t>
            </a:r>
            <a:endParaRPr lang="en-US" dirty="0"/>
          </a:p>
        </p:txBody>
      </p:sp>
      <p:sp>
        <p:nvSpPr>
          <p:cNvPr id="3" name="Content Placeholder 2"/>
          <p:cNvSpPr>
            <a:spLocks noGrp="1"/>
          </p:cNvSpPr>
          <p:nvPr>
            <p:ph sz="quarter" idx="1"/>
          </p:nvPr>
        </p:nvSpPr>
        <p:spPr/>
        <p:txBody>
          <a:bodyPr/>
          <a:lstStyle/>
          <a:p>
            <a:pPr lvl="0"/>
            <a:r>
              <a:rPr lang="en-US" dirty="0"/>
              <a:t>Has been associated with:</a:t>
            </a:r>
          </a:p>
          <a:p>
            <a:pPr lvl="1"/>
            <a:r>
              <a:rPr lang="en-US" dirty="0"/>
              <a:t>Impaired wound healing</a:t>
            </a:r>
          </a:p>
          <a:p>
            <a:pPr lvl="1"/>
            <a:r>
              <a:rPr lang="en-US" dirty="0"/>
              <a:t>Increased risk of postoperative </a:t>
            </a:r>
            <a:r>
              <a:rPr lang="en-US" dirty="0" smtClean="0"/>
              <a:t>infection</a:t>
            </a:r>
          </a:p>
          <a:p>
            <a:pPr lvl="1"/>
            <a:r>
              <a:rPr lang="en-US" dirty="0" smtClean="0"/>
              <a:t>Increased necessity of </a:t>
            </a:r>
            <a:r>
              <a:rPr lang="en-US" dirty="0" err="1" smtClean="0"/>
              <a:t>enteral</a:t>
            </a:r>
            <a:r>
              <a:rPr lang="en-US" dirty="0" smtClean="0"/>
              <a:t> or </a:t>
            </a:r>
            <a:r>
              <a:rPr lang="en-US" dirty="0" err="1" smtClean="0"/>
              <a:t>parenteral</a:t>
            </a:r>
            <a:r>
              <a:rPr lang="en-US" dirty="0" smtClean="0"/>
              <a:t> nutrition support </a:t>
            </a:r>
            <a:endParaRPr lang="en-US" dirty="0"/>
          </a:p>
          <a:p>
            <a:pPr lvl="1"/>
            <a:r>
              <a:rPr lang="en-US" dirty="0" smtClean="0"/>
              <a:t>Increased morbidity and mortality</a:t>
            </a:r>
            <a:endParaRPr lang="en-US" dirty="0"/>
          </a:p>
          <a:p>
            <a:pPr lvl="1"/>
            <a:r>
              <a:rPr lang="en-US" dirty="0" smtClean="0"/>
              <a:t>Increased </a:t>
            </a:r>
            <a:r>
              <a:rPr lang="en-US" dirty="0"/>
              <a:t>hospital </a:t>
            </a:r>
            <a:r>
              <a:rPr lang="en-US" dirty="0" smtClean="0"/>
              <a:t>stay </a:t>
            </a:r>
          </a:p>
          <a:p>
            <a:pPr lvl="1"/>
            <a:r>
              <a:rPr lang="en-US" dirty="0" smtClean="0"/>
              <a:t>Increased cost</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95048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Rectal </a:t>
            </a:r>
            <a:r>
              <a:rPr lang="en-US" dirty="0" smtClean="0"/>
              <a:t>Surgery</a:t>
            </a:r>
            <a:endParaRPr lang="en-US" dirty="0"/>
          </a:p>
        </p:txBody>
      </p:sp>
      <p:sp>
        <p:nvSpPr>
          <p:cNvPr id="3" name="Content Placeholder 2"/>
          <p:cNvSpPr>
            <a:spLocks noGrp="1"/>
          </p:cNvSpPr>
          <p:nvPr>
            <p:ph sz="quarter" idx="1"/>
          </p:nvPr>
        </p:nvSpPr>
        <p:spPr/>
        <p:txBody>
          <a:bodyPr/>
          <a:lstStyle/>
          <a:p>
            <a:pPr lvl="0"/>
            <a:r>
              <a:rPr lang="en-US" dirty="0"/>
              <a:t>Clear fluid or nonresidue diet may be indicated after surgery to reduce painful elimination and allow healing.</a:t>
            </a:r>
          </a:p>
          <a:p>
            <a:pPr lvl="0"/>
            <a:r>
              <a:rPr lang="en-US" dirty="0"/>
              <a:t>Return to a regular diet is usually rapid</a:t>
            </a:r>
            <a:r>
              <a:rPr lang="en-US" dirty="0" smtClean="0"/>
              <a:t>.</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687705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72844"/>
          </a:xfrm>
        </p:spPr>
        <p:txBody>
          <a:bodyPr>
            <a:normAutofit/>
          </a:bodyPr>
          <a:lstStyle/>
          <a:p>
            <a:r>
              <a:rPr lang="en-US" sz="2400" dirty="0"/>
              <a:t>Special Nutrition Needs for Patients </a:t>
            </a:r>
            <a:r>
              <a:rPr lang="en-US" sz="2400" dirty="0" smtClean="0"/>
              <a:t>with Burns</a:t>
            </a:r>
            <a:endParaRPr lang="en-US" sz="2400" dirty="0"/>
          </a:p>
        </p:txBody>
      </p:sp>
      <p:sp>
        <p:nvSpPr>
          <p:cNvPr id="3" name="Content Placeholder 2"/>
          <p:cNvSpPr>
            <a:spLocks noGrp="1"/>
          </p:cNvSpPr>
          <p:nvPr>
            <p:ph sz="quarter" idx="1"/>
          </p:nvPr>
        </p:nvSpPr>
        <p:spPr>
          <a:xfrm>
            <a:off x="685800" y="1111624"/>
            <a:ext cx="7772400" cy="5504329"/>
          </a:xfrm>
        </p:spPr>
        <p:txBody>
          <a:bodyPr>
            <a:normAutofit/>
          </a:bodyPr>
          <a:lstStyle/>
          <a:p>
            <a:pPr lvl="0"/>
            <a:r>
              <a:rPr lang="en-US" sz="2200" dirty="0"/>
              <a:t>Tremendous nutritional challenge</a:t>
            </a:r>
          </a:p>
          <a:p>
            <a:pPr lvl="0"/>
            <a:r>
              <a:rPr lang="en-US" sz="2200" dirty="0"/>
              <a:t>Plan of care influenced by:</a:t>
            </a:r>
          </a:p>
          <a:p>
            <a:pPr lvl="1"/>
            <a:r>
              <a:rPr lang="en-US" sz="2200" dirty="0" smtClean="0"/>
              <a:t>Location of burn</a:t>
            </a:r>
            <a:endParaRPr lang="en-US" sz="2200" dirty="0"/>
          </a:p>
          <a:p>
            <a:pPr lvl="1"/>
            <a:r>
              <a:rPr lang="en-US" sz="2200" dirty="0" smtClean="0"/>
              <a:t>**Burn severity</a:t>
            </a:r>
          </a:p>
          <a:p>
            <a:pPr lvl="2"/>
            <a:r>
              <a:rPr lang="en-US" sz="2200" dirty="0" smtClean="0"/>
              <a:t>1</a:t>
            </a:r>
            <a:r>
              <a:rPr lang="en-US" sz="2200" baseline="30000" dirty="0" smtClean="0"/>
              <a:t>st</a:t>
            </a:r>
            <a:r>
              <a:rPr lang="en-US" sz="2200" dirty="0" smtClean="0"/>
              <a:t> degree</a:t>
            </a:r>
          </a:p>
          <a:p>
            <a:pPr lvl="2"/>
            <a:r>
              <a:rPr lang="en-US" sz="2200" dirty="0" smtClean="0"/>
              <a:t>2</a:t>
            </a:r>
            <a:r>
              <a:rPr lang="en-US" sz="2200" baseline="30000" dirty="0" smtClean="0"/>
              <a:t>nd</a:t>
            </a:r>
            <a:r>
              <a:rPr lang="en-US" sz="2200" dirty="0" smtClean="0"/>
              <a:t> degree</a:t>
            </a:r>
          </a:p>
          <a:p>
            <a:pPr lvl="2"/>
            <a:r>
              <a:rPr lang="en-US" sz="2200" dirty="0" smtClean="0"/>
              <a:t>3</a:t>
            </a:r>
            <a:r>
              <a:rPr lang="en-US" sz="2200" baseline="30000" dirty="0" smtClean="0"/>
              <a:t>rd</a:t>
            </a:r>
            <a:r>
              <a:rPr lang="en-US" sz="2200" dirty="0" smtClean="0"/>
              <a:t> degree</a:t>
            </a:r>
            <a:endParaRPr lang="en-US" sz="2200" dirty="0" smtClean="0"/>
          </a:p>
          <a:p>
            <a:pPr lvl="1"/>
            <a:r>
              <a:rPr lang="en-US" sz="2200" dirty="0" smtClean="0"/>
              <a:t>Co-morbidities</a:t>
            </a:r>
            <a:endParaRPr lang="en-US" sz="2200" dirty="0"/>
          </a:p>
          <a:p>
            <a:pPr lvl="0"/>
            <a:r>
              <a:rPr lang="en-US" sz="2200" dirty="0"/>
              <a:t>Plan constantly adjusted</a:t>
            </a:r>
          </a:p>
          <a:p>
            <a:pPr lvl="0"/>
            <a:r>
              <a:rPr lang="en-US" sz="2200" dirty="0"/>
              <a:t>Critical attention </a:t>
            </a:r>
            <a:r>
              <a:rPr lang="en-US" sz="2200" dirty="0" smtClean="0"/>
              <a:t>required:</a:t>
            </a:r>
          </a:p>
          <a:p>
            <a:pPr lvl="1"/>
            <a:r>
              <a:rPr lang="en-US" sz="2200" dirty="0" smtClean="0"/>
              <a:t>Amino </a:t>
            </a:r>
            <a:r>
              <a:rPr lang="en-US" sz="2200" dirty="0"/>
              <a:t>acid </a:t>
            </a:r>
            <a:r>
              <a:rPr lang="en-US" sz="2200" dirty="0" smtClean="0"/>
              <a:t>needs</a:t>
            </a:r>
          </a:p>
          <a:p>
            <a:pPr lvl="1"/>
            <a:r>
              <a:rPr lang="en-US" sz="2200" dirty="0" smtClean="0"/>
              <a:t>Fluid and electrolyte balance</a:t>
            </a:r>
          </a:p>
          <a:p>
            <a:pPr lvl="1"/>
            <a:r>
              <a:rPr lang="en-US" sz="2200" dirty="0" smtClean="0"/>
              <a:t>Energy support</a:t>
            </a:r>
            <a:endParaRPr lang="en-US" sz="22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252851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9" name="Content Placeholder 8"/>
          <p:cNvSpPr>
            <a:spLocks noGrp="1"/>
          </p:cNvSpPr>
          <p:nvPr>
            <p:ph sz="quarter" idx="1"/>
          </p:nvPr>
        </p:nvSpPr>
        <p:spPr>
          <a:xfrm>
            <a:off x="692863" y="112038"/>
            <a:ext cx="7802880" cy="1076836"/>
          </a:xfrm>
        </p:spPr>
        <p:txBody>
          <a:bodyPr>
            <a:normAutofit fontScale="92500" lnSpcReduction="10000"/>
          </a:bodyPr>
          <a:lstStyle/>
          <a:p>
            <a:pPr marL="0" indent="0" algn="ctr">
              <a:buNone/>
            </a:pPr>
            <a:r>
              <a:rPr lang="en-US" sz="3600" dirty="0"/>
              <a:t>Special Nutrition Needs for Patients with Burns (cont’d)</a:t>
            </a:r>
          </a:p>
          <a:p>
            <a:pPr marL="0" indent="0">
              <a:buNone/>
            </a:pPr>
            <a:endParaRPr lang="en-US" sz="2400" dirty="0"/>
          </a:p>
        </p:txBody>
      </p:sp>
      <p:sp>
        <p:nvSpPr>
          <p:cNvPr id="7"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3" name="TextBox 2"/>
          <p:cNvSpPr txBox="1"/>
          <p:nvPr/>
        </p:nvSpPr>
        <p:spPr>
          <a:xfrm>
            <a:off x="262054" y="6076890"/>
            <a:ext cx="8619892" cy="400110"/>
          </a:xfrm>
          <a:prstGeom prst="rect">
            <a:avLst/>
          </a:prstGeom>
          <a:noFill/>
        </p:spPr>
        <p:txBody>
          <a:bodyPr wrap="square" rtlCol="0">
            <a:spAutoFit/>
          </a:bodyPr>
          <a:lstStyle/>
          <a:p>
            <a:pPr algn="ctr"/>
            <a:r>
              <a:rPr lang="en-US" sz="1000" dirty="0">
                <a:latin typeface="+mn-lt"/>
                <a:cs typeface="Times New Roman" panose="02020603050405020304" pitchFamily="18" charset="0"/>
              </a:rPr>
              <a:t>Reprinted from Lewis SM, </a:t>
            </a:r>
            <a:r>
              <a:rPr lang="en-US" sz="1000" dirty="0" err="1">
                <a:latin typeface="+mn-lt"/>
                <a:cs typeface="Times New Roman" panose="02020603050405020304" pitchFamily="18" charset="0"/>
              </a:rPr>
              <a:t>Heitkemper</a:t>
            </a:r>
            <a:r>
              <a:rPr lang="en-US" sz="1000" dirty="0">
                <a:latin typeface="+mn-lt"/>
                <a:cs typeface="Times New Roman" panose="02020603050405020304" pitchFamily="18" charset="0"/>
              </a:rPr>
              <a:t> MM, Dirksen SR. </a:t>
            </a:r>
            <a:r>
              <a:rPr lang="en-US" sz="1000" i="1" dirty="0">
                <a:latin typeface="+mn-lt"/>
                <a:cs typeface="Times New Roman" panose="02020603050405020304" pitchFamily="18" charset="0"/>
              </a:rPr>
              <a:t>Medical-Surgical Nursing: Assessment and Management of Clinical Problems</a:t>
            </a:r>
            <a:r>
              <a:rPr lang="en-US" sz="1000" dirty="0">
                <a:latin typeface="+mn-lt"/>
                <a:cs typeface="Times New Roman" panose="02020603050405020304" pitchFamily="18" charset="0"/>
              </a:rPr>
              <a:t>. 7th ed. St Louis: Mosby; 2007.</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3123" y="1411270"/>
            <a:ext cx="5057754" cy="4660857"/>
          </a:xfrm>
          <a:prstGeom prst="rect">
            <a:avLst/>
          </a:prstGeom>
        </p:spPr>
      </p:pic>
    </p:spTree>
    <p:extLst>
      <p:ext uri="{BB962C8B-B14F-4D97-AF65-F5344CB8AC3E}">
        <p14:creationId xmlns:p14="http://schemas.microsoft.com/office/powerpoint/2010/main" xmlns="" val="3954434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Nutrition Care </a:t>
            </a:r>
            <a:r>
              <a:rPr lang="en-US" dirty="0" smtClean="0"/>
              <a:t/>
            </a:r>
            <a:br>
              <a:rPr lang="en-US" dirty="0" smtClean="0"/>
            </a:br>
            <a:r>
              <a:rPr lang="en-US" dirty="0" smtClean="0"/>
              <a:t>of </a:t>
            </a:r>
            <a:r>
              <a:rPr lang="en-US" dirty="0"/>
              <a:t>Burn </a:t>
            </a:r>
            <a:r>
              <a:rPr lang="en-US" dirty="0" smtClean="0"/>
              <a:t>Patients</a:t>
            </a:r>
            <a:endParaRPr lang="en-US" dirty="0"/>
          </a:p>
        </p:txBody>
      </p:sp>
      <p:sp>
        <p:nvSpPr>
          <p:cNvPr id="3" name="Content Placeholder 2"/>
          <p:cNvSpPr>
            <a:spLocks noGrp="1"/>
          </p:cNvSpPr>
          <p:nvPr>
            <p:ph sz="quarter" idx="1"/>
          </p:nvPr>
        </p:nvSpPr>
        <p:spPr/>
        <p:txBody>
          <a:bodyPr/>
          <a:lstStyle/>
          <a:p>
            <a:pPr lvl="0"/>
            <a:r>
              <a:rPr lang="en-US" dirty="0"/>
              <a:t>Burn shock or ebb phase</a:t>
            </a:r>
          </a:p>
          <a:p>
            <a:pPr lvl="1"/>
            <a:r>
              <a:rPr lang="en-US" dirty="0" smtClean="0"/>
              <a:t>Immediate loss </a:t>
            </a:r>
            <a:r>
              <a:rPr lang="en-US" dirty="0"/>
              <a:t>of heat, water, electrolytes, </a:t>
            </a:r>
            <a:r>
              <a:rPr lang="en-US" dirty="0" smtClean="0"/>
              <a:t>protein</a:t>
            </a:r>
          </a:p>
          <a:p>
            <a:pPr lvl="1"/>
            <a:r>
              <a:rPr lang="en-US" dirty="0" smtClean="0"/>
              <a:t>Blood volume and pressure drop; urinary output drops; cell dehydration follows</a:t>
            </a:r>
          </a:p>
          <a:p>
            <a:pPr lvl="1"/>
            <a:r>
              <a:rPr lang="en-US" dirty="0" smtClean="0"/>
              <a:t>Body temperature and resting energy needs drop in this short time period (to ~ day 2 of care)</a:t>
            </a:r>
            <a:endParaRPr lang="en-US" dirty="0"/>
          </a:p>
          <a:p>
            <a:pPr lvl="1"/>
            <a:r>
              <a:rPr lang="en-US" dirty="0" smtClean="0"/>
              <a:t>**Immediate </a:t>
            </a:r>
            <a:r>
              <a:rPr lang="en-US" dirty="0"/>
              <a:t>IV fluid therapy with salt solution or </a:t>
            </a:r>
            <a:r>
              <a:rPr lang="en-US" b="1" dirty="0"/>
              <a:t>lactated </a:t>
            </a:r>
            <a:r>
              <a:rPr lang="en-US" b="1" dirty="0" smtClean="0"/>
              <a:t>Ringer’s </a:t>
            </a:r>
            <a:r>
              <a:rPr lang="en-US" b="1" dirty="0"/>
              <a:t>solution </a:t>
            </a:r>
            <a:endParaRPr lang="en-US" b="1" dirty="0" smtClean="0"/>
          </a:p>
          <a:p>
            <a:pPr lvl="2"/>
            <a:r>
              <a:rPr lang="en-US" b="1" dirty="0" smtClean="0"/>
              <a:t>Increases plasma volume*</a:t>
            </a:r>
            <a:endParaRPr lang="en-US" b="1" dirty="0"/>
          </a:p>
          <a:p>
            <a:pPr lvl="1"/>
            <a:r>
              <a:rPr lang="en-US" dirty="0"/>
              <a:t>After 12 hours, albumin </a:t>
            </a:r>
            <a:r>
              <a:rPr lang="en-US" dirty="0" smtClean="0"/>
              <a:t>solutions </a:t>
            </a:r>
            <a:r>
              <a:rPr lang="en-US" dirty="0"/>
              <a:t>or plasma </a:t>
            </a:r>
          </a:p>
          <a:p>
            <a:pPr lvl="1"/>
            <a:r>
              <a:rPr lang="en-US" dirty="0" smtClean="0"/>
              <a:t>Ideally, nutrition support established by 12 hours</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615587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Nutrition Care of Burn </a:t>
            </a:r>
            <a:r>
              <a:rPr lang="en-US" dirty="0" smtClean="0"/>
              <a:t>Patients (cont’d)</a:t>
            </a:r>
            <a:endParaRPr lang="en-US" dirty="0"/>
          </a:p>
        </p:txBody>
      </p:sp>
      <p:sp>
        <p:nvSpPr>
          <p:cNvPr id="3" name="Content Placeholder 2"/>
          <p:cNvSpPr>
            <a:spLocks noGrp="1"/>
          </p:cNvSpPr>
          <p:nvPr>
            <p:ph sz="quarter" idx="1"/>
          </p:nvPr>
        </p:nvSpPr>
        <p:spPr/>
        <p:txBody>
          <a:bodyPr/>
          <a:lstStyle/>
          <a:p>
            <a:pPr lvl="0"/>
            <a:r>
              <a:rPr lang="en-US" dirty="0"/>
              <a:t>Acute or flow </a:t>
            </a:r>
            <a:r>
              <a:rPr lang="en-US" dirty="0" smtClean="0"/>
              <a:t>phase (begins ~48 to 72 hours)</a:t>
            </a:r>
            <a:endParaRPr lang="en-US" dirty="0"/>
          </a:p>
          <a:p>
            <a:pPr lvl="1"/>
            <a:r>
              <a:rPr lang="en-US" dirty="0" smtClean="0"/>
              <a:t>Tissue fluids and electrolytes are gradually reabsorbed, and the pattern of massive tissue loss is stabilized. </a:t>
            </a:r>
          </a:p>
          <a:p>
            <a:pPr lvl="1"/>
            <a:r>
              <a:rPr lang="en-US" dirty="0" smtClean="0"/>
              <a:t>Sudden </a:t>
            </a:r>
            <a:r>
              <a:rPr lang="en-US" dirty="0"/>
              <a:t>diuresis indicates initial therapy </a:t>
            </a:r>
            <a:r>
              <a:rPr lang="en-US" dirty="0" smtClean="0"/>
              <a:t>success.</a:t>
            </a:r>
            <a:endParaRPr lang="en-US" dirty="0"/>
          </a:p>
          <a:p>
            <a:pPr lvl="1"/>
            <a:r>
              <a:rPr lang="en-US" dirty="0"/>
              <a:t>Constant attention to fluid intake and </a:t>
            </a:r>
            <a:r>
              <a:rPr lang="en-US" dirty="0" smtClean="0"/>
              <a:t>output to evaluate for dehydration or </a:t>
            </a:r>
            <a:r>
              <a:rPr lang="en-US" dirty="0" err="1" smtClean="0"/>
              <a:t>overhydration</a:t>
            </a:r>
            <a:r>
              <a:rPr lang="en-US" dirty="0" smtClean="0"/>
              <a:t> </a:t>
            </a:r>
            <a:endParaRPr lang="en-US" dirty="0"/>
          </a:p>
          <a:p>
            <a:pPr lvl="1"/>
            <a:r>
              <a:rPr lang="en-US" dirty="0"/>
              <a:t>Around the end of first week, bowel function returns and rigorous MNT </a:t>
            </a:r>
            <a:r>
              <a:rPr lang="en-US" dirty="0" smtClean="0"/>
              <a:t>begins.</a:t>
            </a:r>
          </a:p>
          <a:p>
            <a:pPr lvl="1"/>
            <a:r>
              <a:rPr lang="en-US" dirty="0" smtClean="0"/>
              <a:t>The flow phase of </a:t>
            </a:r>
            <a:r>
              <a:rPr lang="en-US" dirty="0" err="1" smtClean="0"/>
              <a:t>hypermetabolism</a:t>
            </a:r>
            <a:r>
              <a:rPr lang="en-US" dirty="0" smtClean="0"/>
              <a:t> may last weeks to months.</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330282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t>
            </a:r>
            <a:r>
              <a:rPr lang="en-US" dirty="0"/>
              <a:t>Nutrition </a:t>
            </a:r>
            <a:r>
              <a:rPr lang="en-US" dirty="0" smtClean="0"/>
              <a:t>Therapy</a:t>
            </a:r>
            <a:br>
              <a:rPr lang="en-US" dirty="0" smtClean="0"/>
            </a:br>
            <a:r>
              <a:rPr lang="en-US" dirty="0" smtClean="0"/>
              <a:t>for Burn Patients</a:t>
            </a:r>
            <a:endParaRPr lang="en-US" dirty="0"/>
          </a:p>
        </p:txBody>
      </p:sp>
      <p:sp>
        <p:nvSpPr>
          <p:cNvPr id="3" name="Content Placeholder 2"/>
          <p:cNvSpPr>
            <a:spLocks noGrp="1"/>
          </p:cNvSpPr>
          <p:nvPr>
            <p:ph sz="quarter" idx="1"/>
          </p:nvPr>
        </p:nvSpPr>
        <p:spPr/>
        <p:txBody>
          <a:bodyPr/>
          <a:lstStyle/>
          <a:p>
            <a:r>
              <a:rPr lang="en-US" dirty="0" smtClean="0"/>
              <a:t>Patients with burns &lt;20% TBSA </a:t>
            </a:r>
          </a:p>
          <a:p>
            <a:pPr lvl="1"/>
            <a:r>
              <a:rPr lang="en-US" dirty="0" smtClean="0"/>
              <a:t>Can consume an oral meal plan adequate in nutrients, unless the burn site hinders eating</a:t>
            </a:r>
          </a:p>
          <a:p>
            <a:pPr lvl="0"/>
            <a:r>
              <a:rPr lang="en-US" dirty="0" smtClean="0"/>
              <a:t>High energy intake</a:t>
            </a:r>
          </a:p>
          <a:p>
            <a:pPr lvl="1"/>
            <a:r>
              <a:rPr lang="en-US" dirty="0" smtClean="0"/>
              <a:t>Caloric needs should be calculated precisely, ideally by indirect </a:t>
            </a:r>
            <a:r>
              <a:rPr lang="en-US" dirty="0" err="1" smtClean="0"/>
              <a:t>calorimetry</a:t>
            </a:r>
            <a:endParaRPr lang="en-US" dirty="0" smtClean="0"/>
          </a:p>
          <a:p>
            <a:pPr lvl="1"/>
            <a:r>
              <a:rPr lang="en-US" dirty="0" smtClean="0"/>
              <a:t>High portion of kilocalories from carbohydrates</a:t>
            </a:r>
          </a:p>
          <a:p>
            <a:pPr lvl="1"/>
            <a:r>
              <a:rPr lang="en-US" dirty="0" smtClean="0"/>
              <a:t>Avoid overfeeding</a:t>
            </a:r>
          </a:p>
          <a:p>
            <a:pPr lvl="0"/>
            <a:r>
              <a:rPr lang="en-US" dirty="0" smtClean="0"/>
              <a:t>High </a:t>
            </a:r>
            <a:r>
              <a:rPr lang="en-US" dirty="0"/>
              <a:t>protein intake</a:t>
            </a:r>
          </a:p>
          <a:p>
            <a:pPr lvl="0"/>
            <a:r>
              <a:rPr lang="en-US" dirty="0" smtClean="0"/>
              <a:t>High </a:t>
            </a:r>
            <a:r>
              <a:rPr lang="en-US" dirty="0"/>
              <a:t>vitamin and mineral </a:t>
            </a:r>
            <a:r>
              <a:rPr lang="en-US" dirty="0" smtClean="0"/>
              <a:t>intake</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019095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Nutrition Care of Burn Patients (p. </a:t>
            </a:r>
            <a:r>
              <a:rPr lang="en-US" dirty="0" smtClean="0"/>
              <a:t>408)</a:t>
            </a:r>
            <a:endParaRPr lang="en-US" dirty="0"/>
          </a:p>
        </p:txBody>
      </p:sp>
      <p:sp>
        <p:nvSpPr>
          <p:cNvPr id="3" name="Content Placeholder 2"/>
          <p:cNvSpPr>
            <a:spLocks noGrp="1"/>
          </p:cNvSpPr>
          <p:nvPr>
            <p:ph sz="quarter" idx="1"/>
          </p:nvPr>
        </p:nvSpPr>
        <p:spPr/>
        <p:txBody>
          <a:bodyPr/>
          <a:lstStyle/>
          <a:p>
            <a:pPr lvl="0"/>
            <a:r>
              <a:rPr lang="en-US" dirty="0"/>
              <a:t>Dietary management</a:t>
            </a:r>
          </a:p>
          <a:p>
            <a:pPr lvl="1"/>
            <a:r>
              <a:rPr lang="en-US" dirty="0"/>
              <a:t>Careful intake record</a:t>
            </a:r>
          </a:p>
          <a:p>
            <a:pPr lvl="1"/>
            <a:r>
              <a:rPr lang="en-US" dirty="0"/>
              <a:t>Oral feedings preferred</a:t>
            </a:r>
          </a:p>
          <a:p>
            <a:pPr lvl="1"/>
            <a:r>
              <a:rPr lang="en-US" dirty="0"/>
              <a:t>Enteral or parenteral route may be used if oral intake </a:t>
            </a:r>
            <a:r>
              <a:rPr lang="en-US" dirty="0" smtClean="0"/>
              <a:t>deficient; as early as 6-12 hours after injury</a:t>
            </a:r>
            <a:endParaRPr lang="en-US" dirty="0"/>
          </a:p>
          <a:p>
            <a:pPr lvl="0"/>
            <a:r>
              <a:rPr lang="en-US" dirty="0"/>
              <a:t>Follow-up reconstruction</a:t>
            </a:r>
          </a:p>
          <a:p>
            <a:pPr lvl="1"/>
            <a:r>
              <a:rPr lang="en-US" dirty="0"/>
              <a:t>Nutrition support for skin grafting, reconstructive surgery</a:t>
            </a:r>
          </a:p>
          <a:p>
            <a:pPr lvl="1"/>
            <a:r>
              <a:rPr lang="en-US" dirty="0"/>
              <a:t>Personal support to rebuild will and </a:t>
            </a:r>
            <a:r>
              <a:rPr lang="en-US" dirty="0" smtClean="0"/>
              <a:t>spirit</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411056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Preoperative Nutrition Care: Nutrient </a:t>
            </a:r>
            <a:r>
              <a:rPr lang="en-US" dirty="0" smtClean="0"/>
              <a:t>Reserves</a:t>
            </a:r>
            <a:endParaRPr lang="en-US" dirty="0"/>
          </a:p>
        </p:txBody>
      </p:sp>
      <p:sp>
        <p:nvSpPr>
          <p:cNvPr id="3" name="Content Placeholder 2"/>
          <p:cNvSpPr>
            <a:spLocks noGrp="1"/>
          </p:cNvSpPr>
          <p:nvPr>
            <p:ph sz="quarter" idx="1"/>
          </p:nvPr>
        </p:nvSpPr>
        <p:spPr>
          <a:xfrm>
            <a:off x="685800" y="1456267"/>
            <a:ext cx="7772400" cy="4639733"/>
          </a:xfrm>
        </p:spPr>
        <p:txBody>
          <a:bodyPr/>
          <a:lstStyle/>
          <a:p>
            <a:pPr lvl="0"/>
            <a:r>
              <a:rPr lang="en-US" dirty="0"/>
              <a:t>Nutrient reserves can be built up before elective surgery to fortify a patient</a:t>
            </a:r>
          </a:p>
          <a:p>
            <a:pPr lvl="0"/>
            <a:r>
              <a:rPr lang="en-US" dirty="0" smtClean="0"/>
              <a:t>**Protein </a:t>
            </a:r>
            <a:r>
              <a:rPr lang="en-US" dirty="0"/>
              <a:t>deficiencies are </a:t>
            </a:r>
            <a:r>
              <a:rPr lang="en-US" dirty="0" smtClean="0"/>
              <a:t>common among pediatric and geriatric hospitalized patients</a:t>
            </a:r>
            <a:endParaRPr lang="en-US" dirty="0"/>
          </a:p>
          <a:p>
            <a:pPr lvl="0"/>
            <a:r>
              <a:rPr lang="en-US" dirty="0"/>
              <a:t>Sufficient kilocalories are </a:t>
            </a:r>
            <a:r>
              <a:rPr lang="en-US" dirty="0" smtClean="0"/>
              <a:t>required when increased protein is needed for tissue building</a:t>
            </a:r>
            <a:endParaRPr lang="en-US" dirty="0"/>
          </a:p>
          <a:p>
            <a:pPr lvl="0"/>
            <a:r>
              <a:rPr lang="en-US" dirty="0"/>
              <a:t>Vitamin and mineral </a:t>
            </a:r>
            <a:r>
              <a:rPr lang="en-US" dirty="0" smtClean="0"/>
              <a:t>needs increase proportionately</a:t>
            </a:r>
            <a:endParaRPr lang="en-US" dirty="0"/>
          </a:p>
          <a:p>
            <a:pPr lvl="0"/>
            <a:r>
              <a:rPr lang="en-US" dirty="0"/>
              <a:t>Water balance should be </a:t>
            </a:r>
            <a:r>
              <a:rPr lang="en-US" dirty="0" smtClean="0"/>
              <a:t>assessed</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314861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Preoperative </a:t>
            </a:r>
            <a:r>
              <a:rPr lang="en-US" dirty="0" smtClean="0"/>
              <a:t>Period</a:t>
            </a:r>
            <a:endParaRPr lang="en-US" dirty="0"/>
          </a:p>
        </p:txBody>
      </p:sp>
      <p:sp>
        <p:nvSpPr>
          <p:cNvPr id="3" name="Content Placeholder 2"/>
          <p:cNvSpPr>
            <a:spLocks noGrp="1"/>
          </p:cNvSpPr>
          <p:nvPr>
            <p:ph sz="quarter" idx="1"/>
          </p:nvPr>
        </p:nvSpPr>
        <p:spPr/>
        <p:txBody>
          <a:bodyPr/>
          <a:lstStyle/>
          <a:p>
            <a:pPr lvl="0"/>
            <a:r>
              <a:rPr lang="en-US" dirty="0" smtClean="0"/>
              <a:t>**Patients </a:t>
            </a:r>
            <a:r>
              <a:rPr lang="en-US" dirty="0"/>
              <a:t>are typically directed not to take anything orally for at least 8 hours before surgery</a:t>
            </a:r>
          </a:p>
          <a:p>
            <a:pPr lvl="0"/>
            <a:r>
              <a:rPr lang="en-US" dirty="0"/>
              <a:t>Before </a:t>
            </a:r>
            <a:r>
              <a:rPr lang="en-US" dirty="0" smtClean="0"/>
              <a:t>gastrointestinal </a:t>
            </a:r>
            <a:r>
              <a:rPr lang="en-US" dirty="0"/>
              <a:t>surgery, a nonresidue diet may be prescribed</a:t>
            </a:r>
          </a:p>
          <a:p>
            <a:pPr lvl="0"/>
            <a:r>
              <a:rPr lang="en-US" dirty="0"/>
              <a:t>Nonresidue </a:t>
            </a:r>
            <a:r>
              <a:rPr lang="en-US" b="1" dirty="0"/>
              <a:t>elemental formulas </a:t>
            </a:r>
            <a:r>
              <a:rPr lang="en-US" dirty="0"/>
              <a:t>provide complete diet in liquid </a:t>
            </a:r>
            <a:r>
              <a:rPr lang="en-US" dirty="0" smtClean="0"/>
              <a:t>form</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81507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t>
            </a:r>
            <a:r>
              <a:rPr lang="en-US" dirty="0" smtClean="0"/>
              <a:t>Surgery</a:t>
            </a:r>
            <a:endParaRPr lang="en-US" dirty="0"/>
          </a:p>
        </p:txBody>
      </p:sp>
      <p:sp>
        <p:nvSpPr>
          <p:cNvPr id="3" name="Content Placeholder 2"/>
          <p:cNvSpPr>
            <a:spLocks noGrp="1"/>
          </p:cNvSpPr>
          <p:nvPr>
            <p:ph sz="quarter" idx="1"/>
          </p:nvPr>
        </p:nvSpPr>
        <p:spPr/>
        <p:txBody>
          <a:bodyPr/>
          <a:lstStyle/>
          <a:p>
            <a:pPr lvl="0"/>
            <a:r>
              <a:rPr lang="en-US" dirty="0"/>
              <a:t>No time for building up ideal nutrient reserves</a:t>
            </a:r>
          </a:p>
          <a:p>
            <a:pPr lvl="0"/>
            <a:r>
              <a:rPr lang="en-US" dirty="0"/>
              <a:t>Reason for maintaining good nutrition status at all </a:t>
            </a:r>
            <a:r>
              <a:rPr lang="en-US" dirty="0" smtClean="0"/>
              <a:t>times</a:t>
            </a:r>
            <a:endParaRPr lang="en-US"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180919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Postoperative Nutrition Care: Nutrient Needs for </a:t>
            </a:r>
            <a:r>
              <a:rPr lang="en-US" sz="3600" dirty="0" smtClean="0"/>
              <a:t>Healing</a:t>
            </a:r>
            <a:endParaRPr lang="en-US" sz="3600" dirty="0"/>
          </a:p>
        </p:txBody>
      </p:sp>
      <p:sp>
        <p:nvSpPr>
          <p:cNvPr id="3" name="Content Placeholder 2"/>
          <p:cNvSpPr>
            <a:spLocks noGrp="1"/>
          </p:cNvSpPr>
          <p:nvPr>
            <p:ph sz="quarter" idx="1"/>
          </p:nvPr>
        </p:nvSpPr>
        <p:spPr/>
        <p:txBody>
          <a:bodyPr/>
          <a:lstStyle/>
          <a:p>
            <a:pPr lvl="0"/>
            <a:r>
              <a:rPr lang="en-US" sz="2400" dirty="0"/>
              <a:t>Postoperative nutrient losses are </a:t>
            </a:r>
            <a:r>
              <a:rPr lang="en-US" sz="2400" dirty="0" smtClean="0"/>
              <a:t>great, </a:t>
            </a:r>
            <a:r>
              <a:rPr lang="en-US" sz="2400" dirty="0"/>
              <a:t>but food intake is </a:t>
            </a:r>
            <a:r>
              <a:rPr lang="en-US" sz="2400" dirty="0" smtClean="0"/>
              <a:t>diminished.</a:t>
            </a:r>
            <a:endParaRPr lang="en-US" sz="2400" dirty="0"/>
          </a:p>
          <a:p>
            <a:pPr lvl="0"/>
            <a:r>
              <a:rPr lang="en-US" sz="2400" dirty="0" smtClean="0"/>
              <a:t>Catabolism </a:t>
            </a:r>
            <a:r>
              <a:rPr lang="en-US" sz="2400" dirty="0"/>
              <a:t>usually occurs after surgery (tissue breakdown and loss exceed tissue </a:t>
            </a:r>
            <a:r>
              <a:rPr lang="en-US" sz="2400" dirty="0" smtClean="0"/>
              <a:t>buildup).</a:t>
            </a:r>
          </a:p>
          <a:p>
            <a:r>
              <a:rPr lang="en-US" sz="2400" dirty="0" smtClean="0"/>
              <a:t>Weight loss and malnutrition are common among patients who are experiencing catabolic stress, but the </a:t>
            </a:r>
            <a:r>
              <a:rPr lang="en-US" sz="2400" i="1" dirty="0" smtClean="0"/>
              <a:t>maintenance of lean body mass improves the survival </a:t>
            </a:r>
            <a:r>
              <a:rPr lang="en-US" sz="2400" dirty="0" smtClean="0"/>
              <a:t>of catabolic patients.</a:t>
            </a:r>
          </a:p>
          <a:p>
            <a:pPr lvl="0"/>
            <a:r>
              <a:rPr lang="en-US" sz="2400" dirty="0" smtClean="0"/>
              <a:t>If a patient is not able to resume adequate oral intake within a few days, an alternative form of nutrition support must be considered. </a:t>
            </a:r>
            <a:endParaRPr lang="en-US" sz="24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295048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29235"/>
          </a:xfrm>
        </p:spPr>
        <p:txBody>
          <a:bodyPr/>
          <a:lstStyle/>
          <a:p>
            <a:r>
              <a:rPr lang="en-US" dirty="0"/>
              <a:t>Need for Increased </a:t>
            </a:r>
            <a:r>
              <a:rPr lang="en-US" dirty="0" smtClean="0"/>
              <a:t>Protein</a:t>
            </a:r>
            <a:endParaRPr lang="en-US" dirty="0"/>
          </a:p>
        </p:txBody>
      </p:sp>
      <p:sp>
        <p:nvSpPr>
          <p:cNvPr id="3" name="Content Placeholder 2"/>
          <p:cNvSpPr>
            <a:spLocks noGrp="1"/>
          </p:cNvSpPr>
          <p:nvPr>
            <p:ph sz="quarter" idx="1"/>
          </p:nvPr>
        </p:nvSpPr>
        <p:spPr>
          <a:xfrm>
            <a:off x="685800" y="1219200"/>
            <a:ext cx="7772400" cy="5199529"/>
          </a:xfrm>
        </p:spPr>
        <p:txBody>
          <a:bodyPr>
            <a:noAutofit/>
          </a:bodyPr>
          <a:lstStyle/>
          <a:p>
            <a:pPr lvl="0"/>
            <a:r>
              <a:rPr lang="en-US" sz="2600" dirty="0"/>
              <a:t>Building tissue for wound </a:t>
            </a:r>
            <a:r>
              <a:rPr lang="en-US" sz="2600" dirty="0" smtClean="0"/>
              <a:t>healing</a:t>
            </a:r>
          </a:p>
          <a:p>
            <a:r>
              <a:rPr lang="en-US" sz="2600" dirty="0" smtClean="0"/>
              <a:t>Replace losses:</a:t>
            </a:r>
          </a:p>
          <a:p>
            <a:pPr lvl="1"/>
            <a:r>
              <a:rPr lang="en-US" sz="2600" dirty="0" smtClean="0"/>
              <a:t>From tissue breakdown and blood loss</a:t>
            </a:r>
          </a:p>
          <a:p>
            <a:pPr lvl="1"/>
            <a:r>
              <a:rPr lang="en-US" sz="2600" dirty="0" smtClean="0"/>
              <a:t>Body fluid loss from </a:t>
            </a:r>
            <a:r>
              <a:rPr lang="en-US" sz="2600" b="1" dirty="0" smtClean="0"/>
              <a:t>exudates</a:t>
            </a:r>
            <a:endParaRPr lang="en-US" sz="2600" b="1" dirty="0"/>
          </a:p>
          <a:p>
            <a:pPr lvl="0"/>
            <a:r>
              <a:rPr lang="en-US" sz="2600" dirty="0"/>
              <a:t>Controlling </a:t>
            </a:r>
            <a:r>
              <a:rPr lang="en-US" sz="2600" dirty="0" smtClean="0"/>
              <a:t>edema</a:t>
            </a:r>
          </a:p>
          <a:p>
            <a:pPr lvl="1"/>
            <a:r>
              <a:rPr lang="en-US" sz="2600" dirty="0" smtClean="0"/>
              <a:t>Sufficient supply of plasma protein is necessary to maintain blood volume</a:t>
            </a:r>
            <a:endParaRPr lang="en-US" sz="2600" dirty="0" smtClean="0"/>
          </a:p>
          <a:p>
            <a:pPr lvl="1"/>
            <a:r>
              <a:rPr lang="en-US" sz="2600" dirty="0" smtClean="0"/>
              <a:t>edema is characterized by puffiness or swelling of the tissue from the excess fluid being held there instead of returning to circulation</a:t>
            </a:r>
            <a:endParaRPr lang="en-US" sz="2600" dirty="0"/>
          </a:p>
        </p:txBody>
      </p:sp>
      <p:sp>
        <p:nvSpPr>
          <p:cNvPr id="7" name="Footer Placeholder 3"/>
          <p:cNvSpPr>
            <a:spLocks noGrp="1"/>
          </p:cNvSpPr>
          <p:nvPr>
            <p:ph type="ftr" sz="quarter" idx="16"/>
          </p:nvPr>
        </p:nvSpPr>
        <p:spPr/>
        <p:txBody>
          <a:bodyPr/>
          <a:lstStyle/>
          <a:p>
            <a:pPr>
              <a:defRPr/>
            </a:pPr>
            <a:r>
              <a:rPr lang="en-US" smtClean="0"/>
              <a:t>Copyright © 2017, Elsevier Inc. All Rights Reserved.</a:t>
            </a:r>
            <a:endParaRPr lang="en-US" dirty="0"/>
          </a:p>
        </p:txBody>
      </p:sp>
      <p:sp>
        <p:nvSpPr>
          <p:cNvPr id="6" name="Slide Number Placeholder 4"/>
          <p:cNvSpPr txBox="1">
            <a:spLocks/>
          </p:cNvSpPr>
          <p:nvPr/>
        </p:nvSpPr>
        <p:spPr bwMode="auto">
          <a:xfrm>
            <a:off x="7073900" y="6481763"/>
            <a:ext cx="189865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8BBA44-8A3C-4CDB-966D-E256DD599FC1}" type="slidenum">
              <a:rPr kumimoji="0" lang="en-GB" sz="1000" b="0" i="0" u="none" strike="noStrike" kern="1200" cap="none" spc="0" normalizeH="0" baseline="0" noProof="0" smtClean="0">
                <a:ln>
                  <a:noFill/>
                </a:ln>
                <a:solidFill>
                  <a:schemeClr val="tx1"/>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xmlns="" val="3148619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4958</TotalTime>
  <Words>4144</Words>
  <Application>Microsoft Office PowerPoint</Application>
  <PresentationFormat>On-screen Show (4:3)</PresentationFormat>
  <Paragraphs>480</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Oriel</vt:lpstr>
      <vt:lpstr>Chapter 22 </vt:lpstr>
      <vt:lpstr>Introduction</vt:lpstr>
      <vt:lpstr>Nutrition Needs of  General Surgery Patients</vt:lpstr>
      <vt:lpstr>Poor Nutritional Status</vt:lpstr>
      <vt:lpstr>Preoperative Nutrition Care: Nutrient Reserves</vt:lpstr>
      <vt:lpstr>Immediate Preoperative Period</vt:lpstr>
      <vt:lpstr>Emergency Surgery</vt:lpstr>
      <vt:lpstr>Postoperative Nutrition Care: Nutrient Needs for Healing</vt:lpstr>
      <vt:lpstr>Need for Increased Protein</vt:lpstr>
      <vt:lpstr>Need for Increased Protein</vt:lpstr>
      <vt:lpstr>Need for Increased Protein (cont’d)</vt:lpstr>
      <vt:lpstr>Energy</vt:lpstr>
      <vt:lpstr>Water</vt:lpstr>
      <vt:lpstr>Vitamins</vt:lpstr>
      <vt:lpstr>Minerals</vt:lpstr>
      <vt:lpstr>General Dietary Management</vt:lpstr>
      <vt:lpstr>Methods of Feeding: Oral</vt:lpstr>
      <vt:lpstr>**Routine hospital diets</vt:lpstr>
      <vt:lpstr>Methods of Feeding: Enteral</vt:lpstr>
      <vt:lpstr>Routes: Enterostomy</vt:lpstr>
      <vt:lpstr>Methods of Feeding</vt:lpstr>
      <vt:lpstr>Alternative Route Formulas</vt:lpstr>
      <vt:lpstr>Parenteral Feedings</vt:lpstr>
      <vt:lpstr>Peripheral Parenteral Feeding</vt:lpstr>
      <vt:lpstr>Total Parenteral Nutrition</vt:lpstr>
      <vt:lpstr>Total Parenteral Nutrition (cont’d)</vt:lpstr>
      <vt:lpstr>Total Parenteral Nutrition (cont’d)</vt:lpstr>
      <vt:lpstr>Parenteral formula </vt:lpstr>
      <vt:lpstr>Lesson 22.2: Nutrition Support Related to GI Surgery</vt:lpstr>
      <vt:lpstr>Special Nutrition Needs after Gastrointestinal Surgery</vt:lpstr>
      <vt:lpstr>Mouth, Throat, and Neck Surgery</vt:lpstr>
      <vt:lpstr>Gastric Surgery</vt:lpstr>
      <vt:lpstr>Gastrectomy</vt:lpstr>
      <vt:lpstr>Dumping Syndrome</vt:lpstr>
      <vt:lpstr>Bariatric Surgery</vt:lpstr>
      <vt:lpstr>Gallbladder Surgery</vt:lpstr>
      <vt:lpstr>Gallbladder Surgery (cont’d)</vt:lpstr>
      <vt:lpstr>Intestinal Surgery</vt:lpstr>
      <vt:lpstr>Ileostomy and Colostomy</vt:lpstr>
      <vt:lpstr>Rectal Surgery</vt:lpstr>
      <vt:lpstr>Special Nutrition Needs for Patients with Burns</vt:lpstr>
      <vt:lpstr>Slide 42</vt:lpstr>
      <vt:lpstr>Stages of Nutrition Care  of Burn Patients</vt:lpstr>
      <vt:lpstr>Stages of Nutrition Care of Burn Patients (cont’d)</vt:lpstr>
      <vt:lpstr>Medical Nutrition Therapy for Burn Patients</vt:lpstr>
      <vt:lpstr>Stages of Nutrition Care of Burn Patients (p. 408)</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HP_Administrator</dc:creator>
  <cp:lastModifiedBy>winxp</cp:lastModifiedBy>
  <cp:revision>149</cp:revision>
  <cp:lastPrinted>2012-08-16T10:41:18Z</cp:lastPrinted>
  <dcterms:created xsi:type="dcterms:W3CDTF">2012-04-17T17:39:32Z</dcterms:created>
  <dcterms:modified xsi:type="dcterms:W3CDTF">2016-10-11T19:01:15Z</dcterms:modified>
</cp:coreProperties>
</file>