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51"/>
  </p:notesMasterIdLst>
  <p:handoutMasterIdLst>
    <p:handoutMasterId r:id="rId52"/>
  </p:handoutMasterIdLst>
  <p:sldIdLst>
    <p:sldId id="334" r:id="rId2"/>
    <p:sldId id="257" r:id="rId3"/>
    <p:sldId id="294" r:id="rId4"/>
    <p:sldId id="296" r:id="rId5"/>
    <p:sldId id="298" r:id="rId6"/>
    <p:sldId id="300" r:id="rId7"/>
    <p:sldId id="326" r:id="rId8"/>
    <p:sldId id="328" r:id="rId9"/>
    <p:sldId id="330" r:id="rId10"/>
    <p:sldId id="332" r:id="rId11"/>
    <p:sldId id="318" r:id="rId12"/>
    <p:sldId id="320" r:id="rId13"/>
    <p:sldId id="324" r:id="rId14"/>
    <p:sldId id="310" r:id="rId15"/>
    <p:sldId id="369" r:id="rId16"/>
    <p:sldId id="312" r:id="rId17"/>
    <p:sldId id="314" r:id="rId18"/>
    <p:sldId id="316" r:id="rId19"/>
    <p:sldId id="304" r:id="rId20"/>
    <p:sldId id="306" r:id="rId21"/>
    <p:sldId id="308" r:id="rId22"/>
    <p:sldId id="335" r:id="rId23"/>
    <p:sldId id="336" r:id="rId24"/>
    <p:sldId id="337" r:id="rId25"/>
    <p:sldId id="338" r:id="rId26"/>
    <p:sldId id="339" r:id="rId27"/>
    <p:sldId id="340" r:id="rId28"/>
    <p:sldId id="368" r:id="rId29"/>
    <p:sldId id="342" r:id="rId30"/>
    <p:sldId id="343" r:id="rId31"/>
    <p:sldId id="357" r:id="rId32"/>
    <p:sldId id="344" r:id="rId33"/>
    <p:sldId id="345" r:id="rId34"/>
    <p:sldId id="366" r:id="rId35"/>
    <p:sldId id="367" r:id="rId36"/>
    <p:sldId id="346" r:id="rId37"/>
    <p:sldId id="347" r:id="rId38"/>
    <p:sldId id="348" r:id="rId39"/>
    <p:sldId id="349" r:id="rId40"/>
    <p:sldId id="350" r:id="rId41"/>
    <p:sldId id="351" r:id="rId42"/>
    <p:sldId id="352" r:id="rId43"/>
    <p:sldId id="353" r:id="rId44"/>
    <p:sldId id="354" r:id="rId45"/>
    <p:sldId id="355" r:id="rId46"/>
    <p:sldId id="356" r:id="rId47"/>
    <p:sldId id="288" r:id="rId48"/>
    <p:sldId id="370" r:id="rId49"/>
    <p:sldId id="371" r:id="rId50"/>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81" autoAdjust="0"/>
    <p:restoredTop sz="67233" autoAdjust="0"/>
  </p:normalViewPr>
  <p:slideViewPr>
    <p:cSldViewPr snapToGrid="0">
      <p:cViewPr varScale="1">
        <p:scale>
          <a:sx n="48" d="100"/>
          <a:sy n="48" d="100"/>
        </p:scale>
        <p:origin x="-1152" y="-102"/>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3E78A7A-D136-4824-A563-9B7E6F692131}" type="datetimeFigureOut">
              <a:rPr lang="en-US" smtClean="0"/>
              <a:pPr/>
              <a:t>10/12/2016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DCF6FA8-BF5E-4DCD-B0B9-8BAF01E6D528}" type="slidenum">
              <a:rPr lang="en-US" smtClean="0"/>
              <a:pPr/>
              <a:t>‹#›</a:t>
            </a:fld>
            <a:endParaRPr lang="en-US"/>
          </a:p>
        </p:txBody>
      </p:sp>
    </p:spTree>
    <p:extLst>
      <p:ext uri="{BB962C8B-B14F-4D97-AF65-F5344CB8AC3E}">
        <p14:creationId xmlns:p14="http://schemas.microsoft.com/office/powerpoint/2010/main" xmlns="" val="27505363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This chapter looks at nutrition support in relation to both cancer and HIV/AIDS. Both diseases have important nutrition connections for prevention and therapy.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extLst>
      <p:ext uri="{BB962C8B-B14F-4D97-AF65-F5344CB8AC3E}">
        <p14:creationId xmlns:p14="http://schemas.microsoft.com/office/powerpoint/2010/main" xmlns="" val="1493722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Each of these treatment modalities requires nutrition support.</a:t>
            </a:r>
          </a:p>
          <a:p>
            <a:pPr marL="174708" indent="-174708">
              <a:buFont typeface="Arial" pitchFamily="34" charset="0"/>
              <a:buChar char="•"/>
            </a:pPr>
            <a:r>
              <a:rPr lang="en-US" dirty="0" smtClean="0"/>
              <a:t>Drug-nutrient interactions are also a complication that may happen with any form of treatment.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extLst>
      <p:ext uri="{BB962C8B-B14F-4D97-AF65-F5344CB8AC3E}">
        <p14:creationId xmlns:p14="http://schemas.microsoft.com/office/powerpoint/2010/main" xmlns="" val="3770565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Nutrition support is required before and after surgery.</a:t>
            </a:r>
          </a:p>
          <a:p>
            <a:pPr marL="174708" indent="-174708">
              <a:buFont typeface="Arial" pitchFamily="34" charset="0"/>
              <a:buChar char="•"/>
            </a:pPr>
            <a:r>
              <a:rPr lang="en-US" dirty="0" smtClean="0"/>
              <a:t>Changes in food texture or nutrient content may be required depending on surgical site or function of the organ involved.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dirty="0"/>
          </a:p>
        </p:txBody>
      </p:sp>
    </p:spTree>
    <p:extLst>
      <p:ext uri="{BB962C8B-B14F-4D97-AF65-F5344CB8AC3E}">
        <p14:creationId xmlns:p14="http://schemas.microsoft.com/office/powerpoint/2010/main" xmlns="" val="159029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Radiation therapy is often used by itself or in conjunction with other treatments. </a:t>
            </a:r>
          </a:p>
          <a:p>
            <a:pPr marL="174708" indent="-174708">
              <a:buFont typeface="Arial" pitchFamily="34" charset="0"/>
              <a:buChar char="•"/>
            </a:pPr>
            <a:r>
              <a:rPr lang="en-US" dirty="0" smtClean="0"/>
              <a:t>Radiation to the abdominal area affects intestinal mucosa, causing loss of villi and, subsequently, absorption. Malabsorption problems follow.</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extLst>
      <p:ext uri="{BB962C8B-B14F-4D97-AF65-F5344CB8AC3E}">
        <p14:creationId xmlns:p14="http://schemas.microsoft.com/office/powerpoint/2010/main" xmlns="" val="25194072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Unlike radiation therapy, chemotherapy is administered via general blood circulation throughout the body. </a:t>
            </a:r>
          </a:p>
          <a:p>
            <a:pPr>
              <a:buFont typeface="Arial" pitchFamily="34" charset="0"/>
              <a:buChar char="•"/>
            </a:pPr>
            <a:r>
              <a:rPr lang="en-US" dirty="0" smtClean="0"/>
              <a:t>   Chemotherapeutic agents destroy rapidly growing cancer cells.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dirty="0"/>
          </a:p>
        </p:txBody>
      </p:sp>
    </p:spTree>
    <p:extLst>
      <p:ext uri="{BB962C8B-B14F-4D97-AF65-F5344CB8AC3E}">
        <p14:creationId xmlns:p14="http://schemas.microsoft.com/office/powerpoint/2010/main" xmlns="" val="2894557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patient should be questioned carefully about any herb use, and possible interactions should be discussed.</a:t>
            </a:r>
          </a:p>
          <a:p>
            <a:pPr marL="174708" indent="-174708">
              <a:buFont typeface="Arial" pitchFamily="34" charset="0"/>
              <a:buChar char="•"/>
            </a:pPr>
            <a:r>
              <a:rPr lang="en-US" i="1" dirty="0" smtClean="0"/>
              <a:t>[Review Table 23-1, Drug-Nutrient Interactions with Commonly Used Medications in Patients with Cancer.]</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dirty="0"/>
          </a:p>
        </p:txBody>
      </p:sp>
    </p:spTree>
    <p:extLst>
      <p:ext uri="{BB962C8B-B14F-4D97-AF65-F5344CB8AC3E}">
        <p14:creationId xmlns:p14="http://schemas.microsoft.com/office/powerpoint/2010/main" xmlns="" val="16069328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Negative nitrogen balance results in more catabolism (breaking down of body tissues).</a:t>
            </a:r>
          </a:p>
          <a:p>
            <a:pPr marL="174708" indent="-174708">
              <a:buFont typeface="Arial" pitchFamily="34" charset="0"/>
              <a:buChar char="•"/>
            </a:pPr>
            <a:r>
              <a:rPr lang="en-US" dirty="0" smtClean="0"/>
              <a:t>Tumors can cause obstructions or lesions in the GI tract, accessory organs, or the surrounding tissue.</a:t>
            </a:r>
          </a:p>
          <a:p>
            <a:pPr marL="174708" indent="-174708">
              <a:buFont typeface="Arial" pitchFamily="34" charset="0"/>
              <a:buChar char="•"/>
            </a:pPr>
            <a:r>
              <a:rPr lang="en-US" dirty="0" smtClean="0"/>
              <a:t>Patients with forms of cancer that involve hormone or steroid therapy (e.g., breast and prostate cancer) are at risk for significant weight gain.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dirty="0"/>
          </a:p>
        </p:txBody>
      </p:sp>
    </p:spTree>
    <p:extLst>
      <p:ext uri="{BB962C8B-B14F-4D97-AF65-F5344CB8AC3E}">
        <p14:creationId xmlns:p14="http://schemas.microsoft.com/office/powerpoint/2010/main" xmlns="" val="12810399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This is the first part of the fundamental process of identifying needs and planning care based on those needs.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extLst>
      <p:ext uri="{BB962C8B-B14F-4D97-AF65-F5344CB8AC3E}">
        <p14:creationId xmlns:p14="http://schemas.microsoft.com/office/powerpoint/2010/main" xmlns="" val="1622381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Patients with hormone-related cancer, such as breast cancer, and those receiving high-dose steroids are at risk for weight gain.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extLst>
      <p:ext uri="{BB962C8B-B14F-4D97-AF65-F5344CB8AC3E}">
        <p14:creationId xmlns:p14="http://schemas.microsoft.com/office/powerpoint/2010/main" xmlns="" val="1149100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Enteral or parenteral feedings should be used with patients who cannot meet their metabolic needs orally.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extLst>
      <p:ext uri="{BB962C8B-B14F-4D97-AF65-F5344CB8AC3E}">
        <p14:creationId xmlns:p14="http://schemas.microsoft.com/office/powerpoint/2010/main" xmlns="" val="922118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[Review the For Further Focus box, Cannabis as a Treatment for Anorexia.]</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dirty="0"/>
          </a:p>
        </p:txBody>
      </p:sp>
    </p:spTree>
    <p:extLst>
      <p:ext uri="{BB962C8B-B14F-4D97-AF65-F5344CB8AC3E}">
        <p14:creationId xmlns:p14="http://schemas.microsoft.com/office/powerpoint/2010/main" xmlns="" val="1107529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a:t>
            </a:r>
            <a:r>
              <a:rPr lang="en-US" dirty="0" smtClean="0"/>
              <a:t>Cancer continues to be a prevalent cause for morbidity and mortality in the United States. </a:t>
            </a:r>
          </a:p>
          <a:p>
            <a:pPr>
              <a:buFont typeface="Arial" pitchFamily="34" charset="0"/>
              <a:buChar char="•"/>
            </a:pPr>
            <a:r>
              <a:rPr lang="en-US" dirty="0" smtClean="0"/>
              <a:t>   Because cancer is generally associated with aging, increases in life expectancy contribute to this growing incidence.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extLst>
      <p:ext uri="{BB962C8B-B14F-4D97-AF65-F5344CB8AC3E}">
        <p14:creationId xmlns:p14="http://schemas.microsoft.com/office/powerpoint/2010/main" xmlns="" val="3363194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to name some of the factors that the dietitian considers when developing the MNT for the patient.]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dirty="0"/>
          </a:p>
        </p:txBody>
      </p:sp>
    </p:spTree>
    <p:extLst>
      <p:ext uri="{BB962C8B-B14F-4D97-AF65-F5344CB8AC3E}">
        <p14:creationId xmlns:p14="http://schemas.microsoft.com/office/powerpoint/2010/main" xmlns="" val="1169847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Energy: carbohydrate and fat intake frees up protein (essential amino acids and nitrogen) so that it can be used for tissue building.</a:t>
            </a:r>
          </a:p>
          <a:p>
            <a:pPr marL="174708" indent="-174708">
              <a:buFont typeface="Arial" pitchFamily="34" charset="0"/>
              <a:buChar char="•"/>
            </a:pPr>
            <a:r>
              <a:rPr lang="en-US" dirty="0" smtClean="0"/>
              <a:t>Vitamins and minerals: control protein and energy metabolism through their coenzyme roles</a:t>
            </a:r>
          </a:p>
          <a:p>
            <a:pPr marL="174708" indent="-174708">
              <a:buFont typeface="Arial" pitchFamily="34" charset="0"/>
              <a:buChar char="•"/>
            </a:pPr>
            <a:r>
              <a:rPr lang="en-US" dirty="0" smtClean="0"/>
              <a:t>Adequate fluid intake: replace losses, help kidneys dispose of metabolic waste from destroyed cancer cells and toxic drugs</a:t>
            </a:r>
          </a:p>
          <a:p>
            <a:pPr marL="174708" indent="-174708">
              <a:buFont typeface="Arial" pitchFamily="34" charset="0"/>
              <a:buChar char="•"/>
            </a:pPr>
            <a:r>
              <a:rPr lang="en-US" i="1" dirty="0" smtClean="0"/>
              <a:t>[Review Drug-Nutrient Interaction box, </a:t>
            </a:r>
            <a:r>
              <a:rPr lang="en-US" i="1" dirty="0" err="1" smtClean="0"/>
              <a:t>Antiestrogens</a:t>
            </a:r>
            <a:r>
              <a:rPr lang="en-US" i="1" dirty="0" smtClean="0"/>
              <a:t> and Breast Cancer.]</a:t>
            </a:r>
          </a:p>
          <a:p>
            <a:pPr marL="174708" indent="-174708">
              <a:buFont typeface="Arial" pitchFamily="34" charset="0"/>
              <a:buChar char="•"/>
            </a:pPr>
            <a:r>
              <a:rPr lang="en-US" i="1" dirty="0" smtClean="0"/>
              <a:t>[Review Drug-Nutrient Interaction box, Antioxidants and Chemotherapy.]</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dirty="0"/>
          </a:p>
        </p:txBody>
      </p:sp>
    </p:spTree>
    <p:extLst>
      <p:ext uri="{BB962C8B-B14F-4D97-AF65-F5344CB8AC3E}">
        <p14:creationId xmlns:p14="http://schemas.microsoft.com/office/powerpoint/2010/main" xmlns="" val="1193380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A well-planned diet provides energy and nutrient density in small quantities of food.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23</a:t>
            </a:fld>
            <a:endParaRPr lang="en-US" dirty="0"/>
          </a:p>
        </p:txBody>
      </p:sp>
    </p:spTree>
    <p:extLst>
      <p:ext uri="{BB962C8B-B14F-4D97-AF65-F5344CB8AC3E}">
        <p14:creationId xmlns:p14="http://schemas.microsoft.com/office/powerpoint/2010/main" xmlns="" val="14879020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Nurses must assist in addressing loss of appetite, mouth problems, gastrointestinal problems, and pain/discomfort.</a:t>
            </a:r>
          </a:p>
          <a:p>
            <a:pPr marL="174708" indent="-174708">
              <a:buFont typeface="Arial" pitchFamily="34" charset="0"/>
              <a:buChar char="•"/>
            </a:pPr>
            <a:r>
              <a:rPr lang="en-US" i="1" dirty="0" smtClean="0"/>
              <a:t>[Review Table 23-2, Dietary Modifications for Nutrition-Related Side Effects of Cancer, Human Immunodeficiency Virus, and Acquired Immunodeficiency Syndrome.]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24</a:t>
            </a:fld>
            <a:endParaRPr lang="en-US" dirty="0"/>
          </a:p>
        </p:txBody>
      </p:sp>
    </p:spTree>
    <p:extLst>
      <p:ext uri="{BB962C8B-B14F-4D97-AF65-F5344CB8AC3E}">
        <p14:creationId xmlns:p14="http://schemas.microsoft.com/office/powerpoint/2010/main" xmlns="" val="15302562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what actions are included in “basic mouth care”.]</a:t>
            </a:r>
          </a:p>
          <a:p>
            <a:pPr marL="174708" indent="-174708">
              <a:buFont typeface="Arial" pitchFamily="34" charset="0"/>
              <a:buChar char="•"/>
            </a:pPr>
            <a:r>
              <a:rPr lang="en-US" dirty="0" smtClean="0"/>
              <a:t>Surgical treatment of the GI tract brings its own MNT (see Chapter 22), and chemotherapy and radiation treatment can affect the mucosal cells that secrete lactase, creating lactose intolerance.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25</a:t>
            </a:fld>
            <a:endParaRPr lang="en-US" dirty="0"/>
          </a:p>
        </p:txBody>
      </p:sp>
    </p:spTree>
    <p:extLst>
      <p:ext uri="{BB962C8B-B14F-4D97-AF65-F5344CB8AC3E}">
        <p14:creationId xmlns:p14="http://schemas.microsoft.com/office/powerpoint/2010/main" xmlns="" val="18103006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Children undergoing painful treatments particularly need effective pain management.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26</a:t>
            </a:fld>
            <a:endParaRPr lang="en-US" dirty="0"/>
          </a:p>
        </p:txBody>
      </p:sp>
    </p:spTree>
    <p:extLst>
      <p:ext uri="{BB962C8B-B14F-4D97-AF65-F5344CB8AC3E}">
        <p14:creationId xmlns:p14="http://schemas.microsoft.com/office/powerpoint/2010/main" xmlns="" val="24448624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[See Chapter 22 for details on enteral and parenteral feedings.]</a:t>
            </a:r>
            <a:endParaRPr lang="en-US" i="1" dirty="0" smtClean="0"/>
          </a:p>
          <a:p>
            <a:pPr marL="174708" indent="-174708">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27</a:t>
            </a:fld>
            <a:endParaRPr lang="en-US" dirty="0"/>
          </a:p>
        </p:txBody>
      </p:sp>
    </p:spTree>
    <p:extLst>
      <p:ext uri="{BB962C8B-B14F-4D97-AF65-F5344CB8AC3E}">
        <p14:creationId xmlns:p14="http://schemas.microsoft.com/office/powerpoint/2010/main" xmlns="" val="38885115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how much exercise of moderate to vigorous intensity they get per week.]</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29</a:t>
            </a:fld>
            <a:endParaRPr lang="en-US" dirty="0"/>
          </a:p>
        </p:txBody>
      </p:sp>
    </p:spTree>
    <p:extLst>
      <p:ext uri="{BB962C8B-B14F-4D97-AF65-F5344CB8AC3E}">
        <p14:creationId xmlns:p14="http://schemas.microsoft.com/office/powerpoint/2010/main" xmlns="" val="955870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174708" lvl="1" indent="-174708" defTabSz="931774">
              <a:buFont typeface="Arial" pitchFamily="34" charset="0"/>
              <a:buChar char="•"/>
              <a:defRPr/>
            </a:pPr>
            <a:r>
              <a:rPr lang="en-US" sz="2000" i="1" dirty="0" smtClean="0"/>
              <a:t>[Ask students how many servings of fruits and vegetables they have had in the past 24 hours.]</a:t>
            </a:r>
          </a:p>
          <a:p>
            <a:pPr marL="174708" lvl="1" indent="-174708" defTabSz="931774">
              <a:buFont typeface="Arial" pitchFamily="34" charset="0"/>
              <a:buChar char="•"/>
              <a:defRPr/>
            </a:pPr>
            <a:r>
              <a:rPr lang="en-US" sz="2000" dirty="0" smtClean="0"/>
              <a:t>National Cancer Institute is the federal research body funded by the Department of Health and Human Services.</a:t>
            </a:r>
            <a:r>
              <a:rPr lang="en-US" sz="3700" dirty="0" smtClean="0"/>
              <a:t> </a:t>
            </a:r>
            <a:endParaRPr lang="en-US" sz="2000" dirty="0" smtClean="0"/>
          </a:p>
          <a:p>
            <a:pPr marL="174708" lvl="1" indent="-174708" defTabSz="931774">
              <a:buFont typeface="Arial" pitchFamily="34" charset="0"/>
              <a:buChar char="•"/>
              <a:defRPr/>
            </a:pPr>
            <a:r>
              <a:rPr lang="en-US" sz="2000" dirty="0" smtClean="0"/>
              <a:t>Eating a healthful diet low in fat may help reduce the risk of some types of cancers. </a:t>
            </a:r>
          </a:p>
          <a:p>
            <a:pPr marL="174708" lvl="1" indent="-174708" defTabSz="931774">
              <a:buFont typeface="Arial" pitchFamily="34" charset="0"/>
              <a:buChar char="•"/>
              <a:defRPr/>
            </a:pPr>
            <a:r>
              <a:rPr lang="en-US" sz="2000" dirty="0" smtClean="0"/>
              <a:t>Fiber-containing grain products, fruits, and vegetables may reduce risk of some types of cancer.</a:t>
            </a:r>
          </a:p>
          <a:p>
            <a:pPr marL="174708" lvl="1" indent="-174708" defTabSz="931774">
              <a:buFont typeface="Arial" pitchFamily="34" charset="0"/>
              <a:buChar char="•"/>
              <a:defRPr/>
            </a:pPr>
            <a:r>
              <a:rPr lang="en-US" sz="2000" dirty="0" smtClean="0"/>
              <a:t>Fruits and vegetables may reduce risk of some types of cancer.</a:t>
            </a:r>
          </a:p>
          <a:p>
            <a:pPr marL="174708" lvl="1" indent="-174708" defTabSz="931774">
              <a:buFont typeface="Arial" pitchFamily="34" charset="0"/>
              <a:buChar char="•"/>
              <a:defRPr/>
            </a:pPr>
            <a:r>
              <a:rPr lang="en-US" dirty="0" smtClean="0"/>
              <a:t>If patients are made to feel uncomfortable about discussing their CAM practices with their health care provider, they are much less likely to disclose the use of CAM and serious consequences may result.</a:t>
            </a:r>
            <a:endParaRPr lang="en-US" sz="3300" dirty="0" smtClean="0"/>
          </a:p>
          <a:p>
            <a:pPr marL="174708" lvl="1" indent="-174708" defTabSz="931774">
              <a:buFont typeface="Arial" pitchFamily="34" charset="0"/>
              <a:buChar char="•"/>
              <a:defRPr/>
            </a:pPr>
            <a:endParaRPr lang="en-US" sz="2000" dirty="0" smtClean="0"/>
          </a:p>
          <a:p>
            <a:pPr marL="174708" indent="-174708">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30</a:t>
            </a:fld>
            <a:endParaRPr lang="en-US" dirty="0"/>
          </a:p>
        </p:txBody>
      </p:sp>
    </p:spTree>
    <p:extLst>
      <p:ext uri="{BB962C8B-B14F-4D97-AF65-F5344CB8AC3E}">
        <p14:creationId xmlns:p14="http://schemas.microsoft.com/office/powerpoint/2010/main" xmlns="" val="13315768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Although cancer and HIV/AIDS share a direct relationship with the body’s immune system and basic nutrition needs, their courses and outcomes are distinct.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31</a:t>
            </a:fld>
            <a:endParaRPr lang="en-US" dirty="0"/>
          </a:p>
        </p:txBody>
      </p:sp>
    </p:spTree>
    <p:extLst>
      <p:ext uri="{BB962C8B-B14F-4D97-AF65-F5344CB8AC3E}">
        <p14:creationId xmlns:p14="http://schemas.microsoft.com/office/powerpoint/2010/main" xmlns="" val="3225075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Normally, the continuous process of cell division is guided by the genetic code that is contained in the deoxyribonucleic acid (DNA) of the cell nucleus. </a:t>
            </a:r>
          </a:p>
          <a:p>
            <a:pPr marL="174708" indent="-174708" defTabSz="931774">
              <a:buFont typeface="Arial" pitchFamily="34" charset="0"/>
              <a:buChar char="•"/>
              <a:defRPr/>
            </a:pPr>
            <a:r>
              <a:rPr lang="en-US" dirty="0" smtClean="0"/>
              <a:t>Growth of a mutated cell may form a malignant tumor when normal gene control is lost. </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extLst>
      <p:ext uri="{BB962C8B-B14F-4D97-AF65-F5344CB8AC3E}">
        <p14:creationId xmlns:p14="http://schemas.microsoft.com/office/powerpoint/2010/main" xmlns="" val="27226146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Like all viruses, HIV is a parasite that uses its host to replicate itself.</a:t>
            </a:r>
          </a:p>
          <a:p>
            <a:pPr marL="174708" indent="-174708">
              <a:buFont typeface="Arial" pitchFamily="34" charset="0"/>
              <a:buChar char="•"/>
            </a:pPr>
            <a:r>
              <a:rPr lang="en-US" i="1" dirty="0" smtClean="0"/>
              <a:t>[Review Cultural Considerations, Types and Incidence of Human Immunodeficiency Virus and Acquired Immunodeficiency Syndrome in American Populations.]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32</a:t>
            </a:fld>
            <a:endParaRPr lang="en-US" dirty="0"/>
          </a:p>
        </p:txBody>
      </p:sp>
    </p:spTree>
    <p:extLst>
      <p:ext uri="{BB962C8B-B14F-4D97-AF65-F5344CB8AC3E}">
        <p14:creationId xmlns:p14="http://schemas.microsoft.com/office/powerpoint/2010/main" xmlns="" val="27376767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Transmission is through sexual contact (i.e., oral, anal, or vaginal)--the primary mode of transmission--and through the sharing of needles or syringes or through mother-to-child transmission. </a:t>
            </a:r>
          </a:p>
          <a:p>
            <a:pPr marL="174708" indent="-174708" defTabSz="931774">
              <a:buFont typeface="Arial" pitchFamily="34" charset="0"/>
              <a:buChar char="•"/>
              <a:defRPr/>
            </a:pPr>
            <a:r>
              <a:rPr lang="en-US" dirty="0" smtClean="0"/>
              <a:t>Blood, tissue, and organ donations are now very closely screened for HIV antibodies in most countries, thereby reducing this form of transmission. </a:t>
            </a:r>
          </a:p>
          <a:p>
            <a:pPr marL="174708" indent="-174708" defTabSz="931774">
              <a:buFont typeface="Arial" pitchFamily="34" charset="0"/>
              <a:buChar char="•"/>
              <a:defRPr/>
            </a:pPr>
            <a:r>
              <a:rPr lang="en-US" dirty="0" smtClean="0"/>
              <a:t>The individual course of HIV infection can vary widely among individuals. </a:t>
            </a:r>
          </a:p>
          <a:p>
            <a:pPr marL="174708" indent="-174708">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33</a:t>
            </a:fld>
            <a:endParaRPr lang="en-US" dirty="0"/>
          </a:p>
        </p:txBody>
      </p:sp>
    </p:spTree>
    <p:extLst>
      <p:ext uri="{BB962C8B-B14F-4D97-AF65-F5344CB8AC3E}">
        <p14:creationId xmlns:p14="http://schemas.microsoft.com/office/powerpoint/2010/main" xmlns="" val="29655683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i="0" dirty="0" smtClean="0"/>
              <a:t>   Note the differences in transmission for men and women.</a:t>
            </a:r>
          </a:p>
          <a:p>
            <a:r>
              <a:rPr lang="en-US" i="1" dirty="0" smtClean="0"/>
              <a:t>[Diagram’s source is </a:t>
            </a:r>
            <a:r>
              <a:rPr lang="en-US" i="1" dirty="0" smtClean="0"/>
              <a:t>Centers for Disease Control and Prevention. HIV surveillance report, 2013. 2015: &lt;www.cdc.gov/hiv/library/reports/surveillance/&gt;.</a:t>
            </a:r>
            <a:r>
              <a:rPr lang="en-US" i="1" dirty="0" smtClean="0"/>
              <a: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34</a:t>
            </a:fld>
            <a:endParaRPr lang="en-US" dirty="0"/>
          </a:p>
        </p:txBody>
      </p:sp>
    </p:spTree>
    <p:extLst>
      <p:ext uri="{BB962C8B-B14F-4D97-AF65-F5344CB8AC3E}">
        <p14:creationId xmlns:p14="http://schemas.microsoft.com/office/powerpoint/2010/main" xmlns="" val="251860192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i="1" dirty="0" smtClean="0"/>
              <a:t>[Review Table 23-3, CDC Classification System for HIV.]</a:t>
            </a:r>
          </a:p>
          <a:p>
            <a:pPr defTabSz="931774">
              <a:buFont typeface="Arial" pitchFamily="34" charset="0"/>
              <a:buChar char="•"/>
              <a:defRPr/>
            </a:pPr>
            <a:r>
              <a:rPr lang="en-US" i="1" dirty="0" smtClean="0"/>
              <a:t>[Discuss hallmarks of the clinical categories.]</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35</a:t>
            </a:fld>
            <a:endParaRPr lang="en-US" dirty="0"/>
          </a:p>
        </p:txBody>
      </p:sp>
    </p:spTree>
    <p:extLst>
      <p:ext uri="{BB962C8B-B14F-4D97-AF65-F5344CB8AC3E}">
        <p14:creationId xmlns:p14="http://schemas.microsoft.com/office/powerpoint/2010/main" xmlns="" val="4922929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When the virus kills enough white cells to overwhelm the immune system, death occurs.</a:t>
            </a:r>
          </a:p>
          <a:p>
            <a:pPr marL="174708" indent="-174708">
              <a:buFont typeface="Arial" pitchFamily="34" charset="0"/>
              <a:buChar char="•"/>
            </a:pPr>
            <a:r>
              <a:rPr lang="en-US" i="1" dirty="0" smtClean="0"/>
              <a:t>[Review Box 23-2, </a:t>
            </a:r>
            <a:r>
              <a:rPr lang="en-US" dirty="0" smtClean="0"/>
              <a:t>Common Types of Opportunistic Infections in Patients Infected with Human Immunodeficiency Virus.</a:t>
            </a:r>
            <a:r>
              <a:rPr lang="en-US" i="1" dirty="0" smtClean="0"/>
              <a:t>]</a:t>
            </a:r>
          </a:p>
          <a:p>
            <a:pPr marL="174708" indent="-174708">
              <a:buFont typeface="Arial" pitchFamily="34" charset="0"/>
              <a:buChar char="•"/>
            </a:pPr>
            <a:r>
              <a:rPr lang="en-US" i="1" dirty="0" smtClean="0"/>
              <a:t>[Review Box 23-3, </a:t>
            </a:r>
            <a:r>
              <a:rPr lang="en-US" dirty="0" smtClean="0"/>
              <a:t>Common Types of Opportunistic Infections In Patients Infected With Human Immunodeficiency Virus.</a:t>
            </a:r>
            <a:r>
              <a:rPr lang="en-US" i="1" dirty="0" smtClean="0"/>
              <a: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36</a:t>
            </a:fld>
            <a:endParaRPr lang="en-US" dirty="0"/>
          </a:p>
        </p:txBody>
      </p:sp>
    </p:spTree>
    <p:extLst>
      <p:ext uri="{BB962C8B-B14F-4D97-AF65-F5344CB8AC3E}">
        <p14:creationId xmlns:p14="http://schemas.microsoft.com/office/powerpoint/2010/main" xmlns="" val="2746360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Recognize the infection early and provide rapid treatment for complications, including infections and cancers.</a:t>
            </a:r>
          </a:p>
          <a:p>
            <a:pPr marL="174708" indent="-174708">
              <a:buFont typeface="Arial" pitchFamily="34" charset="0"/>
              <a:buChar char="•"/>
            </a:pPr>
            <a:r>
              <a:rPr lang="en-US" i="1" dirty="0" smtClean="0"/>
              <a:t>[Review Box 23-4, Initial Evaluation of Patients Who Have Been Newly Diagnosed with Human.]</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37</a:t>
            </a:fld>
            <a:endParaRPr lang="en-US" dirty="0"/>
          </a:p>
        </p:txBody>
      </p:sp>
    </p:spTree>
    <p:extLst>
      <p:ext uri="{BB962C8B-B14F-4D97-AF65-F5344CB8AC3E}">
        <p14:creationId xmlns:p14="http://schemas.microsoft.com/office/powerpoint/2010/main" xmlns="" val="18062426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virus has mutated to become resistant to some HIV drugs, such as protease inhibitors.</a:t>
            </a:r>
          </a:p>
          <a:p>
            <a:pPr marL="174708" indent="-174708">
              <a:buFont typeface="Arial" pitchFamily="34" charset="0"/>
              <a:buChar char="•"/>
            </a:pPr>
            <a:r>
              <a:rPr lang="en-US" i="1" dirty="0" smtClean="0"/>
              <a:t>[Review Table 23-4, Antiretroviral Therapy and Toxic Effects and Cautions.]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38</a:t>
            </a:fld>
            <a:endParaRPr lang="en-US" dirty="0"/>
          </a:p>
        </p:txBody>
      </p:sp>
    </p:spTree>
    <p:extLst>
      <p:ext uri="{BB962C8B-B14F-4D97-AF65-F5344CB8AC3E}">
        <p14:creationId xmlns:p14="http://schemas.microsoft.com/office/powerpoint/2010/main" xmlns="" val="15561046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to identify three of the challenges to the development of an effective vaccine. (Degree of diversity of virus, ability of the virus to evade host’s immunity, lack of appropriate animal models)]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39</a:t>
            </a:fld>
            <a:endParaRPr lang="en-US" dirty="0"/>
          </a:p>
        </p:txBody>
      </p:sp>
    </p:spTree>
    <p:extLst>
      <p:ext uri="{BB962C8B-B14F-4D97-AF65-F5344CB8AC3E}">
        <p14:creationId xmlns:p14="http://schemas.microsoft.com/office/powerpoint/2010/main" xmlns="" val="38931027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clinical dietitian on the AIDS team conducts this assessment and calculates daily nutrition needs.</a:t>
            </a:r>
          </a:p>
          <a:p>
            <a:pPr marL="174708" indent="-174708">
              <a:buFont typeface="Arial" pitchFamily="34" charset="0"/>
              <a:buChar char="•"/>
            </a:pPr>
            <a:r>
              <a:rPr lang="en-US" i="1" dirty="0" smtClean="0"/>
              <a:t>[Review the Clinical Applications box, The ABCDEFs of Nutrition Assessment for Patients with HIV/AIDS.]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40</a:t>
            </a:fld>
            <a:endParaRPr lang="en-US" dirty="0"/>
          </a:p>
        </p:txBody>
      </p:sp>
    </p:spTree>
    <p:extLst>
      <p:ext uri="{BB962C8B-B14F-4D97-AF65-F5344CB8AC3E}">
        <p14:creationId xmlns:p14="http://schemas.microsoft.com/office/powerpoint/2010/main" xmlns="" val="29811210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Because of the patient’s weakened immune system, the prevention of food-borne illness is a priority.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41</a:t>
            </a:fld>
            <a:endParaRPr lang="en-US" dirty="0"/>
          </a:p>
        </p:txBody>
      </p:sp>
    </p:spTree>
    <p:extLst>
      <p:ext uri="{BB962C8B-B14F-4D97-AF65-F5344CB8AC3E}">
        <p14:creationId xmlns:p14="http://schemas.microsoft.com/office/powerpoint/2010/main" xmlns="" val="3867798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Epidemiologic factors include race, region, age, heredity, and</a:t>
            </a:r>
            <a:r>
              <a:rPr lang="en-US" baseline="0" dirty="0" smtClean="0"/>
              <a:t> </a:t>
            </a:r>
            <a:r>
              <a:rPr lang="en-US" dirty="0" smtClean="0"/>
              <a:t>occupation.</a:t>
            </a:r>
          </a:p>
          <a:p>
            <a:pPr marL="174708" indent="-174708" defTabSz="931774">
              <a:buFont typeface="Arial" pitchFamily="34" charset="0"/>
              <a:buChar char="•"/>
              <a:defRPr/>
            </a:pPr>
            <a:r>
              <a:rPr lang="en-US" dirty="0" smtClean="0"/>
              <a:t>This chapter only focuses on dietary factors,</a:t>
            </a:r>
            <a:r>
              <a:rPr lang="en-US" baseline="0" dirty="0" smtClean="0"/>
              <a:t> including</a:t>
            </a:r>
            <a:r>
              <a:rPr lang="en-US" dirty="0" smtClean="0"/>
              <a:t> prevention and therapy.</a:t>
            </a:r>
            <a:endParaRPr lang="en-US" dirty="0" smtClean="0"/>
          </a:p>
          <a:p>
            <a:pPr marL="174708" indent="-174708">
              <a:buFont typeface="Arial" pitchFamily="34" charset="0"/>
              <a:buChar char="•"/>
            </a:pPr>
            <a:r>
              <a:rPr lang="en-US" i="1" dirty="0" smtClean="0"/>
              <a:t>[Review Cultural Considerations, Types and Incidence of Cancer in American Populations.]</a:t>
            </a:r>
            <a:endParaRPr lang="en-US" i="1" dirty="0" smtClean="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dirty="0"/>
          </a:p>
        </p:txBody>
      </p:sp>
    </p:spTree>
    <p:extLst>
      <p:ext uri="{BB962C8B-B14F-4D97-AF65-F5344CB8AC3E}">
        <p14:creationId xmlns:p14="http://schemas.microsoft.com/office/powerpoint/2010/main" xmlns="" val="36383809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This wasting process plays a major role in the patient’s debilitating weakness and fatigue, decreased quality of life, and the progression of the disease.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42</a:t>
            </a:fld>
            <a:endParaRPr lang="en-US" dirty="0"/>
          </a:p>
        </p:txBody>
      </p:sp>
    </p:spTree>
    <p:extLst>
      <p:ext uri="{BB962C8B-B14F-4D97-AF65-F5344CB8AC3E}">
        <p14:creationId xmlns:p14="http://schemas.microsoft.com/office/powerpoint/2010/main" xmlns="" val="36669949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Body wasting may result from any of these causes, alone or in combination.</a:t>
            </a:r>
          </a:p>
          <a:p>
            <a:pPr marL="174708" indent="-174708">
              <a:buFont typeface="Arial" pitchFamily="34" charset="0"/>
              <a:buChar char="•"/>
            </a:pPr>
            <a:r>
              <a:rPr lang="en-US" dirty="0" smtClean="0"/>
              <a:t>Disuse coupled with systemic inflammation exacerbate muscle wasting and increase mortality. Resistance training, appropriate nutrition, and the administration of hormone replacement therapy may be effective for preventing lean tissue losses in some conditions of muscle wasting. </a:t>
            </a:r>
          </a:p>
          <a:p>
            <a:pPr marL="174708" indent="-174708">
              <a:buFont typeface="Arial" pitchFamily="34" charset="0"/>
              <a:buChar char="•"/>
            </a:pPr>
            <a:r>
              <a:rPr lang="en-US" dirty="0" smtClean="0"/>
              <a:t>Providing a lipid-based nutritional supplement with soy or whey protein early in antiretroviral therapy (ART) treatment has been shown to help maintain lean body mass and strength.</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43</a:t>
            </a:fld>
            <a:endParaRPr lang="en-US" dirty="0"/>
          </a:p>
        </p:txBody>
      </p:sp>
    </p:spTree>
    <p:extLst>
      <p:ext uri="{BB962C8B-B14F-4D97-AF65-F5344CB8AC3E}">
        <p14:creationId xmlns:p14="http://schemas.microsoft.com/office/powerpoint/2010/main" xmlns="" val="23663061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Patients with lipodystrophy continue to lose lean tissue while changes in fat mass are taking place.</a:t>
            </a:r>
          </a:p>
          <a:p>
            <a:pPr marL="174708" indent="-174708">
              <a:buFont typeface="Arial" pitchFamily="34" charset="0"/>
              <a:buChar char="•"/>
            </a:pPr>
            <a:r>
              <a:rPr lang="en-US" i="1" dirty="0" smtClean="0"/>
              <a:t>[Review the For Further Focus box, Highly Active Antiretroviral Therapy and </a:t>
            </a:r>
            <a:r>
              <a:rPr lang="en-US" i="1" dirty="0" err="1" smtClean="0"/>
              <a:t>Lipodystrophy</a:t>
            </a:r>
            <a:r>
              <a:rPr lang="en-US" i="1" dirty="0" smtClean="0"/>
              <a: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44</a:t>
            </a:fld>
            <a:endParaRPr lang="en-US" dirty="0"/>
          </a:p>
        </p:txBody>
      </p:sp>
    </p:spTree>
    <p:extLst>
      <p:ext uri="{BB962C8B-B14F-4D97-AF65-F5344CB8AC3E}">
        <p14:creationId xmlns:p14="http://schemas.microsoft.com/office/powerpoint/2010/main" xmlns="" val="5186053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for suggestions of nutritional strategies for symptom management.]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45</a:t>
            </a:fld>
            <a:endParaRPr lang="en-US" dirty="0"/>
          </a:p>
        </p:txBody>
      </p:sp>
    </p:spTree>
    <p:extLst>
      <p:ext uri="{BB962C8B-B14F-4D97-AF65-F5344CB8AC3E}">
        <p14:creationId xmlns:p14="http://schemas.microsoft.com/office/powerpoint/2010/main" xmlns="" val="59646814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goal is to make the smallest amount of changes necessary to promote optimal nutritional status.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46</a:t>
            </a:fld>
            <a:endParaRPr lang="en-US" dirty="0"/>
          </a:p>
        </p:txBody>
      </p:sp>
    </p:spTree>
    <p:extLst>
      <p:ext uri="{BB962C8B-B14F-4D97-AF65-F5344CB8AC3E}">
        <p14:creationId xmlns:p14="http://schemas.microsoft.com/office/powerpoint/2010/main" xmlns="" val="16740248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Health care workers must examine their own stresses, values, fears, and preconceived judgments that can affect the provider-patient relationship.</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47</a:t>
            </a:fld>
            <a:endParaRPr lang="en-US" dirty="0"/>
          </a:p>
        </p:txBody>
      </p:sp>
    </p:spTree>
    <p:extLst>
      <p:ext uri="{BB962C8B-B14F-4D97-AF65-F5344CB8AC3E}">
        <p14:creationId xmlns:p14="http://schemas.microsoft.com/office/powerpoint/2010/main" xmlns="" val="2504264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This chapter only focuses on dietary factors,</a:t>
            </a:r>
            <a:r>
              <a:rPr lang="en-US" baseline="0" dirty="0" smtClean="0"/>
              <a:t> including</a:t>
            </a:r>
            <a:r>
              <a:rPr lang="en-US" dirty="0" smtClean="0"/>
              <a:t> prevention and therapy.</a:t>
            </a:r>
          </a:p>
          <a:p>
            <a:pPr marL="174708" lvl="2" indent="-174708" defTabSz="931774">
              <a:buFont typeface="Arial" pitchFamily="34" charset="0"/>
              <a:buChar char="•"/>
              <a:defRPr/>
            </a:pPr>
            <a:r>
              <a:rPr lang="en-US" dirty="0" smtClean="0"/>
              <a:t>There</a:t>
            </a:r>
            <a:r>
              <a:rPr lang="en-US" baseline="0" dirty="0" smtClean="0"/>
              <a:t> is an i</a:t>
            </a:r>
            <a:r>
              <a:rPr lang="en-US" dirty="0" smtClean="0"/>
              <a:t>ncrease in cancer risk for individuals who consume diets high in trans fat and alcohol.</a:t>
            </a:r>
          </a:p>
          <a:p>
            <a:pPr marL="174708" lvl="2" indent="-174708" defTabSz="931774">
              <a:buFont typeface="Arial" pitchFamily="34" charset="0"/>
              <a:buChar char="•"/>
              <a:defRPr/>
            </a:pPr>
            <a:r>
              <a:rPr lang="en-US" dirty="0" smtClean="0"/>
              <a:t>Adequate vitamin and mineral intake (through either food or dietary supplement) is linked with a decreased risk of DNA damage and cancer incidence.</a:t>
            </a:r>
          </a:p>
          <a:p>
            <a:pPr marL="174708" lvl="2" indent="-174708" defTabSz="931774">
              <a:buFont typeface="Arial" pitchFamily="34" charset="0"/>
              <a:buChar char="•"/>
              <a:defRPr/>
            </a:pPr>
            <a:r>
              <a:rPr lang="en-US" dirty="0" smtClean="0"/>
              <a:t>Diet and lifestyle behaviors should also support and maintain an ideal body weight because obesity is associated with several types of cancer.</a:t>
            </a:r>
          </a:p>
          <a:p>
            <a:endParaRPr lang="en-US" dirty="0" smtClean="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extLst>
      <p:ext uri="{BB962C8B-B14F-4D97-AF65-F5344CB8AC3E}">
        <p14:creationId xmlns:p14="http://schemas.microsoft.com/office/powerpoint/2010/main" xmlns="" val="2822253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The body’s defense system is remarkably efficient and complex. </a:t>
            </a:r>
          </a:p>
          <a:p>
            <a:pPr>
              <a:buFont typeface="Arial" pitchFamily="34" charset="0"/>
              <a:buChar char="•"/>
            </a:pPr>
            <a:r>
              <a:rPr lang="en-US" dirty="0" smtClean="0"/>
              <a:t>   Lymphocytes develop early in life from a common stem cell in the bone marrow.</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dirty="0"/>
          </a:p>
        </p:txBody>
      </p:sp>
    </p:spTree>
    <p:extLst>
      <p:ext uri="{BB962C8B-B14F-4D97-AF65-F5344CB8AC3E}">
        <p14:creationId xmlns:p14="http://schemas.microsoft.com/office/powerpoint/2010/main" xmlns="" val="1418719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This diagram shows the development of the T and B cells, which are the lymphocyte components of the body’s immune system.  (Figure 23-1)</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dirty="0"/>
          </a:p>
        </p:txBody>
      </p:sp>
    </p:spTree>
    <p:extLst>
      <p:ext uri="{BB962C8B-B14F-4D97-AF65-F5344CB8AC3E}">
        <p14:creationId xmlns:p14="http://schemas.microsoft.com/office/powerpoint/2010/main" xmlns="" val="2159326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Nutrition support is needed to maintain the integrity of the immune system.</a:t>
            </a:r>
          </a:p>
          <a:p>
            <a:pPr marL="174708" indent="-174708">
              <a:buFont typeface="Arial" pitchFamily="34" charset="0"/>
              <a:buChar char="•"/>
            </a:pPr>
            <a:r>
              <a:rPr lang="en-US" dirty="0" smtClean="0"/>
              <a:t>Severely malnourished people show changes in the structure and function of their immune systems.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extLst>
      <p:ext uri="{BB962C8B-B14F-4D97-AF65-F5344CB8AC3E}">
        <p14:creationId xmlns:p14="http://schemas.microsoft.com/office/powerpoint/2010/main" xmlns="" val="1320944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a:t>
            </a:r>
            <a:r>
              <a:rPr lang="en-US" dirty="0" err="1" smtClean="0"/>
              <a:t>Immunocompetence</a:t>
            </a:r>
            <a:r>
              <a:rPr lang="en-US" dirty="0" smtClean="0"/>
              <a:t> </a:t>
            </a:r>
            <a:r>
              <a:rPr lang="en-US" dirty="0" smtClean="0"/>
              <a:t>improves a patient’s response to therapy and his or her prognosis.</a:t>
            </a:r>
          </a:p>
          <a:p>
            <a:pPr>
              <a:buFont typeface="Arial" pitchFamily="34" charset="0"/>
              <a:buChar char="•"/>
            </a:pPr>
            <a:r>
              <a:rPr lang="en-US" dirty="0" smtClean="0"/>
              <a:t>   Nutrition support has specifically been shown to improve postoperative outcomes and to reduce the complications of patients with cancer of the gastrointestinal tract.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extLst>
      <p:ext uri="{BB962C8B-B14F-4D97-AF65-F5344CB8AC3E}">
        <p14:creationId xmlns:p14="http://schemas.microsoft.com/office/powerpoint/2010/main" xmlns="" val="3402179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10/12/2016</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10/12/2016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10/12/2016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10/12/2016</a:t>
            </a:fld>
            <a:endParaRPr lang="en-US"/>
          </a:p>
        </p:txBody>
      </p:sp>
      <p:sp>
        <p:nvSpPr>
          <p:cNvPr id="9" name="Slide Number Placeholder 8"/>
          <p:cNvSpPr>
            <a:spLocks noGrp="1"/>
          </p:cNvSpPr>
          <p:nvPr>
            <p:ph type="sldNum" sz="quarter" idx="15"/>
          </p:nvPr>
        </p:nvSpPr>
        <p:spPr/>
        <p:txBody>
          <a:bodyPr rtlCol="0"/>
          <a:lstStyle/>
          <a:p>
            <a:pPr>
              <a:defRPr/>
            </a:pPr>
            <a:r>
              <a:rPr lang="en-GB" smtClean="0"/>
              <a:t>Slide </a:t>
            </a: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10/12/2016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F9B8CD-342D-4579-98EC-A8FD6B7370E1}" type="datetimeFigureOut">
              <a:rPr lang="en-US" smtClean="0"/>
              <a:pPr/>
              <a:t>10/12/2016</a:t>
            </a:fld>
            <a:endParaRPr lang="en-US"/>
          </a:p>
        </p:txBody>
      </p:sp>
      <p:sp>
        <p:nvSpPr>
          <p:cNvPr id="6" name="Footer Placeholder 5"/>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F9B8CD-342D-4579-98EC-A8FD6B7370E1}" type="datetimeFigureOut">
              <a:rPr lang="en-US" smtClean="0"/>
              <a:pPr/>
              <a:t>10/12/2016</a:t>
            </a:fld>
            <a:endParaRPr lang="en-US"/>
          </a:p>
        </p:txBody>
      </p:sp>
      <p:sp>
        <p:nvSpPr>
          <p:cNvPr id="8" name="Footer Placeholder 7"/>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10/12/2016</a:t>
            </a:fld>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10/12/2016</a:t>
            </a:fld>
            <a:endParaRPr lang="en-US"/>
          </a:p>
        </p:txBody>
      </p:sp>
      <p:sp>
        <p:nvSpPr>
          <p:cNvPr id="3" name="Footer Placeholder 2"/>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10/12/2016</a:t>
            </a:fld>
            <a:endParaRPr lang="en-US" dirty="0"/>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10/12/2016</a:t>
            </a:fld>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10/12/2016</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685800" y="1676400"/>
            <a:ext cx="7772400" cy="1143000"/>
          </a:xfrm>
        </p:spPr>
        <p:txBody>
          <a:bodyPr/>
          <a:lstStyle/>
          <a:p>
            <a:pPr eaLnBrk="1" hangingPunct="1"/>
            <a:r>
              <a:rPr lang="en-US" sz="4000" dirty="0">
                <a:solidFill>
                  <a:schemeClr val="tx1"/>
                </a:solidFill>
                <a:latin typeface="Arial" charset="0"/>
              </a:rPr>
              <a:t>Chapter </a:t>
            </a:r>
            <a:r>
              <a:rPr lang="en-US" sz="4000" dirty="0" smtClean="0">
                <a:solidFill>
                  <a:schemeClr val="tx1"/>
                </a:solidFill>
                <a:latin typeface="Arial" charset="0"/>
              </a:rPr>
              <a:t>23 </a:t>
            </a:r>
            <a:endParaRPr lang="en-US" sz="4000" dirty="0">
              <a:solidFill>
                <a:schemeClr val="tx1"/>
              </a:solidFill>
              <a:latin typeface="Arial" charset="0"/>
            </a:endParaRPr>
          </a:p>
        </p:txBody>
      </p:sp>
      <p:sp>
        <p:nvSpPr>
          <p:cNvPr id="6" name="Footer Placeholder 3"/>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9" name="Rectangle 3"/>
          <p:cNvSpPr txBox="1">
            <a:spLocks noChangeArrowheads="1"/>
          </p:cNvSpPr>
          <p:nvPr/>
        </p:nvSpPr>
        <p:spPr bwMode="auto">
          <a:xfrm>
            <a:off x="1371600" y="3459163"/>
            <a:ext cx="6400800" cy="1858962"/>
          </a:xfrm>
          <a:prstGeom prst="rect">
            <a:avLst/>
          </a:prstGeom>
          <a:noFill/>
          <a:ln w="9525" cap="sq">
            <a:noFill/>
            <a:miter lim="800000"/>
            <a:headEnd type="none" w="sm" len="sm"/>
            <a:tailEnd type="none" w="sm" len="sm"/>
          </a:ln>
        </p:spPr>
        <p:txBody>
          <a:bodyPr vert="horz" wrap="square" lIns="92075" tIns="46038" rIns="92075" bIns="46038" numCol="1" anchor="t" anchorCtr="0" compatLnSpc="1">
            <a:prstTxWarp prst="textNoShape">
              <a:avLst/>
            </a:prstTxWarp>
          </a:bodyPr>
          <a:lstStyle>
            <a:lvl1pPr marL="0" indent="0" algn="ctr" rtl="0" eaLnBrk="1" fontAlgn="base" hangingPunct="1">
              <a:spcBef>
                <a:spcPct val="20000"/>
              </a:spcBef>
              <a:spcAft>
                <a:spcPct val="0"/>
              </a:spcAft>
              <a:buClr>
                <a:schemeClr val="tx2"/>
              </a:buClr>
              <a:buSzPct val="60000"/>
              <a:buFont typeface="Wingdings 2" pitchFamily="18" charset="2"/>
              <a:buNone/>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a:lstStyle>
          <a:p>
            <a:r>
              <a:rPr lang="en-US" sz="3600" dirty="0"/>
              <a:t>Nutrition Support in </a:t>
            </a:r>
          </a:p>
          <a:p>
            <a:r>
              <a:rPr lang="en-US" sz="3600" dirty="0"/>
              <a:t>Cancer and </a:t>
            </a:r>
            <a:r>
              <a:rPr lang="en-US" sz="3600" dirty="0" smtClean="0"/>
              <a:t>HIV</a:t>
            </a:r>
            <a:endParaRPr lang="en-US" sz="3600" dirty="0"/>
          </a:p>
        </p:txBody>
      </p:sp>
    </p:spTree>
    <p:extLst>
      <p:ext uri="{BB962C8B-B14F-4D97-AF65-F5344CB8AC3E}">
        <p14:creationId xmlns:p14="http://schemas.microsoft.com/office/powerpoint/2010/main" xmlns="" val="17248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39153"/>
          </a:xfrm>
        </p:spPr>
        <p:txBody>
          <a:bodyPr>
            <a:normAutofit fontScale="90000"/>
          </a:bodyPr>
          <a:lstStyle/>
          <a:p>
            <a:r>
              <a:rPr lang="en-US" dirty="0"/>
              <a:t>Nutrition Complications of </a:t>
            </a:r>
            <a:r>
              <a:rPr lang="en-US" dirty="0" smtClean="0"/>
              <a:t/>
            </a:r>
            <a:br>
              <a:rPr lang="en-US" dirty="0" smtClean="0"/>
            </a:br>
            <a:r>
              <a:rPr lang="en-US" dirty="0" smtClean="0"/>
              <a:t>Cancer Treatment</a:t>
            </a:r>
            <a:endParaRPr lang="en-US" dirty="0"/>
          </a:p>
        </p:txBody>
      </p:sp>
      <p:sp>
        <p:nvSpPr>
          <p:cNvPr id="3" name="Content Placeholder 2"/>
          <p:cNvSpPr>
            <a:spLocks noGrp="1"/>
          </p:cNvSpPr>
          <p:nvPr>
            <p:ph sz="quarter" idx="1"/>
          </p:nvPr>
        </p:nvSpPr>
        <p:spPr>
          <a:xfrm>
            <a:off x="457200" y="1053548"/>
            <a:ext cx="7467600" cy="5420404"/>
          </a:xfrm>
        </p:spPr>
        <p:txBody>
          <a:bodyPr>
            <a:normAutofit fontScale="85000" lnSpcReduction="10000"/>
          </a:bodyPr>
          <a:lstStyle/>
          <a:p>
            <a:pPr lvl="0"/>
            <a:r>
              <a:rPr lang="en-US" sz="3200" dirty="0"/>
              <a:t>Three major forms of therapy used to treat cancer</a:t>
            </a:r>
          </a:p>
          <a:p>
            <a:pPr lvl="1"/>
            <a:r>
              <a:rPr lang="en-US" sz="3200" dirty="0"/>
              <a:t>Surgery</a:t>
            </a:r>
          </a:p>
          <a:p>
            <a:pPr lvl="1"/>
            <a:r>
              <a:rPr lang="en-US" sz="3200" dirty="0" smtClean="0"/>
              <a:t>*Radiation</a:t>
            </a:r>
          </a:p>
          <a:p>
            <a:pPr lvl="2"/>
            <a:r>
              <a:rPr lang="en-US" sz="2900" dirty="0" smtClean="0"/>
              <a:t>External or implanted radioactive isotopes</a:t>
            </a:r>
          </a:p>
          <a:p>
            <a:pPr lvl="2"/>
            <a:r>
              <a:rPr lang="en-US" sz="2900" dirty="0" smtClean="0"/>
              <a:t>Abdominal area-affects intestinal mucosa causing a loss of </a:t>
            </a:r>
            <a:r>
              <a:rPr lang="en-US" sz="2900" dirty="0" err="1" smtClean="0"/>
              <a:t>villi</a:t>
            </a:r>
            <a:r>
              <a:rPr lang="en-US" sz="2900" dirty="0" smtClean="0"/>
              <a:t> and possible nutrient </a:t>
            </a:r>
            <a:r>
              <a:rPr lang="en-US" sz="2900" dirty="0" err="1" smtClean="0"/>
              <a:t>malabsorption</a:t>
            </a:r>
            <a:r>
              <a:rPr lang="en-US" sz="2900" dirty="0" smtClean="0"/>
              <a:t>** </a:t>
            </a:r>
            <a:endParaRPr lang="en-US" sz="2900" dirty="0"/>
          </a:p>
          <a:p>
            <a:pPr lvl="1"/>
            <a:r>
              <a:rPr lang="en-US" sz="3200" dirty="0" smtClean="0"/>
              <a:t>Chemotherapy</a:t>
            </a:r>
            <a:r>
              <a:rPr lang="en-US" sz="2900" dirty="0"/>
              <a:t> </a:t>
            </a:r>
            <a:r>
              <a:rPr lang="en-US" sz="2900" dirty="0" smtClean="0"/>
              <a:t>complications</a:t>
            </a:r>
          </a:p>
          <a:p>
            <a:pPr lvl="2"/>
            <a:r>
              <a:rPr lang="en-US" sz="2900" dirty="0" smtClean="0"/>
              <a:t>Bone marrow**</a:t>
            </a:r>
          </a:p>
          <a:p>
            <a:pPr lvl="2"/>
            <a:r>
              <a:rPr lang="en-US" sz="2900" dirty="0" smtClean="0"/>
              <a:t>GI tract</a:t>
            </a:r>
          </a:p>
          <a:p>
            <a:pPr lvl="3"/>
            <a:r>
              <a:rPr lang="en-US" sz="2900" dirty="0" err="1" smtClean="0"/>
              <a:t>Mucositis</a:t>
            </a:r>
            <a:r>
              <a:rPr lang="en-US" sz="2900" dirty="0" smtClean="0"/>
              <a:t>*</a:t>
            </a:r>
          </a:p>
          <a:p>
            <a:pPr lvl="2"/>
            <a:r>
              <a:rPr lang="en-US" sz="2900" dirty="0" smtClean="0"/>
              <a:t>Hair follicle</a:t>
            </a:r>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Surgery</a:t>
            </a:r>
            <a:endParaRPr lang="en-US" dirty="0"/>
          </a:p>
        </p:txBody>
      </p:sp>
      <p:sp>
        <p:nvSpPr>
          <p:cNvPr id="3" name="Content Placeholder 2"/>
          <p:cNvSpPr>
            <a:spLocks noGrp="1"/>
          </p:cNvSpPr>
          <p:nvPr>
            <p:ph sz="quarter" idx="1"/>
          </p:nvPr>
        </p:nvSpPr>
        <p:spPr/>
        <p:txBody>
          <a:bodyPr/>
          <a:lstStyle/>
          <a:p>
            <a:pPr lvl="0"/>
            <a:r>
              <a:rPr lang="en-US" dirty="0"/>
              <a:t>All surgery requires nutrition support for the healing process</a:t>
            </a:r>
          </a:p>
          <a:p>
            <a:pPr lvl="0"/>
            <a:r>
              <a:rPr lang="en-US" dirty="0"/>
              <a:t>General condition of cancer patients often is weakened by the disease </a:t>
            </a:r>
            <a:r>
              <a:rPr lang="en-US" dirty="0" smtClean="0"/>
              <a:t>process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Radiation</a:t>
            </a:r>
            <a:endParaRPr lang="en-US" dirty="0"/>
          </a:p>
        </p:txBody>
      </p:sp>
      <p:sp>
        <p:nvSpPr>
          <p:cNvPr id="3" name="Content Placeholder 2"/>
          <p:cNvSpPr>
            <a:spLocks noGrp="1"/>
          </p:cNvSpPr>
          <p:nvPr>
            <p:ph sz="quarter" idx="1"/>
          </p:nvPr>
        </p:nvSpPr>
        <p:spPr>
          <a:xfrm>
            <a:off x="685800" y="1440873"/>
            <a:ext cx="7772400" cy="4655127"/>
          </a:xfrm>
        </p:spPr>
        <p:txBody>
          <a:bodyPr>
            <a:normAutofit lnSpcReduction="10000"/>
          </a:bodyPr>
          <a:lstStyle/>
          <a:p>
            <a:pPr lvl="0"/>
            <a:r>
              <a:rPr lang="en-US" sz="2400" dirty="0"/>
              <a:t>Involves high-energy radiographs targeted on the cancer site</a:t>
            </a:r>
          </a:p>
          <a:p>
            <a:pPr lvl="0"/>
            <a:r>
              <a:rPr lang="en-US" sz="2400" dirty="0"/>
              <a:t>Often kills surrounding healthy cells </a:t>
            </a:r>
            <a:r>
              <a:rPr lang="en-US" sz="2400" dirty="0" smtClean="0"/>
              <a:t>and cancerous </a:t>
            </a:r>
            <a:r>
              <a:rPr lang="en-US" sz="2400" dirty="0"/>
              <a:t>cells</a:t>
            </a:r>
          </a:p>
          <a:p>
            <a:pPr lvl="0"/>
            <a:r>
              <a:rPr lang="en-US" sz="2400" dirty="0"/>
              <a:t>Nutrition problems driven by site and intensity of radiation treatment</a:t>
            </a:r>
          </a:p>
          <a:p>
            <a:pPr lvl="0"/>
            <a:r>
              <a:rPr lang="en-US" sz="2400" dirty="0"/>
              <a:t>Sense of taste may be affected, prompting efforts to enhance food appearance and </a:t>
            </a:r>
            <a:r>
              <a:rPr lang="en-US" sz="2400" dirty="0" smtClean="0"/>
              <a:t>aroma</a:t>
            </a:r>
          </a:p>
          <a:p>
            <a:pPr lvl="0"/>
            <a:r>
              <a:rPr lang="en-US" sz="2400" dirty="0" smtClean="0"/>
              <a:t>Ulcers, inflammation, obstructions, or </a:t>
            </a:r>
            <a:r>
              <a:rPr lang="en-US" sz="2400" b="1" dirty="0" smtClean="0"/>
              <a:t>fistulas</a:t>
            </a:r>
            <a:r>
              <a:rPr lang="en-US" sz="2400" dirty="0" smtClean="0"/>
              <a:t> may also develop as a result of tissue breakdown, and these conditions interfere with the normal functioning of the involved tissue. </a:t>
            </a:r>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Chemotherapy</a:t>
            </a:r>
            <a:endParaRPr lang="en-US" dirty="0"/>
          </a:p>
        </p:txBody>
      </p:sp>
      <p:sp>
        <p:nvSpPr>
          <p:cNvPr id="3" name="Content Placeholder 2"/>
          <p:cNvSpPr>
            <a:spLocks noGrp="1"/>
          </p:cNvSpPr>
          <p:nvPr>
            <p:ph sz="quarter" idx="1"/>
          </p:nvPr>
        </p:nvSpPr>
        <p:spPr/>
        <p:txBody>
          <a:bodyPr/>
          <a:lstStyle/>
          <a:p>
            <a:pPr lvl="0"/>
            <a:r>
              <a:rPr lang="en-US" dirty="0"/>
              <a:t>Highly toxic drugs administered via the bloodstream to kill cancer cells</a:t>
            </a:r>
          </a:p>
          <a:p>
            <a:pPr lvl="0"/>
            <a:r>
              <a:rPr lang="en-US" dirty="0"/>
              <a:t>Normal, healthy cells also </a:t>
            </a:r>
            <a:r>
              <a:rPr lang="en-US" dirty="0" smtClean="0"/>
              <a:t>affected</a:t>
            </a:r>
          </a:p>
          <a:p>
            <a:pPr lvl="0"/>
            <a:r>
              <a:rPr lang="en-US" dirty="0" smtClean="0"/>
              <a:t>Complications include these areas:</a:t>
            </a:r>
            <a:endParaRPr lang="en-US" dirty="0"/>
          </a:p>
          <a:p>
            <a:pPr lvl="1"/>
            <a:r>
              <a:rPr lang="en-US" dirty="0"/>
              <a:t>Bone </a:t>
            </a:r>
            <a:r>
              <a:rPr lang="en-US" dirty="0" smtClean="0"/>
              <a:t>marrow</a:t>
            </a:r>
          </a:p>
          <a:p>
            <a:pPr lvl="2"/>
            <a:r>
              <a:rPr lang="en-US" dirty="0" smtClean="0"/>
              <a:t>Reduced RBC, WBC, and platelet production</a:t>
            </a:r>
            <a:endParaRPr lang="en-US" dirty="0"/>
          </a:p>
          <a:p>
            <a:pPr lvl="1"/>
            <a:r>
              <a:rPr lang="en-US" dirty="0" smtClean="0"/>
              <a:t>Gastrointestinal </a:t>
            </a:r>
          </a:p>
          <a:p>
            <a:pPr lvl="2"/>
            <a:r>
              <a:rPr lang="en-US" dirty="0" smtClean="0"/>
              <a:t>nausea/vomiting, loss of normal taste sensations, anorexia, diarrhea, ulcers, </a:t>
            </a:r>
            <a:r>
              <a:rPr lang="en-US" dirty="0" err="1" smtClean="0"/>
              <a:t>malabsorption</a:t>
            </a:r>
            <a:r>
              <a:rPr lang="en-US" dirty="0" smtClean="0"/>
              <a:t>, </a:t>
            </a:r>
            <a:r>
              <a:rPr lang="en-US" sz="2000" b="1" dirty="0" err="1" smtClean="0"/>
              <a:t>mucositis</a:t>
            </a:r>
            <a:endParaRPr lang="en-US" dirty="0"/>
          </a:p>
          <a:p>
            <a:pPr lvl="1"/>
            <a:r>
              <a:rPr lang="en-US" dirty="0"/>
              <a:t>Hair loss</a:t>
            </a:r>
          </a:p>
          <a:p>
            <a:pPr marL="0" indent="0">
              <a:buNone/>
            </a:pPr>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Drug-Nutrient </a:t>
            </a:r>
            <a:r>
              <a:rPr lang="en-US" dirty="0" smtClean="0"/>
              <a:t>Interactions</a:t>
            </a:r>
            <a:endParaRPr lang="en-US" dirty="0"/>
          </a:p>
        </p:txBody>
      </p:sp>
      <p:sp>
        <p:nvSpPr>
          <p:cNvPr id="3" name="Content Placeholder 2"/>
          <p:cNvSpPr>
            <a:spLocks noGrp="1"/>
          </p:cNvSpPr>
          <p:nvPr>
            <p:ph sz="quarter" idx="1"/>
          </p:nvPr>
        </p:nvSpPr>
        <p:spPr/>
        <p:txBody>
          <a:bodyPr/>
          <a:lstStyle/>
          <a:p>
            <a:pPr lvl="0"/>
            <a:r>
              <a:rPr lang="en-US" dirty="0" smtClean="0"/>
              <a:t>*</a:t>
            </a:r>
            <a:r>
              <a:rPr lang="en-US" dirty="0" err="1" smtClean="0"/>
              <a:t>Antineoplastic</a:t>
            </a:r>
            <a:r>
              <a:rPr lang="en-US" dirty="0" smtClean="0"/>
              <a:t> </a:t>
            </a:r>
            <a:r>
              <a:rPr lang="en-US" dirty="0"/>
              <a:t>drugs have drug-nutrient interactions</a:t>
            </a:r>
          </a:p>
          <a:p>
            <a:pPr lvl="0"/>
            <a:r>
              <a:rPr lang="en-US" dirty="0" smtClean="0"/>
              <a:t>Many </a:t>
            </a:r>
            <a:r>
              <a:rPr lang="en-US" dirty="0"/>
              <a:t>patients use herbs to prevent or treat </a:t>
            </a:r>
            <a:r>
              <a:rPr lang="en-US" dirty="0" smtClean="0"/>
              <a:t>cancer; </a:t>
            </a:r>
            <a:r>
              <a:rPr lang="en-US" dirty="0"/>
              <a:t>can have food-drug </a:t>
            </a:r>
            <a:r>
              <a:rPr lang="en-US" dirty="0" smtClean="0"/>
              <a:t>interactions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8910"/>
          </a:xfrm>
        </p:spPr>
        <p:txBody>
          <a:bodyPr>
            <a:normAutofit fontScale="90000"/>
          </a:bodyPr>
          <a:lstStyle/>
          <a:p>
            <a:r>
              <a:rPr lang="en-US" dirty="0" smtClean="0"/>
              <a:t>Drug nutrient interactions with </a:t>
            </a:r>
            <a:r>
              <a:rPr lang="en-US" dirty="0" err="1" smtClean="0"/>
              <a:t>antineoplastics</a:t>
            </a:r>
            <a:r>
              <a:rPr lang="en-US" dirty="0" smtClean="0"/>
              <a:t>	</a:t>
            </a:r>
            <a:endParaRPr lang="en-US" dirty="0"/>
          </a:p>
        </p:txBody>
      </p:sp>
      <p:sp>
        <p:nvSpPr>
          <p:cNvPr id="3" name="Content Placeholder 2"/>
          <p:cNvSpPr>
            <a:spLocks noGrp="1"/>
          </p:cNvSpPr>
          <p:nvPr>
            <p:ph sz="quarter" idx="1"/>
          </p:nvPr>
        </p:nvSpPr>
        <p:spPr>
          <a:xfrm>
            <a:off x="457200" y="1113183"/>
            <a:ext cx="7467600" cy="5360769"/>
          </a:xfrm>
        </p:spPr>
        <p:txBody>
          <a:bodyPr/>
          <a:lstStyle/>
          <a:p>
            <a:r>
              <a:rPr lang="en-US" dirty="0" err="1" smtClean="0"/>
              <a:t>Bexarotene</a:t>
            </a:r>
            <a:endParaRPr lang="en-US" dirty="0" smtClean="0"/>
          </a:p>
          <a:p>
            <a:r>
              <a:rPr lang="en-US" dirty="0" err="1" smtClean="0"/>
              <a:t>Methotrexate</a:t>
            </a:r>
            <a:endParaRPr lang="en-US" dirty="0" smtClean="0"/>
          </a:p>
          <a:p>
            <a:r>
              <a:rPr lang="en-US" dirty="0" err="1" smtClean="0"/>
              <a:t>Plicamycin</a:t>
            </a:r>
            <a:endParaRPr lang="en-US" dirty="0" smtClean="0"/>
          </a:p>
          <a:p>
            <a:r>
              <a:rPr lang="en-US" dirty="0" smtClean="0"/>
              <a:t>*</a:t>
            </a:r>
            <a:r>
              <a:rPr lang="en-US" dirty="0" err="1" smtClean="0"/>
              <a:t>Procarbazine</a:t>
            </a:r>
            <a:endParaRPr lang="en-US" dirty="0" smtClean="0"/>
          </a:p>
          <a:p>
            <a:pPr lvl="1"/>
            <a:r>
              <a:rPr lang="en-US" dirty="0" smtClean="0"/>
              <a:t>*Low </a:t>
            </a:r>
            <a:r>
              <a:rPr lang="en-US" dirty="0" err="1" smtClean="0"/>
              <a:t>tyramine</a:t>
            </a:r>
            <a:r>
              <a:rPr lang="en-US" dirty="0" smtClean="0"/>
              <a:t> diet</a:t>
            </a:r>
          </a:p>
          <a:p>
            <a:pPr lvl="1"/>
            <a:r>
              <a:rPr lang="en-US" dirty="0" smtClean="0"/>
              <a:t>*Foods containing </a:t>
            </a:r>
            <a:r>
              <a:rPr lang="en-US" dirty="0" err="1" smtClean="0"/>
              <a:t>tyramine:</a:t>
            </a:r>
            <a:r>
              <a:rPr lang="en-US" b="1" dirty="0" err="1" smtClean="0"/>
              <a:t>chocolate</a:t>
            </a:r>
            <a:r>
              <a:rPr lang="en-US" dirty="0" smtClean="0"/>
              <a:t>; alcoholic beverages; and fermented foods, such as most cheeses (except ricotta, cottage, cream and </a:t>
            </a:r>
            <a:r>
              <a:rPr lang="en-US" dirty="0" err="1" smtClean="0"/>
              <a:t>Neufchâtel</a:t>
            </a:r>
            <a:r>
              <a:rPr lang="en-US" dirty="0" smtClean="0"/>
              <a:t> cheeses), </a:t>
            </a:r>
            <a:r>
              <a:rPr lang="en-US" b="1" dirty="0" smtClean="0"/>
              <a:t>sour cream</a:t>
            </a:r>
            <a:r>
              <a:rPr lang="en-US" dirty="0" smtClean="0"/>
              <a:t>, </a:t>
            </a:r>
            <a:r>
              <a:rPr lang="en-US" b="1" dirty="0" err="1" smtClean="0"/>
              <a:t>yogurt</a:t>
            </a:r>
            <a:r>
              <a:rPr lang="en-US" dirty="0" err="1" smtClean="0"/>
              <a:t>,</a:t>
            </a:r>
            <a:r>
              <a:rPr lang="en-US" b="1" dirty="0" err="1" smtClean="0"/>
              <a:t>shrimp</a:t>
            </a:r>
            <a:r>
              <a:rPr lang="en-US" dirty="0" smtClean="0"/>
              <a:t> paste, </a:t>
            </a:r>
            <a:r>
              <a:rPr lang="en-US" b="1" dirty="0" smtClean="0"/>
              <a:t>soy sauce</a:t>
            </a:r>
            <a:r>
              <a:rPr lang="en-US" dirty="0" smtClean="0"/>
              <a:t>, soybean condiments, teriyaki sauce, </a:t>
            </a:r>
            <a:r>
              <a:rPr lang="en-US" dirty="0" err="1" smtClean="0"/>
              <a:t>tempeh,</a:t>
            </a:r>
            <a:r>
              <a:rPr lang="en-US" b="1" dirty="0" err="1" smtClean="0"/>
              <a:t>miso</a:t>
            </a:r>
            <a:r>
              <a:rPr lang="en-US" dirty="0" smtClean="0"/>
              <a:t> soup, </a:t>
            </a:r>
            <a:r>
              <a:rPr lang="en-US" b="1" dirty="0" smtClean="0"/>
              <a:t>sauerkraut</a:t>
            </a:r>
            <a:endParaRPr lang="en-US" dirty="0" smtClean="0"/>
          </a:p>
          <a:p>
            <a:r>
              <a:rPr lang="en-US" dirty="0" err="1" smtClean="0"/>
              <a:t>Temozolomide</a:t>
            </a:r>
            <a:endParaRPr lang="en-US"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 Problems Related to the Disease Process</a:t>
            </a:r>
            <a:endParaRPr lang="en-US" dirty="0"/>
          </a:p>
        </p:txBody>
      </p:sp>
      <p:sp>
        <p:nvSpPr>
          <p:cNvPr id="3" name="Content Placeholder 2"/>
          <p:cNvSpPr>
            <a:spLocks noGrp="1"/>
          </p:cNvSpPr>
          <p:nvPr>
            <p:ph sz="quarter" idx="1"/>
          </p:nvPr>
        </p:nvSpPr>
        <p:spPr/>
        <p:txBody>
          <a:bodyPr/>
          <a:lstStyle/>
          <a:p>
            <a:pPr lvl="0"/>
            <a:r>
              <a:rPr lang="en-US" dirty="0"/>
              <a:t>General systemic effects of cancer</a:t>
            </a:r>
          </a:p>
          <a:p>
            <a:pPr lvl="1"/>
            <a:r>
              <a:rPr lang="en-US" dirty="0" smtClean="0"/>
              <a:t>*Anorexia</a:t>
            </a:r>
            <a:r>
              <a:rPr lang="en-US" dirty="0"/>
              <a:t>, loss of </a:t>
            </a:r>
            <a:r>
              <a:rPr lang="en-US" dirty="0" smtClean="0"/>
              <a:t>appetite results from poor food intake</a:t>
            </a:r>
            <a:endParaRPr lang="en-US" dirty="0"/>
          </a:p>
          <a:p>
            <a:pPr lvl="1"/>
            <a:r>
              <a:rPr lang="en-US" dirty="0"/>
              <a:t>Increased </a:t>
            </a:r>
            <a:r>
              <a:rPr lang="en-US" dirty="0" smtClean="0"/>
              <a:t>metabolism = increased nutrient needs</a:t>
            </a:r>
            <a:endParaRPr lang="en-US" dirty="0"/>
          </a:p>
          <a:p>
            <a:pPr lvl="1"/>
            <a:r>
              <a:rPr lang="en-US" dirty="0"/>
              <a:t>Negative nitrogen </a:t>
            </a:r>
            <a:r>
              <a:rPr lang="en-US" dirty="0" smtClean="0"/>
              <a:t>balance-results in lean tissue catabolism*</a:t>
            </a:r>
            <a:endParaRPr lang="en-US" dirty="0" smtClean="0"/>
          </a:p>
          <a:p>
            <a:r>
              <a:rPr lang="en-US" dirty="0" smtClean="0"/>
              <a:t>The extent of these effects may vary widely from a mild response, to malnutrition, or to an extreme form of debilitating </a:t>
            </a:r>
            <a:r>
              <a:rPr lang="en-US" sz="2400" b="1" dirty="0" err="1" smtClean="0"/>
              <a:t>cachexia</a:t>
            </a:r>
            <a:r>
              <a:rPr lang="en-US" b="1" dirty="0" smtClean="0"/>
              <a:t>. </a:t>
            </a:r>
            <a:endParaRPr lang="en-US" b="1" dirty="0" smtClean="0"/>
          </a:p>
          <a:p>
            <a:r>
              <a:rPr lang="en-US" b="1" dirty="0" smtClean="0"/>
              <a:t>*improve appetite: small amounts of ETOH, coffee, avoid odors, avoid liquids at meals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Objectives of Nutrition </a:t>
            </a:r>
            <a:r>
              <a:rPr lang="en-US" dirty="0" smtClean="0"/>
              <a:t>Plan</a:t>
            </a:r>
            <a:endParaRPr lang="en-US" dirty="0"/>
          </a:p>
        </p:txBody>
      </p:sp>
      <p:sp>
        <p:nvSpPr>
          <p:cNvPr id="3" name="Content Placeholder 2"/>
          <p:cNvSpPr>
            <a:spLocks noGrp="1"/>
          </p:cNvSpPr>
          <p:nvPr>
            <p:ph sz="quarter" idx="1"/>
          </p:nvPr>
        </p:nvSpPr>
        <p:spPr/>
        <p:txBody>
          <a:bodyPr/>
          <a:lstStyle/>
          <a:p>
            <a:pPr lvl="0"/>
            <a:r>
              <a:rPr lang="en-US" dirty="0"/>
              <a:t>Nutrition screening and assessment</a:t>
            </a:r>
          </a:p>
          <a:p>
            <a:pPr lvl="1"/>
            <a:r>
              <a:rPr lang="en-US" dirty="0"/>
              <a:t>Primary responsibility of clinical dietitian</a:t>
            </a:r>
          </a:p>
          <a:p>
            <a:pPr lvl="1"/>
            <a:r>
              <a:rPr lang="en-US" dirty="0"/>
              <a:t>Other members of health care team </a:t>
            </a:r>
            <a:r>
              <a:rPr lang="en-US" dirty="0" smtClean="0"/>
              <a:t>take part</a:t>
            </a:r>
          </a:p>
          <a:p>
            <a:pPr lvl="2"/>
            <a:r>
              <a:rPr lang="en-US" dirty="0" smtClean="0"/>
              <a:t>Anthropometric measurements</a:t>
            </a:r>
          </a:p>
          <a:p>
            <a:pPr lvl="2"/>
            <a:r>
              <a:rPr lang="en-US" dirty="0" smtClean="0"/>
              <a:t>Laboratory tests and results interpretation</a:t>
            </a:r>
          </a:p>
          <a:p>
            <a:pPr lvl="2"/>
            <a:r>
              <a:rPr lang="en-US" dirty="0" smtClean="0"/>
              <a:t>Clinical observations</a:t>
            </a:r>
          </a:p>
          <a:p>
            <a:pPr lvl="2"/>
            <a:r>
              <a:rPr lang="en-US" dirty="0" smtClean="0"/>
              <a:t>Dietary analysis</a:t>
            </a:r>
          </a:p>
          <a:p>
            <a:pPr lvl="2"/>
            <a:r>
              <a:rPr lang="en-US" dirty="0" smtClean="0"/>
              <a:t>Screening for malnutrition</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Objectives of Nutrition Plan (</a:t>
            </a:r>
            <a:r>
              <a:rPr lang="en-US" dirty="0" smtClean="0"/>
              <a:t>cont’d)</a:t>
            </a:r>
            <a:endParaRPr lang="en-US" dirty="0"/>
          </a:p>
        </p:txBody>
      </p:sp>
      <p:sp>
        <p:nvSpPr>
          <p:cNvPr id="3" name="Content Placeholder 2"/>
          <p:cNvSpPr>
            <a:spLocks noGrp="1"/>
          </p:cNvSpPr>
          <p:nvPr>
            <p:ph sz="quarter" idx="1"/>
          </p:nvPr>
        </p:nvSpPr>
        <p:spPr/>
        <p:txBody>
          <a:bodyPr>
            <a:normAutofit/>
          </a:bodyPr>
          <a:lstStyle/>
          <a:p>
            <a:pPr lvl="0"/>
            <a:r>
              <a:rPr lang="en-US" sz="2800" dirty="0"/>
              <a:t>Nutrition intervention</a:t>
            </a:r>
          </a:p>
          <a:p>
            <a:pPr lvl="1"/>
            <a:r>
              <a:rPr lang="en-US" sz="2800" dirty="0"/>
              <a:t>Prevent weight loss </a:t>
            </a:r>
            <a:endParaRPr lang="en-US" sz="2800" dirty="0" smtClean="0"/>
          </a:p>
          <a:p>
            <a:pPr lvl="1"/>
            <a:r>
              <a:rPr lang="en-US" sz="2800" dirty="0" smtClean="0"/>
              <a:t>Prevent malnutrition*</a:t>
            </a:r>
            <a:endParaRPr lang="en-US" sz="2800" dirty="0"/>
          </a:p>
          <a:p>
            <a:pPr lvl="1"/>
            <a:r>
              <a:rPr lang="en-US" sz="2800" dirty="0"/>
              <a:t>Maintain lean body mass </a:t>
            </a:r>
          </a:p>
          <a:p>
            <a:pPr lvl="1"/>
            <a:r>
              <a:rPr lang="en-US" sz="2800" dirty="0"/>
              <a:t>Prevent unintentional weight gain</a:t>
            </a:r>
          </a:p>
          <a:p>
            <a:pPr lvl="1"/>
            <a:r>
              <a:rPr lang="en-US" sz="2800" dirty="0" smtClean="0"/>
              <a:t>*Identify </a:t>
            </a:r>
            <a:r>
              <a:rPr lang="en-US" sz="2800" dirty="0"/>
              <a:t>and manage treatment-related side </a:t>
            </a:r>
            <a:r>
              <a:rPr lang="en-US" sz="2800" dirty="0" smtClean="0"/>
              <a:t>effects</a:t>
            </a:r>
            <a:endParaRPr lang="en-US" sz="28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a:t>
            </a:r>
            <a:r>
              <a:rPr lang="en-US" dirty="0" smtClean="0"/>
              <a:t>Catabolism</a:t>
            </a:r>
            <a:endParaRPr lang="en-US" dirty="0"/>
          </a:p>
        </p:txBody>
      </p:sp>
      <p:sp>
        <p:nvSpPr>
          <p:cNvPr id="3" name="Content Placeholder 2"/>
          <p:cNvSpPr>
            <a:spLocks noGrp="1"/>
          </p:cNvSpPr>
          <p:nvPr>
            <p:ph sz="quarter" idx="1"/>
          </p:nvPr>
        </p:nvSpPr>
        <p:spPr/>
        <p:txBody>
          <a:bodyPr/>
          <a:lstStyle/>
          <a:p>
            <a:pPr lvl="0"/>
            <a:r>
              <a:rPr lang="en-US" dirty="0"/>
              <a:t>MNT to meet increased metabolic demands of disease </a:t>
            </a:r>
            <a:r>
              <a:rPr lang="en-US" dirty="0" smtClean="0"/>
              <a:t>process</a:t>
            </a:r>
          </a:p>
          <a:p>
            <a:pPr lvl="1"/>
            <a:r>
              <a:rPr lang="en-US" dirty="0" smtClean="0"/>
              <a:t>Maximize oral intake of nutrient-dense foods </a:t>
            </a:r>
          </a:p>
          <a:p>
            <a:pPr lvl="1"/>
            <a:r>
              <a:rPr lang="en-US" dirty="0" smtClean="0"/>
              <a:t>Liberalize any diet restrictions </a:t>
            </a:r>
          </a:p>
          <a:p>
            <a:pPr lvl="1"/>
            <a:r>
              <a:rPr lang="en-US" dirty="0" smtClean="0"/>
              <a:t>Encourage small, frequent meals </a:t>
            </a:r>
            <a:endParaRPr lang="en-US" dirty="0"/>
          </a:p>
          <a:p>
            <a:pPr lvl="0"/>
            <a:r>
              <a:rPr lang="en-US" dirty="0"/>
              <a:t>Medications used to:</a:t>
            </a:r>
          </a:p>
          <a:p>
            <a:pPr lvl="1"/>
            <a:r>
              <a:rPr lang="en-US" dirty="0"/>
              <a:t>Increase appetite</a:t>
            </a:r>
          </a:p>
          <a:p>
            <a:pPr lvl="1"/>
            <a:r>
              <a:rPr lang="en-US" dirty="0"/>
              <a:t>Reduce nausea</a:t>
            </a:r>
          </a:p>
          <a:p>
            <a:pPr lvl="1"/>
            <a:r>
              <a:rPr lang="en-US" dirty="0"/>
              <a:t>Prevent protein degradation</a:t>
            </a:r>
          </a:p>
          <a:p>
            <a:pPr lvl="1"/>
            <a:r>
              <a:rPr lang="en-US" dirty="0"/>
              <a:t>Increase caloric </a:t>
            </a:r>
            <a:r>
              <a:rPr lang="en-US" dirty="0" smtClean="0"/>
              <a:t>intake</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 </a:t>
            </a:r>
            <a:r>
              <a:rPr lang="en-US" dirty="0"/>
              <a:t>Support in Cancer</a:t>
            </a:r>
          </a:p>
        </p:txBody>
      </p:sp>
      <p:sp>
        <p:nvSpPr>
          <p:cNvPr id="3" name="Content Placeholder 2"/>
          <p:cNvSpPr>
            <a:spLocks noGrp="1"/>
          </p:cNvSpPr>
          <p:nvPr>
            <p:ph sz="quarter" idx="1"/>
          </p:nvPr>
        </p:nvSpPr>
        <p:spPr>
          <a:xfrm>
            <a:off x="685800" y="1894114"/>
            <a:ext cx="7772400" cy="4201886"/>
          </a:xfrm>
        </p:spPr>
        <p:txBody>
          <a:bodyPr/>
          <a:lstStyle/>
          <a:p>
            <a:pPr lvl="0"/>
            <a:r>
              <a:rPr lang="en-US" dirty="0"/>
              <a:t>Environmental agents, genetic factors, and weaknesses in the body’s immune system can contribute to the development of cancer.</a:t>
            </a:r>
          </a:p>
          <a:p>
            <a:pPr lvl="0"/>
            <a:r>
              <a:rPr lang="en-US" dirty="0"/>
              <a:t>The strength of the body’s immune </a:t>
            </a:r>
            <a:r>
              <a:rPr lang="en-US" dirty="0" smtClean="0"/>
              <a:t>system is influenced by its </a:t>
            </a:r>
            <a:r>
              <a:rPr lang="en-US" dirty="0"/>
              <a:t>overall nutritional status</a:t>
            </a:r>
            <a:r>
              <a:rPr lang="en-US" dirty="0" smtClean="0"/>
              <a:t>.</a:t>
            </a:r>
            <a:endParaRPr lang="en-US" dirty="0"/>
          </a:p>
          <a:p>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Relief of </a:t>
            </a:r>
            <a:r>
              <a:rPr lang="en-US" dirty="0" smtClean="0"/>
              <a:t>Symptoms</a:t>
            </a:r>
            <a:endParaRPr lang="en-US" dirty="0"/>
          </a:p>
        </p:txBody>
      </p:sp>
      <p:sp>
        <p:nvSpPr>
          <p:cNvPr id="3" name="Content Placeholder 2"/>
          <p:cNvSpPr>
            <a:spLocks noGrp="1"/>
          </p:cNvSpPr>
          <p:nvPr>
            <p:ph sz="quarter" idx="1"/>
          </p:nvPr>
        </p:nvSpPr>
        <p:spPr>
          <a:xfrm>
            <a:off x="685800" y="1473200"/>
            <a:ext cx="7772400" cy="4927599"/>
          </a:xfrm>
        </p:spPr>
        <p:txBody>
          <a:bodyPr/>
          <a:lstStyle/>
          <a:p>
            <a:r>
              <a:rPr lang="en-US" dirty="0" smtClean="0"/>
              <a:t>Tremendous contribution is made by the nursing staff and other health care personnel with regard to day-to-day support and counseling to help patients meet their nutrient requirements. </a:t>
            </a:r>
          </a:p>
          <a:p>
            <a:pPr lvl="0"/>
            <a:r>
              <a:rPr lang="en-US" dirty="0" smtClean="0"/>
              <a:t>Strategies:</a:t>
            </a:r>
          </a:p>
          <a:p>
            <a:pPr lvl="1"/>
            <a:r>
              <a:rPr lang="en-US" dirty="0" smtClean="0"/>
              <a:t>Stress management</a:t>
            </a:r>
          </a:p>
          <a:p>
            <a:pPr lvl="1"/>
            <a:r>
              <a:rPr lang="en-US" sz="2400" dirty="0" smtClean="0"/>
              <a:t>Pain management</a:t>
            </a:r>
          </a:p>
          <a:p>
            <a:pPr lvl="1"/>
            <a:r>
              <a:rPr lang="en-US" sz="2400" dirty="0" smtClean="0"/>
              <a:t>Relaxation techniques</a:t>
            </a:r>
          </a:p>
          <a:p>
            <a:pPr lvl="1"/>
            <a:r>
              <a:rPr lang="en-US" sz="2400" dirty="0" err="1" smtClean="0"/>
              <a:t>Psychologic</a:t>
            </a:r>
            <a:r>
              <a:rPr lang="en-US" sz="2400" dirty="0" smtClean="0"/>
              <a:t> support</a:t>
            </a:r>
          </a:p>
          <a:p>
            <a:pPr lvl="1"/>
            <a:r>
              <a:rPr lang="en-US" sz="2400" dirty="0" smtClean="0"/>
              <a:t>Physical activity</a:t>
            </a:r>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 Monitoring and </a:t>
            </a:r>
            <a:r>
              <a:rPr lang="en-US" dirty="0" smtClean="0"/>
              <a:t>Evaluation</a:t>
            </a:r>
            <a:endParaRPr lang="en-US" dirty="0"/>
          </a:p>
        </p:txBody>
      </p:sp>
      <p:sp>
        <p:nvSpPr>
          <p:cNvPr id="3" name="Content Placeholder 2"/>
          <p:cNvSpPr>
            <a:spLocks noGrp="1"/>
          </p:cNvSpPr>
          <p:nvPr>
            <p:ph sz="quarter" idx="1"/>
          </p:nvPr>
        </p:nvSpPr>
        <p:spPr/>
        <p:txBody>
          <a:bodyPr/>
          <a:lstStyle/>
          <a:p>
            <a:pPr lvl="0"/>
            <a:r>
              <a:rPr lang="en-US" dirty="0"/>
              <a:t>Dietitian develops customized MNT plan for patient</a:t>
            </a:r>
          </a:p>
          <a:p>
            <a:pPr lvl="0"/>
            <a:r>
              <a:rPr lang="en-US" dirty="0"/>
              <a:t>Plan is evaluated regularly with patient and family</a:t>
            </a:r>
          </a:p>
          <a:p>
            <a:pPr lvl="0"/>
            <a:r>
              <a:rPr lang="en-US" dirty="0"/>
              <a:t>Plan adjusted as </a:t>
            </a:r>
            <a:r>
              <a:rPr lang="en-US" dirty="0" smtClean="0"/>
              <a:t>needed</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79519"/>
          </a:xfrm>
        </p:spPr>
        <p:txBody>
          <a:bodyPr/>
          <a:lstStyle/>
          <a:p>
            <a:r>
              <a:rPr lang="en-US" dirty="0"/>
              <a:t>Medical Nutrition </a:t>
            </a:r>
            <a:r>
              <a:rPr lang="en-US" dirty="0" smtClean="0"/>
              <a:t>Therapy</a:t>
            </a:r>
            <a:endParaRPr lang="en-US" dirty="0"/>
          </a:p>
        </p:txBody>
      </p:sp>
      <p:sp>
        <p:nvSpPr>
          <p:cNvPr id="3" name="Content Placeholder 2"/>
          <p:cNvSpPr>
            <a:spLocks noGrp="1"/>
          </p:cNvSpPr>
          <p:nvPr>
            <p:ph sz="quarter" idx="1"/>
          </p:nvPr>
        </p:nvSpPr>
        <p:spPr>
          <a:xfrm>
            <a:off x="457200" y="1073427"/>
            <a:ext cx="7467600" cy="5400526"/>
          </a:xfrm>
        </p:spPr>
        <p:txBody>
          <a:bodyPr>
            <a:normAutofit/>
          </a:bodyPr>
          <a:lstStyle/>
          <a:p>
            <a:pPr lvl="0"/>
            <a:r>
              <a:rPr lang="en-US" dirty="0" smtClean="0"/>
              <a:t>*Energy</a:t>
            </a:r>
            <a:r>
              <a:rPr lang="en-US" dirty="0"/>
              <a:t>: </a:t>
            </a:r>
            <a:r>
              <a:rPr lang="en-US" dirty="0" smtClean="0"/>
              <a:t>cancer </a:t>
            </a:r>
            <a:r>
              <a:rPr lang="en-US" dirty="0"/>
              <a:t>places great metabolic </a:t>
            </a:r>
            <a:r>
              <a:rPr lang="en-US" dirty="0" smtClean="0"/>
              <a:t>demands-more kilocalories may be needed in accordance with the degree of metabolic stress, the amount of tissue synthesis that is taking place and physical activity levels</a:t>
            </a:r>
          </a:p>
          <a:p>
            <a:pPr lvl="0"/>
            <a:r>
              <a:rPr lang="en-US" dirty="0" smtClean="0"/>
              <a:t>Malnourished client requires significantly more energy*</a:t>
            </a:r>
            <a:endParaRPr lang="en-US" dirty="0"/>
          </a:p>
          <a:p>
            <a:pPr lvl="0"/>
            <a:r>
              <a:rPr lang="en-US" dirty="0" smtClean="0"/>
              <a:t>*Protein</a:t>
            </a:r>
            <a:r>
              <a:rPr lang="en-US" dirty="0"/>
              <a:t>: essential amino acids and nitrogen for </a:t>
            </a:r>
            <a:r>
              <a:rPr lang="en-US" dirty="0" smtClean="0"/>
              <a:t>rebuilding</a:t>
            </a:r>
          </a:p>
          <a:p>
            <a:pPr lvl="1"/>
            <a:r>
              <a:rPr lang="en-US" sz="2600" dirty="0" smtClean="0"/>
              <a:t>Animal sources are best*</a:t>
            </a:r>
            <a:endParaRPr lang="en-US" sz="2600" dirty="0"/>
          </a:p>
          <a:p>
            <a:pPr lvl="0"/>
            <a:r>
              <a:rPr lang="en-US" dirty="0"/>
              <a:t>Vitamins and minerals: at least to DRI standards</a:t>
            </a:r>
          </a:p>
          <a:p>
            <a:pPr lvl="0"/>
            <a:r>
              <a:rPr lang="en-US" dirty="0"/>
              <a:t>Fluid: to replace losses, remove waste </a:t>
            </a:r>
            <a:r>
              <a:rPr lang="en-US" dirty="0" smtClean="0"/>
              <a:t>products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373039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 </a:t>
            </a:r>
            <a:r>
              <a:rPr lang="en-US" dirty="0" smtClean="0"/>
              <a:t>Management</a:t>
            </a:r>
            <a:endParaRPr lang="en-US" dirty="0"/>
          </a:p>
        </p:txBody>
      </p:sp>
      <p:sp>
        <p:nvSpPr>
          <p:cNvPr id="3" name="Content Placeholder 2"/>
          <p:cNvSpPr>
            <a:spLocks noGrp="1"/>
          </p:cNvSpPr>
          <p:nvPr>
            <p:ph sz="quarter" idx="1"/>
          </p:nvPr>
        </p:nvSpPr>
        <p:spPr/>
        <p:txBody>
          <a:bodyPr>
            <a:normAutofit/>
          </a:bodyPr>
          <a:lstStyle/>
          <a:p>
            <a:pPr lvl="0"/>
            <a:r>
              <a:rPr lang="en-US" sz="2800" dirty="0"/>
              <a:t>Enteral: oral diet with supplementation</a:t>
            </a:r>
          </a:p>
          <a:p>
            <a:pPr lvl="1"/>
            <a:r>
              <a:rPr lang="en-US" sz="2800" dirty="0" smtClean="0"/>
              <a:t>Most desired form of feeding when tolerated*</a:t>
            </a:r>
          </a:p>
          <a:p>
            <a:pPr lvl="1"/>
            <a:r>
              <a:rPr lang="en-US" sz="2800" dirty="0" smtClean="0"/>
              <a:t>Preferred </a:t>
            </a:r>
            <a:r>
              <a:rPr lang="en-US" sz="2800" dirty="0"/>
              <a:t>route</a:t>
            </a:r>
          </a:p>
          <a:p>
            <a:pPr lvl="1"/>
            <a:r>
              <a:rPr lang="en-US" sz="2800" dirty="0"/>
              <a:t>Adjust to maximize palatability</a:t>
            </a:r>
          </a:p>
          <a:p>
            <a:pPr lvl="1"/>
            <a:r>
              <a:rPr lang="en-US" sz="2800" dirty="0"/>
              <a:t>Maximize energy and nutrient </a:t>
            </a:r>
            <a:r>
              <a:rPr lang="en-US" sz="2800" dirty="0" smtClean="0"/>
              <a:t>density</a:t>
            </a:r>
            <a:endParaRPr lang="en-US" sz="28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523670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Enteral: Oral Diet with </a:t>
            </a:r>
            <a:r>
              <a:rPr lang="en-US" dirty="0" smtClean="0"/>
              <a:t>Supplementation</a:t>
            </a:r>
            <a:endParaRPr lang="en-US" dirty="0"/>
          </a:p>
        </p:txBody>
      </p:sp>
      <p:sp>
        <p:nvSpPr>
          <p:cNvPr id="3" name="Content Placeholder 2"/>
          <p:cNvSpPr>
            <a:spLocks noGrp="1"/>
          </p:cNvSpPr>
          <p:nvPr>
            <p:ph sz="quarter" idx="1"/>
          </p:nvPr>
        </p:nvSpPr>
        <p:spPr/>
        <p:txBody>
          <a:bodyPr/>
          <a:lstStyle/>
          <a:p>
            <a:pPr lvl="0"/>
            <a:r>
              <a:rPr lang="en-US" dirty="0"/>
              <a:t>Loss of appetite</a:t>
            </a:r>
          </a:p>
          <a:p>
            <a:pPr lvl="1"/>
            <a:r>
              <a:rPr lang="en-US" dirty="0"/>
              <a:t>Major issue with cancer</a:t>
            </a:r>
          </a:p>
          <a:p>
            <a:pPr lvl="1"/>
            <a:r>
              <a:rPr lang="en-US" dirty="0"/>
              <a:t>Can lead to cachexia</a:t>
            </a:r>
          </a:p>
          <a:p>
            <a:pPr lvl="1"/>
            <a:r>
              <a:rPr lang="en-US" dirty="0"/>
              <a:t>Requires vigorous program of eating that does not depend on </a:t>
            </a:r>
            <a:r>
              <a:rPr lang="en-US" dirty="0" smtClean="0"/>
              <a:t>appetite</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502378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Enteral: Oral Diet with Supplementation (</a:t>
            </a:r>
            <a:r>
              <a:rPr lang="en-US" dirty="0" smtClean="0"/>
              <a:t>cont’d)</a:t>
            </a:r>
            <a:endParaRPr lang="en-US" dirty="0"/>
          </a:p>
        </p:txBody>
      </p:sp>
      <p:sp>
        <p:nvSpPr>
          <p:cNvPr id="3" name="Content Placeholder 2"/>
          <p:cNvSpPr>
            <a:spLocks noGrp="1"/>
          </p:cNvSpPr>
          <p:nvPr>
            <p:ph sz="quarter" idx="1"/>
          </p:nvPr>
        </p:nvSpPr>
        <p:spPr/>
        <p:txBody>
          <a:bodyPr>
            <a:normAutofit/>
          </a:bodyPr>
          <a:lstStyle/>
          <a:p>
            <a:pPr lvl="0"/>
            <a:r>
              <a:rPr lang="en-US" dirty="0"/>
              <a:t>Oral complications</a:t>
            </a:r>
          </a:p>
          <a:p>
            <a:pPr lvl="1"/>
            <a:r>
              <a:rPr lang="en-US" sz="2400" dirty="0"/>
              <a:t>Ensure basic mouth care</a:t>
            </a:r>
          </a:p>
          <a:p>
            <a:pPr lvl="1"/>
            <a:r>
              <a:rPr lang="en-US" sz="2400" dirty="0"/>
              <a:t>Frequent small snacks rather than traditional meals</a:t>
            </a:r>
          </a:p>
          <a:p>
            <a:pPr lvl="1"/>
            <a:r>
              <a:rPr lang="en-US" sz="2400" dirty="0"/>
              <a:t>Strong seasonings, high-protein </a:t>
            </a:r>
            <a:r>
              <a:rPr lang="en-US" sz="2400" dirty="0" smtClean="0"/>
              <a:t>drinks</a:t>
            </a:r>
          </a:p>
          <a:p>
            <a:pPr lvl="1"/>
            <a:r>
              <a:rPr lang="en-US" sz="2400" dirty="0" smtClean="0"/>
              <a:t>*food processor or blender can turn foods into a semisolid or liquid form for easier swallowing</a:t>
            </a:r>
            <a:endParaRPr lang="en-US" sz="2400" dirty="0"/>
          </a:p>
          <a:p>
            <a:pPr lvl="0"/>
            <a:r>
              <a:rPr lang="en-US" dirty="0"/>
              <a:t>GI problems</a:t>
            </a:r>
          </a:p>
          <a:p>
            <a:pPr lvl="1"/>
            <a:r>
              <a:rPr lang="en-US" sz="2400" dirty="0"/>
              <a:t>Avoid hot, sweet, fatty, spicy foods as needed</a:t>
            </a:r>
          </a:p>
          <a:p>
            <a:pPr lvl="1"/>
            <a:r>
              <a:rPr lang="en-US" sz="2400" dirty="0"/>
              <a:t>Small, frequent feedings of soft to liquid foods</a:t>
            </a:r>
          </a:p>
          <a:p>
            <a:pPr lvl="1"/>
            <a:r>
              <a:rPr lang="en-US" sz="2400" dirty="0"/>
              <a:t>Antinausea </a:t>
            </a:r>
            <a:r>
              <a:rPr lang="en-US" sz="2400" dirty="0" smtClean="0"/>
              <a:t>drugs</a:t>
            </a:r>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507715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Enteral</a:t>
            </a:r>
            <a:r>
              <a:rPr lang="en-US" dirty="0" smtClean="0"/>
              <a:t>: Oral Diet with Supplementation (cont’d)</a:t>
            </a:r>
            <a:endParaRPr lang="en-US" dirty="0"/>
          </a:p>
        </p:txBody>
      </p:sp>
      <p:sp>
        <p:nvSpPr>
          <p:cNvPr id="3" name="Content Placeholder 2"/>
          <p:cNvSpPr>
            <a:spLocks noGrp="1"/>
          </p:cNvSpPr>
          <p:nvPr>
            <p:ph sz="quarter" idx="1"/>
          </p:nvPr>
        </p:nvSpPr>
        <p:spPr/>
        <p:txBody>
          <a:bodyPr>
            <a:normAutofit/>
          </a:bodyPr>
          <a:lstStyle/>
          <a:p>
            <a:pPr lvl="0"/>
            <a:r>
              <a:rPr lang="en-US" sz="2800" dirty="0" smtClean="0"/>
              <a:t>Loss of lean tissue</a:t>
            </a:r>
          </a:p>
          <a:p>
            <a:pPr lvl="1"/>
            <a:r>
              <a:rPr lang="en-US" sz="2800" dirty="0" smtClean="0"/>
              <a:t>Dietary supplements containing fish oils to prevent loss of lean tissue</a:t>
            </a:r>
          </a:p>
          <a:p>
            <a:pPr lvl="0"/>
            <a:r>
              <a:rPr lang="en-US" sz="2800" dirty="0" smtClean="0"/>
              <a:t>Pain </a:t>
            </a:r>
            <a:r>
              <a:rPr lang="en-US" sz="2800" dirty="0"/>
              <a:t>and discomfort</a:t>
            </a:r>
          </a:p>
          <a:p>
            <a:pPr lvl="1"/>
            <a:r>
              <a:rPr lang="en-US" sz="2800" dirty="0"/>
              <a:t>Severe pain controlled and comfortable </a:t>
            </a:r>
            <a:r>
              <a:rPr lang="en-US" sz="2800" dirty="0" smtClean="0"/>
              <a:t>position allows patients to eat more**</a:t>
            </a:r>
            <a:endParaRPr lang="en-US" sz="2800" dirty="0"/>
          </a:p>
          <a:p>
            <a:pPr lvl="1"/>
            <a:r>
              <a:rPr lang="en-US" sz="2800" dirty="0"/>
              <a:t>Pain medication as needed</a:t>
            </a:r>
          </a:p>
          <a:p>
            <a:pPr lvl="1"/>
            <a:r>
              <a:rPr lang="en-US" sz="2800" dirty="0"/>
              <a:t>Preventive therapy to avoid </a:t>
            </a:r>
            <a:r>
              <a:rPr lang="en-US" sz="2800" dirty="0" smtClean="0"/>
              <a:t>constipation</a:t>
            </a:r>
            <a:endParaRPr lang="en-US" sz="28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915332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Enteral</a:t>
            </a:r>
            <a:r>
              <a:rPr lang="en-US" dirty="0" smtClean="0"/>
              <a:t> and </a:t>
            </a:r>
            <a:r>
              <a:rPr lang="en-US" dirty="0" err="1" smtClean="0"/>
              <a:t>Parenteral</a:t>
            </a:r>
            <a:r>
              <a:rPr lang="en-US" dirty="0" smtClean="0"/>
              <a:t> Feeding</a:t>
            </a:r>
            <a:endParaRPr lang="en-US" dirty="0"/>
          </a:p>
        </p:txBody>
      </p:sp>
      <p:sp>
        <p:nvSpPr>
          <p:cNvPr id="3" name="Content Placeholder 2"/>
          <p:cNvSpPr>
            <a:spLocks noGrp="1"/>
          </p:cNvSpPr>
          <p:nvPr>
            <p:ph sz="quarter" idx="1"/>
          </p:nvPr>
        </p:nvSpPr>
        <p:spPr/>
        <p:txBody>
          <a:bodyPr/>
          <a:lstStyle/>
          <a:p>
            <a:pPr lvl="0"/>
            <a:r>
              <a:rPr lang="en-US" dirty="0" err="1" smtClean="0"/>
              <a:t>Enteral</a:t>
            </a:r>
            <a:r>
              <a:rPr lang="en-US" dirty="0" smtClean="0"/>
              <a:t>: when </a:t>
            </a:r>
            <a:r>
              <a:rPr lang="en-US" dirty="0"/>
              <a:t>gastrointestinal </a:t>
            </a:r>
            <a:r>
              <a:rPr lang="en-US" dirty="0" smtClean="0"/>
              <a:t>tract </a:t>
            </a:r>
            <a:r>
              <a:rPr lang="en-US" dirty="0"/>
              <a:t>can be used but patient is unable to </a:t>
            </a:r>
            <a:r>
              <a:rPr lang="en-US" dirty="0" smtClean="0"/>
              <a:t>eat</a:t>
            </a:r>
          </a:p>
          <a:p>
            <a:pPr lvl="0"/>
            <a:r>
              <a:rPr lang="en-US" dirty="0" err="1" smtClean="0"/>
              <a:t>Parenteral</a:t>
            </a:r>
            <a:r>
              <a:rPr lang="en-US" dirty="0" smtClean="0"/>
              <a:t>: when GI tract cannot be used</a:t>
            </a:r>
          </a:p>
          <a:p>
            <a:pPr lvl="0">
              <a:buNone/>
            </a:pP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482936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Dietary modifications box 23-2</a:t>
            </a:r>
            <a:endParaRPr lang="en-US" dirty="0"/>
          </a:p>
        </p:txBody>
      </p:sp>
      <p:sp>
        <p:nvSpPr>
          <p:cNvPr id="3" name="Content Placeholder 2"/>
          <p:cNvSpPr>
            <a:spLocks noGrp="1"/>
          </p:cNvSpPr>
          <p:nvPr>
            <p:ph sz="quarter" idx="1"/>
          </p:nvPr>
        </p:nvSpPr>
        <p:spPr/>
        <p:txBody>
          <a:bodyPr/>
          <a:lstStyle/>
          <a:p>
            <a:r>
              <a:rPr lang="en-US" dirty="0" err="1" smtClean="0"/>
              <a:t>Xerostomia</a:t>
            </a:r>
            <a:endParaRPr lang="en-US" dirty="0" smtClean="0"/>
          </a:p>
          <a:p>
            <a:r>
              <a:rPr lang="en-US" dirty="0" smtClean="0"/>
              <a:t>Diarrhea</a:t>
            </a:r>
          </a:p>
          <a:p>
            <a:r>
              <a:rPr lang="en-US" dirty="0" smtClean="0"/>
              <a:t>Constipation</a:t>
            </a:r>
          </a:p>
          <a:p>
            <a:r>
              <a:rPr lang="en-US" dirty="0" err="1" smtClean="0"/>
              <a:t>Mucositis</a:t>
            </a:r>
            <a:r>
              <a:rPr lang="en-US" dirty="0" smtClean="0"/>
              <a:t> and </a:t>
            </a:r>
            <a:r>
              <a:rPr lang="en-US" dirty="0" err="1" smtClean="0"/>
              <a:t>stomatitis</a:t>
            </a:r>
            <a:endParaRPr lang="en-US" dirty="0" smtClean="0"/>
          </a:p>
          <a:p>
            <a:r>
              <a:rPr lang="en-US" dirty="0" err="1" smtClean="0"/>
              <a:t>Neutropenia</a:t>
            </a:r>
            <a:r>
              <a:rPr lang="en-US" dirty="0" smtClean="0"/>
              <a:t>*</a:t>
            </a:r>
          </a:p>
          <a:p>
            <a:r>
              <a:rPr lang="en-US" dirty="0" smtClean="0"/>
              <a:t>dehydration</a:t>
            </a:r>
            <a:endParaRPr lang="en-US"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7936"/>
          </a:xfrm>
        </p:spPr>
        <p:txBody>
          <a:bodyPr/>
          <a:lstStyle/>
          <a:p>
            <a:r>
              <a:rPr lang="en-US" dirty="0"/>
              <a:t>Cancer </a:t>
            </a:r>
            <a:r>
              <a:rPr lang="en-US" dirty="0" smtClean="0"/>
              <a:t>Prevention</a:t>
            </a:r>
            <a:endParaRPr lang="en-US" dirty="0"/>
          </a:p>
        </p:txBody>
      </p:sp>
      <p:sp>
        <p:nvSpPr>
          <p:cNvPr id="3" name="Content Placeholder 2"/>
          <p:cNvSpPr>
            <a:spLocks noGrp="1"/>
          </p:cNvSpPr>
          <p:nvPr>
            <p:ph sz="quarter" idx="1"/>
          </p:nvPr>
        </p:nvSpPr>
        <p:spPr>
          <a:xfrm>
            <a:off x="457200" y="1272209"/>
            <a:ext cx="7467600" cy="5201743"/>
          </a:xfrm>
        </p:spPr>
        <p:txBody>
          <a:bodyPr>
            <a:noAutofit/>
          </a:bodyPr>
          <a:lstStyle/>
          <a:p>
            <a:pPr lvl="0"/>
            <a:r>
              <a:rPr lang="en-US" sz="2800" dirty="0"/>
              <a:t>American Cancer Society, World Cancer Research Fund, American Institute for Cancer Prevention</a:t>
            </a:r>
          </a:p>
          <a:p>
            <a:pPr lvl="1"/>
            <a:r>
              <a:rPr lang="en-US" sz="2800" dirty="0"/>
              <a:t>Be as lean as possible within normal range</a:t>
            </a:r>
          </a:p>
          <a:p>
            <a:pPr lvl="1"/>
            <a:r>
              <a:rPr lang="en-US" sz="2800" dirty="0"/>
              <a:t>Adopt a physically active lifestyle</a:t>
            </a:r>
          </a:p>
          <a:p>
            <a:pPr lvl="1"/>
            <a:r>
              <a:rPr lang="en-US" sz="2800" dirty="0"/>
              <a:t>Consume a healthy diet</a:t>
            </a:r>
          </a:p>
          <a:p>
            <a:pPr lvl="1"/>
            <a:r>
              <a:rPr lang="en-US" sz="2800" dirty="0"/>
              <a:t>Limit alcohol consumption</a:t>
            </a:r>
          </a:p>
          <a:p>
            <a:pPr lvl="1"/>
            <a:r>
              <a:rPr lang="en-US" sz="2800" dirty="0" smtClean="0"/>
              <a:t>Do </a:t>
            </a:r>
            <a:r>
              <a:rPr lang="en-US" sz="2800" dirty="0"/>
              <a:t>not rely on </a:t>
            </a:r>
            <a:r>
              <a:rPr lang="en-US" sz="2800" dirty="0" smtClean="0"/>
              <a:t>supplements</a:t>
            </a:r>
          </a:p>
          <a:p>
            <a:pPr lvl="1"/>
            <a:r>
              <a:rPr lang="en-US" sz="2800" dirty="0" smtClean="0"/>
              <a:t>Breastfeed infants exclusively for 6 months</a:t>
            </a:r>
            <a:endParaRPr lang="en-US" sz="28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956147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57814"/>
          </a:xfrm>
        </p:spPr>
        <p:txBody>
          <a:bodyPr/>
          <a:lstStyle/>
          <a:p>
            <a:r>
              <a:rPr lang="en-US" dirty="0"/>
              <a:t>Process of Cancer </a:t>
            </a:r>
            <a:r>
              <a:rPr lang="en-US" dirty="0" smtClean="0"/>
              <a:t>Development</a:t>
            </a:r>
            <a:endParaRPr lang="en-US" dirty="0"/>
          </a:p>
        </p:txBody>
      </p:sp>
      <p:sp>
        <p:nvSpPr>
          <p:cNvPr id="3" name="Content Placeholder 2"/>
          <p:cNvSpPr>
            <a:spLocks noGrp="1"/>
          </p:cNvSpPr>
          <p:nvPr>
            <p:ph sz="quarter" idx="1"/>
          </p:nvPr>
        </p:nvSpPr>
        <p:spPr>
          <a:xfrm>
            <a:off x="539261" y="1311965"/>
            <a:ext cx="8112369" cy="5168347"/>
          </a:xfrm>
        </p:spPr>
        <p:txBody>
          <a:bodyPr>
            <a:normAutofit/>
          </a:bodyPr>
          <a:lstStyle/>
          <a:p>
            <a:r>
              <a:rPr lang="en-US" dirty="0" smtClean="0"/>
              <a:t> </a:t>
            </a:r>
            <a:r>
              <a:rPr lang="en-US" sz="2200" dirty="0" smtClean="0"/>
              <a:t>The </a:t>
            </a:r>
            <a:r>
              <a:rPr lang="en-US" sz="2200" dirty="0"/>
              <a:t>nature of cancer</a:t>
            </a:r>
          </a:p>
          <a:p>
            <a:pPr lvl="1"/>
            <a:r>
              <a:rPr lang="en-US" sz="2200" dirty="0"/>
              <a:t>Multiple forms: highly variable nature</a:t>
            </a:r>
          </a:p>
          <a:p>
            <a:pPr lvl="1"/>
            <a:r>
              <a:rPr lang="en-US" sz="2200" dirty="0"/>
              <a:t>Second leading cause of death in United States</a:t>
            </a:r>
          </a:p>
          <a:p>
            <a:pPr lvl="1"/>
            <a:r>
              <a:rPr lang="en-US" sz="2200" i="1" dirty="0"/>
              <a:t>Cancer</a:t>
            </a:r>
            <a:r>
              <a:rPr lang="en-US" sz="2200" dirty="0"/>
              <a:t> </a:t>
            </a:r>
            <a:r>
              <a:rPr lang="en-US" sz="2200" dirty="0" smtClean="0"/>
              <a:t>is the general term that designates </a:t>
            </a:r>
            <a:r>
              <a:rPr lang="en-US" sz="2200" dirty="0"/>
              <a:t>a malignant tumor </a:t>
            </a:r>
            <a:r>
              <a:rPr lang="en-US" sz="2200" dirty="0" smtClean="0"/>
              <a:t>or </a:t>
            </a:r>
            <a:r>
              <a:rPr lang="en-US" sz="2200" b="1" dirty="0" smtClean="0"/>
              <a:t>neoplasm</a:t>
            </a:r>
          </a:p>
          <a:p>
            <a:pPr lvl="1"/>
            <a:r>
              <a:rPr lang="en-US" sz="2200" dirty="0" smtClean="0"/>
              <a:t>The orderly process of cell division can be lost as the result of a </a:t>
            </a:r>
            <a:r>
              <a:rPr lang="en-US" sz="2200" b="1" dirty="0" smtClean="0"/>
              <a:t>mutation, </a:t>
            </a:r>
            <a:r>
              <a:rPr lang="en-US" sz="2200" dirty="0" smtClean="0"/>
              <a:t>particularly when the mutation occurs in a regulatory gene; Cancer is: </a:t>
            </a:r>
          </a:p>
          <a:p>
            <a:pPr lvl="2"/>
            <a:r>
              <a:rPr lang="en-US" sz="2200" dirty="0" smtClean="0"/>
              <a:t>Normal cell growth that has gone wrong</a:t>
            </a:r>
          </a:p>
          <a:p>
            <a:pPr lvl="2"/>
            <a:r>
              <a:rPr lang="en-US" sz="2200" dirty="0" smtClean="0"/>
              <a:t>Loss of cell control over normal cell </a:t>
            </a:r>
            <a:r>
              <a:rPr lang="en-US" sz="2200" dirty="0" smtClean="0"/>
              <a:t>replication</a:t>
            </a:r>
          </a:p>
          <a:p>
            <a:pPr lvl="2">
              <a:buNone/>
            </a:pPr>
            <a:r>
              <a:rPr lang="en-US" sz="2200" dirty="0" smtClean="0"/>
              <a:t>**Continuous process of cell division is guided by the genetic code that is contained in the DNA of the cell nucleus</a:t>
            </a:r>
            <a:endParaRPr lang="en-US" sz="2200" dirty="0" smtClean="0"/>
          </a:p>
          <a:p>
            <a:pPr lvl="1">
              <a:buNone/>
            </a:pP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Cancer Prevention (cont’d</a:t>
            </a:r>
            <a:r>
              <a:rPr lang="en-US" dirty="0" smtClean="0"/>
              <a:t>)</a:t>
            </a:r>
            <a:endParaRPr lang="en-US" dirty="0"/>
          </a:p>
        </p:txBody>
      </p:sp>
      <p:sp>
        <p:nvSpPr>
          <p:cNvPr id="3" name="Content Placeholder 2"/>
          <p:cNvSpPr>
            <a:spLocks noGrp="1"/>
          </p:cNvSpPr>
          <p:nvPr>
            <p:ph sz="quarter" idx="1"/>
          </p:nvPr>
        </p:nvSpPr>
        <p:spPr>
          <a:xfrm>
            <a:off x="685800" y="1219200"/>
            <a:ext cx="7772400" cy="5249333"/>
          </a:xfrm>
        </p:spPr>
        <p:txBody>
          <a:bodyPr/>
          <a:lstStyle/>
          <a:p>
            <a:pPr lvl="0"/>
            <a:r>
              <a:rPr lang="en-US" dirty="0"/>
              <a:t>U.S. </a:t>
            </a:r>
            <a:r>
              <a:rPr lang="en-US" dirty="0" smtClean="0"/>
              <a:t>FDA </a:t>
            </a:r>
            <a:r>
              <a:rPr lang="en-US" dirty="0"/>
              <a:t>claims approved for </a:t>
            </a:r>
            <a:r>
              <a:rPr lang="en-US" dirty="0" smtClean="0"/>
              <a:t>labels</a:t>
            </a:r>
          </a:p>
          <a:p>
            <a:pPr lvl="1"/>
            <a:r>
              <a:rPr lang="en-US" dirty="0" smtClean="0"/>
              <a:t>Dietary fat (lipids) and cancer</a:t>
            </a:r>
            <a:endParaRPr lang="en-US" dirty="0"/>
          </a:p>
          <a:p>
            <a:pPr lvl="1"/>
            <a:r>
              <a:rPr lang="en-US" dirty="0" smtClean="0"/>
              <a:t>Fiber-containing grain products</a:t>
            </a:r>
          </a:p>
          <a:p>
            <a:pPr lvl="1"/>
            <a:r>
              <a:rPr lang="en-US" dirty="0" smtClean="0"/>
              <a:t>Fruits, vegetables, and cancer</a:t>
            </a:r>
          </a:p>
          <a:p>
            <a:pPr lvl="2"/>
            <a:r>
              <a:rPr lang="en-US" dirty="0" smtClean="0"/>
              <a:t>Most people need a total of about 5 servings of fruits and vegetables per day. </a:t>
            </a:r>
            <a:endParaRPr lang="en-US" sz="9200" dirty="0"/>
          </a:p>
          <a:p>
            <a:pPr lvl="0"/>
            <a:r>
              <a:rPr lang="en-US" dirty="0"/>
              <a:t>Ongoing cancer research: foods that may increase or reduce risk </a:t>
            </a:r>
            <a:r>
              <a:rPr lang="en-US" dirty="0" smtClean="0"/>
              <a:t>of</a:t>
            </a:r>
            <a:endParaRPr lang="en-US" dirty="0"/>
          </a:p>
          <a:p>
            <a:pPr lvl="1"/>
            <a:r>
              <a:rPr lang="en-US" dirty="0"/>
              <a:t>Breast </a:t>
            </a:r>
            <a:r>
              <a:rPr lang="en-US" dirty="0" smtClean="0"/>
              <a:t>cancer: risk increases with obesity</a:t>
            </a:r>
            <a:endParaRPr lang="en-US" dirty="0"/>
          </a:p>
          <a:p>
            <a:pPr lvl="1"/>
            <a:r>
              <a:rPr lang="en-US" dirty="0"/>
              <a:t>Gastric </a:t>
            </a:r>
            <a:r>
              <a:rPr lang="en-US" dirty="0" smtClean="0"/>
              <a:t>cancer: fruits and vegetables protective</a:t>
            </a:r>
            <a:endParaRPr lang="en-US" dirty="0"/>
          </a:p>
          <a:p>
            <a:pPr lvl="1"/>
            <a:r>
              <a:rPr lang="en-US" dirty="0"/>
              <a:t>Colorectal </a:t>
            </a:r>
            <a:r>
              <a:rPr lang="en-US" dirty="0" smtClean="0"/>
              <a:t>cancer: 70 to 90% due to dietary factors</a:t>
            </a:r>
            <a:endParaRPr lang="en-US" dirty="0"/>
          </a:p>
          <a:p>
            <a:endParaRPr lang="en-US" sz="24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435346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a:t>Nutrition Support in </a:t>
            </a:r>
            <a:r>
              <a:rPr lang="en-US" dirty="0" smtClean="0"/>
              <a:t>HIV/AIDS</a:t>
            </a:r>
            <a:endParaRPr lang="en-US" dirty="0"/>
          </a:p>
        </p:txBody>
      </p:sp>
      <p:sp>
        <p:nvSpPr>
          <p:cNvPr id="3" name="Content Placeholder 2"/>
          <p:cNvSpPr>
            <a:spLocks noGrp="1"/>
          </p:cNvSpPr>
          <p:nvPr>
            <p:ph sz="quarter" idx="1"/>
          </p:nvPr>
        </p:nvSpPr>
        <p:spPr/>
        <p:txBody>
          <a:bodyPr/>
          <a:lstStyle/>
          <a:p>
            <a:pPr lvl="0"/>
            <a:r>
              <a:rPr lang="en-US" dirty="0"/>
              <a:t>Nutrition problems affect the nature of the disease process and the medical treatment methods </a:t>
            </a:r>
            <a:r>
              <a:rPr lang="en-US" dirty="0" smtClean="0"/>
              <a:t>for </a:t>
            </a:r>
            <a:r>
              <a:rPr lang="en-US" dirty="0"/>
              <a:t>patients with cancer or </a:t>
            </a:r>
            <a:r>
              <a:rPr lang="en-US" dirty="0" smtClean="0"/>
              <a:t>human immunodeficiency virus (HIV).</a:t>
            </a:r>
            <a:endParaRPr lang="en-US" dirty="0"/>
          </a:p>
          <a:p>
            <a:r>
              <a:rPr lang="en-US" dirty="0"/>
              <a:t>The progressive effects </a:t>
            </a:r>
            <a:r>
              <a:rPr lang="en-US" dirty="0" smtClean="0"/>
              <a:t>of HIV to the final stage of acquired immunodeficiency syndrome (AIDS) have </a:t>
            </a:r>
            <a:r>
              <a:rPr lang="en-US" dirty="0"/>
              <a:t>many nutrition implications and often require aggressive medical nutrition therapy.</a:t>
            </a:r>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69252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Progression of HIV</a:t>
            </a:r>
            <a:endParaRPr lang="en-US" dirty="0"/>
          </a:p>
        </p:txBody>
      </p:sp>
      <p:sp>
        <p:nvSpPr>
          <p:cNvPr id="3" name="Content Placeholder 2"/>
          <p:cNvSpPr>
            <a:spLocks noGrp="1"/>
          </p:cNvSpPr>
          <p:nvPr>
            <p:ph sz="quarter" idx="1"/>
          </p:nvPr>
        </p:nvSpPr>
        <p:spPr/>
        <p:txBody>
          <a:bodyPr/>
          <a:lstStyle/>
          <a:p>
            <a:pPr lvl="0"/>
            <a:r>
              <a:rPr lang="en-US" dirty="0"/>
              <a:t>Evolution of human immunodeficiency virus</a:t>
            </a:r>
          </a:p>
          <a:p>
            <a:pPr lvl="1"/>
            <a:r>
              <a:rPr lang="en-US" dirty="0"/>
              <a:t>First case identified in 1959</a:t>
            </a:r>
          </a:p>
          <a:p>
            <a:pPr lvl="1"/>
            <a:r>
              <a:rPr lang="en-US" dirty="0"/>
              <a:t>By late 1970s and early 1980s had spread </a:t>
            </a:r>
            <a:r>
              <a:rPr lang="en-US" b="1" dirty="0" smtClean="0"/>
              <a:t>(pandemic) </a:t>
            </a:r>
            <a:r>
              <a:rPr lang="en-US" dirty="0" smtClean="0"/>
              <a:t>to </a:t>
            </a:r>
            <a:r>
              <a:rPr lang="en-US" dirty="0"/>
              <a:t>Europe and United </a:t>
            </a:r>
            <a:r>
              <a:rPr lang="en-US" dirty="0" smtClean="0"/>
              <a:t>States </a:t>
            </a:r>
            <a:endParaRPr lang="en-US" b="1" dirty="0"/>
          </a:p>
          <a:p>
            <a:pPr lvl="1"/>
            <a:r>
              <a:rPr lang="en-US" dirty="0"/>
              <a:t>Underlying infectious agent identified in 1983</a:t>
            </a:r>
          </a:p>
          <a:p>
            <a:pPr lvl="0"/>
            <a:r>
              <a:rPr lang="en-US" dirty="0"/>
              <a:t>Parasitic nature</a:t>
            </a:r>
          </a:p>
          <a:p>
            <a:pPr lvl="1"/>
            <a:r>
              <a:rPr lang="en-US" dirty="0"/>
              <a:t>Viruses contain only shreds of genetic </a:t>
            </a:r>
            <a:r>
              <a:rPr lang="en-US" dirty="0" smtClean="0"/>
              <a:t>material.</a:t>
            </a:r>
            <a:endParaRPr lang="en-US" dirty="0"/>
          </a:p>
          <a:p>
            <a:pPr lvl="1"/>
            <a:r>
              <a:rPr lang="en-US" dirty="0" smtClean="0"/>
              <a:t>They </a:t>
            </a:r>
            <a:r>
              <a:rPr lang="en-US" dirty="0"/>
              <a:t>invade a host cell and use it to make copies of </a:t>
            </a:r>
            <a:r>
              <a:rPr lang="en-US" dirty="0" smtClean="0"/>
              <a:t>itself.</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619718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Transmission and Stages of Disease </a:t>
            </a:r>
            <a:r>
              <a:rPr lang="en-US" dirty="0" smtClean="0"/>
              <a:t>Progression</a:t>
            </a:r>
            <a:endParaRPr lang="en-US" dirty="0"/>
          </a:p>
        </p:txBody>
      </p:sp>
      <p:sp>
        <p:nvSpPr>
          <p:cNvPr id="3" name="Content Placeholder 2"/>
          <p:cNvSpPr>
            <a:spLocks noGrp="1"/>
          </p:cNvSpPr>
          <p:nvPr>
            <p:ph sz="quarter" idx="1"/>
          </p:nvPr>
        </p:nvSpPr>
        <p:spPr/>
        <p:txBody>
          <a:bodyPr/>
          <a:lstStyle/>
          <a:p>
            <a:pPr lvl="0"/>
            <a:r>
              <a:rPr lang="en-US" dirty="0"/>
              <a:t>Modes of transmission</a:t>
            </a:r>
          </a:p>
          <a:p>
            <a:pPr lvl="0"/>
            <a:r>
              <a:rPr lang="en-US" dirty="0"/>
              <a:t>Three distinct stages</a:t>
            </a:r>
          </a:p>
          <a:p>
            <a:pPr lvl="1"/>
            <a:r>
              <a:rPr lang="en-US" dirty="0"/>
              <a:t>Primary infection and extended latent period of HIV incubation</a:t>
            </a:r>
          </a:p>
          <a:p>
            <a:pPr lvl="1"/>
            <a:r>
              <a:rPr lang="en-US" dirty="0"/>
              <a:t>HIV-related diseases</a:t>
            </a:r>
          </a:p>
          <a:p>
            <a:pPr lvl="1"/>
            <a:r>
              <a:rPr lang="en-US" dirty="0" smtClean="0"/>
              <a:t>AIDS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54707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102" y="98853"/>
            <a:ext cx="8245796" cy="628333"/>
          </a:xfrm>
        </p:spPr>
        <p:txBody>
          <a:bodyPr/>
          <a:lstStyle/>
          <a:p>
            <a:r>
              <a:rPr lang="en-US" dirty="0" smtClean="0"/>
              <a:t>Modes of HIV Transmission</a:t>
            </a:r>
            <a:endParaRPr lang="en-US" dirty="0"/>
          </a:p>
        </p:txBody>
      </p:sp>
      <p:sp>
        <p:nvSpPr>
          <p:cNvPr id="4"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GB" sz="1000" dirty="0" smtClean="0">
                <a:latin typeface="+mj-lt"/>
              </a:rPr>
              <a:t>37</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30290" y="813685"/>
            <a:ext cx="5483421" cy="5062030"/>
          </a:xfrm>
          <a:prstGeom prst="rect">
            <a:avLst/>
          </a:prstGeom>
        </p:spPr>
      </p:pic>
      <p:sp>
        <p:nvSpPr>
          <p:cNvPr id="8" name="TextBox 7"/>
          <p:cNvSpPr txBox="1"/>
          <p:nvPr/>
        </p:nvSpPr>
        <p:spPr>
          <a:xfrm>
            <a:off x="589179" y="5923349"/>
            <a:ext cx="7965642" cy="246221"/>
          </a:xfrm>
          <a:prstGeom prst="rect">
            <a:avLst/>
          </a:prstGeom>
          <a:noFill/>
        </p:spPr>
        <p:txBody>
          <a:bodyPr wrap="none" rtlCol="0">
            <a:spAutoFit/>
          </a:bodyPr>
          <a:lstStyle/>
          <a:p>
            <a:r>
              <a:rPr lang="en-US" sz="1000" dirty="0">
                <a:latin typeface="+mn-lt"/>
              </a:rPr>
              <a:t>Source: Centers for Disease Control and Prevention</a:t>
            </a:r>
            <a:r>
              <a:rPr lang="en-US" sz="1000" i="1" dirty="0">
                <a:latin typeface="+mn-lt"/>
              </a:rPr>
              <a:t>. HIV surveillance report,</a:t>
            </a:r>
            <a:r>
              <a:rPr lang="en-US" sz="1000" dirty="0">
                <a:latin typeface="+mn-lt"/>
              </a:rPr>
              <a:t> 2013. 2015: &lt;www.cdc.gov/hiv/library/reports/surveillance/&gt;.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CDC Classification for HIV</a:t>
            </a:r>
            <a:endParaRPr lang="en-US" dirty="0"/>
          </a:p>
        </p:txBody>
      </p:sp>
      <p:sp>
        <p:nvSpPr>
          <p:cNvPr id="3" name="Content Placeholder 2"/>
          <p:cNvSpPr>
            <a:spLocks noGrp="1"/>
          </p:cNvSpPr>
          <p:nvPr>
            <p:ph sz="quarter" idx="1"/>
          </p:nvPr>
        </p:nvSpPr>
        <p:spPr/>
        <p:txBody>
          <a:bodyPr>
            <a:normAutofit/>
          </a:bodyPr>
          <a:lstStyle/>
          <a:p>
            <a:r>
              <a:rPr lang="en-US" dirty="0" smtClean="0"/>
              <a:t>Stages 1, 2, 3 based on T-lymphocyte count</a:t>
            </a:r>
          </a:p>
          <a:p>
            <a:pPr lvl="1"/>
            <a:r>
              <a:rPr lang="en-US" sz="2400" dirty="0" smtClean="0"/>
              <a:t>Stage 0 and Stage unknown are other classifications</a:t>
            </a:r>
          </a:p>
          <a:p>
            <a:r>
              <a:rPr lang="en-US" dirty="0" smtClean="0"/>
              <a:t>Clinical category</a:t>
            </a:r>
          </a:p>
          <a:p>
            <a:pPr lvl="1"/>
            <a:r>
              <a:rPr lang="en-US" sz="2400" dirty="0" smtClean="0"/>
              <a:t>*Category </a:t>
            </a:r>
            <a:r>
              <a:rPr lang="en-US" sz="2400" dirty="0" smtClean="0"/>
              <a:t>A: asymptomatic or acute </a:t>
            </a:r>
            <a:r>
              <a:rPr lang="en-US" sz="2400" dirty="0" smtClean="0"/>
              <a:t>HIV</a:t>
            </a:r>
          </a:p>
          <a:p>
            <a:pPr lvl="2"/>
            <a:r>
              <a:rPr lang="en-US" sz="2400" dirty="0" smtClean="0"/>
              <a:t>2-4 weeks after initial exposure and infection a mild flu like episode may occur</a:t>
            </a:r>
            <a:endParaRPr lang="en-US" sz="2400" dirty="0" smtClean="0"/>
          </a:p>
          <a:p>
            <a:pPr lvl="1"/>
            <a:r>
              <a:rPr lang="en-US" sz="2400" dirty="0" smtClean="0"/>
              <a:t>Category B: symptomatic conditions</a:t>
            </a:r>
          </a:p>
          <a:p>
            <a:pPr lvl="1"/>
            <a:r>
              <a:rPr lang="en-US" sz="2400" dirty="0" smtClean="0"/>
              <a:t>Category C: AIDS-indicator conditions</a:t>
            </a:r>
            <a:endParaRPr lang="en-US" sz="2400"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mj-lt"/>
                <a:ea typeface="+mn-ea"/>
                <a:cs typeface="+mn-cs"/>
              </a:rPr>
              <a:t>38</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14" y="228600"/>
            <a:ext cx="8964386" cy="1219200"/>
          </a:xfrm>
        </p:spPr>
        <p:txBody>
          <a:bodyPr/>
          <a:lstStyle/>
          <a:p>
            <a:r>
              <a:rPr lang="en-US" dirty="0" smtClean="0"/>
              <a:t>Progression: HIV Infection to AIDS</a:t>
            </a:r>
            <a:endParaRPr lang="en-US" dirty="0"/>
          </a:p>
        </p:txBody>
      </p:sp>
      <p:sp>
        <p:nvSpPr>
          <p:cNvPr id="3" name="Content Placeholder 2"/>
          <p:cNvSpPr>
            <a:spLocks noGrp="1"/>
          </p:cNvSpPr>
          <p:nvPr>
            <p:ph sz="quarter" idx="1"/>
          </p:nvPr>
        </p:nvSpPr>
        <p:spPr/>
        <p:txBody>
          <a:bodyPr/>
          <a:lstStyle/>
          <a:p>
            <a:pPr lvl="0"/>
            <a:r>
              <a:rPr lang="en-US" dirty="0"/>
              <a:t>Terminal stage of HIV infection: AIDS</a:t>
            </a:r>
          </a:p>
          <a:p>
            <a:pPr lvl="0"/>
            <a:r>
              <a:rPr lang="en-US" dirty="0"/>
              <a:t>Rapidly declining T-lymphocyte </a:t>
            </a:r>
            <a:r>
              <a:rPr lang="en-US" dirty="0" smtClean="0"/>
              <a:t>counts</a:t>
            </a:r>
          </a:p>
          <a:p>
            <a:pPr lvl="0"/>
            <a:r>
              <a:rPr lang="en-US" dirty="0" smtClean="0"/>
              <a:t>Opportunistic infections</a:t>
            </a:r>
          </a:p>
          <a:p>
            <a:pPr lvl="1"/>
            <a:r>
              <a:rPr lang="en-US" dirty="0" smtClean="0"/>
              <a:t>Category B characteristic infections</a:t>
            </a:r>
          </a:p>
          <a:p>
            <a:pPr lvl="1"/>
            <a:r>
              <a:rPr lang="en-US" dirty="0" smtClean="0"/>
              <a:t>Category C defining infections</a:t>
            </a:r>
            <a:endParaRPr lang="en-US" dirty="0"/>
          </a:p>
          <a:p>
            <a:pPr lvl="2"/>
            <a:r>
              <a:rPr lang="en-US" sz="2000" dirty="0" smtClean="0"/>
              <a:t>Kaposi’s sarcoma</a:t>
            </a:r>
          </a:p>
          <a:p>
            <a:pPr lvl="2"/>
            <a:r>
              <a:rPr lang="en-US" dirty="0" smtClean="0"/>
              <a:t>Cytomegalovirus</a:t>
            </a:r>
          </a:p>
          <a:p>
            <a:pPr lvl="2"/>
            <a:r>
              <a:rPr lang="en-US" dirty="0" smtClean="0"/>
              <a:t>Protozoan parasites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11533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Management of Patient with </a:t>
            </a:r>
            <a:r>
              <a:rPr lang="en-US" dirty="0" smtClean="0"/>
              <a:t>HIV/AIDS</a:t>
            </a:r>
            <a:endParaRPr lang="en-US" dirty="0"/>
          </a:p>
        </p:txBody>
      </p:sp>
      <p:sp>
        <p:nvSpPr>
          <p:cNvPr id="3" name="Content Placeholder 2"/>
          <p:cNvSpPr>
            <a:spLocks noGrp="1"/>
          </p:cNvSpPr>
          <p:nvPr>
            <p:ph sz="quarter" idx="1"/>
          </p:nvPr>
        </p:nvSpPr>
        <p:spPr>
          <a:xfrm>
            <a:off x="685800" y="1779814"/>
            <a:ext cx="7772400" cy="4316186"/>
          </a:xfrm>
        </p:spPr>
        <p:txBody>
          <a:bodyPr/>
          <a:lstStyle/>
          <a:p>
            <a:pPr lvl="0"/>
            <a:r>
              <a:rPr lang="en-US" dirty="0" smtClean="0"/>
              <a:t>Initial management</a:t>
            </a:r>
          </a:p>
          <a:p>
            <a:pPr lvl="1"/>
            <a:r>
              <a:rPr lang="en-US" dirty="0" smtClean="0"/>
              <a:t>Delay </a:t>
            </a:r>
            <a:r>
              <a:rPr lang="en-US" dirty="0"/>
              <a:t>progression of the infection and improve the immune </a:t>
            </a:r>
            <a:r>
              <a:rPr lang="en-US" dirty="0" smtClean="0"/>
              <a:t>system</a:t>
            </a:r>
          </a:p>
          <a:p>
            <a:pPr lvl="1"/>
            <a:r>
              <a:rPr lang="en-US" dirty="0" smtClean="0"/>
              <a:t>Prevent </a:t>
            </a:r>
            <a:r>
              <a:rPr lang="en-US" dirty="0"/>
              <a:t>opportunistic </a:t>
            </a:r>
            <a:r>
              <a:rPr lang="en-US" dirty="0" smtClean="0"/>
              <a:t>illnesses</a:t>
            </a:r>
          </a:p>
          <a:p>
            <a:pPr lvl="1"/>
            <a:r>
              <a:rPr lang="en-US" dirty="0" smtClean="0"/>
              <a:t>Recognize </a:t>
            </a:r>
            <a:r>
              <a:rPr lang="en-US" dirty="0"/>
              <a:t>the infection </a:t>
            </a:r>
            <a:r>
              <a:rPr lang="en-US" dirty="0" smtClean="0"/>
              <a:t>early</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8620858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Drug </a:t>
            </a:r>
            <a:r>
              <a:rPr lang="en-US" dirty="0" smtClean="0"/>
              <a:t>Therapy</a:t>
            </a:r>
            <a:endParaRPr lang="en-US" dirty="0"/>
          </a:p>
        </p:txBody>
      </p:sp>
      <p:sp>
        <p:nvSpPr>
          <p:cNvPr id="3" name="Content Placeholder 2"/>
          <p:cNvSpPr>
            <a:spLocks noGrp="1"/>
          </p:cNvSpPr>
          <p:nvPr>
            <p:ph sz="quarter" idx="1"/>
          </p:nvPr>
        </p:nvSpPr>
        <p:spPr/>
        <p:txBody>
          <a:bodyPr/>
          <a:lstStyle/>
          <a:p>
            <a:pPr lvl="0"/>
            <a:r>
              <a:rPr lang="en-US" dirty="0"/>
              <a:t>Effective drug therapy is difficult because of highly evolved nature of virus</a:t>
            </a:r>
          </a:p>
          <a:p>
            <a:pPr lvl="0"/>
            <a:r>
              <a:rPr lang="en-US" dirty="0"/>
              <a:t>Several drugs approved by FDA</a:t>
            </a:r>
          </a:p>
          <a:p>
            <a:pPr lvl="0"/>
            <a:r>
              <a:rPr lang="en-US" dirty="0"/>
              <a:t>Highly active antiretroviral therapy is current primary drug </a:t>
            </a:r>
            <a:r>
              <a:rPr lang="en-US" dirty="0" smtClean="0"/>
              <a:t>regimen</a:t>
            </a:r>
          </a:p>
          <a:p>
            <a:pPr lvl="0"/>
            <a:r>
              <a:rPr lang="en-US" dirty="0" smtClean="0"/>
              <a:t>Protease inhibitors help to stop HIV by inhibiting the basic enzyme protease, which is essential to HIV development**</a:t>
            </a:r>
          </a:p>
          <a:p>
            <a:pPr lvl="1"/>
            <a:r>
              <a:rPr lang="en-US" dirty="0" smtClean="0"/>
              <a:t>*table 23-4</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54877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Vaccine </a:t>
            </a:r>
            <a:r>
              <a:rPr lang="en-US" dirty="0" smtClean="0"/>
              <a:t>Development</a:t>
            </a:r>
            <a:endParaRPr lang="en-US" dirty="0"/>
          </a:p>
        </p:txBody>
      </p:sp>
      <p:sp>
        <p:nvSpPr>
          <p:cNvPr id="3" name="Content Placeholder 2"/>
          <p:cNvSpPr>
            <a:spLocks noGrp="1"/>
          </p:cNvSpPr>
          <p:nvPr>
            <p:ph sz="quarter" idx="1"/>
          </p:nvPr>
        </p:nvSpPr>
        <p:spPr/>
        <p:txBody>
          <a:bodyPr/>
          <a:lstStyle/>
          <a:p>
            <a:pPr lvl="0"/>
            <a:r>
              <a:rPr lang="en-US" dirty="0"/>
              <a:t>Vaccine would train body’s immune system to identify and destroy HIV virus</a:t>
            </a:r>
          </a:p>
          <a:p>
            <a:pPr lvl="0"/>
            <a:r>
              <a:rPr lang="en-US" dirty="0"/>
              <a:t>Vaccine undergoing trials in Thailand considered somewhat effective</a:t>
            </a:r>
          </a:p>
          <a:p>
            <a:pPr lvl="0"/>
            <a:r>
              <a:rPr lang="en-US" dirty="0"/>
              <a:t>CDC and NIH working with other worldwide agencies to coordinate development of effective </a:t>
            </a:r>
            <a:r>
              <a:rPr lang="en-US" dirty="0" smtClean="0"/>
              <a:t>vaccine</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903954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Nature of Cancer</a:t>
            </a:r>
            <a:endParaRPr lang="en-US" dirty="0"/>
          </a:p>
        </p:txBody>
      </p:sp>
      <p:sp>
        <p:nvSpPr>
          <p:cNvPr id="3" name="Content Placeholder 2"/>
          <p:cNvSpPr>
            <a:spLocks noGrp="1"/>
          </p:cNvSpPr>
          <p:nvPr>
            <p:ph sz="quarter" idx="1"/>
          </p:nvPr>
        </p:nvSpPr>
        <p:spPr>
          <a:xfrm>
            <a:off x="685800" y="1431235"/>
            <a:ext cx="7948534" cy="4664765"/>
          </a:xfrm>
        </p:spPr>
        <p:txBody>
          <a:bodyPr/>
          <a:lstStyle/>
          <a:p>
            <a:pPr lvl="0"/>
            <a:r>
              <a:rPr lang="en-US" dirty="0" smtClean="0"/>
              <a:t>Malignancies are identified by </a:t>
            </a:r>
          </a:p>
          <a:p>
            <a:pPr lvl="1"/>
            <a:r>
              <a:rPr lang="en-US" dirty="0" smtClean="0"/>
              <a:t>Primary site of origin </a:t>
            </a:r>
          </a:p>
          <a:p>
            <a:pPr lvl="1"/>
            <a:r>
              <a:rPr lang="en-US" dirty="0" smtClean="0"/>
              <a:t>Stage or tumor size</a:t>
            </a:r>
          </a:p>
          <a:p>
            <a:pPr lvl="1"/>
            <a:r>
              <a:rPr lang="en-US" dirty="0" smtClean="0"/>
              <a:t>Presence of </a:t>
            </a:r>
            <a:r>
              <a:rPr lang="en-US" b="1" dirty="0" smtClean="0"/>
              <a:t>metastasis</a:t>
            </a:r>
            <a:endParaRPr lang="en-US" dirty="0" smtClean="0"/>
          </a:p>
          <a:p>
            <a:pPr lvl="1"/>
            <a:r>
              <a:rPr lang="en-US" dirty="0" smtClean="0"/>
              <a:t>Grade</a:t>
            </a:r>
          </a:p>
          <a:p>
            <a:r>
              <a:rPr lang="en-US" dirty="0" smtClean="0"/>
              <a:t>Factors responsible for </a:t>
            </a:r>
            <a:r>
              <a:rPr lang="en-US" b="1" dirty="0" smtClean="0"/>
              <a:t>carcinogenesis</a:t>
            </a:r>
            <a:r>
              <a:rPr lang="en-US" dirty="0" smtClean="0"/>
              <a:t> include chemical carcinogens, radiation, oncogenic viruses, epidemiologic factors, </a:t>
            </a:r>
            <a:r>
              <a:rPr lang="en-US" dirty="0" err="1" smtClean="0"/>
              <a:t>psychologic</a:t>
            </a:r>
            <a:r>
              <a:rPr lang="en-US" dirty="0" smtClean="0"/>
              <a:t> stress, and dietary factors.</a:t>
            </a:r>
          </a:p>
          <a:p>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Nutrition </a:t>
            </a:r>
            <a:r>
              <a:rPr lang="en-US" dirty="0" smtClean="0"/>
              <a:t>Therapy</a:t>
            </a:r>
            <a:endParaRPr lang="en-US" dirty="0"/>
          </a:p>
        </p:txBody>
      </p:sp>
      <p:sp>
        <p:nvSpPr>
          <p:cNvPr id="3" name="Content Placeholder 2"/>
          <p:cNvSpPr>
            <a:spLocks noGrp="1"/>
          </p:cNvSpPr>
          <p:nvPr>
            <p:ph sz="quarter" idx="1"/>
          </p:nvPr>
        </p:nvSpPr>
        <p:spPr/>
        <p:txBody>
          <a:bodyPr/>
          <a:lstStyle/>
          <a:p>
            <a:pPr lvl="0"/>
            <a:r>
              <a:rPr lang="en-US" dirty="0" smtClean="0"/>
              <a:t>The registered dietician nutritionist on the multidisciplinary team conducts this assessment*</a:t>
            </a:r>
            <a:endParaRPr lang="en-US" dirty="0" smtClean="0"/>
          </a:p>
          <a:p>
            <a:pPr lvl="0"/>
            <a:r>
              <a:rPr lang="en-US" dirty="0" smtClean="0"/>
              <a:t>*Assessment</a:t>
            </a:r>
            <a:r>
              <a:rPr lang="en-US" dirty="0" smtClean="0"/>
              <a:t>: </a:t>
            </a:r>
            <a:r>
              <a:rPr lang="en-US" dirty="0" smtClean="0"/>
              <a:t>ABCDEF for patients with HIV/AIDS</a:t>
            </a:r>
            <a:endParaRPr lang="en-US" dirty="0"/>
          </a:p>
          <a:p>
            <a:pPr lvl="1"/>
            <a:r>
              <a:rPr lang="en-US" i="1" u="sng" dirty="0"/>
              <a:t>A</a:t>
            </a:r>
            <a:r>
              <a:rPr lang="en-US" dirty="0"/>
              <a:t>nthropometry</a:t>
            </a:r>
          </a:p>
          <a:p>
            <a:pPr lvl="1"/>
            <a:r>
              <a:rPr lang="en-US" i="1" u="sng" dirty="0"/>
              <a:t>B</a:t>
            </a:r>
            <a:r>
              <a:rPr lang="en-US" dirty="0"/>
              <a:t>iochemical tests</a:t>
            </a:r>
          </a:p>
          <a:p>
            <a:pPr lvl="1"/>
            <a:r>
              <a:rPr lang="en-US" i="1" u="sng" dirty="0"/>
              <a:t>C</a:t>
            </a:r>
            <a:r>
              <a:rPr lang="en-US" dirty="0"/>
              <a:t>linical observations</a:t>
            </a:r>
          </a:p>
          <a:p>
            <a:pPr lvl="1"/>
            <a:r>
              <a:rPr lang="en-US" i="1" u="sng" dirty="0"/>
              <a:t>D</a:t>
            </a:r>
            <a:r>
              <a:rPr lang="en-US" dirty="0"/>
              <a:t>iet observations</a:t>
            </a:r>
          </a:p>
          <a:p>
            <a:pPr lvl="1"/>
            <a:r>
              <a:rPr lang="en-US" i="1" u="sng" dirty="0"/>
              <a:t>E</a:t>
            </a:r>
            <a:r>
              <a:rPr lang="en-US" dirty="0"/>
              <a:t>nvironmental, behavioral, and </a:t>
            </a:r>
            <a:r>
              <a:rPr lang="en-US" dirty="0" err="1" smtClean="0"/>
              <a:t>psychologic</a:t>
            </a:r>
            <a:r>
              <a:rPr lang="en-US" dirty="0" smtClean="0"/>
              <a:t> </a:t>
            </a:r>
            <a:r>
              <a:rPr lang="en-US" dirty="0"/>
              <a:t>assessment</a:t>
            </a:r>
          </a:p>
          <a:p>
            <a:pPr lvl="1"/>
            <a:r>
              <a:rPr lang="en-US" i="1" u="sng" dirty="0"/>
              <a:t>F</a:t>
            </a:r>
            <a:r>
              <a:rPr lang="en-US" dirty="0"/>
              <a:t>inancial </a:t>
            </a:r>
            <a:r>
              <a:rPr lang="en-US" dirty="0" smtClean="0"/>
              <a:t>assessment</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6877054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28600"/>
            <a:ext cx="8636000" cy="1219200"/>
          </a:xfrm>
        </p:spPr>
        <p:txBody>
          <a:bodyPr/>
          <a:lstStyle/>
          <a:p>
            <a:r>
              <a:rPr lang="en-US" dirty="0"/>
              <a:t>Medical Nutrition Therapy (cont’d</a:t>
            </a:r>
            <a:r>
              <a:rPr lang="en-US" dirty="0" smtClean="0"/>
              <a:t>)</a:t>
            </a:r>
            <a:endParaRPr lang="en-US" dirty="0"/>
          </a:p>
        </p:txBody>
      </p:sp>
      <p:sp>
        <p:nvSpPr>
          <p:cNvPr id="3" name="Content Placeholder 2"/>
          <p:cNvSpPr>
            <a:spLocks noGrp="1"/>
          </p:cNvSpPr>
          <p:nvPr>
            <p:ph sz="quarter" idx="1"/>
          </p:nvPr>
        </p:nvSpPr>
        <p:spPr/>
        <p:txBody>
          <a:bodyPr/>
          <a:lstStyle/>
          <a:p>
            <a:pPr lvl="0"/>
            <a:r>
              <a:rPr lang="en-US" dirty="0"/>
              <a:t>Intervention</a:t>
            </a:r>
          </a:p>
          <a:p>
            <a:pPr lvl="1"/>
            <a:r>
              <a:rPr lang="en-US" dirty="0"/>
              <a:t>No specific nutrient recommendations for patient with HIV</a:t>
            </a:r>
          </a:p>
          <a:p>
            <a:pPr lvl="1"/>
            <a:r>
              <a:rPr lang="en-US" dirty="0"/>
              <a:t>Reduce or eliminate malnutrition</a:t>
            </a:r>
          </a:p>
          <a:p>
            <a:pPr lvl="1"/>
            <a:r>
              <a:rPr lang="en-US" dirty="0"/>
              <a:t>Correct nutrition problems identified in </a:t>
            </a:r>
            <a:r>
              <a:rPr lang="en-US" dirty="0" smtClean="0"/>
              <a:t>assessment</a:t>
            </a:r>
          </a:p>
          <a:p>
            <a:pPr lvl="1"/>
            <a:r>
              <a:rPr lang="en-US" dirty="0" smtClean="0"/>
              <a:t>Prevent food- and water-borne illness</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2528518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Wasting Effects of HIV Infection on Nutritional </a:t>
            </a:r>
            <a:r>
              <a:rPr lang="en-US" dirty="0" smtClean="0"/>
              <a:t>Status</a:t>
            </a:r>
            <a:endParaRPr lang="en-US" dirty="0"/>
          </a:p>
        </p:txBody>
      </p:sp>
      <p:sp>
        <p:nvSpPr>
          <p:cNvPr id="3" name="Content Placeholder 2"/>
          <p:cNvSpPr>
            <a:spLocks noGrp="1"/>
          </p:cNvSpPr>
          <p:nvPr>
            <p:ph sz="quarter" idx="1"/>
          </p:nvPr>
        </p:nvSpPr>
        <p:spPr/>
        <p:txBody>
          <a:bodyPr/>
          <a:lstStyle/>
          <a:p>
            <a:pPr lvl="0"/>
            <a:r>
              <a:rPr lang="en-US" dirty="0"/>
              <a:t>Severe malnutrition, weight loss</a:t>
            </a:r>
          </a:p>
          <a:p>
            <a:pPr lvl="1"/>
            <a:r>
              <a:rPr lang="en-US" dirty="0"/>
              <a:t>Decreased appetite, insufficient energy intake in addition to elevated resting energy </a:t>
            </a:r>
            <a:r>
              <a:rPr lang="en-US" dirty="0" smtClean="0"/>
              <a:t>expenditure</a:t>
            </a:r>
          </a:p>
          <a:p>
            <a:pPr lvl="1"/>
            <a:r>
              <a:rPr lang="en-US" u="sng" dirty="0" smtClean="0"/>
              <a:t>Malnutrition suppresses cellular immune function</a:t>
            </a:r>
            <a:r>
              <a:rPr lang="en-US" dirty="0" smtClean="0"/>
              <a:t>, thereby perpetuating the onset of opportunistic infections, which is the ultimate cause of death in patients with AIDS. </a:t>
            </a:r>
            <a:endParaRPr lang="en-US" dirty="0"/>
          </a:p>
          <a:p>
            <a:pPr lvl="1"/>
            <a:r>
              <a:rPr lang="en-US" dirty="0" smtClean="0"/>
              <a:t>*Major </a:t>
            </a:r>
            <a:r>
              <a:rPr lang="en-US" dirty="0"/>
              <a:t>weight loss, eventual </a:t>
            </a:r>
            <a:r>
              <a:rPr lang="en-US" dirty="0" smtClean="0"/>
              <a:t>cachexia</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9544349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Body </a:t>
            </a:r>
            <a:r>
              <a:rPr lang="en-US" dirty="0" smtClean="0"/>
              <a:t>Wasting</a:t>
            </a:r>
            <a:endParaRPr lang="en-US" dirty="0"/>
          </a:p>
        </p:txBody>
      </p:sp>
      <p:sp>
        <p:nvSpPr>
          <p:cNvPr id="3" name="Content Placeholder 2"/>
          <p:cNvSpPr>
            <a:spLocks noGrp="1"/>
          </p:cNvSpPr>
          <p:nvPr>
            <p:ph sz="quarter" idx="1"/>
          </p:nvPr>
        </p:nvSpPr>
        <p:spPr/>
        <p:txBody>
          <a:bodyPr/>
          <a:lstStyle/>
          <a:p>
            <a:pPr lvl="0"/>
            <a:r>
              <a:rPr lang="en-US" dirty="0"/>
              <a:t>Inadequate food intake</a:t>
            </a:r>
          </a:p>
          <a:p>
            <a:pPr lvl="0"/>
            <a:r>
              <a:rPr lang="en-US" dirty="0"/>
              <a:t>Malabsorption of nutrients</a:t>
            </a:r>
          </a:p>
          <a:p>
            <a:pPr lvl="0"/>
            <a:r>
              <a:rPr lang="en-US" dirty="0"/>
              <a:t>Disordered metabolism</a:t>
            </a:r>
          </a:p>
          <a:p>
            <a:pPr lvl="0"/>
            <a:r>
              <a:rPr lang="en-US" dirty="0"/>
              <a:t>Lean tissue </a:t>
            </a:r>
            <a:r>
              <a:rPr lang="en-US" dirty="0" smtClean="0"/>
              <a:t>wasting</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6155871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Lipodystrophy</a:t>
            </a:r>
            <a:endParaRPr lang="en-US" dirty="0"/>
          </a:p>
        </p:txBody>
      </p:sp>
      <p:sp>
        <p:nvSpPr>
          <p:cNvPr id="3" name="Content Placeholder 2"/>
          <p:cNvSpPr>
            <a:spLocks noGrp="1"/>
          </p:cNvSpPr>
          <p:nvPr>
            <p:ph sz="quarter" idx="1"/>
          </p:nvPr>
        </p:nvSpPr>
        <p:spPr/>
        <p:txBody>
          <a:bodyPr>
            <a:normAutofit/>
          </a:bodyPr>
          <a:lstStyle/>
          <a:p>
            <a:pPr lvl="0"/>
            <a:r>
              <a:rPr lang="en-US" sz="2800" dirty="0"/>
              <a:t>Gaining of fat in neck and abdomen</a:t>
            </a:r>
          </a:p>
          <a:p>
            <a:pPr lvl="0"/>
            <a:r>
              <a:rPr lang="en-US" sz="2800" dirty="0"/>
              <a:t>Concurrent loss of fat in face, buttocks, arms, legs</a:t>
            </a:r>
          </a:p>
          <a:p>
            <a:pPr lvl="0"/>
            <a:r>
              <a:rPr lang="en-US" sz="2800" dirty="0"/>
              <a:t>Treatment with antiretroviral therapy may be causative </a:t>
            </a:r>
            <a:r>
              <a:rPr lang="en-US" sz="2800" dirty="0" smtClean="0"/>
              <a:t>factor</a:t>
            </a:r>
          </a:p>
          <a:p>
            <a:pPr lvl="0"/>
            <a:r>
              <a:rPr lang="en-US" sz="2800" dirty="0" smtClean="0"/>
              <a:t>*results in social stigmatism</a:t>
            </a:r>
          </a:p>
          <a:p>
            <a:pPr lvl="0"/>
            <a:r>
              <a:rPr lang="en-US" sz="2800" dirty="0" smtClean="0"/>
              <a:t>*weight changes</a:t>
            </a:r>
          </a:p>
          <a:p>
            <a:pPr lvl="0"/>
            <a:r>
              <a:rPr lang="en-US" sz="2800" dirty="0" smtClean="0"/>
              <a:t>*glucose intolerance</a:t>
            </a:r>
            <a:endParaRPr lang="en-US" sz="28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3028240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77084"/>
          </a:xfrm>
        </p:spPr>
        <p:txBody>
          <a:bodyPr/>
          <a:lstStyle/>
          <a:p>
            <a:r>
              <a:rPr lang="en-US" dirty="0"/>
              <a:t>Nutrition Counseling, Education, and Supportive </a:t>
            </a:r>
            <a:r>
              <a:rPr lang="en-US" dirty="0" smtClean="0"/>
              <a:t>Care</a:t>
            </a:r>
            <a:endParaRPr lang="en-US" dirty="0"/>
          </a:p>
        </p:txBody>
      </p:sp>
      <p:sp>
        <p:nvSpPr>
          <p:cNvPr id="3" name="Content Placeholder 2"/>
          <p:cNvSpPr>
            <a:spLocks noGrp="1"/>
          </p:cNvSpPr>
          <p:nvPr>
            <p:ph sz="quarter" idx="1"/>
          </p:nvPr>
        </p:nvSpPr>
        <p:spPr>
          <a:xfrm>
            <a:off x="457200" y="1292087"/>
            <a:ext cx="7467600" cy="5181865"/>
          </a:xfrm>
        </p:spPr>
        <p:txBody>
          <a:bodyPr>
            <a:normAutofit/>
          </a:bodyPr>
          <a:lstStyle/>
          <a:p>
            <a:pPr lvl="0"/>
            <a:r>
              <a:rPr lang="en-US" dirty="0"/>
              <a:t>Should focus on:</a:t>
            </a:r>
          </a:p>
          <a:p>
            <a:pPr lvl="1"/>
            <a:r>
              <a:rPr lang="en-US" dirty="0" smtClean="0"/>
              <a:t>Adequate </a:t>
            </a:r>
            <a:r>
              <a:rPr lang="en-US" dirty="0"/>
              <a:t>food </a:t>
            </a:r>
            <a:r>
              <a:rPr lang="en-US" dirty="0" smtClean="0"/>
              <a:t>intake to maintain nutrition status and body composition</a:t>
            </a:r>
            <a:endParaRPr lang="en-US" dirty="0"/>
          </a:p>
          <a:p>
            <a:pPr lvl="1"/>
            <a:r>
              <a:rPr lang="en-US" dirty="0" smtClean="0"/>
              <a:t>Nutritional strategies and therapies for symptom management to reduce the effects of disease progression, co-morbidities, and medication intolerance</a:t>
            </a:r>
            <a:endParaRPr lang="en-US" dirty="0"/>
          </a:p>
          <a:p>
            <a:pPr lvl="1"/>
            <a:r>
              <a:rPr lang="en-US" dirty="0" smtClean="0"/>
              <a:t>Potential drug-nutrient interactions</a:t>
            </a:r>
            <a:endParaRPr lang="en-US" dirty="0"/>
          </a:p>
          <a:p>
            <a:pPr lvl="1"/>
            <a:r>
              <a:rPr lang="en-US" dirty="0"/>
              <a:t>Benefits and risks of </a:t>
            </a:r>
            <a:r>
              <a:rPr lang="en-US" dirty="0" smtClean="0"/>
              <a:t>dietary </a:t>
            </a:r>
            <a:r>
              <a:rPr lang="en-US" dirty="0" smtClean="0"/>
              <a:t>supplements</a:t>
            </a:r>
          </a:p>
          <a:p>
            <a:pPr lvl="1"/>
            <a:r>
              <a:rPr lang="en-US" dirty="0" smtClean="0"/>
              <a:t>*the basic goal of nutrition counseling is to make the least amount of changes necessary in a persons lifestyle and food patterns to promote optimal nutritional status while providing maximal comfort and quality of life</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0190959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Counseling </a:t>
            </a:r>
            <a:r>
              <a:rPr lang="en-US" dirty="0" smtClean="0"/>
              <a:t>Principles</a:t>
            </a:r>
            <a:endParaRPr lang="en-US" dirty="0"/>
          </a:p>
        </p:txBody>
      </p:sp>
      <p:sp>
        <p:nvSpPr>
          <p:cNvPr id="3" name="Content Placeholder 2"/>
          <p:cNvSpPr>
            <a:spLocks noGrp="1"/>
          </p:cNvSpPr>
          <p:nvPr>
            <p:ph sz="quarter" idx="1"/>
          </p:nvPr>
        </p:nvSpPr>
        <p:spPr/>
        <p:txBody>
          <a:bodyPr/>
          <a:lstStyle/>
          <a:p>
            <a:pPr lvl="0"/>
            <a:r>
              <a:rPr lang="en-US" dirty="0"/>
              <a:t>Motivation for dietary changes</a:t>
            </a:r>
          </a:p>
          <a:p>
            <a:pPr lvl="0"/>
            <a:r>
              <a:rPr lang="en-US" dirty="0"/>
              <a:t>Rationale for nutrition support</a:t>
            </a:r>
          </a:p>
          <a:p>
            <a:pPr lvl="0"/>
            <a:r>
              <a:rPr lang="en-US" dirty="0" smtClean="0"/>
              <a:t>*Provider-patient </a:t>
            </a:r>
            <a:r>
              <a:rPr lang="en-US" dirty="0"/>
              <a:t>agreement on </a:t>
            </a:r>
            <a:r>
              <a:rPr lang="en-US" dirty="0" smtClean="0"/>
              <a:t>plan</a:t>
            </a:r>
          </a:p>
          <a:p>
            <a:pPr lvl="1"/>
            <a:r>
              <a:rPr lang="en-US" dirty="0" smtClean="0"/>
              <a:t>The dietary plan supports the patients medication regimen</a:t>
            </a:r>
            <a:endParaRPr lang="en-US" dirty="0"/>
          </a:p>
          <a:p>
            <a:pPr lvl="0"/>
            <a:r>
              <a:rPr lang="en-US" dirty="0"/>
              <a:t>Development of manageable steps for </a:t>
            </a:r>
            <a:r>
              <a:rPr lang="en-US" dirty="0" smtClean="0"/>
              <a:t>change</a:t>
            </a:r>
            <a:endParaRPr lang="en-US"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41105665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041400"/>
          </a:xfrm>
        </p:spPr>
        <p:txBody>
          <a:bodyPr/>
          <a:lstStyle/>
          <a:p>
            <a:r>
              <a:rPr lang="en-US" dirty="0" smtClean="0"/>
              <a:t>Supportive Care</a:t>
            </a:r>
            <a:endParaRPr lang="en-US" dirty="0"/>
          </a:p>
        </p:txBody>
      </p:sp>
      <p:sp>
        <p:nvSpPr>
          <p:cNvPr id="3" name="Content Placeholder 2"/>
          <p:cNvSpPr>
            <a:spLocks noGrp="1"/>
          </p:cNvSpPr>
          <p:nvPr>
            <p:ph sz="quarter" idx="1"/>
          </p:nvPr>
        </p:nvSpPr>
        <p:spPr>
          <a:xfrm>
            <a:off x="685800" y="1303866"/>
            <a:ext cx="7772400" cy="5046133"/>
          </a:xfrm>
        </p:spPr>
        <p:txBody>
          <a:bodyPr/>
          <a:lstStyle/>
          <a:p>
            <a:r>
              <a:rPr lang="en-US" sz="2400" dirty="0" smtClean="0"/>
              <a:t>Personal food management skills</a:t>
            </a:r>
          </a:p>
          <a:p>
            <a:pPr lvl="0"/>
            <a:r>
              <a:rPr lang="en-US" sz="2400" dirty="0" smtClean="0"/>
              <a:t>Community </a:t>
            </a:r>
            <a:r>
              <a:rPr lang="en-US" sz="2400" dirty="0"/>
              <a:t>programs (e.g., Meals on </a:t>
            </a:r>
            <a:r>
              <a:rPr lang="en-US" sz="2400" dirty="0" smtClean="0"/>
              <a:t>Wheels, SNAP)</a:t>
            </a:r>
          </a:p>
          <a:p>
            <a:pPr lvl="1"/>
            <a:r>
              <a:rPr lang="en-US" sz="2000" dirty="0" smtClean="0"/>
              <a:t>Health care providers should ensure that a patient is economically, physically, and mentally capable of meeting his or her daily food needs or refer the patient to a social worker to assist in finding available programs within a patient’s community to help the patient’s access to food.</a:t>
            </a:r>
            <a:endParaRPr lang="en-US" sz="2000" dirty="0"/>
          </a:p>
          <a:p>
            <a:pPr lvl="0"/>
            <a:r>
              <a:rPr lang="en-US" sz="2400" dirty="0" smtClean="0"/>
              <a:t>Psychosocial support</a:t>
            </a:r>
          </a:p>
          <a:p>
            <a:pPr lvl="1"/>
            <a:r>
              <a:rPr lang="en-US" sz="2000" dirty="0" smtClean="0"/>
              <a:t>Be particularly sensitive to the </a:t>
            </a:r>
            <a:r>
              <a:rPr lang="en-US" sz="2000" dirty="0" err="1" smtClean="0"/>
              <a:t>psychologic</a:t>
            </a:r>
            <a:r>
              <a:rPr lang="en-US" sz="2000" dirty="0" smtClean="0"/>
              <a:t> and social issues that confront their patients</a:t>
            </a:r>
          </a:p>
          <a:p>
            <a:pPr lvl="1"/>
            <a:r>
              <a:rPr lang="en-US" sz="2000" dirty="0" smtClean="0"/>
              <a:t>Use</a:t>
            </a:r>
            <a:r>
              <a:rPr lang="en-US" dirty="0" smtClean="0"/>
              <a:t> </a:t>
            </a:r>
            <a:r>
              <a:rPr lang="en-US" sz="2000" dirty="0" smtClean="0"/>
              <a:t>the assistance of social workers and clinical psychologists; stress reduction groups and activities</a:t>
            </a:r>
            <a:endParaRPr lang="en-US" sz="20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5592188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Complementary medicine: herbal remedies</a:t>
            </a:r>
            <a:endParaRPr lang="en-US" dirty="0"/>
          </a:p>
        </p:txBody>
      </p:sp>
      <p:sp>
        <p:nvSpPr>
          <p:cNvPr id="3" name="Content Placeholder 2"/>
          <p:cNvSpPr>
            <a:spLocks noGrp="1"/>
          </p:cNvSpPr>
          <p:nvPr>
            <p:ph sz="quarter" idx="1"/>
          </p:nvPr>
        </p:nvSpPr>
        <p:spPr/>
        <p:txBody>
          <a:bodyPr>
            <a:normAutofit/>
          </a:bodyPr>
          <a:lstStyle/>
          <a:p>
            <a:r>
              <a:rPr lang="en-US" dirty="0" smtClean="0"/>
              <a:t>*Ginseng</a:t>
            </a:r>
          </a:p>
          <a:p>
            <a:pPr lvl="1"/>
            <a:r>
              <a:rPr lang="en-US" dirty="0" smtClean="0"/>
              <a:t>energy</a:t>
            </a:r>
          </a:p>
          <a:p>
            <a:r>
              <a:rPr lang="en-US" dirty="0" smtClean="0"/>
              <a:t>*Echinacea</a:t>
            </a:r>
          </a:p>
          <a:p>
            <a:pPr lvl="1"/>
            <a:r>
              <a:rPr lang="en-US" dirty="0" smtClean="0"/>
              <a:t>Immune function</a:t>
            </a:r>
          </a:p>
          <a:p>
            <a:r>
              <a:rPr lang="en-US" dirty="0" smtClean="0"/>
              <a:t>*Feverfew</a:t>
            </a:r>
          </a:p>
          <a:p>
            <a:pPr lvl="1"/>
            <a:r>
              <a:rPr lang="en-US" dirty="0" smtClean="0"/>
              <a:t>Prevention of migraine headaches</a:t>
            </a:r>
          </a:p>
          <a:p>
            <a:r>
              <a:rPr lang="en-US" dirty="0" smtClean="0"/>
              <a:t>Garlic</a:t>
            </a:r>
          </a:p>
          <a:p>
            <a:pPr lvl="1"/>
            <a:r>
              <a:rPr lang="en-US" dirty="0" err="1" smtClean="0"/>
              <a:t>Tx</a:t>
            </a:r>
            <a:r>
              <a:rPr lang="en-US" dirty="0" smtClean="0"/>
              <a:t> </a:t>
            </a:r>
            <a:r>
              <a:rPr lang="en-US" dirty="0" err="1" smtClean="0"/>
              <a:t>hyperlipidemia</a:t>
            </a:r>
            <a:endParaRPr lang="en-US" dirty="0" smtClean="0"/>
          </a:p>
          <a:p>
            <a:r>
              <a:rPr lang="en-US" dirty="0" smtClean="0"/>
              <a:t>Ginger</a:t>
            </a:r>
          </a:p>
          <a:p>
            <a:pPr lvl="1"/>
            <a:r>
              <a:rPr lang="en-US" dirty="0" smtClean="0"/>
              <a:t>Aid digestion and treat motion sickness</a:t>
            </a:r>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Complementary medicine: herbal remedies</a:t>
            </a:r>
            <a:endParaRPr lang="en-US" dirty="0"/>
          </a:p>
        </p:txBody>
      </p:sp>
      <p:sp>
        <p:nvSpPr>
          <p:cNvPr id="3" name="Content Placeholder 2"/>
          <p:cNvSpPr>
            <a:spLocks noGrp="1"/>
          </p:cNvSpPr>
          <p:nvPr>
            <p:ph sz="quarter" idx="1"/>
          </p:nvPr>
        </p:nvSpPr>
        <p:spPr/>
        <p:txBody>
          <a:bodyPr/>
          <a:lstStyle/>
          <a:p>
            <a:r>
              <a:rPr lang="en-US" dirty="0" smtClean="0"/>
              <a:t>Ginkgo	</a:t>
            </a:r>
          </a:p>
          <a:p>
            <a:pPr lvl="1"/>
            <a:r>
              <a:rPr lang="en-US" dirty="0" smtClean="0"/>
              <a:t>Improve cerebral </a:t>
            </a:r>
            <a:r>
              <a:rPr lang="en-US" dirty="0" err="1" smtClean="0"/>
              <a:t>ciculation</a:t>
            </a:r>
            <a:endParaRPr lang="en-US" dirty="0" smtClean="0"/>
          </a:p>
          <a:p>
            <a:r>
              <a:rPr lang="en-US" dirty="0" smtClean="0"/>
              <a:t>Saw </a:t>
            </a:r>
            <a:r>
              <a:rPr lang="en-US" dirty="0" smtClean="0"/>
              <a:t>palmetto</a:t>
            </a:r>
          </a:p>
          <a:p>
            <a:pPr lvl="1"/>
            <a:r>
              <a:rPr lang="en-US" dirty="0" smtClean="0"/>
              <a:t>Decrease urination difficulty</a:t>
            </a:r>
            <a:endParaRPr lang="en-US" dirty="0" smtClean="0"/>
          </a:p>
          <a:p>
            <a:r>
              <a:rPr lang="en-US" dirty="0" smtClean="0"/>
              <a:t>St. John’s </a:t>
            </a:r>
            <a:r>
              <a:rPr lang="en-US" dirty="0" smtClean="0"/>
              <a:t>wart</a:t>
            </a:r>
          </a:p>
          <a:p>
            <a:pPr lvl="1"/>
            <a:r>
              <a:rPr lang="en-US" dirty="0" smtClean="0"/>
              <a:t>Support treatment for anxiety and depression</a:t>
            </a:r>
            <a:endParaRPr lang="en-US" dirty="0" smtClean="0"/>
          </a:p>
          <a:p>
            <a:r>
              <a:rPr lang="en-US" dirty="0" smtClean="0"/>
              <a:t>Valerian</a:t>
            </a:r>
          </a:p>
          <a:p>
            <a:pPr lvl="1"/>
            <a:r>
              <a:rPr lang="en-US" dirty="0" smtClean="0"/>
              <a:t>Manage restlessness and sleep disorders</a:t>
            </a:r>
            <a:endParaRPr lang="en-US" dirty="0" smtClean="0"/>
          </a:p>
          <a:p>
            <a:endParaRPr lang="en-US"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Cancer Cell </a:t>
            </a:r>
            <a:r>
              <a:rPr lang="en-US" dirty="0" smtClean="0"/>
              <a:t>Development</a:t>
            </a:r>
            <a:endParaRPr lang="en-US" dirty="0"/>
          </a:p>
        </p:txBody>
      </p:sp>
      <p:sp>
        <p:nvSpPr>
          <p:cNvPr id="3" name="Content Placeholder 2"/>
          <p:cNvSpPr>
            <a:spLocks noGrp="1"/>
          </p:cNvSpPr>
          <p:nvPr>
            <p:ph sz="quarter" idx="1"/>
          </p:nvPr>
        </p:nvSpPr>
        <p:spPr>
          <a:xfrm>
            <a:off x="494677" y="1528996"/>
            <a:ext cx="8004746" cy="4522033"/>
          </a:xfrm>
        </p:spPr>
        <p:txBody>
          <a:bodyPr>
            <a:normAutofit lnSpcReduction="10000"/>
          </a:bodyPr>
          <a:lstStyle/>
          <a:p>
            <a:r>
              <a:rPr lang="en-US" dirty="0" smtClean="0"/>
              <a:t>Factors contribute to loss of cel</a:t>
            </a:r>
            <a:r>
              <a:rPr lang="en-US" dirty="0" smtClean="0"/>
              <a:t>l control : chemical carcinogens, radiation*</a:t>
            </a:r>
            <a:endParaRPr lang="en-US" dirty="0" smtClean="0"/>
          </a:p>
          <a:p>
            <a:r>
              <a:rPr lang="en-US" dirty="0" smtClean="0"/>
              <a:t>Dietary </a:t>
            </a:r>
            <a:r>
              <a:rPr lang="en-US" dirty="0" smtClean="0"/>
              <a:t>factors </a:t>
            </a:r>
          </a:p>
          <a:p>
            <a:pPr lvl="1"/>
            <a:r>
              <a:rPr lang="en-US" dirty="0" smtClean="0"/>
              <a:t>Risks</a:t>
            </a:r>
          </a:p>
          <a:p>
            <a:pPr lvl="2"/>
            <a:r>
              <a:rPr lang="en-US" dirty="0" smtClean="0"/>
              <a:t>Diets high in trans fat and alcohol</a:t>
            </a:r>
          </a:p>
          <a:p>
            <a:pPr lvl="2"/>
            <a:r>
              <a:rPr lang="en-US" dirty="0" smtClean="0"/>
              <a:t>Obesity</a:t>
            </a:r>
          </a:p>
          <a:p>
            <a:pPr lvl="1"/>
            <a:r>
              <a:rPr lang="en-US" dirty="0" smtClean="0"/>
              <a:t>Prevention</a:t>
            </a:r>
          </a:p>
          <a:p>
            <a:pPr lvl="2"/>
            <a:r>
              <a:rPr lang="en-US" dirty="0" smtClean="0"/>
              <a:t>A well-balanced diet that includes an ample intake of fruits, vegetables, whole grains, and fiber and limits excess fat and alcohol is the general recommendation for health promotion and disease prevention.</a:t>
            </a:r>
          </a:p>
          <a:p>
            <a:pPr lvl="2"/>
            <a:r>
              <a:rPr lang="en-US" dirty="0" smtClean="0"/>
              <a:t>Adequate vitamin and mineral intake </a:t>
            </a:r>
          </a:p>
          <a:p>
            <a:pPr lvl="2"/>
            <a:r>
              <a:rPr lang="en-US" dirty="0" smtClean="0"/>
              <a:t>Ideal body weight</a:t>
            </a:r>
          </a:p>
          <a:p>
            <a:pPr lvl="1"/>
            <a:r>
              <a:rPr lang="en-US" dirty="0" smtClean="0"/>
              <a:t>Therapy: nutritional support for treatment</a:t>
            </a:r>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Body’s Defense </a:t>
            </a:r>
            <a:r>
              <a:rPr lang="en-US" dirty="0" smtClean="0"/>
              <a:t>System</a:t>
            </a:r>
            <a:endParaRPr lang="en-US" dirty="0"/>
          </a:p>
        </p:txBody>
      </p:sp>
      <p:sp>
        <p:nvSpPr>
          <p:cNvPr id="3" name="Content Placeholder 2"/>
          <p:cNvSpPr>
            <a:spLocks noGrp="1"/>
          </p:cNvSpPr>
          <p:nvPr>
            <p:ph sz="quarter" idx="1"/>
          </p:nvPr>
        </p:nvSpPr>
        <p:spPr/>
        <p:txBody>
          <a:bodyPr>
            <a:normAutofit/>
          </a:bodyPr>
          <a:lstStyle/>
          <a:p>
            <a:pPr lvl="0"/>
            <a:r>
              <a:rPr lang="en-US" sz="2800" dirty="0" smtClean="0"/>
              <a:t>*Two </a:t>
            </a:r>
            <a:r>
              <a:rPr lang="en-US" sz="2800" dirty="0"/>
              <a:t>types of lymphocytes (defensive immune system cells)</a:t>
            </a:r>
          </a:p>
          <a:p>
            <a:pPr lvl="1"/>
            <a:r>
              <a:rPr lang="en-US" sz="2800" dirty="0"/>
              <a:t>T cells</a:t>
            </a:r>
          </a:p>
          <a:p>
            <a:pPr lvl="1"/>
            <a:r>
              <a:rPr lang="en-US" sz="2800" dirty="0"/>
              <a:t>B cells</a:t>
            </a:r>
          </a:p>
          <a:p>
            <a:pPr lvl="0"/>
            <a:r>
              <a:rPr lang="en-US" sz="2800" dirty="0"/>
              <a:t>T cells activate phagocytes</a:t>
            </a:r>
          </a:p>
          <a:p>
            <a:pPr lvl="0"/>
            <a:r>
              <a:rPr lang="en-US" sz="2800" dirty="0" smtClean="0"/>
              <a:t>*Phagocytes </a:t>
            </a:r>
            <a:r>
              <a:rPr lang="en-US" sz="2800" dirty="0"/>
              <a:t>destroy invaders and antigens</a:t>
            </a:r>
          </a:p>
          <a:p>
            <a:pPr lvl="0"/>
            <a:r>
              <a:rPr lang="en-US" sz="2800" dirty="0" smtClean="0"/>
              <a:t>*B </a:t>
            </a:r>
            <a:r>
              <a:rPr lang="en-US" sz="2800" dirty="0"/>
              <a:t>cells produce </a:t>
            </a:r>
            <a:r>
              <a:rPr lang="en-US" sz="2800" b="1" dirty="0"/>
              <a:t>antibodies, </a:t>
            </a:r>
            <a:r>
              <a:rPr lang="en-US" sz="2800" dirty="0"/>
              <a:t>which kill </a:t>
            </a:r>
            <a:r>
              <a:rPr lang="en-US" sz="2800" b="1" dirty="0" smtClean="0"/>
              <a:t>antigens</a:t>
            </a:r>
            <a:endParaRPr lang="en-US" sz="2800" b="1"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2993"/>
            <a:ext cx="7772400" cy="630195"/>
          </a:xfrm>
        </p:spPr>
        <p:txBody>
          <a:bodyPr>
            <a:normAutofit fontScale="90000"/>
          </a:bodyPr>
          <a:lstStyle/>
          <a:p>
            <a:r>
              <a:rPr lang="en-US" sz="3600" dirty="0" smtClean="0"/>
              <a:t>Development of T and B Cells</a:t>
            </a:r>
            <a:endParaRPr lang="en-US" sz="3600" dirty="0"/>
          </a:p>
        </p:txBody>
      </p:sp>
      <p:sp>
        <p:nvSpPr>
          <p:cNvPr id="5" name="Footer Placeholder 3"/>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
        <p:nvSpPr>
          <p:cNvPr id="8" name="TextBox 7"/>
          <p:cNvSpPr txBox="1"/>
          <p:nvPr/>
        </p:nvSpPr>
        <p:spPr>
          <a:xfrm>
            <a:off x="3723221" y="5830976"/>
            <a:ext cx="1547218" cy="246221"/>
          </a:xfrm>
          <a:prstGeom prst="rect">
            <a:avLst/>
          </a:prstGeom>
          <a:noFill/>
        </p:spPr>
        <p:txBody>
          <a:bodyPr wrap="none" rtlCol="0">
            <a:spAutoFit/>
          </a:bodyPr>
          <a:lstStyle/>
          <a:p>
            <a:r>
              <a:rPr lang="en-US" sz="1000" dirty="0">
                <a:latin typeface="+mn-lt"/>
              </a:rPr>
              <a:t>Courtesy Eileen Draper.</a:t>
            </a:r>
          </a:p>
        </p:txBody>
      </p:sp>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98838" y="956948"/>
            <a:ext cx="6995984" cy="4720448"/>
          </a:xfrm>
          <a:prstGeom prst="rect">
            <a:avLst/>
          </a:prstGeom>
        </p:spPr>
      </p:pic>
    </p:spTree>
    <p:extLst>
      <p:ext uri="{BB962C8B-B14F-4D97-AF65-F5344CB8AC3E}">
        <p14:creationId xmlns:p14="http://schemas.microsoft.com/office/powerpoint/2010/main" xmlns="" val="2815072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 of Nutrition to Immunity and </a:t>
            </a:r>
            <a:r>
              <a:rPr lang="en-US" dirty="0" smtClean="0"/>
              <a:t>Healing</a:t>
            </a:r>
            <a:endParaRPr lang="en-US" dirty="0"/>
          </a:p>
        </p:txBody>
      </p:sp>
      <p:sp>
        <p:nvSpPr>
          <p:cNvPr id="3" name="Content Placeholder 2"/>
          <p:cNvSpPr>
            <a:spLocks noGrp="1"/>
          </p:cNvSpPr>
          <p:nvPr>
            <p:ph sz="quarter" idx="1"/>
          </p:nvPr>
        </p:nvSpPr>
        <p:spPr/>
        <p:txBody>
          <a:bodyPr>
            <a:normAutofit/>
          </a:bodyPr>
          <a:lstStyle/>
          <a:p>
            <a:pPr lvl="0"/>
            <a:r>
              <a:rPr lang="en-US" sz="2600" dirty="0"/>
              <a:t>Immunity</a:t>
            </a:r>
          </a:p>
          <a:p>
            <a:pPr lvl="1"/>
            <a:r>
              <a:rPr lang="en-US" sz="2600" dirty="0" smtClean="0"/>
              <a:t>Balanced </a:t>
            </a:r>
            <a:r>
              <a:rPr lang="en-US" sz="2600" dirty="0"/>
              <a:t>nutrition maintains immune system</a:t>
            </a:r>
          </a:p>
          <a:p>
            <a:pPr lvl="1"/>
            <a:r>
              <a:rPr lang="en-US" sz="2600" dirty="0"/>
              <a:t>Malnutrition reduces capacity of immune system via </a:t>
            </a:r>
            <a:r>
              <a:rPr lang="en-US" sz="2600" b="1" dirty="0"/>
              <a:t>atrophy</a:t>
            </a:r>
            <a:r>
              <a:rPr lang="en-US" sz="2600" dirty="0"/>
              <a:t> of organs and tissues </a:t>
            </a:r>
            <a:r>
              <a:rPr lang="en-US" sz="2600" dirty="0" smtClean="0"/>
              <a:t>involved </a:t>
            </a:r>
            <a:r>
              <a:rPr lang="en-US" sz="2600" dirty="0"/>
              <a:t>in immunity</a:t>
            </a:r>
          </a:p>
          <a:p>
            <a:pPr lvl="1"/>
            <a:r>
              <a:rPr lang="en-US" sz="2600" dirty="0"/>
              <a:t>Nutrition vital in combatting sustained attacks of diseases (e.g., cancer</a:t>
            </a:r>
            <a:r>
              <a:rPr lang="en-US" sz="2600" dirty="0" smtClean="0"/>
              <a:t>)</a:t>
            </a:r>
            <a:endParaRPr lang="en-US" sz="26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 of Nutrition to Immunity and Healing (</a:t>
            </a:r>
            <a:r>
              <a:rPr lang="en-US" dirty="0" smtClean="0"/>
              <a:t>cont’d)</a:t>
            </a:r>
            <a:endParaRPr lang="en-US" dirty="0"/>
          </a:p>
        </p:txBody>
      </p:sp>
      <p:sp>
        <p:nvSpPr>
          <p:cNvPr id="3" name="Content Placeholder 2"/>
          <p:cNvSpPr>
            <a:spLocks noGrp="1"/>
          </p:cNvSpPr>
          <p:nvPr>
            <p:ph sz="quarter" idx="1"/>
          </p:nvPr>
        </p:nvSpPr>
        <p:spPr/>
        <p:txBody>
          <a:bodyPr>
            <a:normAutofit lnSpcReduction="10000"/>
          </a:bodyPr>
          <a:lstStyle/>
          <a:p>
            <a:pPr lvl="0"/>
            <a:r>
              <a:rPr lang="en-US" sz="2600" dirty="0"/>
              <a:t>Healing</a:t>
            </a:r>
          </a:p>
          <a:p>
            <a:pPr lvl="1"/>
            <a:r>
              <a:rPr lang="en-US" sz="2600" dirty="0" smtClean="0"/>
              <a:t>Strength of any body tissue is maintained through the constant building and rebuilding of tissue protein*</a:t>
            </a:r>
          </a:p>
          <a:p>
            <a:pPr lvl="1"/>
            <a:r>
              <a:rPr lang="en-US" sz="2600" dirty="0" smtClean="0"/>
              <a:t>Tissue </a:t>
            </a:r>
            <a:r>
              <a:rPr lang="en-US" sz="2600" dirty="0"/>
              <a:t>building and healing requires optimal nutrition</a:t>
            </a:r>
          </a:p>
          <a:p>
            <a:pPr lvl="1"/>
            <a:r>
              <a:rPr lang="en-US" sz="2600" dirty="0"/>
              <a:t>Vigorous MNT speeds recovery after surgery for </a:t>
            </a:r>
            <a:r>
              <a:rPr lang="en-US" sz="2600" dirty="0" smtClean="0"/>
              <a:t>cancer</a:t>
            </a:r>
          </a:p>
          <a:p>
            <a:pPr lvl="1"/>
            <a:r>
              <a:rPr lang="en-US" sz="2600" kern="1200" dirty="0" smtClean="0">
                <a:latin typeface="Arial" charset="0"/>
                <a:ea typeface="+mn-ea"/>
                <a:cs typeface="+mn-cs"/>
              </a:rPr>
              <a:t>Careful, early use of vigorous nutrition support provides recovery of normal nutritional status and </a:t>
            </a:r>
            <a:r>
              <a:rPr lang="en-US" sz="2600" b="1" kern="1200" dirty="0" err="1" smtClean="0">
                <a:latin typeface="Arial" charset="0"/>
                <a:ea typeface="+mn-ea"/>
                <a:cs typeface="+mn-cs"/>
              </a:rPr>
              <a:t>immunocompetence</a:t>
            </a:r>
            <a:r>
              <a:rPr lang="en-US" sz="2600" b="1" kern="1200" dirty="0" smtClean="0">
                <a:latin typeface="Arial" charset="0"/>
                <a:ea typeface="+mn-ea"/>
                <a:cs typeface="+mn-cs"/>
              </a:rPr>
              <a:t> </a:t>
            </a:r>
            <a:r>
              <a:rPr lang="en-US" sz="2600" kern="1200" dirty="0" smtClean="0">
                <a:latin typeface="Arial" charset="0"/>
                <a:ea typeface="+mn-ea"/>
                <a:cs typeface="+mn-cs"/>
              </a:rPr>
              <a:t>of cancer patients.</a:t>
            </a:r>
            <a:endParaRPr lang="en-US" sz="2600" dirty="0" smtClean="0"/>
          </a:p>
          <a:p>
            <a:pPr lvl="1"/>
            <a:endParaRPr lang="en-US" sz="2600" dirty="0"/>
          </a:p>
        </p:txBody>
      </p:sp>
      <p:sp>
        <p:nvSpPr>
          <p:cNvPr id="7"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2235</TotalTime>
  <Words>4351</Words>
  <Application>Microsoft Office PowerPoint</Application>
  <PresentationFormat>On-screen Show (4:3)</PresentationFormat>
  <Paragraphs>548</Paragraphs>
  <Slides>49</Slides>
  <Notes>45</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Oriel</vt:lpstr>
      <vt:lpstr>Chapter 23 </vt:lpstr>
      <vt:lpstr>Nutrition Support in Cancer</vt:lpstr>
      <vt:lpstr>Process of Cancer Development</vt:lpstr>
      <vt:lpstr>The Nature of Cancer</vt:lpstr>
      <vt:lpstr>Causes of Cancer Cell Development</vt:lpstr>
      <vt:lpstr>The Body’s Defense System</vt:lpstr>
      <vt:lpstr>Development of T and B Cells</vt:lpstr>
      <vt:lpstr>Relation of Nutrition to Immunity and Healing</vt:lpstr>
      <vt:lpstr>Relation of Nutrition to Immunity and Healing (cont’d)</vt:lpstr>
      <vt:lpstr>Nutrition Complications of  Cancer Treatment</vt:lpstr>
      <vt:lpstr>Surgery</vt:lpstr>
      <vt:lpstr>Radiation</vt:lpstr>
      <vt:lpstr>Chemotherapy</vt:lpstr>
      <vt:lpstr>Drug-Nutrient Interactions</vt:lpstr>
      <vt:lpstr>Drug nutrient interactions with antineoplastics </vt:lpstr>
      <vt:lpstr>Nutrition Problems Related to the Disease Process</vt:lpstr>
      <vt:lpstr>Basic Objectives of Nutrition Plan</vt:lpstr>
      <vt:lpstr>Basic Objectives of Nutrition Plan (cont’d)</vt:lpstr>
      <vt:lpstr>Prevention of Catabolism</vt:lpstr>
      <vt:lpstr>Relief of Symptoms</vt:lpstr>
      <vt:lpstr>Nutrition Monitoring and Evaluation</vt:lpstr>
      <vt:lpstr>Medical Nutrition Therapy</vt:lpstr>
      <vt:lpstr>Nutrition Management</vt:lpstr>
      <vt:lpstr>Enteral: Oral Diet with Supplementation</vt:lpstr>
      <vt:lpstr>Enteral: Oral Diet with Supplementation (cont’d)</vt:lpstr>
      <vt:lpstr>Enteral: Oral Diet with Supplementation (cont’d)</vt:lpstr>
      <vt:lpstr>Enteral and Parenteral Feeding</vt:lpstr>
      <vt:lpstr>Dietary modifications box 23-2</vt:lpstr>
      <vt:lpstr>Cancer Prevention</vt:lpstr>
      <vt:lpstr>Cancer Prevention (cont’d)</vt:lpstr>
      <vt:lpstr> Nutrition Support in HIV/AIDS</vt:lpstr>
      <vt:lpstr>Progression of HIV</vt:lpstr>
      <vt:lpstr>Transmission and Stages of Disease Progression</vt:lpstr>
      <vt:lpstr>Modes of HIV Transmission</vt:lpstr>
      <vt:lpstr>CDC Classification for HIV</vt:lpstr>
      <vt:lpstr>Progression: HIV Infection to AIDS</vt:lpstr>
      <vt:lpstr>Medical Management of Patient with HIV/AIDS</vt:lpstr>
      <vt:lpstr>Drug Therapy</vt:lpstr>
      <vt:lpstr>Vaccine Development</vt:lpstr>
      <vt:lpstr>Medical Nutrition Therapy</vt:lpstr>
      <vt:lpstr>Medical Nutrition Therapy (cont’d)</vt:lpstr>
      <vt:lpstr>Wasting Effects of HIV Infection on Nutritional Status</vt:lpstr>
      <vt:lpstr>Causes of Body Wasting</vt:lpstr>
      <vt:lpstr>Lipodystrophy</vt:lpstr>
      <vt:lpstr>Nutrition Counseling, Education, and Supportive Care</vt:lpstr>
      <vt:lpstr>Counseling Principles</vt:lpstr>
      <vt:lpstr>Supportive Care</vt:lpstr>
      <vt:lpstr>Complementary medicine: herbal remedies</vt:lpstr>
      <vt:lpstr>Complementary medicine: herbal remedies</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156</cp:revision>
  <cp:lastPrinted>2012-08-16T10:44:10Z</cp:lastPrinted>
  <dcterms:created xsi:type="dcterms:W3CDTF">2012-04-17T17:39:32Z</dcterms:created>
  <dcterms:modified xsi:type="dcterms:W3CDTF">2016-10-13T17:00:42Z</dcterms:modified>
</cp:coreProperties>
</file>