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5" r:id="rId1"/>
  </p:sldMasterIdLst>
  <p:notesMasterIdLst>
    <p:notesMasterId r:id="rId20"/>
  </p:notesMasterIdLst>
  <p:handoutMasterIdLst>
    <p:handoutMasterId r:id="rId21"/>
  </p:handoutMasterIdLst>
  <p:sldIdLst>
    <p:sldId id="334" r:id="rId2"/>
    <p:sldId id="300" r:id="rId3"/>
    <p:sldId id="359" r:id="rId4"/>
    <p:sldId id="360" r:id="rId5"/>
    <p:sldId id="330" r:id="rId6"/>
    <p:sldId id="328" r:id="rId7"/>
    <p:sldId id="349" r:id="rId8"/>
    <p:sldId id="348" r:id="rId9"/>
    <p:sldId id="361" r:id="rId10"/>
    <p:sldId id="294" r:id="rId11"/>
    <p:sldId id="296" r:id="rId12"/>
    <p:sldId id="362" r:id="rId13"/>
    <p:sldId id="320" r:id="rId14"/>
    <p:sldId id="363" r:id="rId15"/>
    <p:sldId id="364" r:id="rId16"/>
    <p:sldId id="310" r:id="rId17"/>
    <p:sldId id="312" r:id="rId18"/>
    <p:sldId id="314" r:id="rId1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rolynKruse" initials="C" lastIdx="1" clrIdx="0"/>
  <p:cmAuthor id="1" name="         " initials="   " lastIdx="2" clrIdx="1"/>
  <p:cmAuthor id="2" name="Reed Elsevier" initials="TS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CC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376" autoAdjust="0"/>
    <p:restoredTop sz="76570" autoAdjust="0"/>
  </p:normalViewPr>
  <p:slideViewPr>
    <p:cSldViewPr snapToGrid="0">
      <p:cViewPr varScale="1">
        <p:scale>
          <a:sx n="55" d="100"/>
          <a:sy n="55" d="100"/>
        </p:scale>
        <p:origin x="-85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30" d="100"/>
        <a:sy n="13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29C793D-F8AB-4941-837B-1649A89727A1}" type="datetimeFigureOut">
              <a:rPr lang="en-US" smtClean="0"/>
              <a:pPr/>
              <a:t>9/8/2016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9EFAE5A-EC0C-E94A-8586-BF6D0549B6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438411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4C355B14-F2D3-4B4F-BE0A-4F2FFA69AA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744399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 smtClean="0"/>
              <a:t>More knowledge of “heart-healthy” fats is helpful for the public to identify beneficial sources of dietary fat and to create a well-rounded diet.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528503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The FDA regulates food labeling. </a:t>
            </a:r>
            <a:r>
              <a:rPr lang="en-US" i="1" dirty="0" smtClean="0"/>
              <a:t>[Explain how and why it does so.]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i="1" dirty="0" smtClean="0"/>
              <a:t>[Ask the students, “Would food manufacturers add the voluntary information if it showed an amount of a nutrient the consumer would see as ‘bad’?”]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i="1" dirty="0" smtClean="0"/>
              <a:t>[Review text Figure 3-7.]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i="1" dirty="0" smtClean="0"/>
              <a:t>[Suggest that the students each bring in a food label and read the information about fats with a partner, so they become accustomed to where the information is found on the label.]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395176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The primary digestion action occurring in the mouth is mechanical. Foods are broken up into smaller particles through chewing and are moistened for passage into the stomach.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Little, if any, chemical fat digestion takes place in the stomach. Why do you think this is? </a:t>
            </a:r>
            <a:r>
              <a:rPr lang="en-US" i="1" dirty="0" smtClean="0"/>
              <a:t>(Prompt the students to remember the principle of “like attracts like”; stomach acid is more attracted to hydrophilic compounds than hydrophobic compounds.)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Why are excess calories stored as fat and not carbohydrate or protein?  </a:t>
            </a:r>
            <a:r>
              <a:rPr lang="en-US" i="1" dirty="0" smtClean="0"/>
              <a:t>(Explain that storing excess energy as fat is the way the body is supposed to work. It is a machine meant to store the most energy in the least amount of space.)</a:t>
            </a:r>
            <a:endParaRPr lang="en-US" dirty="0" smtClean="0"/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Heart disease continues to be one of the leading causes of death in developed countries. Much attention is focused on reducing risk factors leading to this disease.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i="1" dirty="0" smtClean="0"/>
              <a:t>[Ask students if they have noticed changes at restaurants</a:t>
            </a:r>
            <a:r>
              <a:rPr lang="en-US" i="1" baseline="0" dirty="0" smtClean="0"/>
              <a:t> with regard to fat content of foods.</a:t>
            </a:r>
            <a:r>
              <a:rPr lang="en-US" i="1" dirty="0" smtClean="0"/>
              <a:t>]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025385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Fat-free diets are not recommended because they may lead to essential fatty acid deficiency with clinical manifestations.</a:t>
            </a:r>
            <a:endParaRPr lang="en-US" dirty="0" smtClean="0"/>
          </a:p>
          <a:p>
            <a:pPr marL="174708" indent="-174708">
              <a:buFont typeface="Arial" pitchFamily="34" charset="0"/>
              <a:buChar char="•"/>
            </a:pPr>
            <a:r>
              <a:rPr lang="en-US" i="1" dirty="0" smtClean="0"/>
              <a:t>[Ask the students which essential acid is omega-6 and which is omega-3.]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i="1" dirty="0" smtClean="0"/>
              <a:t>[What can the students eat more of to make their ratio closer to the recommended ratio?]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i="1" dirty="0" smtClean="0"/>
              <a:t>[Review Clinical Applications: How much fat are you eating?]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151928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By using these tips, people can significantly reduce their fat intake.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Keep trans-fatty acid consumption as low as possible by limiting foods that contain synthetic sources of trans fats (e.g., partially hydrogenated oils) and by limiting other solid fats.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i="1" dirty="0" smtClean="0"/>
              <a:t>[Ask students to describe some other tips that can help reduce fat in the diet.]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56437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Why is fat considered a backup fuel source for the body? </a:t>
            </a:r>
            <a:r>
              <a:rPr lang="en-US" i="1" dirty="0" smtClean="0"/>
              <a:t>(Carbohydrates are the primary fuel, followed by fat when needed.)</a:t>
            </a:r>
            <a:endParaRPr lang="en-US" dirty="0" smtClean="0"/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Each class of fat serves a different purpose in the body, and all are considered lipids. 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Lipids include fats, oils, waxes, and other fat-related compounds such as cholesterol.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25723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Essential means these fats MUST come from the foods we eat. We cannot produce these as we can the other types of fatty acids.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75958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What are some of the sources of unnecessary trans fats? (</a:t>
            </a:r>
            <a:r>
              <a:rPr lang="en-US" i="1" dirty="0" smtClean="0"/>
              <a:t>Restaurant foods, fast foods, packaged foods)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91498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 smtClean="0"/>
              <a:t>Lipoproteins are </a:t>
            </a:r>
            <a:r>
              <a:rPr lang="en-US" dirty="0" smtClean="0"/>
              <a:t>combinations of triglycerides, protein (apoprotein), phospholipids, cholesterol, and other fat-soluble substances (e.g., fat-soluble vitamins).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 smtClean="0"/>
              <a:t>Because fat is insoluble in water and because blood is predominantly water, fat cannot freely travel in the bloodstream; it needs a water-soluble carrier.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030371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 smtClean="0"/>
              <a:t>High blood levels of cholesterol are a risk factor for heart disease.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 smtClean="0"/>
              <a:t>Cholesterol is a</a:t>
            </a:r>
            <a:r>
              <a:rPr lang="en-US" baseline="0" dirty="0" smtClean="0"/>
              <a:t> necessary component of animal (including human) cell walls.</a:t>
            </a:r>
            <a:endParaRPr lang="en-US" dirty="0" smtClean="0"/>
          </a:p>
          <a:p>
            <a:pPr marL="174708" indent="-174708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319406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Fat provides 9 kcal/g versus 4 kcal/g for carbohydrates. This is an effective way to store energy.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422453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Fat is stored in adipose tissue. What are some common sites of adipose tissue deposits?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A special fat covering (called myelin) protects nerve fibers and helps relay nerve impulses.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347890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Ask students to name some of the obvious fats.</a:t>
            </a:r>
          </a:p>
          <a:p>
            <a:pPr marL="174708" indent="-174708">
              <a:buFont typeface="Arial" pitchFamily="34" charset="0"/>
              <a:buChar char="•"/>
            </a:pPr>
            <a:r>
              <a:rPr lang="en-US" dirty="0" smtClean="0"/>
              <a:t>Ask students to identify some of the sources of invisible fats. Are any of the students surprised by these sources of fats?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44213AF-26F6-41FA-8D85-E2C5388D6E58}" type="datetimeFigureOut">
              <a:rPr lang="en-US" smtClean="0"/>
              <a:pPr/>
              <a:t>9/8/2016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B6E2D6-51E0-4A85-ABFF-5CCC7316933A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0ADD00-FA40-493A-953E-9DDC8E755E33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44213AF-26F6-41FA-8D85-E2C5388D6E58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44213AF-26F6-41FA-8D85-E2C5388D6E58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F8B6D248-46AD-4934-9A30-A00CAF94864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CA3D25-0BDE-423E-BFDE-BC90F9104E8D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AE9F82-1306-4A0A-A4CC-5D30A0614ED7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44213AF-26F6-41FA-8D85-E2C5388D6E58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67AAB3EE-9EF1-44C2-B1C4-C8D186C48723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9E6571-401E-4B20-BD1A-F3A6C5A2D45F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44213AF-26F6-41FA-8D85-E2C5388D6E58}" type="datetimeFigureOut">
              <a:rPr lang="en-US" smtClean="0"/>
              <a:pPr/>
              <a:t>9/8/2016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9528BCF6-3FA7-437A-8E5A-06F1E1B6D1EC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44213AF-26F6-41FA-8D85-E2C5388D6E58}" type="datetimeFigureOut">
              <a:rPr lang="en-US" smtClean="0"/>
              <a:pPr/>
              <a:t>9/8/2016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064AC775-397C-4489-A46B-397B564A2A72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44213AF-26F6-41FA-8D85-E2C5388D6E58}" type="datetimeFigureOut">
              <a:rPr lang="en-US" smtClean="0"/>
              <a:pPr/>
              <a:t>9/8/2016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73FFB56-E9E6-413D-8A5D-71B4F4A3F75C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Chapter 3</a:t>
            </a:r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59163"/>
            <a:ext cx="6400800" cy="1858962"/>
          </a:xfrm>
          <a:ln/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en-GB" sz="3600" dirty="0" smtClean="0">
                <a:latin typeface="Arial" charset="0"/>
              </a:rPr>
              <a:t>Fats</a:t>
            </a:r>
            <a:endParaRPr lang="en-GB" sz="3600" dirty="0">
              <a:latin typeface="Arial" charset="0"/>
            </a:endParaRPr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24888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of Fat in </a:t>
            </a:r>
            <a:r>
              <a:rPr lang="en-US" dirty="0" smtClean="0"/>
              <a:t>Foods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Fat in foods provides:</a:t>
            </a:r>
          </a:p>
          <a:p>
            <a:pPr lvl="1"/>
            <a:r>
              <a:rPr lang="en-US" dirty="0" smtClean="0"/>
              <a:t>Energy</a:t>
            </a:r>
          </a:p>
          <a:p>
            <a:pPr lvl="1"/>
            <a:r>
              <a:rPr lang="en-US" dirty="0" smtClean="0"/>
              <a:t>Essential nutrients</a:t>
            </a:r>
          </a:p>
          <a:p>
            <a:pPr lvl="1"/>
            <a:r>
              <a:rPr lang="en-US" dirty="0" smtClean="0"/>
              <a:t>Flavor and satisfaction*</a:t>
            </a:r>
          </a:p>
          <a:p>
            <a:pPr lvl="1"/>
            <a:r>
              <a:rPr lang="en-US" dirty="0" smtClean="0"/>
              <a:t>Lubricate organs*</a:t>
            </a:r>
          </a:p>
          <a:p>
            <a:pPr lvl="1"/>
            <a:r>
              <a:rPr lang="en-US" dirty="0" smtClean="0"/>
              <a:t>Supply fatty acids*</a:t>
            </a:r>
          </a:p>
          <a:p>
            <a:pPr lvl="1"/>
            <a:r>
              <a:rPr lang="en-US" dirty="0" smtClean="0"/>
              <a:t>Fat substitutes are not absorbed and therefore do not provide energy or essential nutrients but may provide flavor and satisfaction</a:t>
            </a:r>
          </a:p>
          <a:p>
            <a:endParaRPr lang="en-US" sz="24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15072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of Fat in the Body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b="1" dirty="0"/>
              <a:t>Adipose </a:t>
            </a:r>
            <a:r>
              <a:rPr lang="en-US" dirty="0"/>
              <a:t>tissue</a:t>
            </a:r>
          </a:p>
          <a:p>
            <a:pPr lvl="1"/>
            <a:r>
              <a:rPr lang="en-US" dirty="0"/>
              <a:t>Protects organs</a:t>
            </a:r>
          </a:p>
          <a:p>
            <a:pPr lvl="1"/>
            <a:r>
              <a:rPr lang="en-US" dirty="0"/>
              <a:t>Helps regulate temperature</a:t>
            </a:r>
          </a:p>
          <a:p>
            <a:pPr lvl="0"/>
            <a:r>
              <a:rPr lang="en-US" dirty="0"/>
              <a:t>Cell membrane </a:t>
            </a:r>
            <a:r>
              <a:rPr lang="en-US" dirty="0" smtClean="0"/>
              <a:t>structural component</a:t>
            </a:r>
            <a:endParaRPr lang="en-US" dirty="0"/>
          </a:p>
          <a:p>
            <a:pPr lvl="1"/>
            <a:r>
              <a:rPr lang="en-US" dirty="0" smtClean="0"/>
              <a:t>Forms </a:t>
            </a:r>
            <a:r>
              <a:rPr lang="en-US" dirty="0"/>
              <a:t>part of cell membrane</a:t>
            </a:r>
          </a:p>
          <a:p>
            <a:pPr lvl="1"/>
            <a:r>
              <a:rPr lang="en-US" dirty="0"/>
              <a:t>Helps transport nutrients across </a:t>
            </a:r>
            <a:r>
              <a:rPr lang="en-US" dirty="0" smtClean="0"/>
              <a:t>cell </a:t>
            </a:r>
            <a:r>
              <a:rPr lang="en-US" dirty="0"/>
              <a:t>membranes</a:t>
            </a:r>
          </a:p>
          <a:p>
            <a:endParaRPr lang="en-US" sz="24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9196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032" y="329502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Food </a:t>
            </a:r>
            <a:r>
              <a:rPr lang="en-US" dirty="0"/>
              <a:t>Fat Sources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sz="3600" dirty="0" smtClean="0"/>
              <a:t>Animal</a:t>
            </a:r>
          </a:p>
          <a:p>
            <a:pPr lvl="1"/>
            <a:r>
              <a:rPr lang="en-US" sz="3600" dirty="0" smtClean="0"/>
              <a:t>Supply saturated fat and cholesterol to the diet</a:t>
            </a:r>
          </a:p>
          <a:p>
            <a:pPr lvl="0"/>
            <a:r>
              <a:rPr lang="en-US" sz="3600" dirty="0" smtClean="0"/>
              <a:t>Plant </a:t>
            </a:r>
          </a:p>
          <a:p>
            <a:pPr lvl="1"/>
            <a:r>
              <a:rPr lang="en-US" sz="3600" dirty="0" smtClean="0"/>
              <a:t>Coconut and palm oils (saturated) are the exception to supplying mono/polyunsaturated fats*</a:t>
            </a:r>
          </a:p>
          <a:p>
            <a:pPr lvl="0"/>
            <a:r>
              <a:rPr lang="en-US" sz="3600" dirty="0" smtClean="0"/>
              <a:t>Visible </a:t>
            </a:r>
            <a:r>
              <a:rPr lang="en-US" sz="3600" dirty="0"/>
              <a:t>fats</a:t>
            </a:r>
          </a:p>
          <a:p>
            <a:pPr lvl="0"/>
            <a:r>
              <a:rPr lang="en-US" sz="3600" dirty="0"/>
              <a:t>Invisible </a:t>
            </a:r>
            <a:r>
              <a:rPr lang="en-US" sz="3600" dirty="0" smtClean="0"/>
              <a:t>fats</a:t>
            </a:r>
          </a:p>
          <a:p>
            <a:pPr lvl="1"/>
            <a:r>
              <a:rPr lang="en-US" dirty="0" smtClean="0"/>
              <a:t>Hidden fat*</a:t>
            </a:r>
          </a:p>
          <a:p>
            <a:pPr lvl="1"/>
            <a:r>
              <a:rPr lang="en-US" dirty="0" smtClean="0"/>
              <a:t>Skin on poultry and obvious fat on the lean portions*</a:t>
            </a:r>
            <a:endParaRPr lang="en-US" dirty="0"/>
          </a:p>
          <a:p>
            <a:endParaRPr lang="en-US" sz="2400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12</a:t>
            </a:fld>
            <a:endParaRPr lang="en-GB" sz="1000" dirty="0">
              <a:latin typeface="+mj-lt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15072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Label </a:t>
            </a:r>
            <a:r>
              <a:rPr lang="en-US" dirty="0" smtClean="0"/>
              <a:t>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Calories from fat</a:t>
            </a:r>
          </a:p>
          <a:p>
            <a:pPr lvl="1"/>
            <a:r>
              <a:rPr lang="en-US" dirty="0"/>
              <a:t>Calories from saturated fat</a:t>
            </a:r>
          </a:p>
          <a:p>
            <a:pPr lvl="0"/>
            <a:r>
              <a:rPr lang="en-US" dirty="0"/>
              <a:t>Total fat</a:t>
            </a:r>
          </a:p>
          <a:p>
            <a:pPr lvl="0"/>
            <a:r>
              <a:rPr lang="en-US" dirty="0"/>
              <a:t>Saturated fat</a:t>
            </a:r>
          </a:p>
          <a:p>
            <a:pPr lvl="0"/>
            <a:r>
              <a:rPr lang="en-US" dirty="0"/>
              <a:t>Polyunsaturated fat</a:t>
            </a:r>
          </a:p>
          <a:p>
            <a:pPr lvl="0"/>
            <a:r>
              <a:rPr lang="en-US" dirty="0"/>
              <a:t>Monounsaturated fat</a:t>
            </a:r>
          </a:p>
          <a:p>
            <a:pPr lvl="0"/>
            <a:r>
              <a:rPr lang="en-US" dirty="0"/>
              <a:t>Cholesterol </a:t>
            </a:r>
          </a:p>
          <a:p>
            <a:pPr lvl="0"/>
            <a:r>
              <a:rPr lang="en-US" dirty="0" smtClean="0"/>
              <a:t>Voluntary </a:t>
            </a:r>
            <a:r>
              <a:rPr lang="en-US" dirty="0"/>
              <a:t>information</a:t>
            </a:r>
          </a:p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13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9196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Digestion of Fats (p. 39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35608" y="1115568"/>
            <a:ext cx="7498080" cy="539496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Mouth</a:t>
            </a:r>
          </a:p>
          <a:p>
            <a:pPr lvl="0"/>
            <a:r>
              <a:rPr lang="en-US" dirty="0"/>
              <a:t>Stomach</a:t>
            </a:r>
          </a:p>
          <a:p>
            <a:pPr lvl="0"/>
            <a:r>
              <a:rPr lang="en-US" sz="2800" dirty="0"/>
              <a:t>Small </a:t>
            </a:r>
            <a:r>
              <a:rPr lang="en-US" sz="2800" dirty="0" smtClean="0"/>
              <a:t>intestine</a:t>
            </a:r>
          </a:p>
          <a:p>
            <a:pPr lvl="1"/>
            <a:r>
              <a:rPr lang="en-US" dirty="0" smtClean="0"/>
              <a:t>Fat digestion mainly occurs here*</a:t>
            </a:r>
            <a:endParaRPr lang="en-US" dirty="0"/>
          </a:p>
          <a:p>
            <a:pPr lvl="1"/>
            <a:r>
              <a:rPr lang="en-US" dirty="0"/>
              <a:t>Bile from the </a:t>
            </a:r>
            <a:r>
              <a:rPr lang="en-US" dirty="0" smtClean="0"/>
              <a:t>gallbladder</a:t>
            </a:r>
          </a:p>
          <a:p>
            <a:pPr lvl="2"/>
            <a:r>
              <a:rPr lang="en-US" sz="2800" dirty="0" smtClean="0"/>
              <a:t>*fat comes into duodenum stimulated by </a:t>
            </a:r>
            <a:r>
              <a:rPr lang="en-US" sz="2800" dirty="0" err="1" smtClean="0"/>
              <a:t>cholecystokinin</a:t>
            </a:r>
            <a:r>
              <a:rPr lang="en-US" sz="2800" dirty="0" smtClean="0"/>
              <a:t> which causes bile to be released (emulsifier)</a:t>
            </a:r>
          </a:p>
          <a:p>
            <a:pPr lvl="3"/>
            <a:r>
              <a:rPr lang="en-US" sz="2800" dirty="0" smtClean="0"/>
              <a:t>Emulsifier-Breaks </a:t>
            </a:r>
            <a:r>
              <a:rPr lang="en-US" sz="2800" dirty="0" smtClean="0"/>
              <a:t>fat into small particles*</a:t>
            </a:r>
            <a:endParaRPr lang="en-US" sz="2800" dirty="0"/>
          </a:p>
          <a:p>
            <a:pPr lvl="1"/>
            <a:r>
              <a:rPr lang="en-US" dirty="0"/>
              <a:t>Enzymes from the pancreas</a:t>
            </a:r>
          </a:p>
          <a:p>
            <a:pPr lvl="1"/>
            <a:r>
              <a:rPr lang="en-US" dirty="0"/>
              <a:t>Enzymes from the small intestine</a:t>
            </a:r>
          </a:p>
          <a:p>
            <a:pPr lvl="1"/>
            <a:r>
              <a:rPr lang="en-US" dirty="0" smtClean="0"/>
              <a:t>Absorption</a:t>
            </a:r>
          </a:p>
          <a:p>
            <a:pPr lvl="2"/>
            <a:r>
              <a:rPr lang="en-US" dirty="0" smtClean="0"/>
              <a:t>CHYLOMICRON-Allows products of fat digestion to enter the circulation*</a:t>
            </a:r>
            <a:endParaRPr lang="en-US" dirty="0"/>
          </a:p>
          <a:p>
            <a:endParaRPr lang="en-US" sz="2400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14</a:t>
            </a:fld>
            <a:endParaRPr lang="en-GB" sz="1000" dirty="0">
              <a:latin typeface="+mj-lt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50482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Dietary Fat and Health (p. 42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sz="2800" dirty="0"/>
              <a:t>The American diet is high in fat</a:t>
            </a:r>
            <a:r>
              <a:rPr lang="en-US" sz="2800" dirty="0" smtClean="0"/>
              <a:t>.</a:t>
            </a:r>
          </a:p>
          <a:p>
            <a:pPr lvl="1"/>
            <a:r>
              <a:rPr lang="en-US" dirty="0" smtClean="0"/>
              <a:t>Total kcal from fat should not exceed 20-35%, with a maximum of 10% of total kcal from saturated and trans fats combined*</a:t>
            </a:r>
            <a:endParaRPr lang="en-US" dirty="0"/>
          </a:p>
          <a:p>
            <a:pPr lvl="0"/>
            <a:r>
              <a:rPr lang="en-US" sz="2800" dirty="0"/>
              <a:t>Excess calories are stored as fat</a:t>
            </a:r>
            <a:r>
              <a:rPr lang="en-US" sz="2800" dirty="0" smtClean="0"/>
              <a:t>.*</a:t>
            </a:r>
            <a:endParaRPr lang="en-US" sz="2800" dirty="0"/>
          </a:p>
          <a:p>
            <a:pPr lvl="0"/>
            <a:r>
              <a:rPr lang="en-US" sz="2800" dirty="0"/>
              <a:t>Animal food sources contribute to excess cholesterol and saturated fat in the diet.</a:t>
            </a:r>
          </a:p>
          <a:p>
            <a:pPr lvl="0"/>
            <a:r>
              <a:rPr lang="en-US" sz="2800" dirty="0"/>
              <a:t>A decrease in saturated fat reduces serum total cholesterol.</a:t>
            </a:r>
          </a:p>
          <a:p>
            <a:pPr lvl="0"/>
            <a:r>
              <a:rPr lang="en-US" sz="2800" dirty="0"/>
              <a:t>Monounsaturated fats reduce LDL cholesterol when substituted for saturated fat.</a:t>
            </a:r>
          </a:p>
          <a:p>
            <a:endParaRPr lang="en-US" sz="2400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5"/>
          </p:nvPr>
        </p:nvSpPr>
        <p:spPr>
          <a:xfrm>
            <a:off x="7073900" y="6481763"/>
            <a:ext cx="1898650" cy="37623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fld id="{7F8BBA44-8A3C-4CDB-966D-E256DD599FC1}" type="slidenum">
              <a:rPr lang="en-GB" sz="1000" smtClean="0">
                <a:latin typeface="+mj-lt"/>
              </a:rPr>
              <a:pPr algn="r">
                <a:defRPr/>
              </a:pPr>
              <a:t>15</a:t>
            </a:fld>
            <a:endParaRPr lang="en-GB" sz="1000" dirty="0">
              <a:latin typeface="+mj-lt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 2013 Mosby, Inc., an imprint of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486191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Promotion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507067"/>
            <a:ext cx="7772400" cy="4588933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Reduce risk factors for chronic diseases, especially heart disease, the leading cause of death</a:t>
            </a:r>
          </a:p>
          <a:p>
            <a:pPr lvl="1"/>
            <a:r>
              <a:rPr lang="en-US" dirty="0" smtClean="0"/>
              <a:t>Obesity</a:t>
            </a:r>
          </a:p>
          <a:p>
            <a:pPr lvl="1"/>
            <a:r>
              <a:rPr lang="en-US" dirty="0" smtClean="0"/>
              <a:t>Diabetes</a:t>
            </a:r>
          </a:p>
          <a:p>
            <a:pPr lvl="1"/>
            <a:r>
              <a:rPr lang="en-US" dirty="0" smtClean="0"/>
              <a:t>Elevated triglycerides</a:t>
            </a:r>
          </a:p>
          <a:p>
            <a:pPr lvl="1"/>
            <a:r>
              <a:rPr lang="en-US" dirty="0" smtClean="0"/>
              <a:t>Elevated blood pressure</a:t>
            </a:r>
          </a:p>
          <a:p>
            <a:pPr lvl="1"/>
            <a:r>
              <a:rPr lang="en-US" dirty="0" smtClean="0"/>
              <a:t>Lifestyle risk factors = smoking, increased stress, physical inactivity</a:t>
            </a:r>
          </a:p>
          <a:p>
            <a:pPr lvl="0"/>
            <a:r>
              <a:rPr lang="en-US" dirty="0" smtClean="0"/>
              <a:t>Balance caloric intake with energy output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16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150728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Dietary Reference </a:t>
            </a:r>
            <a:r>
              <a:rPr lang="en-US" dirty="0" smtClean="0"/>
              <a:t>Intakes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Essential fatty acids must be included.</a:t>
            </a:r>
          </a:p>
          <a:p>
            <a:pPr lvl="0"/>
            <a:r>
              <a:rPr lang="en-US" dirty="0" smtClean="0"/>
              <a:t>Linoleic </a:t>
            </a:r>
            <a:r>
              <a:rPr lang="en-US" dirty="0"/>
              <a:t>acid: </a:t>
            </a:r>
          </a:p>
          <a:p>
            <a:pPr lvl="1"/>
            <a:r>
              <a:rPr lang="en-US" dirty="0"/>
              <a:t>17 g/day for men</a:t>
            </a:r>
          </a:p>
          <a:p>
            <a:pPr lvl="1"/>
            <a:r>
              <a:rPr lang="en-US" dirty="0"/>
              <a:t>12 g/day for women</a:t>
            </a:r>
          </a:p>
          <a:p>
            <a:pPr lvl="0"/>
            <a:r>
              <a:rPr lang="en-US" dirty="0"/>
              <a:t>Linolenic acid: </a:t>
            </a:r>
          </a:p>
          <a:p>
            <a:pPr lvl="1"/>
            <a:r>
              <a:rPr lang="en-US" dirty="0"/>
              <a:t>1.6 g/day for men</a:t>
            </a:r>
          </a:p>
          <a:p>
            <a:pPr lvl="1"/>
            <a:r>
              <a:rPr lang="en-US" dirty="0"/>
              <a:t>1.1 g/day for women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17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91964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Dietary Guidelines for </a:t>
            </a:r>
            <a:r>
              <a:rPr lang="en-US" dirty="0" smtClean="0"/>
              <a:t>Americans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/>
              <a:t>To address dietary fat intake: </a:t>
            </a:r>
          </a:p>
          <a:p>
            <a:pPr lvl="1"/>
            <a:r>
              <a:rPr lang="en-US" sz="2000" dirty="0" smtClean="0"/>
              <a:t>Consume less than 10% of calories from saturated fatty acids by replacing them with monounsaturated and polyunsaturated fatty acids.</a:t>
            </a:r>
          </a:p>
          <a:p>
            <a:pPr lvl="1"/>
            <a:r>
              <a:rPr lang="en-US" sz="2000" dirty="0" smtClean="0"/>
              <a:t>Consume less than 300 mg/day of cholesterol.</a:t>
            </a:r>
          </a:p>
          <a:p>
            <a:pPr lvl="1"/>
            <a:r>
              <a:rPr lang="en-US" sz="2000" dirty="0" smtClean="0"/>
              <a:t>Keep trans-fatty acid consumption as low as possible</a:t>
            </a:r>
          </a:p>
          <a:p>
            <a:pPr lvl="1"/>
            <a:r>
              <a:rPr lang="en-US" sz="2000" dirty="0" smtClean="0"/>
              <a:t>Reduce the intake of calories from solid fats.</a:t>
            </a:r>
          </a:p>
          <a:p>
            <a:pPr lvl="1"/>
            <a:r>
              <a:rPr lang="en-US" sz="2000" dirty="0" smtClean="0"/>
              <a:t>Choose fat-free or low-fat milk and milk products.</a:t>
            </a:r>
          </a:p>
          <a:p>
            <a:pPr lvl="1"/>
            <a:r>
              <a:rPr lang="en-US" sz="2000" dirty="0" smtClean="0"/>
              <a:t>Replace protein foods that are higher in solid fats with choices that are lower in solid fat.</a:t>
            </a:r>
          </a:p>
          <a:p>
            <a:pPr lvl="1"/>
            <a:r>
              <a:rPr lang="en-US" sz="2000" dirty="0" smtClean="0"/>
              <a:t>Use oils to replace solid fats where possible.</a:t>
            </a:r>
            <a:endParaRPr lang="en-US" sz="20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18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50482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Nature of </a:t>
            </a:r>
            <a:r>
              <a:rPr lang="en-US" dirty="0" smtClean="0"/>
              <a:t>Fats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293963"/>
            <a:ext cx="7772400" cy="4802038"/>
          </a:xfrm>
        </p:spPr>
        <p:txBody>
          <a:bodyPr/>
          <a:lstStyle/>
          <a:p>
            <a:pPr lvl="0"/>
            <a:r>
              <a:rPr lang="en-US" dirty="0"/>
              <a:t>Dietary importance</a:t>
            </a:r>
          </a:p>
          <a:p>
            <a:pPr lvl="1"/>
            <a:r>
              <a:rPr lang="en-US" dirty="0"/>
              <a:t>Concentrated fuel for </a:t>
            </a:r>
            <a:r>
              <a:rPr lang="en-US" dirty="0" smtClean="0"/>
              <a:t>energy</a:t>
            </a:r>
          </a:p>
          <a:p>
            <a:pPr lvl="1"/>
            <a:r>
              <a:rPr lang="en-US" dirty="0" smtClean="0"/>
              <a:t>Supply fatty acids</a:t>
            </a:r>
          </a:p>
          <a:p>
            <a:pPr lvl="1"/>
            <a:r>
              <a:rPr lang="en-US" dirty="0" smtClean="0"/>
              <a:t>Flavors foods</a:t>
            </a:r>
          </a:p>
          <a:p>
            <a:pPr lvl="1"/>
            <a:r>
              <a:rPr lang="en-US" dirty="0" smtClean="0"/>
              <a:t>Lubricates organs</a:t>
            </a:r>
            <a:endParaRPr lang="en-US" dirty="0"/>
          </a:p>
          <a:p>
            <a:pPr>
              <a:buNone/>
            </a:pPr>
            <a:endParaRPr lang="en-US" sz="24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48619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Nature of Fats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Classes of fats/</a:t>
            </a:r>
            <a:r>
              <a:rPr lang="en-US" b="1" dirty="0" smtClean="0"/>
              <a:t>Lipids</a:t>
            </a:r>
          </a:p>
          <a:p>
            <a:pPr lvl="1"/>
            <a:r>
              <a:rPr lang="en-US" b="1" dirty="0" err="1" smtClean="0"/>
              <a:t>Glycerides</a:t>
            </a:r>
            <a:r>
              <a:rPr lang="en-US" dirty="0" smtClean="0"/>
              <a:t> The majority of dietary fats are </a:t>
            </a:r>
            <a:r>
              <a:rPr lang="en-US" dirty="0" err="1" smtClean="0"/>
              <a:t>glycerides</a:t>
            </a:r>
            <a:r>
              <a:rPr lang="en-US" dirty="0" smtClean="0"/>
              <a:t> which are composed of fatty acid. most fats have 3 fatty acids attached to their glycerol base, thus the chemical name of triglyceride*</a:t>
            </a:r>
          </a:p>
          <a:p>
            <a:pPr lvl="2"/>
            <a:r>
              <a:rPr lang="en-US" b="1" dirty="0" smtClean="0"/>
              <a:t>Triglycerides</a:t>
            </a:r>
            <a:r>
              <a:rPr lang="en-US" dirty="0" smtClean="0"/>
              <a:t> (three fatty acids + glycerol) = fats in the body or in food</a:t>
            </a:r>
          </a:p>
          <a:p>
            <a:pPr lvl="1"/>
            <a:r>
              <a:rPr lang="en-US" b="1" dirty="0" smtClean="0"/>
              <a:t>Fatty acids</a:t>
            </a:r>
          </a:p>
          <a:p>
            <a:pPr lvl="1"/>
            <a:r>
              <a:rPr lang="en-US" b="1" dirty="0" smtClean="0"/>
              <a:t>Lipoproteins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Fatty acids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51295" y="1279166"/>
            <a:ext cx="7772400" cy="5035370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Saturated fatty acids</a:t>
            </a:r>
          </a:p>
          <a:p>
            <a:pPr lvl="1"/>
            <a:r>
              <a:rPr lang="en-US" dirty="0" smtClean="0"/>
              <a:t>Filled or “saturated” with hydrogen</a:t>
            </a:r>
          </a:p>
          <a:p>
            <a:pPr lvl="1"/>
            <a:r>
              <a:rPr lang="en-US" dirty="0" smtClean="0"/>
              <a:t>Mostly of an animal origin*</a:t>
            </a:r>
          </a:p>
          <a:p>
            <a:pPr lvl="2"/>
            <a:r>
              <a:rPr lang="en-US" sz="2800" dirty="0" smtClean="0"/>
              <a:t>Includes meat, dairy and eggs*</a:t>
            </a:r>
          </a:p>
          <a:p>
            <a:pPr lvl="0"/>
            <a:r>
              <a:rPr lang="en-US" dirty="0" smtClean="0"/>
              <a:t>Unsaturated fatty acids</a:t>
            </a:r>
          </a:p>
          <a:p>
            <a:pPr lvl="1"/>
            <a:r>
              <a:rPr lang="en-US" dirty="0" smtClean="0"/>
              <a:t>Not completely filled with hydrogen</a:t>
            </a:r>
          </a:p>
          <a:p>
            <a:pPr lvl="1"/>
            <a:r>
              <a:rPr lang="en-US" dirty="0" smtClean="0"/>
              <a:t>Less heavy, less dense</a:t>
            </a:r>
          </a:p>
          <a:p>
            <a:pPr lvl="1"/>
            <a:r>
              <a:rPr lang="en-US" dirty="0" smtClean="0"/>
              <a:t>Monounsaturated: one unfilled spot</a:t>
            </a:r>
          </a:p>
          <a:p>
            <a:pPr lvl="1"/>
            <a:r>
              <a:rPr lang="en-US" dirty="0" smtClean="0"/>
              <a:t>Include olive oil, avocados*</a:t>
            </a:r>
          </a:p>
          <a:p>
            <a:pPr lvl="1"/>
            <a:r>
              <a:rPr lang="en-US" dirty="0" smtClean="0"/>
              <a:t>Polyunsaturated: two or more unfilled spots</a:t>
            </a:r>
          </a:p>
          <a:p>
            <a:pPr lvl="2"/>
            <a:r>
              <a:rPr lang="en-US" dirty="0" smtClean="0"/>
              <a:t>Vegetable oils, safflower, corn, cottonseed*</a:t>
            </a:r>
          </a:p>
          <a:p>
            <a:endParaRPr lang="en-US" sz="2400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Fatty Acids (cont’d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1" y="1507067"/>
            <a:ext cx="7941732" cy="4588933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Essentiality of fatty acids</a:t>
            </a:r>
          </a:p>
          <a:p>
            <a:pPr lvl="0"/>
            <a:r>
              <a:rPr lang="en-US" dirty="0"/>
              <a:t>Definition of essential</a:t>
            </a:r>
          </a:p>
          <a:p>
            <a:pPr lvl="1"/>
            <a:r>
              <a:rPr lang="en-US" dirty="0"/>
              <a:t>Absence will create specific </a:t>
            </a:r>
            <a:r>
              <a:rPr lang="en-US" dirty="0" smtClean="0"/>
              <a:t>deficiency</a:t>
            </a:r>
            <a:endParaRPr lang="en-US" dirty="0"/>
          </a:p>
          <a:p>
            <a:pPr lvl="1"/>
            <a:r>
              <a:rPr lang="en-US" dirty="0"/>
              <a:t>Body </a:t>
            </a:r>
            <a:r>
              <a:rPr lang="en-US" dirty="0" smtClean="0"/>
              <a:t>cannot </a:t>
            </a:r>
            <a:r>
              <a:rPr lang="en-US" dirty="0"/>
              <a:t>create </a:t>
            </a:r>
            <a:r>
              <a:rPr lang="en-US" dirty="0" smtClean="0"/>
              <a:t>it in sufficient quantity (or at all)</a:t>
            </a:r>
            <a:endParaRPr lang="en-US" dirty="0"/>
          </a:p>
          <a:p>
            <a:pPr lvl="0"/>
            <a:r>
              <a:rPr lang="en-US" dirty="0"/>
              <a:t>Two essential fatty acids</a:t>
            </a:r>
          </a:p>
          <a:p>
            <a:pPr lvl="1"/>
            <a:r>
              <a:rPr lang="en-US" b="1" dirty="0"/>
              <a:t>Linoleic</a:t>
            </a:r>
          </a:p>
          <a:p>
            <a:pPr lvl="1"/>
            <a:r>
              <a:rPr lang="en-US" b="1" dirty="0"/>
              <a:t>Alpha-</a:t>
            </a:r>
            <a:r>
              <a:rPr lang="en-US" b="1" dirty="0" smtClean="0"/>
              <a:t>linolenic</a:t>
            </a:r>
            <a:endParaRPr lang="en-US" b="1" dirty="0"/>
          </a:p>
          <a:p>
            <a:r>
              <a:rPr lang="en-US" dirty="0" smtClean="0"/>
              <a:t>Roles </a:t>
            </a:r>
            <a:r>
              <a:rPr lang="en-US" dirty="0"/>
              <a:t>of essential fatty </a:t>
            </a:r>
            <a:r>
              <a:rPr lang="en-US" dirty="0" smtClean="0"/>
              <a:t>acids </a:t>
            </a:r>
          </a:p>
          <a:p>
            <a:pPr lvl="1"/>
            <a:r>
              <a:rPr lang="en-US" dirty="0" smtClean="0"/>
              <a:t>Related to tissue strength, </a:t>
            </a:r>
            <a:r>
              <a:rPr lang="en-US" b="1" dirty="0" smtClean="0"/>
              <a:t>cholesterol</a:t>
            </a:r>
            <a:r>
              <a:rPr lang="en-US" dirty="0" smtClean="0"/>
              <a:t> metabolism, muscle tone, blood clotting, and heart action</a:t>
            </a:r>
            <a:endParaRPr lang="en-US" dirty="0"/>
          </a:p>
          <a:p>
            <a:endParaRPr lang="en-US" sz="24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50482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Fatty </a:t>
            </a:r>
            <a:r>
              <a:rPr lang="en-US" dirty="0" smtClean="0"/>
              <a:t>Acids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155940"/>
            <a:ext cx="7772400" cy="5417387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Trans-fatty </a:t>
            </a:r>
            <a:r>
              <a:rPr lang="en-US" dirty="0"/>
              <a:t>acid</a:t>
            </a:r>
          </a:p>
          <a:p>
            <a:pPr lvl="1"/>
            <a:r>
              <a:rPr lang="en-US" dirty="0"/>
              <a:t>Naturally occurring</a:t>
            </a:r>
          </a:p>
          <a:p>
            <a:pPr lvl="1"/>
            <a:r>
              <a:rPr lang="en-US" dirty="0" smtClean="0"/>
              <a:t>When vegetable oils are partially hydrogenated to produce a more solid, shelf-stable fat, the normal bend is changed so that the hydrogen atoms around the carbon double bond are on opposite sides (called hydrogenation)</a:t>
            </a:r>
          </a:p>
          <a:p>
            <a:pPr lvl="1"/>
            <a:r>
              <a:rPr lang="en-US" dirty="0" smtClean="0"/>
              <a:t>Negative </a:t>
            </a:r>
            <a:r>
              <a:rPr lang="en-US" dirty="0"/>
              <a:t>health </a:t>
            </a:r>
            <a:r>
              <a:rPr lang="en-US" dirty="0" smtClean="0"/>
              <a:t>consequences such as decreasing HDL, Increasing insulin resistance and   </a:t>
            </a:r>
            <a:r>
              <a:rPr lang="en-US" dirty="0"/>
              <a:t>cardiovascular </a:t>
            </a:r>
            <a:r>
              <a:rPr lang="en-US" dirty="0" smtClean="0"/>
              <a:t>disease*</a:t>
            </a:r>
            <a:endParaRPr lang="en-US" dirty="0"/>
          </a:p>
          <a:p>
            <a:pPr lvl="0"/>
            <a:r>
              <a:rPr lang="en-US" dirty="0"/>
              <a:t>Omega-3 and omega-6 fatty acids</a:t>
            </a:r>
          </a:p>
          <a:p>
            <a:pPr lvl="1"/>
            <a:r>
              <a:rPr lang="en-US" dirty="0"/>
              <a:t>Determined by position of first carbon involved in double bond</a:t>
            </a:r>
          </a:p>
          <a:p>
            <a:endParaRPr lang="en-US" sz="24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9196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Lipoproteins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Major </a:t>
            </a:r>
            <a:r>
              <a:rPr lang="en-US" dirty="0" smtClean="0"/>
              <a:t>carriers of lipids in the plasma</a:t>
            </a:r>
          </a:p>
          <a:p>
            <a:pPr lvl="1"/>
            <a:r>
              <a:rPr lang="en-US" dirty="0" smtClean="0"/>
              <a:t>They </a:t>
            </a:r>
            <a:r>
              <a:rPr lang="en-US" i="1" dirty="0" smtClean="0"/>
              <a:t>vary in density </a:t>
            </a:r>
            <a:r>
              <a:rPr lang="en-US" dirty="0" smtClean="0"/>
              <a:t>according to the size of the fat load being carried (i.e., the lower the density, the higher the </a:t>
            </a:r>
            <a:r>
              <a:rPr lang="en-US" dirty="0" smtClean="0"/>
              <a:t>fat </a:t>
            </a:r>
            <a:r>
              <a:rPr lang="en-US" dirty="0" smtClean="0"/>
              <a:t>load). </a:t>
            </a:r>
            <a:endParaRPr lang="en-US" dirty="0" smtClean="0"/>
          </a:p>
          <a:p>
            <a:r>
              <a:rPr lang="en-US" dirty="0" smtClean="0"/>
              <a:t>LDL</a:t>
            </a:r>
            <a:endParaRPr lang="en-US" dirty="0" smtClean="0"/>
          </a:p>
          <a:p>
            <a:r>
              <a:rPr lang="en-US" dirty="0" smtClean="0"/>
              <a:t>HDL</a:t>
            </a:r>
          </a:p>
          <a:p>
            <a:r>
              <a:rPr lang="en-US" dirty="0" smtClean="0"/>
              <a:t>VLDL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Sterols/Cholesterol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473201"/>
            <a:ext cx="7772400" cy="4622800"/>
          </a:xfrm>
        </p:spPr>
        <p:txBody>
          <a:bodyPr>
            <a:normAutofit/>
          </a:bodyPr>
          <a:lstStyle/>
          <a:p>
            <a:r>
              <a:rPr lang="en-US" b="1" dirty="0" smtClean="0"/>
              <a:t>Cholesterol</a:t>
            </a:r>
            <a:r>
              <a:rPr lang="en-US" dirty="0" smtClean="0"/>
              <a:t>:</a:t>
            </a:r>
            <a:r>
              <a:rPr lang="en-US" b="1" dirty="0" smtClean="0"/>
              <a:t> </a:t>
            </a:r>
            <a:r>
              <a:rPr lang="en-US" dirty="0" smtClean="0"/>
              <a:t>a fat-related compound called a sterol: the most significant animal sterol</a:t>
            </a:r>
          </a:p>
          <a:p>
            <a:pPr lvl="1"/>
            <a:r>
              <a:rPr lang="en-US" dirty="0" smtClean="0"/>
              <a:t>synthesized only in animal tissues</a:t>
            </a:r>
          </a:p>
          <a:p>
            <a:pPr lvl="1"/>
            <a:r>
              <a:rPr lang="en-US" dirty="0" smtClean="0"/>
              <a:t>a normal constituent of bile</a:t>
            </a:r>
          </a:p>
          <a:p>
            <a:pPr lvl="1"/>
            <a:r>
              <a:rPr lang="en-US" dirty="0" smtClean="0"/>
              <a:t>a principal constituent of gallstones</a:t>
            </a:r>
          </a:p>
          <a:p>
            <a:r>
              <a:rPr lang="en-US" dirty="0" smtClean="0"/>
              <a:t>In the body, cholesterol is primarily synthesized in the liver.</a:t>
            </a:r>
          </a:p>
          <a:p>
            <a:r>
              <a:rPr lang="en-US" dirty="0" smtClean="0"/>
              <a:t>It is a component of animal cell walls.</a:t>
            </a:r>
          </a:p>
          <a:p>
            <a:r>
              <a:rPr lang="en-US" dirty="0" smtClean="0"/>
              <a:t>In the diet, cholesterol is found in animal food sources.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8BBA44-8A3C-4CDB-966D-E256DD599FC1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2017, Elsevier Inc. All Rights Reserved.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Fat substitutes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Contribute little to no kcal</a:t>
            </a:r>
          </a:p>
          <a:p>
            <a:r>
              <a:rPr lang="en-US" dirty="0" smtClean="0"/>
              <a:t>Available to provide improved flavor and physical texture to low-fat foods and to help reduce total dietary fat intake*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2013, 2009, 2005 Mosby, Inc., an imprint of Elsevier Inc. All rights reserved.</a:t>
            </a:r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9958</TotalTime>
  <Words>1792</Words>
  <Application>Microsoft Office PowerPoint</Application>
  <PresentationFormat>On-screen Show (4:3)</PresentationFormat>
  <Paragraphs>217</Paragraphs>
  <Slides>18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Oriel</vt:lpstr>
      <vt:lpstr>Chapter 3</vt:lpstr>
      <vt:lpstr>The Nature of Fats</vt:lpstr>
      <vt:lpstr>Nature of Fats</vt:lpstr>
      <vt:lpstr>Fatty acids</vt:lpstr>
      <vt:lpstr>Fatty Acids (cont’d)</vt:lpstr>
      <vt:lpstr>Fatty Acids</vt:lpstr>
      <vt:lpstr>Lipoproteins</vt:lpstr>
      <vt:lpstr>Sterols/Cholesterol</vt:lpstr>
      <vt:lpstr>Fat substitutes</vt:lpstr>
      <vt:lpstr>Functions of Fat in Foods</vt:lpstr>
      <vt:lpstr>Functions of Fat in the Body </vt:lpstr>
      <vt:lpstr>Food Fat Sources </vt:lpstr>
      <vt:lpstr>Food Label Information</vt:lpstr>
      <vt:lpstr>Digestion of Fats (p. 39)</vt:lpstr>
      <vt:lpstr>Dietary Fat and Health (p. 42)</vt:lpstr>
      <vt:lpstr>Health Promotion</vt:lpstr>
      <vt:lpstr>Dietary Reference Intakes</vt:lpstr>
      <vt:lpstr>Dietary Guidelines for Americans</vt:lpstr>
    </vt:vector>
  </TitlesOfParts>
  <Company>Reed Elsevier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HP_Administrator</dc:creator>
  <cp:lastModifiedBy>winxp</cp:lastModifiedBy>
  <cp:revision>95</cp:revision>
  <dcterms:created xsi:type="dcterms:W3CDTF">2012-04-17T17:39:32Z</dcterms:created>
  <dcterms:modified xsi:type="dcterms:W3CDTF">2016-09-08T18:05:44Z</dcterms:modified>
</cp:coreProperties>
</file>